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7"/>
  </p:notesMasterIdLst>
  <p:sldIdLst>
    <p:sldId id="256" r:id="rId2"/>
    <p:sldId id="264" r:id="rId3"/>
    <p:sldId id="269" r:id="rId4"/>
    <p:sldId id="284" r:id="rId5"/>
    <p:sldId id="265" r:id="rId6"/>
    <p:sldId id="266" r:id="rId7"/>
    <p:sldId id="268" r:id="rId8"/>
    <p:sldId id="267" r:id="rId9"/>
    <p:sldId id="270" r:id="rId10"/>
    <p:sldId id="271" r:id="rId11"/>
    <p:sldId id="286" r:id="rId12"/>
    <p:sldId id="272" r:id="rId13"/>
    <p:sldId id="258" r:id="rId14"/>
    <p:sldId id="274" r:id="rId15"/>
    <p:sldId id="282" r:id="rId16"/>
    <p:sldId id="276" r:id="rId17"/>
    <p:sldId id="285" r:id="rId18"/>
    <p:sldId id="277" r:id="rId19"/>
    <p:sldId id="275" r:id="rId20"/>
    <p:sldId id="278" r:id="rId21"/>
    <p:sldId id="279" r:id="rId22"/>
    <p:sldId id="280" r:id="rId23"/>
    <p:sldId id="281" r:id="rId24"/>
    <p:sldId id="257" r:id="rId25"/>
    <p:sldId id="283" r:id="rId26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400" y="68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2A3C2-0308-4D9D-A20F-32F21DA8AB17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8C844-6F26-4BAE-A22B-F7EDC5A6E77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4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8C844-6F26-4BAE-A22B-F7EDC5A6E77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51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907164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504000" y="3083400"/>
            <a:ext cx="907164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504000" y="308340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5152680" y="308340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3571200" y="97812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6638040" y="97812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/>
          </p:nvPr>
        </p:nvSpPr>
        <p:spPr>
          <a:xfrm>
            <a:off x="504000" y="308340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/>
          </p:nvPr>
        </p:nvSpPr>
        <p:spPr>
          <a:xfrm>
            <a:off x="3571200" y="308340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/>
          </p:nvPr>
        </p:nvSpPr>
        <p:spPr>
          <a:xfrm>
            <a:off x="6638040" y="308340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504000" y="978120"/>
            <a:ext cx="907164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907164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259920" y="147600"/>
            <a:ext cx="9628920" cy="21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504000" y="308340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152680" y="308340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504000" y="3083400"/>
            <a:ext cx="907164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nettore 1 14"/>
          <p:cNvSpPr/>
          <p:nvPr/>
        </p:nvSpPr>
        <p:spPr>
          <a:xfrm flipV="1">
            <a:off x="113040" y="0"/>
            <a:ext cx="0" cy="1097280"/>
          </a:xfrm>
          <a:prstGeom prst="line">
            <a:avLst/>
          </a:prstGeom>
          <a:ln w="18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b="0" strike="noStrike" spc="26">
                <a:latin typeface="Impact"/>
              </a:rPr>
              <a:t>Fai clic per modificare il formato del testo del titolo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978120"/>
            <a:ext cx="907164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060"/>
              </a:spcAft>
              <a:buClr>
                <a:srgbClr val="000000"/>
              </a:buClr>
              <a:buSzPct val="75000"/>
              <a:buFont typeface="Wingdings" charset="2"/>
              <a:buChar char=""/>
            </a:pPr>
            <a:r>
              <a:rPr lang="en-US" sz="1200" b="0" strike="noStrike" spc="-1">
                <a:latin typeface="DejaVu Serif Condensed"/>
              </a:rPr>
              <a:t>Fai clic per modificare il formato del testo della struttura</a:t>
            </a:r>
          </a:p>
          <a:p>
            <a:pPr marL="864000" lvl="1" indent="-324000">
              <a:spcAft>
                <a:spcPts val="850"/>
              </a:spcAft>
              <a:buClr>
                <a:srgbClr val="000000"/>
              </a:buClr>
              <a:buSzPct val="75000"/>
              <a:buFont typeface="Wingdings 2" charset="2"/>
              <a:buChar char=""/>
            </a:pPr>
            <a:r>
              <a:rPr lang="en-US" sz="1200" b="0" strike="noStrike" spc="-1">
                <a:latin typeface="DejaVu Serif Condensed"/>
              </a:rPr>
              <a:t>Secondo livello struttura</a:t>
            </a:r>
          </a:p>
          <a:p>
            <a:pPr marL="1296000" lvl="2" indent="-288000">
              <a:spcAft>
                <a:spcPts val="635"/>
              </a:spcAft>
              <a:buClr>
                <a:srgbClr val="000000"/>
              </a:buClr>
              <a:buSzPct val="75000"/>
              <a:buFont typeface="OpenSymbol"/>
              <a:buChar char="▪"/>
            </a:pPr>
            <a:r>
              <a:rPr lang="en-US" sz="1200" b="0" strike="noStrike" spc="-1">
                <a:latin typeface="DejaVu Serif Condensed"/>
              </a:rPr>
              <a:t>Terzo livello struttura</a:t>
            </a:r>
          </a:p>
          <a:p>
            <a:pPr marL="1728000" lvl="3" indent="-216000">
              <a:spcAft>
                <a:spcPts val="422"/>
              </a:spcAft>
              <a:buClr>
                <a:srgbClr val="000000"/>
              </a:buClr>
              <a:buSzPct val="75000"/>
              <a:buFont typeface="OpenSymbol"/>
              <a:buChar char="▫"/>
            </a:pPr>
            <a:r>
              <a:rPr lang="en-US" sz="800" b="0" strike="noStrike" spc="-1">
                <a:latin typeface="DejaVu Serif Condensed"/>
              </a:rPr>
              <a:t>Quarto livello struttura</a:t>
            </a:r>
          </a:p>
          <a:p>
            <a:pPr marL="2160000" lvl="4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strike="noStrike" spc="-1">
                <a:latin typeface="DejaVu Serif Condensed"/>
              </a:rPr>
              <a:t>Quinto livello struttura</a:t>
            </a:r>
          </a:p>
          <a:p>
            <a:pPr marL="2592000" lvl="5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strike="noStrike" spc="-1">
                <a:latin typeface="DejaVu Serif Condensed"/>
              </a:rPr>
              <a:t>Sesto livello struttura</a:t>
            </a:r>
          </a:p>
          <a:p>
            <a:pPr marL="3024000" lvl="6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strike="noStrike" spc="-1">
                <a:latin typeface="DejaVu Serif Condensed"/>
              </a:rPr>
              <a:t>Settimo livello struttura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259200" y="5328000"/>
            <a:ext cx="1224000" cy="25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1000" b="0" strike="noStrike" spc="26">
              <a:solidFill>
                <a:srgbClr val="CCCCCC"/>
              </a:solidFill>
              <a:latin typeface="Impact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2520000" y="5328000"/>
            <a:ext cx="5040000" cy="25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/>
            <a:r>
              <a:rPr lang="en-US" sz="1000" b="0" strike="noStrike" spc="26">
                <a:solidFill>
                  <a:srgbClr val="B2B2B2"/>
                </a:solidFill>
                <a:latin typeface="Impact"/>
              </a:rPr>
              <a:t>G. Bencivenni - LNF - INFN 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8596800" y="5326560"/>
            <a:ext cx="1224000" cy="25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fld id="{352C8887-C801-4124-B81B-0E194108E8C8}" type="slidenum">
              <a:rPr lang="en-US" sz="1000" b="0" strike="noStrike" spc="26">
                <a:solidFill>
                  <a:srgbClr val="CCCCCC"/>
                </a:solidFill>
                <a:latin typeface="Impact"/>
              </a:rPr>
              <a:t>‹N›</a:t>
            </a:fld>
            <a:endParaRPr lang="en-US" sz="1000" b="0" strike="noStrike" spc="26">
              <a:solidFill>
                <a:srgbClr val="B2B2B2"/>
              </a:solidFill>
              <a:latin typeface="Impact"/>
            </a:endParaRPr>
          </a:p>
        </p:txBody>
      </p:sp>
      <p:sp>
        <p:nvSpPr>
          <p:cNvPr id="6" name="Connettore 1 5"/>
          <p:cNvSpPr/>
          <p:nvPr/>
        </p:nvSpPr>
        <p:spPr>
          <a:xfrm flipH="1">
            <a:off x="0" y="146880"/>
            <a:ext cx="1920240" cy="0"/>
          </a:xfrm>
          <a:prstGeom prst="line">
            <a:avLst/>
          </a:prstGeom>
          <a:ln w="36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Rettangolo 6"/>
          <p:cNvSpPr/>
          <p:nvPr/>
        </p:nvSpPr>
        <p:spPr>
          <a:xfrm>
            <a:off x="0" y="0"/>
            <a:ext cx="10080000" cy="91440"/>
          </a:xfrm>
          <a:prstGeom prst="rect">
            <a:avLst/>
          </a:prstGeom>
          <a:solidFill>
            <a:srgbClr val="89C765"/>
          </a:solidFill>
          <a:ln w="18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onnettore 1 7"/>
          <p:cNvSpPr/>
          <p:nvPr/>
        </p:nvSpPr>
        <p:spPr>
          <a:xfrm flipV="1">
            <a:off x="46800" y="0"/>
            <a:ext cx="0" cy="1463040"/>
          </a:xfrm>
          <a:prstGeom prst="line">
            <a:avLst/>
          </a:prstGeom>
          <a:ln w="36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onnettore 1 8"/>
          <p:cNvSpPr/>
          <p:nvPr/>
        </p:nvSpPr>
        <p:spPr>
          <a:xfrm flipV="1">
            <a:off x="171360" y="0"/>
            <a:ext cx="2880" cy="288000"/>
          </a:xfrm>
          <a:prstGeom prst="line">
            <a:avLst/>
          </a:prstGeom>
          <a:ln w="18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onnettore 1 9"/>
          <p:cNvSpPr/>
          <p:nvPr/>
        </p:nvSpPr>
        <p:spPr>
          <a:xfrm>
            <a:off x="9967320" y="4572720"/>
            <a:ext cx="0" cy="1097280"/>
          </a:xfrm>
          <a:prstGeom prst="line">
            <a:avLst/>
          </a:prstGeom>
          <a:ln w="18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Rettangolo 10"/>
          <p:cNvSpPr/>
          <p:nvPr/>
        </p:nvSpPr>
        <p:spPr>
          <a:xfrm>
            <a:off x="0" y="5578560"/>
            <a:ext cx="10080000" cy="91440"/>
          </a:xfrm>
          <a:prstGeom prst="rect">
            <a:avLst/>
          </a:prstGeom>
          <a:solidFill>
            <a:srgbClr val="89C765"/>
          </a:solidFill>
          <a:ln w="18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onnettore 1 11"/>
          <p:cNvSpPr/>
          <p:nvPr/>
        </p:nvSpPr>
        <p:spPr>
          <a:xfrm>
            <a:off x="8159760" y="5524560"/>
            <a:ext cx="1920240" cy="0"/>
          </a:xfrm>
          <a:prstGeom prst="line">
            <a:avLst/>
          </a:prstGeom>
          <a:ln w="36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onnettore 1 12"/>
          <p:cNvSpPr/>
          <p:nvPr/>
        </p:nvSpPr>
        <p:spPr>
          <a:xfrm>
            <a:off x="10033560" y="4206960"/>
            <a:ext cx="0" cy="1463040"/>
          </a:xfrm>
          <a:prstGeom prst="line">
            <a:avLst/>
          </a:prstGeom>
          <a:ln w="36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onnettore 1 13"/>
          <p:cNvSpPr/>
          <p:nvPr/>
        </p:nvSpPr>
        <p:spPr>
          <a:xfrm flipH="1">
            <a:off x="9906120" y="5382000"/>
            <a:ext cx="2880" cy="288000"/>
          </a:xfrm>
          <a:prstGeom prst="line">
            <a:avLst/>
          </a:prstGeom>
          <a:ln w="18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tangolo 50"/>
          <p:cNvSpPr/>
          <p:nvPr/>
        </p:nvSpPr>
        <p:spPr>
          <a:xfrm>
            <a:off x="1130400" y="1000440"/>
            <a:ext cx="8949600" cy="1351080"/>
          </a:xfrm>
          <a:prstGeom prst="rect">
            <a:avLst/>
          </a:prstGeom>
          <a:solidFill>
            <a:srgbClr val="89C765"/>
          </a:solidFill>
          <a:ln w="18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019160" y="1000440"/>
            <a:ext cx="8736840" cy="911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z="4000" dirty="0">
                <a:latin typeface="Impact" pitchFamily="34" charset="0"/>
                <a:ea typeface="Verdana" panose="020B0604030504040204" pitchFamily="34" charset="0"/>
              </a:rPr>
              <a:t>AIDAInnova-WP7.3.2</a:t>
            </a:r>
            <a:endParaRPr lang="en-US" sz="4000" b="0" strike="noStrike" spc="26" dirty="0">
              <a:latin typeface="Impact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4032200" y="4707483"/>
            <a:ext cx="5776715" cy="71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pc="-1" dirty="0">
                <a:solidFill>
                  <a:srgbClr val="666666"/>
                </a:solidFill>
                <a:latin typeface="Impact" pitchFamily="34" charset="0"/>
              </a:rPr>
              <a:t>AIDA-</a:t>
            </a:r>
            <a:r>
              <a:rPr lang="en-US" spc="-1" dirty="0" err="1">
                <a:solidFill>
                  <a:srgbClr val="666666"/>
                </a:solidFill>
                <a:latin typeface="Impact" pitchFamily="34" charset="0"/>
              </a:rPr>
              <a:t>Innova</a:t>
            </a:r>
            <a:r>
              <a:rPr lang="en-US" spc="-1" dirty="0">
                <a:solidFill>
                  <a:srgbClr val="666666"/>
                </a:solidFill>
                <a:latin typeface="Impact" pitchFamily="34" charset="0"/>
              </a:rPr>
              <a:t> General Meeting, CERN - </a:t>
            </a:r>
            <a:r>
              <a:rPr lang="en-US" b="0" strike="noStrike" spc="-1" dirty="0">
                <a:solidFill>
                  <a:srgbClr val="666666"/>
                </a:solidFill>
                <a:latin typeface="Impact" pitchFamily="34" charset="0"/>
              </a:rPr>
              <a:t>29</a:t>
            </a:r>
            <a:r>
              <a:rPr lang="en-US" b="0" strike="noStrike" spc="-1" baseline="30000" dirty="0">
                <a:solidFill>
                  <a:srgbClr val="666666"/>
                </a:solidFill>
                <a:latin typeface="Impact" pitchFamily="34" charset="0"/>
              </a:rPr>
              <a:t>th</a:t>
            </a:r>
            <a:r>
              <a:rPr lang="en-US" b="0" strike="noStrike" spc="-1" dirty="0">
                <a:solidFill>
                  <a:srgbClr val="666666"/>
                </a:solidFill>
                <a:latin typeface="Impact" pitchFamily="34" charset="0"/>
              </a:rPr>
              <a:t> March 2022</a:t>
            </a:r>
            <a:endParaRPr lang="en-US" b="0" strike="noStrike" spc="-1" dirty="0">
              <a:latin typeface="Impact" pitchFamily="34" charset="0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title"/>
          </p:nvPr>
        </p:nvSpPr>
        <p:spPr>
          <a:xfrm>
            <a:off x="1004400" y="1803600"/>
            <a:ext cx="8751600" cy="51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z="2400" dirty="0">
                <a:latin typeface="Impact" pitchFamily="34" charset="0"/>
                <a:ea typeface="Verdana" panose="020B0604030504040204" pitchFamily="34" charset="0"/>
              </a:rPr>
              <a:t>Industrial engineering of high rate 𝜇-RWELL</a:t>
            </a:r>
            <a:r>
              <a:rPr lang="en-US" sz="2400" spc="26" dirty="0">
                <a:latin typeface="Impact"/>
                <a:ea typeface="Verdana" panose="020B0604030504040204" pitchFamily="34" charset="0"/>
              </a:rPr>
              <a:t>s</a:t>
            </a:r>
            <a:endParaRPr lang="en-US" sz="2400" b="0" strike="noStrike" spc="26" dirty="0">
              <a:latin typeface="Impact"/>
            </a:endParaRPr>
          </a:p>
        </p:txBody>
      </p:sp>
      <p:sp>
        <p:nvSpPr>
          <p:cNvPr id="55" name="Rettangolo 54"/>
          <p:cNvSpPr/>
          <p:nvPr/>
        </p:nvSpPr>
        <p:spPr>
          <a:xfrm>
            <a:off x="0" y="937440"/>
            <a:ext cx="232920" cy="564120"/>
          </a:xfrm>
          <a:prstGeom prst="rect">
            <a:avLst/>
          </a:prstGeom>
          <a:solidFill>
            <a:srgbClr val="FFFFFF"/>
          </a:solidFill>
          <a:ln w="18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Rettangolo 55"/>
          <p:cNvSpPr/>
          <p:nvPr/>
        </p:nvSpPr>
        <p:spPr>
          <a:xfrm>
            <a:off x="72000" y="829440"/>
            <a:ext cx="232920" cy="220680"/>
          </a:xfrm>
          <a:prstGeom prst="rect">
            <a:avLst/>
          </a:prstGeom>
          <a:solidFill>
            <a:srgbClr val="FFFFFF"/>
          </a:solidFill>
          <a:ln w="18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Rettangolo 56"/>
          <p:cNvSpPr/>
          <p:nvPr/>
        </p:nvSpPr>
        <p:spPr>
          <a:xfrm>
            <a:off x="0" y="1000440"/>
            <a:ext cx="938520" cy="1351080"/>
          </a:xfrm>
          <a:prstGeom prst="rect">
            <a:avLst/>
          </a:prstGeom>
          <a:solidFill>
            <a:srgbClr val="F58220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asellaDiTesto 57"/>
          <p:cNvSpPr txBox="1"/>
          <p:nvPr/>
        </p:nvSpPr>
        <p:spPr>
          <a:xfrm>
            <a:off x="3398168" y="2886868"/>
            <a:ext cx="6466680" cy="1185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G. </a:t>
            </a:r>
            <a:r>
              <a:rPr lang="en-US" sz="2000" dirty="0" err="1">
                <a:latin typeface="Impact" pitchFamily="34" charset="0"/>
                <a:ea typeface="Verdana" panose="020B0604030504040204" pitchFamily="34" charset="0"/>
              </a:rPr>
              <a:t>Bencivenni</a:t>
            </a:r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 (LNF-INFN)</a:t>
            </a:r>
          </a:p>
          <a:p>
            <a:pPr algn="r"/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on behalf of Bologna-Ferrara-</a:t>
            </a:r>
            <a:r>
              <a:rPr lang="en-US" sz="2000" dirty="0" err="1">
                <a:latin typeface="Impact" pitchFamily="34" charset="0"/>
                <a:ea typeface="Verdana" panose="020B0604030504040204" pitchFamily="34" charset="0"/>
              </a:rPr>
              <a:t>Frascati</a:t>
            </a:r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 INFN teams</a:t>
            </a:r>
          </a:p>
          <a:p>
            <a:pPr algn="r"/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R. De Oliveira - CERN-EP-DT-MPT Workshop</a:t>
            </a:r>
          </a:p>
          <a:p>
            <a:pPr algn="r"/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R. </a:t>
            </a:r>
            <a:r>
              <a:rPr lang="en-US" sz="2000" dirty="0" err="1">
                <a:latin typeface="Impact" pitchFamily="34" charset="0"/>
                <a:ea typeface="Verdana" panose="020B0604030504040204" pitchFamily="34" charset="0"/>
              </a:rPr>
              <a:t>Pinamonti</a:t>
            </a:r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, M. </a:t>
            </a:r>
            <a:r>
              <a:rPr lang="en-US" sz="2000" dirty="0" err="1">
                <a:latin typeface="Impact" pitchFamily="34" charset="0"/>
                <a:ea typeface="Verdana" panose="020B0604030504040204" pitchFamily="34" charset="0"/>
              </a:rPr>
              <a:t>Pinamonti</a:t>
            </a:r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 - ELTOS </a:t>
            </a:r>
            <a:r>
              <a:rPr lang="en-US" sz="2000" dirty="0" err="1">
                <a:latin typeface="Impact" pitchFamily="34" charset="0"/>
                <a:ea typeface="Verdana" panose="020B0604030504040204" pitchFamily="34" charset="0"/>
              </a:rPr>
              <a:t>SpA</a:t>
            </a:r>
            <a:endParaRPr lang="en-US" sz="2000" dirty="0">
              <a:latin typeface="Impact" pitchFamily="34" charset="0"/>
              <a:ea typeface="Verdana" panose="020B0604030504040204" pitchFamily="34" charset="0"/>
            </a:endParaRPr>
          </a:p>
        </p:txBody>
      </p:sp>
      <p:pic>
        <p:nvPicPr>
          <p:cNvPr id="60" name="Immagine 59"/>
          <p:cNvPicPr/>
          <p:nvPr/>
        </p:nvPicPr>
        <p:blipFill>
          <a:blip r:embed="rId2"/>
          <a:stretch/>
        </p:blipFill>
        <p:spPr>
          <a:xfrm>
            <a:off x="116460" y="4635475"/>
            <a:ext cx="1473120" cy="699840"/>
          </a:xfrm>
          <a:prstGeom prst="rect">
            <a:avLst/>
          </a:prstGeom>
          <a:ln w="18000">
            <a:noFill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49" y="198210"/>
            <a:ext cx="1540982" cy="68999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2115195"/>
            <a:ext cx="2592288" cy="145816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28" y="3915395"/>
            <a:ext cx="2880320" cy="16201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52" y="2616763"/>
            <a:ext cx="3401222" cy="19131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NEXT steps</a:t>
            </a:r>
            <a:endParaRPr lang="en-GB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45888" y="1035075"/>
            <a:ext cx="88569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Production of real </a:t>
            </a:r>
            <a:r>
              <a:rPr lang="el-GR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μ-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RWELL_ PCBs (PEP layout w/pad-readout) in ELTOS</a:t>
            </a:r>
          </a:p>
          <a:p>
            <a:endParaRPr lang="en-US" sz="6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PCB with pad readout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PCB </a:t>
            </a:r>
            <a:r>
              <a:rPr lang="en-US" sz="16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planarizing</a:t>
            </a:r>
            <a:endParaRPr lang="en-US" sz="16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DLC patterning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DLCed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foil gluing on PCB </a:t>
            </a:r>
          </a:p>
          <a:p>
            <a:pPr lvl="1"/>
            <a:endParaRPr lang="en-US" sz="14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16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Finalizing</a:t>
            </a:r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l-GR" sz="16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μ-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RWELL_ PCB at CERN</a:t>
            </a:r>
          </a:p>
          <a:p>
            <a:endParaRPr lang="en-US" sz="6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Top Cu patterning for DLC grounding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vias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Well patterning by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etching</a:t>
            </a:r>
          </a:p>
          <a:p>
            <a:pPr lvl="1"/>
            <a:endParaRPr lang="en-US" sz="14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Comparison of joint ELTOS-CERN PCB _RWELL with one  manufactured only at CERN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Start operation of the DLC sputtering facility at CERN (</a:t>
            </a:r>
            <a:r>
              <a:rPr lang="en-US" sz="16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techn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. Staff to be trained …)</a:t>
            </a:r>
          </a:p>
        </p:txBody>
      </p:sp>
    </p:spTree>
    <p:extLst>
      <p:ext uri="{BB962C8B-B14F-4D97-AF65-F5344CB8AC3E}">
        <p14:creationId xmlns:p14="http://schemas.microsoft.com/office/powerpoint/2010/main" val="461846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2" y="603026"/>
            <a:ext cx="7960739" cy="44779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760" y="2841984"/>
            <a:ext cx="9628920" cy="468000"/>
          </a:xfrm>
        </p:spPr>
        <p:txBody>
          <a:bodyPr/>
          <a:lstStyle/>
          <a:p>
            <a:pPr algn="ctr"/>
            <a:r>
              <a:rPr lang="en-US" sz="3600" b="0" strike="noStrike" spc="26" dirty="0">
                <a:latin typeface="Impact"/>
              </a:rPr>
              <a:t>Spare Slides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08017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R&amp;D on the PEP high rate layout</a:t>
            </a:r>
            <a:endParaRPr lang="en-GB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2917"/>
          <a:stretch/>
        </p:blipFill>
        <p:spPr>
          <a:xfrm>
            <a:off x="5400352" y="3898746"/>
            <a:ext cx="2561704" cy="1672833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5" name="Gruppo 4"/>
          <p:cNvGrpSpPr/>
          <p:nvPr/>
        </p:nvGrpSpPr>
        <p:grpSpPr>
          <a:xfrm>
            <a:off x="6769230" y="963067"/>
            <a:ext cx="3252532" cy="1457372"/>
            <a:chOff x="893633" y="3888675"/>
            <a:chExt cx="3868766" cy="1800200"/>
          </a:xfrm>
        </p:grpSpPr>
        <p:sp>
          <p:nvSpPr>
            <p:cNvPr id="6" name="CasellaDiTesto 5"/>
            <p:cNvSpPr txBox="1"/>
            <p:nvPr/>
          </p:nvSpPr>
          <p:spPr>
            <a:xfrm>
              <a:off x="1268831" y="3933056"/>
              <a:ext cx="3049214" cy="304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PEP – Patterning-Etching-Plating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126554" y="5343056"/>
              <a:ext cx="3441997" cy="304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grid-like DLC grounding </a:t>
              </a:r>
              <a:r>
                <a:rPr lang="en-GB" sz="1000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from </a:t>
              </a:r>
              <a:r>
                <a:rPr lang="en-GB" sz="1000" b="1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Cu-top</a:t>
              </a:r>
              <a:r>
                <a:rPr lang="en-GB" sz="1000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 </a:t>
              </a:r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893633" y="3888675"/>
              <a:ext cx="3868766" cy="18002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1187624" y="4286243"/>
              <a:ext cx="3341668" cy="966707"/>
              <a:chOff x="5495516" y="4250618"/>
              <a:chExt cx="3341668" cy="966707"/>
            </a:xfrm>
          </p:grpSpPr>
          <p:sp>
            <p:nvSpPr>
              <p:cNvPr id="10" name="Rettangolo 9"/>
              <p:cNvSpPr/>
              <p:nvPr/>
            </p:nvSpPr>
            <p:spPr>
              <a:xfrm>
                <a:off x="5508104" y="4593302"/>
                <a:ext cx="3319853" cy="36004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5508104" y="4773402"/>
                <a:ext cx="3319853" cy="3600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5505041" y="4857285"/>
                <a:ext cx="3319853" cy="36004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5505041" y="4293096"/>
                <a:ext cx="3319853" cy="26138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cxnSp>
            <p:nvCxnSpPr>
              <p:cNvPr id="14" name="Connettore 1 13"/>
              <p:cNvCxnSpPr/>
              <p:nvPr/>
            </p:nvCxnSpPr>
            <p:spPr>
              <a:xfrm>
                <a:off x="5505041" y="4571419"/>
                <a:ext cx="3319853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rapezio 14"/>
              <p:cNvSpPr/>
              <p:nvPr/>
            </p:nvSpPr>
            <p:spPr>
              <a:xfrm rot="10800000">
                <a:off x="5650093" y="4286622"/>
                <a:ext cx="30317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6" name="Trapezio 15"/>
              <p:cNvSpPr/>
              <p:nvPr/>
            </p:nvSpPr>
            <p:spPr>
              <a:xfrm rot="10800000">
                <a:off x="6160599" y="4288758"/>
                <a:ext cx="30317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7" name="Trapezio 16"/>
              <p:cNvSpPr/>
              <p:nvPr/>
            </p:nvSpPr>
            <p:spPr>
              <a:xfrm rot="10800000">
                <a:off x="8377699" y="4288758"/>
                <a:ext cx="30317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8" name="Trapezio 17"/>
              <p:cNvSpPr/>
              <p:nvPr/>
            </p:nvSpPr>
            <p:spPr>
              <a:xfrm rot="10800000">
                <a:off x="7907511" y="4286622"/>
                <a:ext cx="30317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9" name="Trapezio 18"/>
              <p:cNvSpPr/>
              <p:nvPr/>
            </p:nvSpPr>
            <p:spPr>
              <a:xfrm rot="10800000">
                <a:off x="6981903" y="4286616"/>
                <a:ext cx="47483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grpSp>
            <p:nvGrpSpPr>
              <p:cNvPr id="20" name="Gruppo 19"/>
              <p:cNvGrpSpPr/>
              <p:nvPr/>
            </p:nvGrpSpPr>
            <p:grpSpPr>
              <a:xfrm>
                <a:off x="5572659" y="4840073"/>
                <a:ext cx="3176819" cy="0"/>
                <a:chOff x="5572659" y="4840073"/>
                <a:chExt cx="3176819" cy="0"/>
              </a:xfrm>
            </p:grpSpPr>
            <p:cxnSp>
              <p:nvCxnSpPr>
                <p:cNvPr id="32" name="Connettore 1 31"/>
                <p:cNvCxnSpPr/>
                <p:nvPr/>
              </p:nvCxnSpPr>
              <p:spPr>
                <a:xfrm>
                  <a:off x="5572659" y="4840073"/>
                  <a:ext cx="648072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ttore 1 32"/>
                <p:cNvCxnSpPr/>
                <p:nvPr/>
              </p:nvCxnSpPr>
              <p:spPr>
                <a:xfrm>
                  <a:off x="7300851" y="4840073"/>
                  <a:ext cx="648072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1 33"/>
                <p:cNvCxnSpPr/>
                <p:nvPr/>
              </p:nvCxnSpPr>
              <p:spPr>
                <a:xfrm>
                  <a:off x="8101406" y="4840073"/>
                  <a:ext cx="648072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ttore 1 34"/>
                <p:cNvCxnSpPr/>
                <p:nvPr/>
              </p:nvCxnSpPr>
              <p:spPr>
                <a:xfrm>
                  <a:off x="6436755" y="4840073"/>
                  <a:ext cx="648072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Connettore 1 20"/>
              <p:cNvCxnSpPr/>
              <p:nvPr/>
            </p:nvCxnSpPr>
            <p:spPr>
              <a:xfrm>
                <a:off x="6463778" y="4284486"/>
                <a:ext cx="20087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/>
              <p:cNvCxnSpPr/>
              <p:nvPr/>
            </p:nvCxnSpPr>
            <p:spPr>
              <a:xfrm>
                <a:off x="7744774" y="4284486"/>
                <a:ext cx="16273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>
                <a:off x="5953272" y="4276019"/>
                <a:ext cx="20732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/>
              <p:nvPr/>
            </p:nvCxnSpPr>
            <p:spPr>
              <a:xfrm>
                <a:off x="5495516" y="4270728"/>
                <a:ext cx="139465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>
                <a:off x="7465250" y="4278136"/>
                <a:ext cx="720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/>
              <p:nvPr/>
            </p:nvCxnSpPr>
            <p:spPr>
              <a:xfrm>
                <a:off x="6899728" y="4276018"/>
                <a:ext cx="720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>
                <a:off x="6971736" y="4250618"/>
                <a:ext cx="52958" cy="30478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flipH="1">
                <a:off x="7385348" y="4250618"/>
                <a:ext cx="79902" cy="30478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>
                <a:off x="7024694" y="4530771"/>
                <a:ext cx="36065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29"/>
              <p:cNvCxnSpPr/>
              <p:nvPr/>
            </p:nvCxnSpPr>
            <p:spPr>
              <a:xfrm>
                <a:off x="8227885" y="4275198"/>
                <a:ext cx="13934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30"/>
              <p:cNvCxnSpPr/>
              <p:nvPr/>
            </p:nvCxnSpPr>
            <p:spPr>
              <a:xfrm>
                <a:off x="8697844" y="4275198"/>
                <a:ext cx="13934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CasellaDiTesto 36"/>
          <p:cNvSpPr txBox="1"/>
          <p:nvPr/>
        </p:nvSpPr>
        <p:spPr>
          <a:xfrm>
            <a:off x="376474" y="1055977"/>
            <a:ext cx="6248014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In the framework of the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LHCb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phase-2 upgrade, in strict collaboration with CERN (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Rui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), we are developing the PEP (Patterning-Etching-Plating) high-rate layout.</a:t>
            </a:r>
          </a:p>
          <a:p>
            <a:endParaRPr lang="en-US" sz="8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Similarly to the previous SG layout the PEP is based on a grid-like DLC grounding:</a:t>
            </a:r>
          </a:p>
          <a:p>
            <a:endParaRPr lang="en-US" sz="8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in the SG layout the conductive grid was patterned by etching a Cu-layer deposited onto the DLC film</a:t>
            </a:r>
          </a:p>
          <a:p>
            <a:endParaRPr lang="en-US" sz="6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in the PEP the conductive grid is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Patterned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on the Cu top layer of the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foil, connected with the underlying DLC by means a dense blind-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vias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first 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Etched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then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Plated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. In this way the DLC is grounded from the top </a:t>
            </a:r>
          </a:p>
          <a:p>
            <a:endParaRPr lang="en-US" sz="9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Advantages: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no Cu deposition on DLC is required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No fine alignment problem between bottom and top 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    is required</a:t>
            </a: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8504"/>
          <a:stretch/>
        </p:blipFill>
        <p:spPr>
          <a:xfrm>
            <a:off x="6870740" y="2331219"/>
            <a:ext cx="3061806" cy="16615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28" y="3771379"/>
            <a:ext cx="2977151" cy="167464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19261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b="0" strike="noStrike" spc="26" dirty="0">
                <a:latin typeface="Impact"/>
              </a:rPr>
              <a:t>PEP-1 layout</a:t>
            </a:r>
          </a:p>
        </p:txBody>
      </p:sp>
      <p:pic>
        <p:nvPicPr>
          <p:cNvPr id="106" name="Immagine 105"/>
          <p:cNvPicPr/>
          <p:nvPr/>
        </p:nvPicPr>
        <p:blipFill rotWithShape="1">
          <a:blip r:embed="rId2"/>
          <a:srcRect t="24941"/>
          <a:stretch/>
        </p:blipFill>
        <p:spPr>
          <a:xfrm>
            <a:off x="863848" y="2270805"/>
            <a:ext cx="2880320" cy="2674237"/>
          </a:xfrm>
          <a:prstGeom prst="rect">
            <a:avLst/>
          </a:prstGeom>
          <a:ln w="18000">
            <a:noFill/>
          </a:ln>
        </p:spPr>
      </p:pic>
      <p:grpSp>
        <p:nvGrpSpPr>
          <p:cNvPr id="8" name="Gruppo 7"/>
          <p:cNvGrpSpPr/>
          <p:nvPr/>
        </p:nvGrpSpPr>
        <p:grpSpPr>
          <a:xfrm>
            <a:off x="4597920" y="1100667"/>
            <a:ext cx="5097240" cy="3822840"/>
            <a:chOff x="4597920" y="1035075"/>
            <a:chExt cx="5097240" cy="3822840"/>
          </a:xfrm>
        </p:grpSpPr>
        <p:pic>
          <p:nvPicPr>
            <p:cNvPr id="107" name="Immagine 106"/>
            <p:cNvPicPr/>
            <p:nvPr/>
          </p:nvPicPr>
          <p:blipFill>
            <a:blip r:embed="rId3"/>
            <a:stretch/>
          </p:blipFill>
          <p:spPr>
            <a:xfrm>
              <a:off x="4597920" y="1035075"/>
              <a:ext cx="5097240" cy="3822840"/>
            </a:xfrm>
            <a:prstGeom prst="rect">
              <a:avLst/>
            </a:prstGeom>
            <a:ln w="18000">
              <a:noFill/>
            </a:ln>
          </p:spPr>
        </p:pic>
        <p:cxnSp>
          <p:nvCxnSpPr>
            <p:cNvPr id="3" name="Connettore 2 2"/>
            <p:cNvCxnSpPr/>
            <p:nvPr/>
          </p:nvCxnSpPr>
          <p:spPr>
            <a:xfrm>
              <a:off x="5510145" y="2043187"/>
              <a:ext cx="129614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2 4"/>
            <p:cNvCxnSpPr/>
            <p:nvPr/>
          </p:nvCxnSpPr>
          <p:spPr>
            <a:xfrm>
              <a:off x="5256336" y="2475235"/>
              <a:ext cx="0" cy="165618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5888643" y="1716851"/>
              <a:ext cx="59182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</a:rPr>
                <a:t>6 mm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 rot="16200000">
              <a:off x="4752280" y="3123307"/>
              <a:ext cx="59182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</a:rPr>
                <a:t>8 mm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364964" y="1091843"/>
            <a:ext cx="416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Verdana" pitchFamily="34" charset="0"/>
                <a:ea typeface="Verdana" pitchFamily="34" charset="0"/>
              </a:rPr>
              <a:t>A first high rate PEP prototype, developed for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LHCb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, has been realized and it has been extensively  tested  (layout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optmization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 in progress)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PEP-1  layout performance</a:t>
            </a:r>
            <a:endParaRPr lang="en-GB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4" y="1012404"/>
            <a:ext cx="4259764" cy="309704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7784" y="4180756"/>
            <a:ext cx="48932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>
                <a:latin typeface="Verdana" pitchFamily="34" charset="0"/>
                <a:ea typeface="Verdana" pitchFamily="34" charset="0"/>
              </a:rPr>
              <a:t>The rate capability has been measured by irradiating the detector with 5,9 X-ray with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Pb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 collimators with different spot size. The diameter of collimators was larger than the DLC ground pitch.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RC</a:t>
            </a:r>
            <a:r>
              <a:rPr lang="en-GB" sz="1400" b="1" baseline="-25000" dirty="0" err="1">
                <a:latin typeface="Verdana" pitchFamily="34" charset="0"/>
                <a:ea typeface="Verdana" pitchFamily="34" charset="0"/>
              </a:rPr>
              <a:t>mip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 &gt; 10 MHz/cm</a:t>
            </a:r>
            <a:r>
              <a:rPr lang="en-GB" sz="1400" b="1" baseline="30000" dirty="0">
                <a:latin typeface="Verdana" pitchFamily="34" charset="0"/>
                <a:ea typeface="Verdana" pitchFamily="34" charset="0"/>
              </a:rPr>
              <a:t>2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328344" y="4180756"/>
            <a:ext cx="46082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>
                <a:latin typeface="Verdana" pitchFamily="34" charset="0"/>
                <a:ea typeface="Verdana" pitchFamily="34" charset="0"/>
              </a:rPr>
              <a:t>A long-term X-ray irradiation is on-going: the current of the detector electrodes (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Itop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,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Icat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) as well as ambient parameters (T, P, RH) are constantly monitored.</a:t>
            </a:r>
          </a:p>
          <a:p>
            <a:pPr algn="just"/>
            <a:r>
              <a:rPr lang="en-US" sz="1600" b="1" spc="-1" dirty="0" err="1">
                <a:latin typeface="DejaVu Serif Condensed"/>
              </a:rPr>
              <a:t>Q</a:t>
            </a:r>
            <a:r>
              <a:rPr lang="en-US" sz="1600" b="1" spc="-1" baseline="-25000" dirty="0" err="1">
                <a:latin typeface="DejaVu Serif Condensed"/>
              </a:rPr>
              <a:t>int</a:t>
            </a:r>
            <a:r>
              <a:rPr lang="en-US" sz="1600" b="1" spc="-1" baseline="-25000" dirty="0">
                <a:latin typeface="DejaVu Serif Condensed"/>
              </a:rPr>
              <a:t>. </a:t>
            </a:r>
            <a:r>
              <a:rPr lang="en-US" sz="1600" b="1" spc="-1" dirty="0">
                <a:latin typeface="DejaVu Serif Condensed"/>
                <a:sym typeface="Symbol"/>
              </a:rPr>
              <a:t> 100mC over all the test period.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17" y="1080120"/>
            <a:ext cx="4097807" cy="29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6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strike="noStrike" spc="26" dirty="0">
                <a:latin typeface="Impact"/>
              </a:rPr>
              <a:t>PEP-2 layout (geometry optimization)</a:t>
            </a:r>
            <a:endParaRPr lang="en-GB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0" t="1176" r="26296" b="1429"/>
          <a:stretch/>
        </p:blipFill>
        <p:spPr>
          <a:xfrm>
            <a:off x="1079872" y="3051299"/>
            <a:ext cx="2339796" cy="2418971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4271084" y="1003957"/>
            <a:ext cx="5616624" cy="4419596"/>
            <a:chOff x="3960192" y="963067"/>
            <a:chExt cx="5804843" cy="4563612"/>
          </a:xfrm>
        </p:grpSpPr>
        <p:grpSp>
          <p:nvGrpSpPr>
            <p:cNvPr id="5" name="Gruppo 4"/>
            <p:cNvGrpSpPr/>
            <p:nvPr/>
          </p:nvGrpSpPr>
          <p:grpSpPr>
            <a:xfrm>
              <a:off x="4088392" y="963067"/>
              <a:ext cx="5676643" cy="4116008"/>
              <a:chOff x="3960192" y="675035"/>
              <a:chExt cx="5752820" cy="4257341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18" t="9798" b="3036"/>
              <a:stretch/>
            </p:blipFill>
            <p:spPr bwMode="auto">
              <a:xfrm>
                <a:off x="4104208" y="738226"/>
                <a:ext cx="5608804" cy="419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ttangolo 7"/>
              <p:cNvSpPr/>
              <p:nvPr/>
            </p:nvSpPr>
            <p:spPr>
              <a:xfrm>
                <a:off x="3960192" y="675035"/>
                <a:ext cx="504056" cy="2664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8" t="87069" r="70588"/>
            <a:stretch/>
          </p:blipFill>
          <p:spPr bwMode="auto">
            <a:xfrm>
              <a:off x="3960192" y="4904509"/>
              <a:ext cx="1775901" cy="62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r="23742"/>
          <a:stretch/>
        </p:blipFill>
        <p:spPr>
          <a:xfrm>
            <a:off x="317894" y="971200"/>
            <a:ext cx="2324389" cy="239693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9" r="25319"/>
          <a:stretch/>
        </p:blipFill>
        <p:spPr>
          <a:xfrm>
            <a:off x="2736056" y="971200"/>
            <a:ext cx="2218276" cy="238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4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2D – readout layouts</a:t>
            </a:r>
            <a:endParaRPr lang="en-GB" sz="2800" dirty="0"/>
          </a:p>
        </p:txBody>
      </p:sp>
      <p:grpSp>
        <p:nvGrpSpPr>
          <p:cNvPr id="7" name="Gruppo 6"/>
          <p:cNvGrpSpPr/>
          <p:nvPr/>
        </p:nvGrpSpPr>
        <p:grpSpPr>
          <a:xfrm>
            <a:off x="3686791" y="2403227"/>
            <a:ext cx="3137700" cy="2380284"/>
            <a:chOff x="3990844" y="2645248"/>
            <a:chExt cx="3137700" cy="2380284"/>
          </a:xfrm>
        </p:grpSpPr>
        <p:pic>
          <p:nvPicPr>
            <p:cNvPr id="3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0844" y="2645248"/>
              <a:ext cx="2504259" cy="2380284"/>
            </a:xfrm>
            <a:prstGeom prst="rect">
              <a:avLst/>
            </a:prstGeom>
          </p:spPr>
        </p:pic>
        <p:sp>
          <p:nvSpPr>
            <p:cNvPr id="4" name="object 13"/>
            <p:cNvSpPr txBox="1"/>
            <p:nvPr/>
          </p:nvSpPr>
          <p:spPr>
            <a:xfrm>
              <a:off x="6505986" y="2646602"/>
              <a:ext cx="605556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  <p:sp>
          <p:nvSpPr>
            <p:cNvPr id="5" name="object 14"/>
            <p:cNvSpPr txBox="1"/>
            <p:nvPr/>
          </p:nvSpPr>
          <p:spPr>
            <a:xfrm>
              <a:off x="6522988" y="4845662"/>
              <a:ext cx="605556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6803419" y="3028205"/>
            <a:ext cx="3205445" cy="1766734"/>
            <a:chOff x="6552480" y="2979291"/>
            <a:chExt cx="3205445" cy="1766734"/>
          </a:xfrm>
        </p:grpSpPr>
        <p:pic>
          <p:nvPicPr>
            <p:cNvPr id="8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2480" y="2979291"/>
              <a:ext cx="2701205" cy="1766734"/>
            </a:xfrm>
            <a:prstGeom prst="rect">
              <a:avLst/>
            </a:prstGeom>
          </p:spPr>
        </p:pic>
        <p:sp>
          <p:nvSpPr>
            <p:cNvPr id="9" name="object 16"/>
            <p:cNvSpPr txBox="1"/>
            <p:nvPr/>
          </p:nvSpPr>
          <p:spPr>
            <a:xfrm>
              <a:off x="9233410" y="4044759"/>
              <a:ext cx="487422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  <p:sp>
          <p:nvSpPr>
            <p:cNvPr id="10" name="object 17"/>
            <p:cNvSpPr txBox="1"/>
            <p:nvPr/>
          </p:nvSpPr>
          <p:spPr>
            <a:xfrm>
              <a:off x="9270503" y="4542102"/>
              <a:ext cx="487422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15776" y="3000715"/>
            <a:ext cx="3280891" cy="1821715"/>
            <a:chOff x="535285" y="3238151"/>
            <a:chExt cx="3280891" cy="1821715"/>
          </a:xfrm>
        </p:grpSpPr>
        <p:pic>
          <p:nvPicPr>
            <p:cNvPr id="13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85" y="3238151"/>
              <a:ext cx="2689932" cy="1821715"/>
            </a:xfrm>
            <a:prstGeom prst="rect">
              <a:avLst/>
            </a:prstGeom>
          </p:spPr>
        </p:pic>
        <p:sp>
          <p:nvSpPr>
            <p:cNvPr id="14" name="object 11"/>
            <p:cNvSpPr txBox="1"/>
            <p:nvPr/>
          </p:nvSpPr>
          <p:spPr>
            <a:xfrm>
              <a:off x="3276041" y="4580369"/>
              <a:ext cx="540135" cy="322566"/>
            </a:xfrm>
            <a:prstGeom prst="rect">
              <a:avLst/>
            </a:prstGeom>
          </p:spPr>
          <p:txBody>
            <a:bodyPr vert="horz" wrap="square" lIns="0" tIns="14646" rIns="0" bIns="0" rtlCol="0">
              <a:spAutoFit/>
            </a:bodyPr>
            <a:lstStyle/>
            <a:p>
              <a:pPr marL="6368" marR="2547">
                <a:lnSpc>
                  <a:spcPts val="1158"/>
                </a:lnSpc>
                <a:spcBef>
                  <a:spcPts val="115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3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 </a:t>
              </a:r>
              <a:r>
                <a:rPr sz="900" b="1" spc="-266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3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sp>
        <p:nvSpPr>
          <p:cNvPr id="18" name="object 3"/>
          <p:cNvSpPr txBox="1"/>
          <p:nvPr/>
        </p:nvSpPr>
        <p:spPr>
          <a:xfrm>
            <a:off x="193105" y="1448384"/>
            <a:ext cx="3096344" cy="1303907"/>
          </a:xfrm>
          <a:prstGeom prst="rect">
            <a:avLst/>
          </a:prstGeom>
        </p:spPr>
        <p:txBody>
          <a:bodyPr vert="horz" wrap="square" lIns="0" tIns="8597" rIns="0" bIns="0" rtlCol="0">
            <a:spAutoFit/>
          </a:bodyPr>
          <a:lstStyle/>
          <a:p>
            <a:pPr marL="6368">
              <a:spcBef>
                <a:spcPts val="68"/>
              </a:spcBef>
            </a:pP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PCB_</a:t>
            </a: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RWELL</a:t>
            </a:r>
            <a:r>
              <a:rPr sz="1400" b="1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15" dirty="0">
                <a:latin typeface="Verdana" pitchFamily="34" charset="0"/>
                <a:ea typeface="Verdana" pitchFamily="34" charset="0"/>
                <a:cs typeface="Arial"/>
              </a:rPr>
              <a:t>w</a:t>
            </a:r>
            <a:r>
              <a:rPr lang="it-IT" sz="1400" b="1" spc="15" dirty="0">
                <a:latin typeface="Verdana" pitchFamily="34" charset="0"/>
                <a:ea typeface="Verdana" pitchFamily="34" charset="0"/>
                <a:cs typeface="Arial"/>
              </a:rPr>
              <a:t>/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2D</a:t>
            </a:r>
            <a:r>
              <a:rPr sz="1400" b="1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13" dirty="0">
                <a:latin typeface="Verdana" pitchFamily="34" charset="0"/>
                <a:ea typeface="Verdana" pitchFamily="34" charset="0"/>
                <a:cs typeface="Arial"/>
              </a:rPr>
              <a:t>readout</a:t>
            </a:r>
            <a:endParaRPr lang="it-IT" sz="1400" b="1" spc="13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6368">
              <a:spcBef>
                <a:spcPts val="68"/>
              </a:spcBef>
            </a:pPr>
            <a:endParaRPr lang="it-IT" sz="600" b="1" spc="13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X-Y signal pick-up equalization</a:t>
            </a: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DLC-readout distance to be minimized</a:t>
            </a: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higher gain (2x) </a:t>
            </a:r>
            <a:r>
              <a:rPr lang="en-US" sz="1200" b="1" dirty="0" err="1">
                <a:latin typeface="Verdana" pitchFamily="34" charset="0"/>
                <a:ea typeface="Verdana" pitchFamily="34" charset="0"/>
                <a:cs typeface="Arial"/>
              </a:rPr>
              <a:t>wrt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 1D-RWELL</a:t>
            </a:r>
            <a:endParaRPr lang="en-US" sz="700" b="1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more complex PCB manufacturing</a:t>
            </a:r>
          </a:p>
        </p:txBody>
      </p:sp>
      <p:sp>
        <p:nvSpPr>
          <p:cNvPr id="21" name="object 6"/>
          <p:cNvSpPr txBox="1"/>
          <p:nvPr/>
        </p:nvSpPr>
        <p:spPr>
          <a:xfrm>
            <a:off x="3471940" y="891059"/>
            <a:ext cx="3224185" cy="1488573"/>
          </a:xfrm>
          <a:prstGeom prst="rect">
            <a:avLst/>
          </a:prstGeom>
        </p:spPr>
        <p:txBody>
          <a:bodyPr vert="horz" wrap="square" lIns="0" tIns="8597" rIns="0" bIns="0" rtlCol="0">
            <a:spAutoFit/>
          </a:bodyPr>
          <a:lstStyle/>
          <a:p>
            <a:pPr>
              <a:spcBef>
                <a:spcPts val="68"/>
              </a:spcBef>
            </a:pP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2</a:t>
            </a:r>
            <a:r>
              <a:rPr lang="it-IT" sz="1400" b="1" spc="-3" dirty="0">
                <a:latin typeface="Verdana" pitchFamily="34" charset="0"/>
                <a:ea typeface="Verdana" pitchFamily="34" charset="0"/>
                <a:cs typeface="Arial"/>
              </a:rPr>
              <a:t>-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stacked</a:t>
            </a:r>
            <a:r>
              <a:rPr sz="1400" b="1" spc="-3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1D</a:t>
            </a:r>
            <a:r>
              <a:rPr lang="it-IT" sz="1400" b="1" dirty="0">
                <a:latin typeface="Verdana" pitchFamily="34" charset="0"/>
                <a:ea typeface="Verdana" pitchFamily="34" charset="0"/>
                <a:cs typeface="Arial"/>
              </a:rPr>
              <a:t>-</a:t>
            </a: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RWELL</a:t>
            </a:r>
            <a:endParaRPr lang="it-IT" sz="1400" b="1" spc="10" dirty="0">
              <a:latin typeface="Verdana" pitchFamily="34" charset="0"/>
              <a:ea typeface="Verdana" pitchFamily="34" charset="0"/>
              <a:cs typeface="Arial"/>
            </a:endParaRPr>
          </a:p>
          <a:p>
            <a:pPr>
              <a:spcBef>
                <a:spcPts val="68"/>
              </a:spcBef>
            </a:pPr>
            <a:endParaRPr lang="it-IT" sz="600" b="1" spc="10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common light cathode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easy PCB construction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No high gain required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relatively small increase of material budget (0.6% </a:t>
            </a:r>
            <a:r>
              <a:rPr lang="en-US" sz="1200" b="1" dirty="0" err="1">
                <a:latin typeface="Verdana" pitchFamily="34" charset="0"/>
                <a:ea typeface="Verdana" pitchFamily="34" charset="0"/>
                <a:cs typeface="Arial"/>
              </a:rPr>
              <a:t>wrt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 0.5% X0)</a:t>
            </a:r>
          </a:p>
        </p:txBody>
      </p:sp>
      <p:sp>
        <p:nvSpPr>
          <p:cNvPr id="22" name="object 7"/>
          <p:cNvSpPr txBox="1"/>
          <p:nvPr/>
        </p:nvSpPr>
        <p:spPr>
          <a:xfrm>
            <a:off x="6852134" y="1448384"/>
            <a:ext cx="3112517" cy="1202012"/>
          </a:xfrm>
          <a:prstGeom prst="rect">
            <a:avLst/>
          </a:prstGeom>
        </p:spPr>
        <p:txBody>
          <a:bodyPr vert="horz" wrap="square" lIns="0" tIns="5731" rIns="0" bIns="0" rtlCol="0">
            <a:spAutoFit/>
          </a:bodyPr>
          <a:lstStyle/>
          <a:p>
            <a:pPr marL="121306" marR="2547" indent="-115257">
              <a:lnSpc>
                <a:spcPct val="131500"/>
              </a:lnSpc>
              <a:spcBef>
                <a:spcPts val="45"/>
              </a:spcBef>
            </a:pP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PCB_RWELL w/</a:t>
            </a:r>
            <a:r>
              <a:rPr lang="it-IT" sz="1400" b="1" spc="10" dirty="0" err="1">
                <a:latin typeface="Verdana" pitchFamily="34" charset="0"/>
                <a:ea typeface="Verdana" pitchFamily="34" charset="0"/>
                <a:cs typeface="Arial"/>
              </a:rPr>
              <a:t>segmented</a:t>
            </a: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 top</a:t>
            </a:r>
          </a:p>
          <a:p>
            <a:pPr marL="121306" marR="2547" indent="-115257">
              <a:lnSpc>
                <a:spcPct val="131500"/>
              </a:lnSpc>
              <a:spcBef>
                <a:spcPts val="45"/>
              </a:spcBef>
            </a:pPr>
            <a:endParaRPr lang="it-IT" sz="600" b="1" spc="15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91799" marR="2547" indent="-285750">
              <a:spcBef>
                <a:spcPts val="45"/>
              </a:spcBef>
              <a:buFont typeface="Arial" pitchFamily="34" charset="0"/>
              <a:buChar char="•"/>
            </a:pPr>
            <a:r>
              <a:rPr lang="en-US" sz="1200" b="1" spc="-25" dirty="0">
                <a:latin typeface="Verdana" pitchFamily="34" charset="0"/>
                <a:ea typeface="Verdana" pitchFamily="34" charset="0"/>
                <a:cs typeface="Arial"/>
              </a:rPr>
              <a:t>HV</a:t>
            </a:r>
            <a:r>
              <a:rPr lang="en-US" sz="1200" b="1" spc="-8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20" dirty="0">
                <a:latin typeface="Verdana" pitchFamily="34" charset="0"/>
                <a:ea typeface="Verdana" pitchFamily="34" charset="0"/>
                <a:cs typeface="Arial"/>
              </a:rPr>
              <a:t>on</a:t>
            </a:r>
            <a:r>
              <a:rPr lang="en-US" sz="1200" b="1" spc="-5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3" dirty="0">
                <a:latin typeface="Verdana" pitchFamily="34" charset="0"/>
                <a:ea typeface="Verdana" pitchFamily="34" charset="0"/>
                <a:cs typeface="Arial"/>
              </a:rPr>
              <a:t>DLC, safer insulation required</a:t>
            </a:r>
            <a:endParaRPr lang="en-US" sz="1200" b="1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92118" indent="-285750">
              <a:spcBef>
                <a:spcPts val="160"/>
              </a:spcBef>
              <a:buFont typeface="Arial" pitchFamily="34" charset="0"/>
              <a:buChar char="•"/>
            </a:pPr>
            <a:r>
              <a:rPr lang="en-US" sz="1200" b="1" spc="-20" dirty="0">
                <a:latin typeface="Verdana" pitchFamily="34" charset="0"/>
                <a:ea typeface="Verdana" pitchFamily="34" charset="0"/>
                <a:cs typeface="Arial"/>
              </a:rPr>
              <a:t>TOP</a:t>
            </a:r>
            <a:r>
              <a:rPr lang="en-US" sz="1200" b="1" spc="-13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43" dirty="0">
                <a:latin typeface="Verdana" pitchFamily="34" charset="0"/>
                <a:ea typeface="Verdana" pitchFamily="34" charset="0"/>
                <a:cs typeface="Arial"/>
              </a:rPr>
              <a:t>to</a:t>
            </a:r>
            <a:r>
              <a:rPr lang="en-US" sz="1200" b="1" spc="-10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20" dirty="0">
                <a:latin typeface="Verdana" pitchFamily="34" charset="0"/>
                <a:ea typeface="Verdana" pitchFamily="34" charset="0"/>
                <a:cs typeface="Arial"/>
              </a:rPr>
              <a:t>ground</a:t>
            </a:r>
          </a:p>
          <a:p>
            <a:pPr marL="292118" indent="-285750">
              <a:spcBef>
                <a:spcPts val="160"/>
              </a:spcBef>
              <a:buFont typeface="Arial" pitchFamily="34" charset="0"/>
              <a:buChar char="•"/>
            </a:pPr>
            <a:r>
              <a:rPr lang="en-US" sz="1200" b="1" spc="18" dirty="0">
                <a:latin typeface="Verdana" pitchFamily="34" charset="0"/>
                <a:ea typeface="Verdana" pitchFamily="34" charset="0"/>
                <a:cs typeface="Arial"/>
              </a:rPr>
              <a:t>No high gain required</a:t>
            </a:r>
            <a:endParaRPr lang="en-US" sz="1200" b="1" dirty="0">
              <a:latin typeface="Verdana" pitchFamily="34" charset="0"/>
              <a:ea typeface="Verdana" pitchFamily="34" charset="0"/>
              <a:cs typeface="Arial"/>
            </a:endParaRPr>
          </a:p>
        </p:txBody>
      </p:sp>
      <p:sp>
        <p:nvSpPr>
          <p:cNvPr id="23" name="object 8"/>
          <p:cNvSpPr txBox="1"/>
          <p:nvPr/>
        </p:nvSpPr>
        <p:spPr>
          <a:xfrm>
            <a:off x="7587300" y="1410599"/>
            <a:ext cx="1120738" cy="227059"/>
          </a:xfrm>
          <a:prstGeom prst="rect">
            <a:avLst/>
          </a:prstGeom>
        </p:spPr>
        <p:txBody>
          <a:bodyPr vert="horz" wrap="square" lIns="0" tIns="26108" rIns="0" bIns="0" rtlCol="0">
            <a:spAutoFit/>
          </a:bodyPr>
          <a:lstStyle/>
          <a:p>
            <a:pPr marL="6368">
              <a:spcBef>
                <a:spcPts val="160"/>
              </a:spcBef>
            </a:pPr>
            <a:endParaRPr sz="1304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764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2D – readout layouts study</a:t>
            </a:r>
            <a:endParaRPr lang="en-GB" sz="2800" dirty="0"/>
          </a:p>
        </p:txBody>
      </p:sp>
      <p:grpSp>
        <p:nvGrpSpPr>
          <p:cNvPr id="7" name="Gruppo 6"/>
          <p:cNvGrpSpPr/>
          <p:nvPr/>
        </p:nvGrpSpPr>
        <p:grpSpPr>
          <a:xfrm>
            <a:off x="3686791" y="2403227"/>
            <a:ext cx="3137700" cy="2380284"/>
            <a:chOff x="3990844" y="2645248"/>
            <a:chExt cx="3137700" cy="2380284"/>
          </a:xfrm>
        </p:grpSpPr>
        <p:pic>
          <p:nvPicPr>
            <p:cNvPr id="3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0844" y="2645248"/>
              <a:ext cx="2504259" cy="2380284"/>
            </a:xfrm>
            <a:prstGeom prst="rect">
              <a:avLst/>
            </a:prstGeom>
          </p:spPr>
        </p:pic>
        <p:sp>
          <p:nvSpPr>
            <p:cNvPr id="4" name="object 13"/>
            <p:cNvSpPr txBox="1"/>
            <p:nvPr/>
          </p:nvSpPr>
          <p:spPr>
            <a:xfrm>
              <a:off x="6505986" y="2646602"/>
              <a:ext cx="605556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  <p:sp>
          <p:nvSpPr>
            <p:cNvPr id="5" name="object 14"/>
            <p:cNvSpPr txBox="1"/>
            <p:nvPr/>
          </p:nvSpPr>
          <p:spPr>
            <a:xfrm>
              <a:off x="6522988" y="4845662"/>
              <a:ext cx="605556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6803419" y="3028205"/>
            <a:ext cx="3205445" cy="1766734"/>
            <a:chOff x="6552480" y="2979291"/>
            <a:chExt cx="3205445" cy="1766734"/>
          </a:xfrm>
        </p:grpSpPr>
        <p:pic>
          <p:nvPicPr>
            <p:cNvPr id="8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2480" y="2979291"/>
              <a:ext cx="2701205" cy="1766734"/>
            </a:xfrm>
            <a:prstGeom prst="rect">
              <a:avLst/>
            </a:prstGeom>
          </p:spPr>
        </p:pic>
        <p:sp>
          <p:nvSpPr>
            <p:cNvPr id="9" name="object 16"/>
            <p:cNvSpPr txBox="1"/>
            <p:nvPr/>
          </p:nvSpPr>
          <p:spPr>
            <a:xfrm>
              <a:off x="9233410" y="4044759"/>
              <a:ext cx="487422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  <p:sp>
          <p:nvSpPr>
            <p:cNvPr id="10" name="object 17"/>
            <p:cNvSpPr txBox="1"/>
            <p:nvPr/>
          </p:nvSpPr>
          <p:spPr>
            <a:xfrm>
              <a:off x="9270503" y="4542102"/>
              <a:ext cx="487422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15776" y="3000715"/>
            <a:ext cx="3280891" cy="1821715"/>
            <a:chOff x="535285" y="3238151"/>
            <a:chExt cx="3280891" cy="1821715"/>
          </a:xfrm>
        </p:grpSpPr>
        <p:pic>
          <p:nvPicPr>
            <p:cNvPr id="13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85" y="3238151"/>
              <a:ext cx="2689932" cy="1821715"/>
            </a:xfrm>
            <a:prstGeom prst="rect">
              <a:avLst/>
            </a:prstGeom>
          </p:spPr>
        </p:pic>
        <p:sp>
          <p:nvSpPr>
            <p:cNvPr id="14" name="object 11"/>
            <p:cNvSpPr txBox="1"/>
            <p:nvPr/>
          </p:nvSpPr>
          <p:spPr>
            <a:xfrm>
              <a:off x="3276041" y="4580369"/>
              <a:ext cx="540135" cy="322566"/>
            </a:xfrm>
            <a:prstGeom prst="rect">
              <a:avLst/>
            </a:prstGeom>
          </p:spPr>
          <p:txBody>
            <a:bodyPr vert="horz" wrap="square" lIns="0" tIns="14646" rIns="0" bIns="0" rtlCol="0">
              <a:spAutoFit/>
            </a:bodyPr>
            <a:lstStyle/>
            <a:p>
              <a:pPr marL="6368" marR="2547">
                <a:lnSpc>
                  <a:spcPts val="1158"/>
                </a:lnSpc>
                <a:spcBef>
                  <a:spcPts val="115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3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 </a:t>
              </a:r>
              <a:r>
                <a:rPr sz="900" b="1" spc="-266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3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sp>
        <p:nvSpPr>
          <p:cNvPr id="18" name="object 3"/>
          <p:cNvSpPr txBox="1"/>
          <p:nvPr/>
        </p:nvSpPr>
        <p:spPr>
          <a:xfrm>
            <a:off x="193105" y="1448384"/>
            <a:ext cx="3096344" cy="1303907"/>
          </a:xfrm>
          <a:prstGeom prst="rect">
            <a:avLst/>
          </a:prstGeom>
        </p:spPr>
        <p:txBody>
          <a:bodyPr vert="horz" wrap="square" lIns="0" tIns="8597" rIns="0" bIns="0" rtlCol="0">
            <a:spAutoFit/>
          </a:bodyPr>
          <a:lstStyle/>
          <a:p>
            <a:pPr marL="6368">
              <a:spcBef>
                <a:spcPts val="68"/>
              </a:spcBef>
            </a:pP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PCB_</a:t>
            </a: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RWELL</a:t>
            </a:r>
            <a:r>
              <a:rPr sz="1400" b="1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15" dirty="0">
                <a:latin typeface="Verdana" pitchFamily="34" charset="0"/>
                <a:ea typeface="Verdana" pitchFamily="34" charset="0"/>
                <a:cs typeface="Arial"/>
              </a:rPr>
              <a:t>w</a:t>
            </a:r>
            <a:r>
              <a:rPr lang="it-IT" sz="1400" b="1" spc="15" dirty="0">
                <a:latin typeface="Verdana" pitchFamily="34" charset="0"/>
                <a:ea typeface="Verdana" pitchFamily="34" charset="0"/>
                <a:cs typeface="Arial"/>
              </a:rPr>
              <a:t>/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2D</a:t>
            </a:r>
            <a:r>
              <a:rPr sz="1400" b="1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13" dirty="0">
                <a:latin typeface="Verdana" pitchFamily="34" charset="0"/>
                <a:ea typeface="Verdana" pitchFamily="34" charset="0"/>
                <a:cs typeface="Arial"/>
              </a:rPr>
              <a:t>readout</a:t>
            </a:r>
            <a:endParaRPr lang="it-IT" sz="1400" b="1" spc="13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6368">
              <a:spcBef>
                <a:spcPts val="68"/>
              </a:spcBef>
            </a:pPr>
            <a:endParaRPr lang="it-IT" sz="600" b="1" spc="13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higher gain (2x) </a:t>
            </a:r>
            <a:r>
              <a:rPr lang="en-US" sz="1200" b="1" dirty="0" err="1">
                <a:latin typeface="Verdana" pitchFamily="34" charset="0"/>
                <a:ea typeface="Verdana" pitchFamily="34" charset="0"/>
                <a:cs typeface="Arial"/>
              </a:rPr>
              <a:t>wrt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 1D-RWELL</a:t>
            </a:r>
            <a:endParaRPr lang="en-US" sz="700" b="1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more complex PCB manufacturing</a:t>
            </a: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X-Y signal pick-up equalization</a:t>
            </a: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DLC-readout distance to be minimized</a:t>
            </a:r>
          </a:p>
        </p:txBody>
      </p:sp>
      <p:sp>
        <p:nvSpPr>
          <p:cNvPr id="21" name="object 6"/>
          <p:cNvSpPr txBox="1"/>
          <p:nvPr/>
        </p:nvSpPr>
        <p:spPr>
          <a:xfrm>
            <a:off x="3471940" y="966392"/>
            <a:ext cx="3224185" cy="1119241"/>
          </a:xfrm>
          <a:prstGeom prst="rect">
            <a:avLst/>
          </a:prstGeom>
        </p:spPr>
        <p:txBody>
          <a:bodyPr vert="horz" wrap="square" lIns="0" tIns="8597" rIns="0" bIns="0" rtlCol="0">
            <a:spAutoFit/>
          </a:bodyPr>
          <a:lstStyle/>
          <a:p>
            <a:pPr>
              <a:spcBef>
                <a:spcPts val="68"/>
              </a:spcBef>
            </a:pP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2</a:t>
            </a:r>
            <a:r>
              <a:rPr lang="it-IT" sz="1400" b="1" spc="-3" dirty="0">
                <a:latin typeface="Verdana" pitchFamily="34" charset="0"/>
                <a:ea typeface="Verdana" pitchFamily="34" charset="0"/>
                <a:cs typeface="Arial"/>
              </a:rPr>
              <a:t>-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stacked</a:t>
            </a:r>
            <a:r>
              <a:rPr sz="1400" b="1" spc="-3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1D</a:t>
            </a:r>
            <a:r>
              <a:rPr lang="it-IT" sz="1400" b="1" dirty="0">
                <a:latin typeface="Verdana" pitchFamily="34" charset="0"/>
                <a:ea typeface="Verdana" pitchFamily="34" charset="0"/>
                <a:cs typeface="Arial"/>
              </a:rPr>
              <a:t>-</a:t>
            </a: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RWELL</a:t>
            </a:r>
            <a:endParaRPr lang="it-IT" sz="1400" b="1" spc="10" dirty="0">
              <a:latin typeface="Verdana" pitchFamily="34" charset="0"/>
              <a:ea typeface="Verdana" pitchFamily="34" charset="0"/>
              <a:cs typeface="Arial"/>
            </a:endParaRPr>
          </a:p>
          <a:p>
            <a:pPr>
              <a:spcBef>
                <a:spcPts val="68"/>
              </a:spcBef>
            </a:pPr>
            <a:endParaRPr lang="it-IT" sz="600" b="1" spc="10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common light cathode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easy PCB construction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No high gain required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small increase of material budget </a:t>
            </a:r>
          </a:p>
        </p:txBody>
      </p:sp>
      <p:sp>
        <p:nvSpPr>
          <p:cNvPr id="22" name="object 7"/>
          <p:cNvSpPr txBox="1"/>
          <p:nvPr/>
        </p:nvSpPr>
        <p:spPr>
          <a:xfrm>
            <a:off x="6852134" y="1448384"/>
            <a:ext cx="3112517" cy="1202012"/>
          </a:xfrm>
          <a:prstGeom prst="rect">
            <a:avLst/>
          </a:prstGeom>
        </p:spPr>
        <p:txBody>
          <a:bodyPr vert="horz" wrap="square" lIns="0" tIns="5731" rIns="0" bIns="0" rtlCol="0">
            <a:spAutoFit/>
          </a:bodyPr>
          <a:lstStyle/>
          <a:p>
            <a:pPr marL="121306" marR="2547" indent="-115257">
              <a:lnSpc>
                <a:spcPct val="131500"/>
              </a:lnSpc>
              <a:spcBef>
                <a:spcPts val="45"/>
              </a:spcBef>
            </a:pP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PCB_RWELL w/</a:t>
            </a:r>
            <a:r>
              <a:rPr lang="it-IT" sz="1400" b="1" spc="10" dirty="0" err="1">
                <a:latin typeface="Verdana" pitchFamily="34" charset="0"/>
                <a:ea typeface="Verdana" pitchFamily="34" charset="0"/>
                <a:cs typeface="Arial"/>
              </a:rPr>
              <a:t>segmented</a:t>
            </a: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 top</a:t>
            </a:r>
          </a:p>
          <a:p>
            <a:pPr marL="121306" marR="2547" indent="-115257">
              <a:lnSpc>
                <a:spcPct val="131500"/>
              </a:lnSpc>
              <a:spcBef>
                <a:spcPts val="45"/>
              </a:spcBef>
            </a:pPr>
            <a:endParaRPr lang="it-IT" sz="600" b="1" spc="15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91799" marR="2547" indent="-285750">
              <a:spcBef>
                <a:spcPts val="45"/>
              </a:spcBef>
              <a:buFont typeface="Arial" pitchFamily="34" charset="0"/>
              <a:buChar char="•"/>
            </a:pPr>
            <a:r>
              <a:rPr lang="en-US" sz="1200" b="1" spc="-25" dirty="0">
                <a:latin typeface="Verdana" pitchFamily="34" charset="0"/>
                <a:ea typeface="Verdana" pitchFamily="34" charset="0"/>
                <a:cs typeface="Arial"/>
              </a:rPr>
              <a:t>HV</a:t>
            </a:r>
            <a:r>
              <a:rPr lang="en-US" sz="1200" b="1" spc="-8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20" dirty="0">
                <a:latin typeface="Verdana" pitchFamily="34" charset="0"/>
                <a:ea typeface="Verdana" pitchFamily="34" charset="0"/>
                <a:cs typeface="Arial"/>
              </a:rPr>
              <a:t>on</a:t>
            </a:r>
            <a:r>
              <a:rPr lang="en-US" sz="1200" b="1" spc="-5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3" dirty="0">
                <a:latin typeface="Verdana" pitchFamily="34" charset="0"/>
                <a:ea typeface="Verdana" pitchFamily="34" charset="0"/>
                <a:cs typeface="Arial"/>
              </a:rPr>
              <a:t>DLC, safer insulation required</a:t>
            </a:r>
            <a:endParaRPr lang="en-US" sz="1200" b="1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92118" indent="-285750">
              <a:spcBef>
                <a:spcPts val="160"/>
              </a:spcBef>
              <a:buFont typeface="Arial" pitchFamily="34" charset="0"/>
              <a:buChar char="•"/>
            </a:pPr>
            <a:r>
              <a:rPr lang="en-US" sz="1200" b="1" spc="-20" dirty="0">
                <a:latin typeface="Verdana" pitchFamily="34" charset="0"/>
                <a:ea typeface="Verdana" pitchFamily="34" charset="0"/>
                <a:cs typeface="Arial"/>
              </a:rPr>
              <a:t>TOP</a:t>
            </a:r>
            <a:r>
              <a:rPr lang="en-US" sz="1200" b="1" spc="-13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43" dirty="0">
                <a:latin typeface="Verdana" pitchFamily="34" charset="0"/>
                <a:ea typeface="Verdana" pitchFamily="34" charset="0"/>
                <a:cs typeface="Arial"/>
              </a:rPr>
              <a:t>to</a:t>
            </a:r>
            <a:r>
              <a:rPr lang="en-US" sz="1200" b="1" spc="-10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20" dirty="0">
                <a:latin typeface="Verdana" pitchFamily="34" charset="0"/>
                <a:ea typeface="Verdana" pitchFamily="34" charset="0"/>
                <a:cs typeface="Arial"/>
              </a:rPr>
              <a:t>ground</a:t>
            </a:r>
          </a:p>
          <a:p>
            <a:pPr marL="292118" indent="-285750">
              <a:spcBef>
                <a:spcPts val="160"/>
              </a:spcBef>
              <a:buFont typeface="Arial" pitchFamily="34" charset="0"/>
              <a:buChar char="•"/>
            </a:pPr>
            <a:r>
              <a:rPr lang="en-US" sz="1200" b="1" spc="18" dirty="0">
                <a:latin typeface="Verdana" pitchFamily="34" charset="0"/>
                <a:ea typeface="Verdana" pitchFamily="34" charset="0"/>
                <a:cs typeface="Arial"/>
              </a:rPr>
              <a:t>No high gain required</a:t>
            </a:r>
            <a:endParaRPr lang="en-US" sz="1200" b="1" dirty="0">
              <a:latin typeface="Verdana" pitchFamily="34" charset="0"/>
              <a:ea typeface="Verdana" pitchFamily="34" charset="0"/>
              <a:cs typeface="Arial"/>
            </a:endParaRPr>
          </a:p>
        </p:txBody>
      </p:sp>
      <p:sp>
        <p:nvSpPr>
          <p:cNvPr id="23" name="object 8"/>
          <p:cNvSpPr txBox="1"/>
          <p:nvPr/>
        </p:nvSpPr>
        <p:spPr>
          <a:xfrm>
            <a:off x="7587300" y="1410599"/>
            <a:ext cx="1120738" cy="227059"/>
          </a:xfrm>
          <a:prstGeom prst="rect">
            <a:avLst/>
          </a:prstGeom>
        </p:spPr>
        <p:txBody>
          <a:bodyPr vert="horz" wrap="square" lIns="0" tIns="26108" rIns="0" bIns="0" rtlCol="0">
            <a:spAutoFit/>
          </a:bodyPr>
          <a:lstStyle/>
          <a:p>
            <a:pPr marL="6368">
              <a:spcBef>
                <a:spcPts val="160"/>
              </a:spcBef>
            </a:pPr>
            <a:endParaRPr sz="1304" dirty="0">
              <a:latin typeface="Arial"/>
              <a:cs typeface="Arial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385941" y="5067523"/>
            <a:ext cx="462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Impact" pitchFamily="34" charset="0"/>
                <a:ea typeface="Verdana" pitchFamily="34" charset="0"/>
              </a:rPr>
              <a:t>Options investigated for RDFCC &amp; CLAS_12-JLAB </a:t>
            </a:r>
          </a:p>
        </p:txBody>
      </p:sp>
      <p:cxnSp>
        <p:nvCxnSpPr>
          <p:cNvPr id="32" name="Connettore 1 31"/>
          <p:cNvCxnSpPr/>
          <p:nvPr/>
        </p:nvCxnSpPr>
        <p:spPr>
          <a:xfrm>
            <a:off x="215776" y="966392"/>
            <a:ext cx="2880320" cy="4439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flipH="1">
            <a:off x="215776" y="819051"/>
            <a:ext cx="2592288" cy="44644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428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Summary and Outlook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19832" y="1251099"/>
            <a:ext cx="849694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Verdana" pitchFamily="34" charset="0"/>
                <a:ea typeface="Verdana" pitchFamily="34" charset="0"/>
              </a:rPr>
              <a:t>The activity of WP7.3.2 task proceeds on two parallel paths:</a:t>
            </a:r>
          </a:p>
          <a:p>
            <a:endParaRPr lang="en-US" sz="1400" b="1" dirty="0">
              <a:latin typeface="Verdana" pitchFamily="34" charset="0"/>
              <a:ea typeface="Verdana" pitchFamily="34" charset="0"/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400" b="1" dirty="0">
                <a:latin typeface="Verdana" pitchFamily="34" charset="0"/>
                <a:ea typeface="Verdana" pitchFamily="34" charset="0"/>
              </a:rPr>
              <a:t>the industrialization of some construction procedures of the µ-RWELLs at the ELTOS company (Arezzo - IT), in close collaboration with the CERN-EP-DT-MPT Workshop (</a:t>
            </a:r>
            <a:r>
              <a:rPr lang="en-US" sz="1400" b="1" dirty="0" err="1">
                <a:latin typeface="Verdana" pitchFamily="34" charset="0"/>
                <a:ea typeface="Verdana" pitchFamily="34" charset="0"/>
              </a:rPr>
              <a:t>Rui</a:t>
            </a:r>
            <a:r>
              <a:rPr lang="en-US" sz="1400" b="1" dirty="0">
                <a:latin typeface="Verdana" pitchFamily="34" charset="0"/>
                <a:ea typeface="Verdana" pitchFamily="34" charset="0"/>
              </a:rPr>
              <a:t>):</a:t>
            </a:r>
          </a:p>
          <a:p>
            <a:endParaRPr lang="en-US" sz="900" b="1" dirty="0">
              <a:latin typeface="Verdana" pitchFamily="34" charset="0"/>
              <a:ea typeface="Verdana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b="1" dirty="0">
                <a:latin typeface="Verdana" pitchFamily="34" charset="0"/>
                <a:ea typeface="Verdana" pitchFamily="34" charset="0"/>
              </a:rPr>
              <a:t>good results obtained on several manufacturing steps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b="1" dirty="0">
                <a:latin typeface="Verdana" pitchFamily="34" charset="0"/>
                <a:ea typeface="Verdana" pitchFamily="34" charset="0"/>
              </a:rPr>
              <a:t>planning the production of high-rate PCB-RWELLs with some construction steps carried out by ELTOS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b="1" dirty="0" err="1"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400" b="1" dirty="0">
                <a:latin typeface="Verdana" pitchFamily="34" charset="0"/>
                <a:ea typeface="Verdana" pitchFamily="34" charset="0"/>
              </a:rPr>
              <a:t> etching (+ …) performed at CERN</a:t>
            </a:r>
          </a:p>
          <a:p>
            <a:endParaRPr lang="en-US" sz="1400" b="1" dirty="0">
              <a:latin typeface="Verdana" pitchFamily="34" charset="0"/>
              <a:ea typeface="Verdana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400" b="1" dirty="0">
                <a:latin typeface="Verdana" pitchFamily="34" charset="0"/>
                <a:ea typeface="Verdana" pitchFamily="34" charset="0"/>
              </a:rPr>
              <a:t>the R&amp;D with CERN on the high-rate layouts is focusing on different items:</a:t>
            </a:r>
          </a:p>
          <a:p>
            <a:endParaRPr lang="en-US" sz="900" b="1" dirty="0">
              <a:latin typeface="Verdana" pitchFamily="34" charset="0"/>
              <a:ea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b="1" dirty="0">
                <a:latin typeface="Verdana" pitchFamily="34" charset="0"/>
                <a:ea typeface="Verdana" pitchFamily="34" charset="0"/>
              </a:rPr>
              <a:t>Design/optimization of the new PEP layout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b="1" dirty="0">
                <a:latin typeface="Verdana" pitchFamily="34" charset="0"/>
                <a:ea typeface="Verdana" pitchFamily="34" charset="0"/>
              </a:rPr>
              <a:t>prototypes characterization at LNF (gain, rate capability)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b="1" dirty="0">
                <a:latin typeface="Verdana" pitchFamily="34" charset="0"/>
                <a:ea typeface="Verdana" pitchFamily="34" charset="0"/>
              </a:rPr>
              <a:t>long-term stability test with high intensity X-rays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test beam at high rate (PSI) for efficiency in 25 ns time window</a:t>
            </a:r>
          </a:p>
        </p:txBody>
      </p:sp>
    </p:spTree>
    <p:extLst>
      <p:ext uri="{BB962C8B-B14F-4D97-AF65-F5344CB8AC3E}">
        <p14:creationId xmlns:p14="http://schemas.microsoft.com/office/powerpoint/2010/main" val="2184057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strike="noStrike" spc="26" dirty="0">
                <a:latin typeface="Impact"/>
              </a:rPr>
              <a:t>Spare Slides</a:t>
            </a:r>
            <a:endParaRPr lang="en-GB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2" y="603026"/>
            <a:ext cx="7960739" cy="447791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17490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Impact" pitchFamily="34" charset="0"/>
                <a:ea typeface="Verdana" pitchFamily="34" charset="0"/>
              </a:rPr>
              <a:t>Task objectives</a:t>
            </a:r>
            <a:endParaRPr lang="en-GB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75816" y="1539131"/>
            <a:ext cx="87849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itchFamily="34" charset="0"/>
                <a:ea typeface="Verdana" pitchFamily="34" charset="0"/>
              </a:rPr>
              <a:t>Deliverable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Verdana" pitchFamily="34" charset="0"/>
                <a:ea typeface="Verdana" pitchFamily="34" charset="0"/>
              </a:rPr>
              <a:t>D7.3</a:t>
            </a:r>
            <a:r>
              <a:rPr lang="en-US" dirty="0">
                <a:latin typeface="Verdana" pitchFamily="34" charset="0"/>
                <a:ea typeface="Verdana" pitchFamily="34" charset="0"/>
              </a:rPr>
              <a:t>: μ-RWELL prototypes co-produced by industry under the guidance and supervision of the research team. A complete report will be provided (Task 7.3)</a:t>
            </a:r>
          </a:p>
          <a:p>
            <a:endParaRPr lang="en-US" dirty="0">
              <a:latin typeface="Verdana" pitchFamily="34" charset="0"/>
              <a:ea typeface="Verdana" pitchFamily="34" charset="0"/>
            </a:endParaRPr>
          </a:p>
          <a:p>
            <a:r>
              <a:rPr lang="en-US" sz="2000" b="1" dirty="0">
                <a:latin typeface="Verdana" pitchFamily="34" charset="0"/>
                <a:ea typeface="Verdana" pitchFamily="34" charset="0"/>
              </a:rPr>
              <a:t>Milestone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Verdana" pitchFamily="34" charset="0"/>
                <a:ea typeface="Verdana" pitchFamily="34" charset="0"/>
              </a:rPr>
              <a:t>MS27: </a:t>
            </a:r>
            <a:r>
              <a:rPr lang="en-US" dirty="0">
                <a:latin typeface="Verdana" pitchFamily="34" charset="0"/>
                <a:ea typeface="Verdana" pitchFamily="34" charset="0"/>
              </a:rPr>
              <a:t>Build a 0.3×0.3 m</a:t>
            </a:r>
            <a:r>
              <a:rPr lang="en-US" baseline="30000" dirty="0">
                <a:latin typeface="Verdana" pitchFamily="34" charset="0"/>
                <a:ea typeface="Verdana" pitchFamily="34" charset="0"/>
              </a:rPr>
              <a:t>2</a:t>
            </a:r>
            <a:r>
              <a:rPr lang="en-US" dirty="0">
                <a:latin typeface="Verdana" pitchFamily="34" charset="0"/>
                <a:ea typeface="Verdana" pitchFamily="34" charset="0"/>
              </a:rPr>
              <a:t> prototype and the readout plane with the new structure</a:t>
            </a:r>
          </a:p>
        </p:txBody>
      </p:sp>
    </p:spTree>
    <p:extLst>
      <p:ext uri="{BB962C8B-B14F-4D97-AF65-F5344CB8AC3E}">
        <p14:creationId xmlns:p14="http://schemas.microsoft.com/office/powerpoint/2010/main" val="2096835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Comparison single/double press (LR w/pad readout – 2017 batch)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2" y="891059"/>
            <a:ext cx="3216260" cy="180914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9602" y="2720850"/>
            <a:ext cx="3801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Single press. 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(ELTOS + </a:t>
            </a: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CERN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12" y="891059"/>
            <a:ext cx="3216259" cy="180914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65656" y="2713929"/>
            <a:ext cx="3869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Double  press.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(ELTOS + CERN)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07" y="3195314"/>
            <a:ext cx="3209664" cy="180543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455623" y="4995514"/>
            <a:ext cx="3740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Double  press. 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(ELTOS + CERN)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2" y="3195314"/>
            <a:ext cx="3216260" cy="180914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37423" y="5012018"/>
            <a:ext cx="356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Single press.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(ELTOS + </a:t>
            </a: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CERN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083393" y="1102601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70 um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083393" y="1755155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32 um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310263" y="1971179"/>
            <a:ext cx="6238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108 um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2232000" y="1741082"/>
            <a:ext cx="0" cy="734153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656782" y="1798486"/>
            <a:ext cx="6238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108 um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7578520" y="1539131"/>
            <a:ext cx="0" cy="734153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120432" y="963067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77 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120432" y="1615621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53 um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046117" y="1133704"/>
            <a:ext cx="6591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 um Cu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8249615" y="963067"/>
            <a:ext cx="6591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 um Cu</a:t>
            </a:r>
          </a:p>
        </p:txBody>
      </p:sp>
    </p:spTree>
    <p:extLst>
      <p:ext uri="{BB962C8B-B14F-4D97-AF65-F5344CB8AC3E}">
        <p14:creationId xmlns:p14="http://schemas.microsoft.com/office/powerpoint/2010/main" val="2231077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Low-rate (RDFCC)  </a:t>
            </a:r>
            <a:r>
              <a:rPr lang="en-GB" sz="2800" dirty="0" err="1">
                <a:latin typeface="Impact" pitchFamily="34" charset="0"/>
              </a:rPr>
              <a:t>vs</a:t>
            </a:r>
            <a:r>
              <a:rPr lang="en-GB" sz="2800" dirty="0">
                <a:latin typeface="Impact" pitchFamily="34" charset="0"/>
              </a:rPr>
              <a:t>  PEP -1 (</a:t>
            </a:r>
            <a:r>
              <a:rPr lang="en-GB" sz="2800" dirty="0" err="1">
                <a:latin typeface="Impact" pitchFamily="34" charset="0"/>
              </a:rPr>
              <a:t>LHCb</a:t>
            </a:r>
            <a:r>
              <a:rPr lang="en-GB" sz="2800" dirty="0">
                <a:latin typeface="Impact" pitchFamily="34" charset="0"/>
              </a:rPr>
              <a:t>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85704" y="2720850"/>
            <a:ext cx="3268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RDFCC Low-rate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058152" y="2713929"/>
            <a:ext cx="248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 - 1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209836" y="4995514"/>
            <a:ext cx="2231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 -1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77074" y="5012018"/>
            <a:ext cx="3086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RDFCC Low-rate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8" y="800741"/>
            <a:ext cx="3401222" cy="19131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25" y="850079"/>
            <a:ext cx="3401223" cy="191318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b="20812"/>
          <a:stretch/>
        </p:blipFill>
        <p:spPr>
          <a:xfrm>
            <a:off x="910852" y="3114495"/>
            <a:ext cx="3439300" cy="181969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8504"/>
          <a:stretch/>
        </p:blipFill>
        <p:spPr>
          <a:xfrm>
            <a:off x="5472360" y="3103817"/>
            <a:ext cx="3353258" cy="181969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85784" y="1210323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87 um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785784" y="1980394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66 um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375695" y="1980394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40 um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2087984" y="1955429"/>
            <a:ext cx="0" cy="260451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009248" y="1232130"/>
            <a:ext cx="7328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15 um Cu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224553" y="1070850"/>
            <a:ext cx="62389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80 um</a:t>
            </a:r>
          </a:p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100 um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6268400" y="1952127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50 um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370481" y="2001445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52 um</a:t>
            </a:r>
          </a:p>
        </p:txBody>
      </p:sp>
      <p:cxnSp>
        <p:nvCxnSpPr>
          <p:cNvPr id="23" name="Connettore 2 22"/>
          <p:cNvCxnSpPr/>
          <p:nvPr/>
        </p:nvCxnSpPr>
        <p:spPr>
          <a:xfrm>
            <a:off x="7215140" y="1940150"/>
            <a:ext cx="351" cy="32382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8101453" y="1106503"/>
            <a:ext cx="7328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15 um Cu</a:t>
            </a:r>
          </a:p>
        </p:txBody>
      </p:sp>
    </p:spTree>
    <p:extLst>
      <p:ext uri="{BB962C8B-B14F-4D97-AF65-F5344CB8AC3E}">
        <p14:creationId xmlns:p14="http://schemas.microsoft.com/office/powerpoint/2010/main" val="199700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PEP-0 </a:t>
            </a:r>
            <a:r>
              <a:rPr lang="en-GB" sz="2800" dirty="0" err="1">
                <a:latin typeface="Impact" pitchFamily="34" charset="0"/>
              </a:rPr>
              <a:t>vs</a:t>
            </a:r>
            <a:r>
              <a:rPr lang="en-GB" sz="2800" dirty="0">
                <a:latin typeface="Impact" pitchFamily="34" charset="0"/>
              </a:rPr>
              <a:t> PEP-1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86457" y="2720850"/>
            <a:ext cx="2467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PEP–0 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084600" y="2713929"/>
            <a:ext cx="2432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236282" y="4995514"/>
            <a:ext cx="2178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513091" y="5012018"/>
            <a:ext cx="2214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PEP–0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60" y="785287"/>
            <a:ext cx="3401223" cy="191318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8504"/>
          <a:stretch/>
        </p:blipFill>
        <p:spPr>
          <a:xfrm>
            <a:off x="5472165" y="3103815"/>
            <a:ext cx="3485950" cy="18916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2" y="817847"/>
            <a:ext cx="3341198" cy="18794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2" y="3132637"/>
            <a:ext cx="3341198" cy="187942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224553" y="1070850"/>
            <a:ext cx="62389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80 um</a:t>
            </a:r>
          </a:p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100 um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268400" y="1952127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50 um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370481" y="1956065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52 um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7215140" y="1894808"/>
            <a:ext cx="351" cy="32382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101453" y="1106503"/>
            <a:ext cx="7328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15 um Cu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438526" y="937226"/>
            <a:ext cx="62389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88 um</a:t>
            </a:r>
          </a:p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102 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473937" y="1833831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55 um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168104" y="1830141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48 um</a:t>
            </a:r>
          </a:p>
        </p:txBody>
      </p:sp>
      <p:cxnSp>
        <p:nvCxnSpPr>
          <p:cNvPr id="22" name="Connettore 2 21"/>
          <p:cNvCxnSpPr/>
          <p:nvPr/>
        </p:nvCxnSpPr>
        <p:spPr>
          <a:xfrm>
            <a:off x="3960192" y="1741881"/>
            <a:ext cx="351" cy="32382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1092943" y="998781"/>
            <a:ext cx="7328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15 um Cu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25836" y="3379130"/>
            <a:ext cx="144142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b="1" dirty="0">
                <a:latin typeface="Verdana" pitchFamily="34" charset="0"/>
                <a:ea typeface="Verdana" pitchFamily="34" charset="0"/>
              </a:rPr>
              <a:t>DLC grounding </a:t>
            </a:r>
            <a:r>
              <a:rPr lang="en-GB" sz="900" b="1" dirty="0" err="1">
                <a:latin typeface="Verdana" pitchFamily="34" charset="0"/>
                <a:ea typeface="Verdana" pitchFamily="34" charset="0"/>
              </a:rPr>
              <a:t>vias</a:t>
            </a:r>
            <a:endParaRPr lang="en-GB" sz="9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623228" y="3356459"/>
            <a:ext cx="144142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b="1" dirty="0">
                <a:latin typeface="Verdana" pitchFamily="34" charset="0"/>
                <a:ea typeface="Verdana" pitchFamily="34" charset="0"/>
              </a:rPr>
              <a:t>DLC grounding </a:t>
            </a:r>
            <a:r>
              <a:rPr lang="en-GB" sz="900" b="1" dirty="0" err="1">
                <a:latin typeface="Verdana" pitchFamily="34" charset="0"/>
                <a:ea typeface="Verdana" pitchFamily="34" charset="0"/>
              </a:rPr>
              <a:t>vias</a:t>
            </a:r>
            <a:endParaRPr lang="en-GB" sz="900" b="1" dirty="0"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47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PEP-1 details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74547" y="2729383"/>
            <a:ext cx="2379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699778" y="5010968"/>
            <a:ext cx="2178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6" y="800741"/>
            <a:ext cx="3401223" cy="191318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8504"/>
          <a:stretch/>
        </p:blipFill>
        <p:spPr>
          <a:xfrm>
            <a:off x="935856" y="3119270"/>
            <a:ext cx="3485950" cy="18916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2" y="800741"/>
            <a:ext cx="3401222" cy="1913188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555679" y="2729383"/>
            <a:ext cx="3810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DLC grounding-hole plating (CERN)</a:t>
            </a:r>
          </a:p>
        </p:txBody>
      </p:sp>
    </p:spTree>
    <p:extLst>
      <p:ext uri="{BB962C8B-B14F-4D97-AF65-F5344CB8AC3E}">
        <p14:creationId xmlns:p14="http://schemas.microsoft.com/office/powerpoint/2010/main" val="3648197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b="0" strike="noStrike" spc="26" dirty="0">
                <a:latin typeface="Impact"/>
              </a:rPr>
              <a:t>The High Rate μ-RWELL concept</a:t>
            </a:r>
          </a:p>
        </p:txBody>
      </p:sp>
      <p:sp>
        <p:nvSpPr>
          <p:cNvPr id="62" name="Connettore 1 61"/>
          <p:cNvSpPr/>
          <p:nvPr/>
        </p:nvSpPr>
        <p:spPr>
          <a:xfrm>
            <a:off x="952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onnettore 1 62"/>
          <p:cNvSpPr/>
          <p:nvPr/>
        </p:nvSpPr>
        <p:spPr>
          <a:xfrm>
            <a:off x="3976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onnettore 1 63"/>
          <p:cNvSpPr/>
          <p:nvPr/>
        </p:nvSpPr>
        <p:spPr>
          <a:xfrm>
            <a:off x="5668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onnettore 1 64"/>
          <p:cNvSpPr/>
          <p:nvPr/>
        </p:nvSpPr>
        <p:spPr>
          <a:xfrm>
            <a:off x="6172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onnettore 1 65"/>
          <p:cNvSpPr/>
          <p:nvPr/>
        </p:nvSpPr>
        <p:spPr>
          <a:xfrm>
            <a:off x="6676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onnettore 1 66"/>
          <p:cNvSpPr/>
          <p:nvPr/>
        </p:nvSpPr>
        <p:spPr>
          <a:xfrm>
            <a:off x="7180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onnettore 1 67"/>
          <p:cNvSpPr/>
          <p:nvPr/>
        </p:nvSpPr>
        <p:spPr>
          <a:xfrm>
            <a:off x="7684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onnettore 1 68"/>
          <p:cNvSpPr/>
          <p:nvPr/>
        </p:nvSpPr>
        <p:spPr>
          <a:xfrm>
            <a:off x="8188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onnettore 1 69"/>
          <p:cNvSpPr/>
          <p:nvPr/>
        </p:nvSpPr>
        <p:spPr>
          <a:xfrm>
            <a:off x="8692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onnettore 1 70"/>
          <p:cNvSpPr/>
          <p:nvPr/>
        </p:nvSpPr>
        <p:spPr>
          <a:xfrm>
            <a:off x="952560" y="1254600"/>
            <a:ext cx="3024000" cy="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onnettore 1 71"/>
          <p:cNvSpPr/>
          <p:nvPr/>
        </p:nvSpPr>
        <p:spPr>
          <a:xfrm>
            <a:off x="2464560" y="966600"/>
            <a:ext cx="0" cy="28800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asellaDiTesto 72"/>
          <p:cNvSpPr txBox="1"/>
          <p:nvPr/>
        </p:nvSpPr>
        <p:spPr>
          <a:xfrm>
            <a:off x="2097360" y="726840"/>
            <a:ext cx="719280" cy="2689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200" b="0" strike="noStrike" spc="-1">
                <a:latin typeface="DejaVu Serif Condensed"/>
              </a:rPr>
              <a:t>Ground</a:t>
            </a:r>
          </a:p>
        </p:txBody>
      </p:sp>
      <p:sp>
        <p:nvSpPr>
          <p:cNvPr id="74" name="Connettore 1 73"/>
          <p:cNvSpPr/>
          <p:nvPr/>
        </p:nvSpPr>
        <p:spPr>
          <a:xfrm>
            <a:off x="5668560" y="1259280"/>
            <a:ext cx="3024000" cy="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onnettore 1 74"/>
          <p:cNvSpPr/>
          <p:nvPr/>
        </p:nvSpPr>
        <p:spPr>
          <a:xfrm>
            <a:off x="7180560" y="971280"/>
            <a:ext cx="0" cy="28800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asellaDiTesto 75"/>
          <p:cNvSpPr txBox="1"/>
          <p:nvPr/>
        </p:nvSpPr>
        <p:spPr>
          <a:xfrm>
            <a:off x="6813360" y="731520"/>
            <a:ext cx="719280" cy="2689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200" b="0" strike="noStrike" spc="-1">
                <a:latin typeface="DejaVu Serif Condensed"/>
              </a:rPr>
              <a:t>Ground</a:t>
            </a:r>
          </a:p>
        </p:txBody>
      </p:sp>
      <p:sp>
        <p:nvSpPr>
          <p:cNvPr id="77" name="Rettangolo 76"/>
          <p:cNvSpPr/>
          <p:nvPr/>
        </p:nvSpPr>
        <p:spPr>
          <a:xfrm rot="1566000">
            <a:off x="8189640" y="1135800"/>
            <a:ext cx="947880" cy="226080"/>
          </a:xfrm>
          <a:prstGeom prst="rect">
            <a:avLst/>
          </a:prstGeom>
          <a:solidFill>
            <a:srgbClr val="FAA61A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4000" rIns="99000" bIns="54000" anchor="ctr">
            <a:noAutofit/>
          </a:bodyPr>
          <a:lstStyle/>
          <a:p>
            <a:pPr algn="ctr"/>
            <a:r>
              <a:rPr lang="en-US" sz="1400" b="1" strike="noStrike" spc="-1">
                <a:solidFill>
                  <a:srgbClr val="FFFFFF"/>
                </a:solidFill>
                <a:latin typeface="DejaVu Serif Condensed"/>
              </a:rPr>
              <a:t>High Rate</a:t>
            </a:r>
            <a:endParaRPr lang="en-US" sz="1400" b="0" strike="noStrike" spc="-1">
              <a:latin typeface="DejaVu Serif Condensed"/>
            </a:endParaRPr>
          </a:p>
        </p:txBody>
      </p:sp>
      <p:sp>
        <p:nvSpPr>
          <p:cNvPr id="78" name="Rettangolo 77"/>
          <p:cNvSpPr/>
          <p:nvPr/>
        </p:nvSpPr>
        <p:spPr>
          <a:xfrm rot="1566000">
            <a:off x="3419640" y="1163520"/>
            <a:ext cx="947880" cy="226080"/>
          </a:xfrm>
          <a:prstGeom prst="rect">
            <a:avLst/>
          </a:prstGeom>
          <a:solidFill>
            <a:srgbClr val="FAA61A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4000" rIns="99000" bIns="54000" anchor="ctr">
            <a:noAutofit/>
          </a:bodyPr>
          <a:lstStyle/>
          <a:p>
            <a:pPr algn="ctr"/>
            <a:r>
              <a:rPr lang="en-US" sz="1400" b="1" strike="noStrike" spc="-1">
                <a:solidFill>
                  <a:srgbClr val="FFFFFF"/>
                </a:solidFill>
                <a:latin typeface="DejaVu Serif Condensed"/>
              </a:rPr>
              <a:t>Low Rate</a:t>
            </a:r>
            <a:endParaRPr lang="en-US" sz="1400" b="0" strike="noStrike" spc="-1">
              <a:latin typeface="DejaVu Serif Condensed"/>
            </a:endParaRPr>
          </a:p>
        </p:txBody>
      </p:sp>
      <p:sp>
        <p:nvSpPr>
          <p:cNvPr id="79" name="Ovale 78"/>
          <p:cNvSpPr/>
          <p:nvPr/>
        </p:nvSpPr>
        <p:spPr>
          <a:xfrm>
            <a:off x="1617480" y="2159280"/>
            <a:ext cx="1712880" cy="1651320"/>
          </a:xfrm>
          <a:prstGeom prst="ellipse">
            <a:avLst/>
          </a:prstGeom>
          <a:pattFill prst="wdUpDiag">
            <a:fgClr>
              <a:srgbClr val="F58220"/>
            </a:fgClr>
            <a:bgClr>
              <a:srgbClr val="FFFFFF">
                <a:alpha val="0"/>
              </a:srgbClr>
            </a:bgClr>
          </a:patt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Ovale 79"/>
          <p:cNvSpPr/>
          <p:nvPr/>
        </p:nvSpPr>
        <p:spPr>
          <a:xfrm>
            <a:off x="6339240" y="2138760"/>
            <a:ext cx="1712880" cy="1651320"/>
          </a:xfrm>
          <a:prstGeom prst="ellipse">
            <a:avLst/>
          </a:prstGeom>
          <a:pattFill prst="wdUpDiag">
            <a:fgClr>
              <a:srgbClr val="F58220"/>
            </a:fgClr>
            <a:bgClr>
              <a:srgbClr val="FFFFFF">
                <a:alpha val="0"/>
              </a:srgbClr>
            </a:bgClr>
          </a:patt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onnettore 1 80"/>
          <p:cNvSpPr/>
          <p:nvPr/>
        </p:nvSpPr>
        <p:spPr>
          <a:xfrm>
            <a:off x="2508120" y="5037120"/>
            <a:ext cx="1452600" cy="0"/>
          </a:xfrm>
          <a:prstGeom prst="line">
            <a:avLst/>
          </a:prstGeom>
          <a:ln w="18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/>
            <a:r>
              <a:rPr lang="en-US" sz="1100" b="0" strike="noStrike" spc="-1">
                <a:latin typeface="DejaVu Serif Condensed"/>
              </a:rPr>
              <a:t>half active area: </a:t>
            </a:r>
            <a:r>
              <a:rPr lang="en-US" sz="1100" b="0" i="1" strike="noStrike" spc="-1">
                <a:latin typeface="DejaVu Serif Condensed"/>
              </a:rPr>
              <a:t>d</a:t>
            </a:r>
            <a:endParaRPr lang="en-US" sz="1100" b="0" strike="noStrike" spc="-1">
              <a:latin typeface="DejaVu Serif Condensed"/>
            </a:endParaRPr>
          </a:p>
          <a:p>
            <a:pPr algn="just"/>
            <a:endParaRPr lang="en-US" sz="1100" b="0" strike="noStrike" spc="-1">
              <a:latin typeface="DejaVu Serif Condensed"/>
            </a:endParaRPr>
          </a:p>
        </p:txBody>
      </p:sp>
      <p:sp>
        <p:nvSpPr>
          <p:cNvPr id="82" name="Connettore 1 81"/>
          <p:cNvSpPr/>
          <p:nvPr/>
        </p:nvSpPr>
        <p:spPr>
          <a:xfrm flipV="1">
            <a:off x="6928560" y="24195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onnettore 1 82"/>
          <p:cNvSpPr/>
          <p:nvPr/>
        </p:nvSpPr>
        <p:spPr>
          <a:xfrm flipH="1" flipV="1">
            <a:off x="6710040" y="24224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onnettore 1 83"/>
          <p:cNvSpPr/>
          <p:nvPr/>
        </p:nvSpPr>
        <p:spPr>
          <a:xfrm flipH="1">
            <a:off x="6712920" y="26769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onnettore 1 84"/>
          <p:cNvSpPr/>
          <p:nvPr/>
        </p:nvSpPr>
        <p:spPr>
          <a:xfrm>
            <a:off x="6931800" y="26744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onnettore 1 85"/>
          <p:cNvSpPr/>
          <p:nvPr/>
        </p:nvSpPr>
        <p:spPr>
          <a:xfrm flipV="1">
            <a:off x="7432560" y="25995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onnettore 1 86"/>
          <p:cNvSpPr/>
          <p:nvPr/>
        </p:nvSpPr>
        <p:spPr>
          <a:xfrm flipH="1" flipV="1">
            <a:off x="7214040" y="26024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onnettore 1 87"/>
          <p:cNvSpPr/>
          <p:nvPr/>
        </p:nvSpPr>
        <p:spPr>
          <a:xfrm flipH="1">
            <a:off x="7216920" y="28569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onnettore 1 88"/>
          <p:cNvSpPr/>
          <p:nvPr/>
        </p:nvSpPr>
        <p:spPr>
          <a:xfrm>
            <a:off x="7435800" y="28544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onnettore 1 89"/>
          <p:cNvSpPr/>
          <p:nvPr/>
        </p:nvSpPr>
        <p:spPr>
          <a:xfrm flipV="1">
            <a:off x="6440040" y="31341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onnettore 1 90"/>
          <p:cNvSpPr/>
          <p:nvPr/>
        </p:nvSpPr>
        <p:spPr>
          <a:xfrm flipH="1" flipV="1">
            <a:off x="6221520" y="31370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onnettore 1 91"/>
          <p:cNvSpPr/>
          <p:nvPr/>
        </p:nvSpPr>
        <p:spPr>
          <a:xfrm flipH="1">
            <a:off x="6224400" y="33915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onnettore 1 92"/>
          <p:cNvSpPr/>
          <p:nvPr/>
        </p:nvSpPr>
        <p:spPr>
          <a:xfrm>
            <a:off x="6443280" y="33890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onnettore 1 93"/>
          <p:cNvSpPr/>
          <p:nvPr/>
        </p:nvSpPr>
        <p:spPr>
          <a:xfrm flipV="1">
            <a:off x="7932240" y="27453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onnettore 1 94"/>
          <p:cNvSpPr/>
          <p:nvPr/>
        </p:nvSpPr>
        <p:spPr>
          <a:xfrm flipH="1" flipV="1">
            <a:off x="7713720" y="27482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onnettore 1 95"/>
          <p:cNvSpPr/>
          <p:nvPr/>
        </p:nvSpPr>
        <p:spPr>
          <a:xfrm flipH="1">
            <a:off x="7716600" y="30027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onnettore 1 96"/>
          <p:cNvSpPr/>
          <p:nvPr/>
        </p:nvSpPr>
        <p:spPr>
          <a:xfrm>
            <a:off x="7935480" y="30002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asellaDiTesto 97"/>
          <p:cNvSpPr txBox="1"/>
          <p:nvPr/>
        </p:nvSpPr>
        <p:spPr>
          <a:xfrm>
            <a:off x="5396400" y="5002920"/>
            <a:ext cx="3741480" cy="2876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en-US" sz="1200" b="0" strike="noStrike" spc="-1">
                <a:latin typeface="DejaVu Serif Condensed"/>
              </a:rPr>
              <a:t>A sort of tassellation with little low rate schemes.</a:t>
            </a:r>
          </a:p>
        </p:txBody>
      </p:sp>
      <p:sp>
        <p:nvSpPr>
          <p:cNvPr id="99" name="Connettore 1 98"/>
          <p:cNvSpPr/>
          <p:nvPr/>
        </p:nvSpPr>
        <p:spPr>
          <a:xfrm>
            <a:off x="2455920" y="3096000"/>
            <a:ext cx="792360" cy="0"/>
          </a:xfrm>
          <a:prstGeom prst="line">
            <a:avLst/>
          </a:prstGeom>
          <a:ln w="18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/>
            <a:r>
              <a:rPr lang="en-US" sz="1100" b="0" strike="noStrike" spc="-1">
                <a:latin typeface="DejaVu Serif Condensed"/>
              </a:rPr>
              <a:t>spot size: </a:t>
            </a:r>
            <a:r>
              <a:rPr lang="en-US" sz="1100" b="0" i="1" strike="noStrike" spc="-1">
                <a:latin typeface="DejaVu Serif Condensed"/>
              </a:rPr>
              <a:t>r</a:t>
            </a:r>
            <a:endParaRPr lang="en-US" sz="1100" b="0" strike="noStrike" spc="-1">
              <a:latin typeface="DejaVu Serif Condensed"/>
            </a:endParaRPr>
          </a:p>
          <a:p>
            <a:pPr algn="just"/>
            <a:endParaRPr lang="en-US" sz="1100" b="0" strike="noStrike" spc="-1">
              <a:latin typeface="DejaVu Serif Condensed"/>
            </a:endParaRPr>
          </a:p>
        </p:txBody>
      </p:sp>
      <p:sp>
        <p:nvSpPr>
          <p:cNvPr id="100" name="Connettore 1 99"/>
          <p:cNvSpPr/>
          <p:nvPr/>
        </p:nvSpPr>
        <p:spPr>
          <a:xfrm flipV="1">
            <a:off x="7448040" y="344412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onnettore 1 100"/>
          <p:cNvSpPr/>
          <p:nvPr/>
        </p:nvSpPr>
        <p:spPr>
          <a:xfrm flipH="1" flipV="1">
            <a:off x="7229520" y="344700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onnettore 1 101"/>
          <p:cNvSpPr/>
          <p:nvPr/>
        </p:nvSpPr>
        <p:spPr>
          <a:xfrm flipH="1">
            <a:off x="7232400" y="370152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onnettore 1 102"/>
          <p:cNvSpPr/>
          <p:nvPr/>
        </p:nvSpPr>
        <p:spPr>
          <a:xfrm>
            <a:off x="7451280" y="369900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CasellaDiTesto 103"/>
              <p:cNvSpPr txBox="1"/>
              <p:nvPr/>
            </p:nvSpPr>
            <p:spPr>
              <a:xfrm>
                <a:off x="5339160" y="2772720"/>
                <a:ext cx="719640" cy="359640"/>
              </a:xfrm>
              <a:prstGeom prst="rect">
                <a:avLst/>
              </a:prstGeom>
            </p:spPr>
            <p:txBody>
              <a:bodyPr/>
              <a:lstStyle/>
              <a:p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/>
            <a:r>
              <a:rPr lang="en-US" sz="2800" dirty="0">
                <a:solidFill>
                  <a:schemeClr val="tx1"/>
                </a:solidFill>
                <a:latin typeface="Impact" pitchFamily="34" charset="0"/>
                <a:cs typeface="Calibri" panose="020F0502020204030204" pitchFamily="34" charset="0"/>
              </a:rPr>
              <a:t>PCB-RWELL w/2D-readout (</a:t>
            </a:r>
            <a:r>
              <a:rPr lang="en-US" sz="2800" dirty="0" err="1">
                <a:solidFill>
                  <a:schemeClr val="tx1"/>
                </a:solidFill>
                <a:latin typeface="Impact" pitchFamily="34" charset="0"/>
                <a:cs typeface="Calibri" panose="020F0502020204030204" pitchFamily="34" charset="0"/>
              </a:rPr>
              <a:t>stackout</a:t>
            </a:r>
            <a:r>
              <a:rPr lang="en-US" sz="2800" dirty="0">
                <a:solidFill>
                  <a:schemeClr val="tx1"/>
                </a:solidFill>
                <a:latin typeface="Impact" pitchFamily="34" charset="0"/>
                <a:cs typeface="Calibri" panose="020F0502020204030204" pitchFamily="34" charset="0"/>
              </a:rPr>
              <a:t> optimization)</a:t>
            </a:r>
            <a:endParaRPr lang="en-GB" sz="2800" dirty="0"/>
          </a:p>
        </p:txBody>
      </p:sp>
      <p:sp>
        <p:nvSpPr>
          <p:cNvPr id="6" name="矩形 51"/>
          <p:cNvSpPr/>
          <p:nvPr/>
        </p:nvSpPr>
        <p:spPr>
          <a:xfrm>
            <a:off x="848340" y="3197056"/>
            <a:ext cx="256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Top strips: 60um 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(</a:t>
            </a:r>
            <a:r>
              <a:rPr lang="en-US" altLang="zh-CN" sz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80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)</a:t>
            </a:r>
          </a:p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Bottom strips: 350um 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(</a:t>
            </a:r>
            <a:r>
              <a:rPr lang="en-US" altLang="zh-CN" sz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350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) </a:t>
            </a:r>
          </a:p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Pitch: 400um 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(</a:t>
            </a:r>
            <a:r>
              <a:rPr lang="en-US" altLang="zh-CN" sz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400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)</a:t>
            </a:r>
            <a:endParaRPr lang="zh-CN" altLang="en-US" sz="1200" dirty="0">
              <a:latin typeface="Verdana" pitchFamily="34" charset="0"/>
            </a:endParaRPr>
          </a:p>
        </p:txBody>
      </p:sp>
      <p:sp>
        <p:nvSpPr>
          <p:cNvPr id="7" name="文本框 52"/>
          <p:cNvSpPr txBox="1"/>
          <p:nvPr/>
        </p:nvSpPr>
        <p:spPr>
          <a:xfrm>
            <a:off x="848340" y="4001552"/>
            <a:ext cx="316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Insulator layer between Top &amp; Bottom readout strips: 25um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 (</a:t>
            </a:r>
            <a:r>
              <a:rPr lang="en-US" altLang="zh-CN" sz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50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)</a:t>
            </a:r>
          </a:p>
          <a:p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DLC resistivity: R</a:t>
            </a:r>
            <a:r>
              <a:rPr lang="en-US" altLang="zh-CN" sz="1200" baseline="-25000" dirty="0">
                <a:latin typeface="Verdana" pitchFamily="34" charset="0"/>
                <a:ea typeface="Verdana" pitchFamily="34" charset="0"/>
              </a:rPr>
              <a:t>AB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=40M</a:t>
            </a:r>
            <a:r>
              <a:rPr lang="el-GR" altLang="zh-CN" sz="1200" dirty="0">
                <a:latin typeface="Verdana" pitchFamily="34" charset="0"/>
                <a:ea typeface="Verdana" pitchFamily="34" charset="0"/>
              </a:rPr>
              <a:t>Ω</a:t>
            </a:r>
            <a:endParaRPr lang="zh-CN" altLang="en-US" sz="1200" dirty="0">
              <a:latin typeface="Verdana" pitchFamily="34" charset="0"/>
            </a:endParaRPr>
          </a:p>
        </p:txBody>
      </p:sp>
      <p:sp>
        <p:nvSpPr>
          <p:cNvPr id="8" name="文本框 53"/>
          <p:cNvSpPr txBox="1"/>
          <p:nvPr/>
        </p:nvSpPr>
        <p:spPr>
          <a:xfrm>
            <a:off x="431800" y="4865803"/>
            <a:ext cx="430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Insulating layer between DLC and readout strip: </a:t>
            </a:r>
          </a:p>
          <a:p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50um Prepreg+12um Kapton+10um epoxy glue</a:t>
            </a:r>
            <a:endParaRPr lang="zh-CN" altLang="en-US" sz="1200" dirty="0">
              <a:latin typeface="Verdana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606760" y="1350404"/>
            <a:ext cx="4433552" cy="1700895"/>
            <a:chOff x="457259" y="1272585"/>
            <a:chExt cx="4433552" cy="1700895"/>
          </a:xfrm>
        </p:grpSpPr>
        <p:sp>
          <p:nvSpPr>
            <p:cNvPr id="9" name="矩形 1"/>
            <p:cNvSpPr/>
            <p:nvPr/>
          </p:nvSpPr>
          <p:spPr>
            <a:xfrm>
              <a:off x="967061" y="1272585"/>
              <a:ext cx="19575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>
                  <a:latin typeface="Verdana" pitchFamily="34" charset="0"/>
                  <a:ea typeface="Verdana" pitchFamily="34" charset="0"/>
                </a:rPr>
                <a:t>2D-strip </a:t>
              </a:r>
              <a:r>
                <a:rPr lang="el-GR" altLang="zh-CN" sz="1400" b="1" dirty="0">
                  <a:latin typeface="Verdana" pitchFamily="34" charset="0"/>
                  <a:ea typeface="Verdana" pitchFamily="34" charset="0"/>
                  <a:cs typeface="Calibri" panose="020F0502020204030204" pitchFamily="34" charset="0"/>
                </a:rPr>
                <a:t>μ</a:t>
              </a:r>
              <a:r>
                <a:rPr lang="en-US" altLang="zh-CN" sz="1400" b="1" dirty="0">
                  <a:latin typeface="Verdana" pitchFamily="34" charset="0"/>
                  <a:ea typeface="Verdana" pitchFamily="34" charset="0"/>
                  <a:cs typeface="Calibri" panose="020F0502020204030204" pitchFamily="34" charset="0"/>
                </a:rPr>
                <a:t>RWELL </a:t>
              </a:r>
              <a:endParaRPr lang="zh-CN" altLang="en-US" sz="1400" b="1" dirty="0">
                <a:latin typeface="Verdana" pitchFamily="34" charset="0"/>
              </a:endParaRPr>
            </a:p>
          </p:txBody>
        </p:sp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5F9256E2-FCA9-4044-A53B-72F450D81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59" y="1716510"/>
              <a:ext cx="4433552" cy="1256970"/>
            </a:xfrm>
            <a:prstGeom prst="rect">
              <a:avLst/>
            </a:prstGeom>
          </p:spPr>
        </p:pic>
      </p:grpSp>
      <p:grpSp>
        <p:nvGrpSpPr>
          <p:cNvPr id="11" name="组合 55">
            <a:extLst>
              <a:ext uri="{FF2B5EF4-FFF2-40B4-BE49-F238E27FC236}">
                <a16:creationId xmlns:a16="http://schemas.microsoft.com/office/drawing/2014/main" id="{AB4C8A40-3FA2-45E2-820B-E46B73C0B627}"/>
              </a:ext>
            </a:extLst>
          </p:cNvPr>
          <p:cNvGrpSpPr/>
          <p:nvPr/>
        </p:nvGrpSpPr>
        <p:grpSpPr>
          <a:xfrm>
            <a:off x="6118180" y="1611139"/>
            <a:ext cx="3386628" cy="2276959"/>
            <a:chOff x="1114993" y="1504643"/>
            <a:chExt cx="5900001" cy="3139928"/>
          </a:xfrm>
        </p:grpSpPr>
        <p:pic>
          <p:nvPicPr>
            <p:cNvPr id="12" name="图片 56">
              <a:extLst>
                <a:ext uri="{FF2B5EF4-FFF2-40B4-BE49-F238E27FC236}">
                  <a16:creationId xmlns:a16="http://schemas.microsoft.com/office/drawing/2014/main" id="{B9E33243-52E1-4777-8DB9-7FD3EAA41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993" y="1504643"/>
              <a:ext cx="5900001" cy="3139928"/>
            </a:xfrm>
            <a:prstGeom prst="rect">
              <a:avLst/>
            </a:prstGeom>
          </p:spPr>
        </p:pic>
        <p:sp>
          <p:nvSpPr>
            <p:cNvPr id="13" name="文本框 57">
              <a:extLst>
                <a:ext uri="{FF2B5EF4-FFF2-40B4-BE49-F238E27FC236}">
                  <a16:creationId xmlns:a16="http://schemas.microsoft.com/office/drawing/2014/main" id="{7F3CFED6-0FD6-4136-9E91-27F3C154CC6D}"/>
                </a:ext>
              </a:extLst>
            </p:cNvPr>
            <p:cNvSpPr txBox="1"/>
            <p:nvPr/>
          </p:nvSpPr>
          <p:spPr>
            <a:xfrm>
              <a:off x="3117526" y="1729741"/>
              <a:ext cx="1775459" cy="72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Sector 1</a:t>
              </a:r>
              <a:r>
                <a:rPr lang="zh-CN" altLang="en-US" sz="1400" dirty="0">
                  <a:latin typeface="楷体" panose="02010609060101010101" pitchFamily="49" charset="-122"/>
                  <a:ea typeface="楷体" panose="02010609060101010101" pitchFamily="49" charset="-122"/>
                </a:rPr>
                <a:t>能谱</a:t>
              </a:r>
            </a:p>
          </p:txBody>
        </p:sp>
        <p:sp>
          <p:nvSpPr>
            <p:cNvPr id="14" name="文本框 58">
              <a:extLst>
                <a:ext uri="{FF2B5EF4-FFF2-40B4-BE49-F238E27FC236}">
                  <a16:creationId xmlns:a16="http://schemas.microsoft.com/office/drawing/2014/main" id="{E87882D9-CA3F-418E-9A6F-EB2ED627BAD3}"/>
                </a:ext>
              </a:extLst>
            </p:cNvPr>
            <p:cNvSpPr txBox="1"/>
            <p:nvPr/>
          </p:nvSpPr>
          <p:spPr>
            <a:xfrm>
              <a:off x="1410644" y="2099074"/>
              <a:ext cx="1775460" cy="42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Top layer</a:t>
              </a:r>
              <a:endPara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文本框 59">
              <a:extLst>
                <a:ext uri="{FF2B5EF4-FFF2-40B4-BE49-F238E27FC236}">
                  <a16:creationId xmlns:a16="http://schemas.microsoft.com/office/drawing/2014/main" id="{0F2E3845-F7A2-41DA-9316-05AE0637459F}"/>
                </a:ext>
              </a:extLst>
            </p:cNvPr>
            <p:cNvSpPr txBox="1"/>
            <p:nvPr/>
          </p:nvSpPr>
          <p:spPr>
            <a:xfrm>
              <a:off x="2469823" y="2817823"/>
              <a:ext cx="1775459" cy="72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Bottom layer</a:t>
              </a:r>
              <a:endPara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文本框 60">
              <a:extLst>
                <a:ext uri="{FF2B5EF4-FFF2-40B4-BE49-F238E27FC236}">
                  <a16:creationId xmlns:a16="http://schemas.microsoft.com/office/drawing/2014/main" id="{56F9D69C-CBEC-4598-B2BE-D0CA4D033835}"/>
                </a:ext>
              </a:extLst>
            </p:cNvPr>
            <p:cNvSpPr txBox="1"/>
            <p:nvPr/>
          </p:nvSpPr>
          <p:spPr>
            <a:xfrm>
              <a:off x="4005254" y="3225463"/>
              <a:ext cx="1775460" cy="42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Copper</a:t>
              </a:r>
              <a:endPara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457258" y="825757"/>
            <a:ext cx="9250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X-Y equal sharing </a:t>
            </a:r>
            <a:r>
              <a:rPr lang="en-GB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+ </a:t>
            </a:r>
            <a:r>
              <a:rPr lang="en-GB" sz="14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signal collection </a:t>
            </a:r>
            <a:r>
              <a:rPr lang="en-GB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optimization  </a:t>
            </a:r>
            <a:r>
              <a:rPr lang="en-GB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 study by Zhou Yi (USTC) w/</a:t>
            </a:r>
            <a:r>
              <a:rPr lang="en-GB" sz="14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Rui</a:t>
            </a:r>
            <a:r>
              <a:rPr lang="en-GB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 (CERN)</a:t>
            </a:r>
            <a:endParaRPr lang="en-GB" sz="1400" dirty="0">
              <a:solidFill>
                <a:schemeClr val="tx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9" name="Parentesi graffa chiusa 18"/>
          <p:cNvSpPr/>
          <p:nvPr/>
        </p:nvSpPr>
        <p:spPr>
          <a:xfrm>
            <a:off x="3351543" y="3104422"/>
            <a:ext cx="240030" cy="77830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749650" y="3339479"/>
            <a:ext cx="1800494" cy="27699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>
                <a:latin typeface="Verdana" pitchFamily="34" charset="0"/>
                <a:ea typeface="Verdana" pitchFamily="34" charset="0"/>
              </a:rPr>
              <a:t>strip width geometry</a:t>
            </a:r>
          </a:p>
        </p:txBody>
      </p:sp>
      <p:sp>
        <p:nvSpPr>
          <p:cNvPr id="21" name="Parentesi graffa chiusa 20"/>
          <p:cNvSpPr/>
          <p:nvPr/>
        </p:nvSpPr>
        <p:spPr>
          <a:xfrm>
            <a:off x="3781311" y="3915395"/>
            <a:ext cx="240030" cy="77830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240872" y="4059411"/>
            <a:ext cx="1058303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>
                <a:latin typeface="Verdana" pitchFamily="34" charset="0"/>
                <a:ea typeface="Verdana" pitchFamily="34" charset="0"/>
              </a:rPr>
              <a:t>top/bottom</a:t>
            </a:r>
          </a:p>
          <a:p>
            <a:pPr algn="ctr"/>
            <a:r>
              <a:rPr lang="en-GB" sz="1200" i="1" dirty="0">
                <a:latin typeface="Verdana" pitchFamily="34" charset="0"/>
                <a:ea typeface="Verdana" pitchFamily="34" charset="0"/>
              </a:rPr>
              <a:t>thickness</a:t>
            </a:r>
          </a:p>
        </p:txBody>
      </p:sp>
      <p:sp>
        <p:nvSpPr>
          <p:cNvPr id="23" name="Parentesi graffa chiusa 22"/>
          <p:cNvSpPr/>
          <p:nvPr/>
        </p:nvSpPr>
        <p:spPr>
          <a:xfrm>
            <a:off x="4725429" y="4707483"/>
            <a:ext cx="240030" cy="77830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142623" y="4874262"/>
            <a:ext cx="4401553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Verdana" pitchFamily="34" charset="0"/>
                <a:ea typeface="Verdana" pitchFamily="34" charset="0"/>
              </a:rPr>
              <a:t>DLC-readout distance  </a:t>
            </a:r>
            <a:r>
              <a:rPr lang="en-GB" sz="1200" dirty="0">
                <a:latin typeface="Verdana" pitchFamily="34" charset="0"/>
                <a:ea typeface="Verdana" pitchFamily="34" charset="0"/>
                <a:sym typeface="Wingdings" pitchFamily="2" charset="2"/>
              </a:rPr>
              <a:t>   can be </a:t>
            </a:r>
            <a:r>
              <a:rPr lang="en-GB" sz="1200" b="1" dirty="0">
                <a:latin typeface="Verdana" pitchFamily="34" charset="0"/>
                <a:ea typeface="Verdana" pitchFamily="34" charset="0"/>
                <a:sym typeface="Wingdings" pitchFamily="2" charset="2"/>
              </a:rPr>
              <a:t>reduced </a:t>
            </a:r>
            <a:r>
              <a:rPr lang="en-GB" sz="1200" dirty="0">
                <a:latin typeface="Verdana" pitchFamily="34" charset="0"/>
                <a:ea typeface="Verdana" pitchFamily="34" charset="0"/>
                <a:sym typeface="Wingdings" pitchFamily="2" charset="2"/>
              </a:rPr>
              <a:t>down to  </a:t>
            </a:r>
            <a:r>
              <a:rPr lang="en-GB" sz="1200" b="1" dirty="0">
                <a:latin typeface="Verdana" pitchFamily="34" charset="0"/>
                <a:ea typeface="Verdana" pitchFamily="34" charset="0"/>
                <a:sym typeface="Wingdings" pitchFamily="2" charset="2"/>
              </a:rPr>
              <a:t>28um </a:t>
            </a:r>
            <a:r>
              <a:rPr lang="en-GB" sz="1200" dirty="0">
                <a:latin typeface="Verdana" pitchFamily="34" charset="0"/>
                <a:ea typeface="Verdana" pitchFamily="34" charset="0"/>
                <a:sym typeface="Wingdings" pitchFamily="2" charset="2"/>
              </a:rPr>
              <a:t> </a:t>
            </a:r>
            <a:r>
              <a:rPr lang="en-GB" sz="1200" b="1" dirty="0">
                <a:latin typeface="Verdana" pitchFamily="34" charset="0"/>
                <a:ea typeface="Verdana" pitchFamily="34" charset="0"/>
                <a:sym typeface="Wingdings" pitchFamily="2" charset="2"/>
              </a:rPr>
              <a:t>for signal optimization</a:t>
            </a:r>
            <a:endParaRPr lang="en-GB" sz="12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 rot="16200000">
            <a:off x="-145054" y="3786851"/>
            <a:ext cx="171874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X-Y equal sharing</a:t>
            </a:r>
            <a:endParaRPr lang="en-GB" sz="1200" b="1" dirty="0"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5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Impact" pitchFamily="34" charset="0"/>
                <a:ea typeface="Verdana" pitchFamily="34" charset="0"/>
              </a:rPr>
              <a:t>The </a:t>
            </a:r>
            <a:r>
              <a:rPr lang="el-GR" sz="2800" dirty="0">
                <a:latin typeface="Impact" pitchFamily="34" charset="0"/>
                <a:ea typeface="Verdana" pitchFamily="34" charset="0"/>
              </a:rPr>
              <a:t>μ</a:t>
            </a:r>
            <a:r>
              <a:rPr lang="en-US" sz="2800" dirty="0">
                <a:latin typeface="Impact" pitchFamily="34" charset="0"/>
                <a:ea typeface="Verdana" pitchFamily="34" charset="0"/>
              </a:rPr>
              <a:t>-RWELL (reminder)</a:t>
            </a:r>
            <a:endParaRPr lang="en-GB" sz="2800" dirty="0"/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EB6FAD43-CA1E-4D60-B68B-22EF55926FCB}"/>
              </a:ext>
            </a:extLst>
          </p:cNvPr>
          <p:cNvSpPr txBox="1"/>
          <p:nvPr/>
        </p:nvSpPr>
        <p:spPr>
          <a:xfrm>
            <a:off x="4937809" y="1251099"/>
            <a:ext cx="4711016" cy="1978233"/>
          </a:xfrm>
          <a:prstGeom prst="rect">
            <a:avLst/>
          </a:prstGeom>
        </p:spPr>
        <p:txBody>
          <a:bodyPr vert="horz" wrap="square" lIns="0" tIns="13651" rIns="0" bIns="0" rtlCol="0">
            <a:spAutoFit/>
          </a:bodyPr>
          <a:lstStyle/>
          <a:p>
            <a:pPr marL="10502" marR="4201" algn="just">
              <a:lnSpc>
                <a:spcPct val="97900"/>
              </a:lnSpc>
              <a:spcBef>
                <a:spcPts val="107"/>
              </a:spcBef>
            </a:pPr>
            <a:r>
              <a:rPr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The</a:t>
            </a:r>
            <a:r>
              <a:rPr sz="1400" spc="29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400" b="1" spc="33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μ-RWELL</a:t>
            </a:r>
            <a:r>
              <a:rPr sz="1400" b="1" spc="37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400" b="1" spc="17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is</a:t>
            </a:r>
            <a:r>
              <a:rPr sz="1400" b="1" spc="21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400" b="1" spc="4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a</a:t>
            </a:r>
            <a:r>
              <a:rPr lang="it-IT" sz="1400" b="1" spc="50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resistive </a:t>
            </a:r>
            <a:r>
              <a:rPr sz="1400" b="1" spc="37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MPGD </a:t>
            </a:r>
            <a:r>
              <a:rPr sz="1400" b="1" spc="41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400" spc="21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composed</a:t>
            </a:r>
            <a:r>
              <a:rPr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400" spc="12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of</a:t>
            </a:r>
            <a:r>
              <a:rPr sz="1400" spc="17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400" spc="8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only</a:t>
            </a:r>
            <a:r>
              <a:rPr sz="1400" spc="12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400" spc="8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two</a:t>
            </a:r>
            <a:r>
              <a:rPr sz="1400" spc="12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elements:</a:t>
            </a:r>
            <a:r>
              <a:rPr sz="1400" spc="29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it-IT" sz="1400" spc="29" dirty="0"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10502" marR="4201" algn="just">
              <a:lnSpc>
                <a:spcPct val="97900"/>
              </a:lnSpc>
              <a:spcBef>
                <a:spcPts val="107"/>
              </a:spcBef>
            </a:pPr>
            <a:endParaRPr lang="it-IT" sz="1400" spc="29" dirty="0"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96252" marR="4201" indent="-285750" algn="just">
              <a:lnSpc>
                <a:spcPct val="97900"/>
              </a:lnSpc>
              <a:spcBef>
                <a:spcPts val="107"/>
              </a:spcBef>
              <a:buFont typeface="Arial" pitchFamily="34" charset="0"/>
              <a:buChar char="•"/>
            </a:pPr>
            <a:r>
              <a:rPr sz="1400" b="1" spc="4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μ-RWELL_PCB</a:t>
            </a:r>
            <a:endParaRPr lang="it-IT" sz="1400" spc="50" dirty="0"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96252" marR="4201" indent="-285750" algn="just">
              <a:lnSpc>
                <a:spcPct val="97900"/>
              </a:lnSpc>
              <a:spcBef>
                <a:spcPts val="107"/>
              </a:spcBef>
              <a:buFont typeface="Arial" pitchFamily="34" charset="0"/>
              <a:buChar char="•"/>
            </a:pPr>
            <a:r>
              <a:rPr lang="it-IT" sz="1400" b="1" spc="33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C</a:t>
            </a:r>
            <a:r>
              <a:rPr sz="1400" b="1" spc="33" dirty="0" err="1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athode</a:t>
            </a:r>
            <a:endParaRPr lang="it-IT" sz="1400" b="1" spc="33" dirty="0"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10502" marR="4201" algn="just">
              <a:lnSpc>
                <a:spcPct val="97900"/>
              </a:lnSpc>
              <a:spcBef>
                <a:spcPts val="107"/>
              </a:spcBef>
            </a:pPr>
            <a:endParaRPr lang="it-IT" sz="1400" spc="33" dirty="0"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10502" marR="4201" algn="just">
              <a:lnSpc>
                <a:spcPct val="97900"/>
              </a:lnSpc>
              <a:spcBef>
                <a:spcPts val="107"/>
              </a:spcBef>
            </a:pPr>
            <a:r>
              <a:rPr sz="1400" b="1" spc="-21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The </a:t>
            </a:r>
            <a:r>
              <a:rPr lang="it-IT" sz="1400" b="1" spc="-21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l-GR" sz="1400" b="1" spc="4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μ</a:t>
            </a:r>
            <a:r>
              <a:rPr lang="it-IT" sz="1400" b="1" spc="-4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RWELL_PCB </a:t>
            </a:r>
            <a:r>
              <a:rPr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realized </a:t>
            </a:r>
            <a:r>
              <a:rPr sz="1400" spc="17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by </a:t>
            </a:r>
            <a:r>
              <a:rPr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coupling </a:t>
            </a:r>
            <a:r>
              <a:rPr sz="1400" spc="29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the </a:t>
            </a:r>
            <a:r>
              <a:rPr lang="it-IT" sz="1400" b="1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resistive </a:t>
            </a:r>
            <a:r>
              <a:rPr lang="it-IT" sz="1400" b="1" spc="25" dirty="0" err="1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grounded</a:t>
            </a:r>
            <a:r>
              <a:rPr lang="it-IT" sz="1400" b="1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1400" b="1" spc="25" dirty="0" err="1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amplification</a:t>
            </a:r>
            <a:r>
              <a:rPr lang="it-IT" sz="1400" b="1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stage </a:t>
            </a:r>
            <a:r>
              <a:rPr lang="it-IT"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with the </a:t>
            </a:r>
            <a:r>
              <a:rPr lang="it-IT" sz="1400" b="1" spc="25" dirty="0" err="1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readout</a:t>
            </a:r>
            <a:r>
              <a:rPr lang="it-IT" sz="1400" b="1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PCB</a:t>
            </a:r>
            <a:r>
              <a:rPr lang="it-IT"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1400" spc="25" dirty="0" err="1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through</a:t>
            </a:r>
            <a:r>
              <a:rPr lang="it-IT"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a </a:t>
            </a:r>
            <a:r>
              <a:rPr lang="it-IT" sz="1400" spc="25" dirty="0" err="1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thin</a:t>
            </a:r>
            <a:r>
              <a:rPr lang="it-IT" sz="1400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1400" b="1" spc="25" dirty="0" err="1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prepreg</a:t>
            </a:r>
            <a:r>
              <a:rPr lang="it-IT" sz="1400" b="1" spc="25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1400" b="1" spc="25" dirty="0" err="1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foil</a:t>
            </a:r>
            <a:endParaRPr sz="1400" dirty="0"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12">
            <a:extLst>
              <a:ext uri="{FF2B5EF4-FFF2-40B4-BE49-F238E27FC236}">
                <a16:creationId xmlns:a16="http://schemas.microsoft.com/office/drawing/2014/main" id="{C955C88C-A740-43C9-AF4A-A864A54535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654" y="1179091"/>
            <a:ext cx="4240717" cy="2275241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222215" y="2017766"/>
            <a:ext cx="220884" cy="233749"/>
            <a:chOff x="300297" y="1322644"/>
            <a:chExt cx="220884" cy="233749"/>
          </a:xfrm>
        </p:grpSpPr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0FD63617-E3B1-404D-A7ED-EDF0420BEE55}"/>
                </a:ext>
              </a:extLst>
            </p:cNvPr>
            <p:cNvSpPr/>
            <p:nvPr/>
          </p:nvSpPr>
          <p:spPr>
            <a:xfrm>
              <a:off x="300297" y="1322644"/>
              <a:ext cx="217222" cy="226127"/>
            </a:xfrm>
            <a:custGeom>
              <a:avLst/>
              <a:gdLst/>
              <a:ahLst/>
              <a:cxnLst/>
              <a:rect l="l" t="t" r="r" b="b"/>
              <a:pathLst>
                <a:path w="226060" h="226059">
                  <a:moveTo>
                    <a:pt x="226060" y="0"/>
                  </a:moveTo>
                  <a:lnTo>
                    <a:pt x="0" y="0"/>
                  </a:lnTo>
                  <a:lnTo>
                    <a:pt x="0" y="226059"/>
                  </a:lnTo>
                  <a:lnTo>
                    <a:pt x="113030" y="226059"/>
                  </a:lnTo>
                  <a:lnTo>
                    <a:pt x="226060" y="226059"/>
                  </a:lnTo>
                  <a:lnTo>
                    <a:pt x="226060" y="0"/>
                  </a:lnTo>
                  <a:close/>
                </a:path>
              </a:pathLst>
            </a:custGeom>
            <a:solidFill>
              <a:srgbClr val="F9A519"/>
            </a:solidFill>
          </p:spPr>
          <p:txBody>
            <a:bodyPr wrap="square" lIns="0" tIns="0" rIns="0" bIns="0" rtlCol="0"/>
            <a:lstStyle/>
            <a:p>
              <a:endParaRPr sz="1200">
                <a:latin typeface="Verdana" pitchFamily="34" charset="0"/>
                <a:ea typeface="Verdana" pitchFamily="34" charset="0"/>
              </a:endParaRP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C8D1F50A-DEDE-4396-913D-47E6BDA3E022}"/>
                </a:ext>
              </a:extLst>
            </p:cNvPr>
            <p:cNvGrpSpPr/>
            <p:nvPr/>
          </p:nvGrpSpPr>
          <p:grpSpPr>
            <a:xfrm>
              <a:off x="303959" y="1330266"/>
              <a:ext cx="217222" cy="226127"/>
              <a:chOff x="258568" y="2230745"/>
              <a:chExt cx="262710" cy="273479"/>
            </a:xfrm>
          </p:grpSpPr>
          <p:sp>
            <p:nvSpPr>
              <p:cNvPr id="37" name="object 14">
                <a:extLst>
                  <a:ext uri="{FF2B5EF4-FFF2-40B4-BE49-F238E27FC236}">
                    <a16:creationId xmlns:a16="http://schemas.microsoft.com/office/drawing/2014/main" id="{399E6FB4-1BFF-4623-A4B3-B8C82C472E8B}"/>
                  </a:ext>
                </a:extLst>
              </p:cNvPr>
              <p:cNvSpPr/>
              <p:nvPr/>
            </p:nvSpPr>
            <p:spPr>
              <a:xfrm>
                <a:off x="258568" y="2230745"/>
                <a:ext cx="262710" cy="273479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59">
                    <a:moveTo>
                      <a:pt x="113030" y="226059"/>
                    </a:moveTo>
                    <a:lnTo>
                      <a:pt x="0" y="226059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59"/>
                    </a:lnTo>
                    <a:lnTo>
                      <a:pt x="113030" y="226059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38" name="object 17">
                <a:extLst>
                  <a:ext uri="{FF2B5EF4-FFF2-40B4-BE49-F238E27FC236}">
                    <a16:creationId xmlns:a16="http://schemas.microsoft.com/office/drawing/2014/main" id="{A83B852B-0398-460C-B46C-538DEE33BF0D}"/>
                  </a:ext>
                </a:extLst>
              </p:cNvPr>
              <p:cNvSpPr txBox="1"/>
              <p:nvPr/>
            </p:nvSpPr>
            <p:spPr>
              <a:xfrm>
                <a:off x="335931" y="2243074"/>
                <a:ext cx="159398" cy="236159"/>
              </a:xfrm>
              <a:prstGeom prst="rect">
                <a:avLst/>
              </a:prstGeom>
            </p:spPr>
            <p:txBody>
              <a:bodyPr vert="horz" wrap="square" lIns="0" tIns="10501" rIns="0" bIns="0" rtlCol="0">
                <a:spAutoFit/>
              </a:bodyPr>
              <a:lstStyle/>
              <a:p>
                <a:pPr marL="10502">
                  <a:spcBef>
                    <a:spcPts val="83"/>
                  </a:spcBef>
                </a:pPr>
                <a:r>
                  <a:rPr sz="1200" b="1" spc="157" dirty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Georgia"/>
                  </a:rPr>
                  <a:t>1</a:t>
                </a:r>
                <a:endParaRPr sz="1200" dirty="0">
                  <a:latin typeface="Verdana" pitchFamily="34" charset="0"/>
                  <a:ea typeface="Verdana" pitchFamily="34" charset="0"/>
                  <a:cs typeface="Georgia"/>
                </a:endParaRPr>
              </a:p>
            </p:txBody>
          </p:sp>
        </p:grp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7262C9C-7634-4DFC-9593-51C486372A4F}"/>
              </a:ext>
            </a:extLst>
          </p:cNvPr>
          <p:cNvGrpSpPr/>
          <p:nvPr/>
        </p:nvGrpSpPr>
        <p:grpSpPr>
          <a:xfrm>
            <a:off x="141856" y="2505632"/>
            <a:ext cx="234918" cy="258203"/>
            <a:chOff x="6196244" y="2147011"/>
            <a:chExt cx="284111" cy="312273"/>
          </a:xfrm>
        </p:grpSpPr>
        <p:grpSp>
          <p:nvGrpSpPr>
            <p:cNvPr id="33" name="object 18">
              <a:extLst>
                <a:ext uri="{FF2B5EF4-FFF2-40B4-BE49-F238E27FC236}">
                  <a16:creationId xmlns:a16="http://schemas.microsoft.com/office/drawing/2014/main" id="{BB91197C-951E-49B2-A4CC-8DEC69F85AC4}"/>
                </a:ext>
              </a:extLst>
            </p:cNvPr>
            <p:cNvGrpSpPr/>
            <p:nvPr/>
          </p:nvGrpSpPr>
          <p:grpSpPr>
            <a:xfrm>
              <a:off x="6196244" y="2163527"/>
              <a:ext cx="284111" cy="295757"/>
              <a:chOff x="5387022" y="1705652"/>
              <a:chExt cx="244475" cy="244475"/>
            </a:xfrm>
          </p:grpSpPr>
          <p:sp>
            <p:nvSpPr>
              <p:cNvPr id="35" name="object 19">
                <a:extLst>
                  <a:ext uri="{FF2B5EF4-FFF2-40B4-BE49-F238E27FC236}">
                    <a16:creationId xmlns:a16="http://schemas.microsoft.com/office/drawing/2014/main" id="{9C2273C3-3806-466F-B09B-F97F7F1751CA}"/>
                  </a:ext>
                </a:extLst>
              </p:cNvPr>
              <p:cNvSpPr/>
              <p:nvPr/>
            </p:nvSpPr>
            <p:spPr>
              <a:xfrm>
                <a:off x="5396229" y="1714859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226060" y="0"/>
                    </a:moveTo>
                    <a:lnTo>
                      <a:pt x="0" y="0"/>
                    </a:lnTo>
                    <a:lnTo>
                      <a:pt x="0" y="226059"/>
                    </a:lnTo>
                    <a:lnTo>
                      <a:pt x="113030" y="226059"/>
                    </a:lnTo>
                    <a:lnTo>
                      <a:pt x="226060" y="226059"/>
                    </a:lnTo>
                    <a:lnTo>
                      <a:pt x="226060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36" name="object 20">
                <a:extLst>
                  <a:ext uri="{FF2B5EF4-FFF2-40B4-BE49-F238E27FC236}">
                    <a16:creationId xmlns:a16="http://schemas.microsoft.com/office/drawing/2014/main" id="{5000833D-6FA3-47E8-8E4D-B05EFD191C71}"/>
                  </a:ext>
                </a:extLst>
              </p:cNvPr>
              <p:cNvSpPr/>
              <p:nvPr/>
            </p:nvSpPr>
            <p:spPr>
              <a:xfrm>
                <a:off x="5396229" y="1714859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113030" y="226059"/>
                    </a:moveTo>
                    <a:lnTo>
                      <a:pt x="0" y="226059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59"/>
                    </a:lnTo>
                    <a:lnTo>
                      <a:pt x="113030" y="226059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</p:grpSp>
        <p:sp>
          <p:nvSpPr>
            <p:cNvPr id="34" name="object 21">
              <a:extLst>
                <a:ext uri="{FF2B5EF4-FFF2-40B4-BE49-F238E27FC236}">
                  <a16:creationId xmlns:a16="http://schemas.microsoft.com/office/drawing/2014/main" id="{272C27EC-606B-4851-B103-0CD6BD9A548B}"/>
                </a:ext>
              </a:extLst>
            </p:cNvPr>
            <p:cNvSpPr txBox="1"/>
            <p:nvPr/>
          </p:nvSpPr>
          <p:spPr>
            <a:xfrm>
              <a:off x="6254171" y="2147011"/>
              <a:ext cx="159397" cy="236160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200" b="1" spc="-4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Georgia"/>
                </a:rPr>
                <a:t>2</a:t>
              </a:r>
              <a:endParaRPr sz="1200">
                <a:latin typeface="Verdana" pitchFamily="34" charset="0"/>
                <a:ea typeface="Verdana" pitchFamily="34" charset="0"/>
                <a:cs typeface="Georgia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86B4437-09C1-46DB-975C-75398058C344}"/>
              </a:ext>
            </a:extLst>
          </p:cNvPr>
          <p:cNvGrpSpPr/>
          <p:nvPr/>
        </p:nvGrpSpPr>
        <p:grpSpPr>
          <a:xfrm>
            <a:off x="213368" y="3168250"/>
            <a:ext cx="236138" cy="258203"/>
            <a:chOff x="6212479" y="3423759"/>
            <a:chExt cx="285587" cy="312273"/>
          </a:xfrm>
        </p:grpSpPr>
        <p:grpSp>
          <p:nvGrpSpPr>
            <p:cNvPr id="29" name="object 22">
              <a:extLst>
                <a:ext uri="{FF2B5EF4-FFF2-40B4-BE49-F238E27FC236}">
                  <a16:creationId xmlns:a16="http://schemas.microsoft.com/office/drawing/2014/main" id="{9D2BE4E2-B6A6-4D67-9F21-4D4B2BCD589F}"/>
                </a:ext>
              </a:extLst>
            </p:cNvPr>
            <p:cNvGrpSpPr/>
            <p:nvPr/>
          </p:nvGrpSpPr>
          <p:grpSpPr>
            <a:xfrm>
              <a:off x="6212479" y="3440275"/>
              <a:ext cx="285587" cy="295757"/>
              <a:chOff x="5400992" y="2761022"/>
              <a:chExt cx="245745" cy="244475"/>
            </a:xfrm>
          </p:grpSpPr>
          <p:sp>
            <p:nvSpPr>
              <p:cNvPr id="31" name="object 23">
                <a:extLst>
                  <a:ext uri="{FF2B5EF4-FFF2-40B4-BE49-F238E27FC236}">
                    <a16:creationId xmlns:a16="http://schemas.microsoft.com/office/drawing/2014/main" id="{8D2DD4EB-5E64-41DF-A284-DFE30C808B92}"/>
                  </a:ext>
                </a:extLst>
              </p:cNvPr>
              <p:cNvSpPr/>
              <p:nvPr/>
            </p:nvSpPr>
            <p:spPr>
              <a:xfrm>
                <a:off x="5410199" y="2770230"/>
                <a:ext cx="227329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7329" h="226060">
                    <a:moveTo>
                      <a:pt x="227329" y="0"/>
                    </a:moveTo>
                    <a:lnTo>
                      <a:pt x="0" y="0"/>
                    </a:lnTo>
                    <a:lnTo>
                      <a:pt x="0" y="226060"/>
                    </a:lnTo>
                    <a:lnTo>
                      <a:pt x="114300" y="226060"/>
                    </a:lnTo>
                    <a:lnTo>
                      <a:pt x="227329" y="226060"/>
                    </a:lnTo>
                    <a:lnTo>
                      <a:pt x="227329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32" name="object 24">
                <a:extLst>
                  <a:ext uri="{FF2B5EF4-FFF2-40B4-BE49-F238E27FC236}">
                    <a16:creationId xmlns:a16="http://schemas.microsoft.com/office/drawing/2014/main" id="{7EB94AC7-7619-49D7-8DDC-C1724B7CE049}"/>
                  </a:ext>
                </a:extLst>
              </p:cNvPr>
              <p:cNvSpPr/>
              <p:nvPr/>
            </p:nvSpPr>
            <p:spPr>
              <a:xfrm>
                <a:off x="5410199" y="2770230"/>
                <a:ext cx="227329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7329" h="226060">
                    <a:moveTo>
                      <a:pt x="114300" y="226060"/>
                    </a:moveTo>
                    <a:lnTo>
                      <a:pt x="0" y="226060"/>
                    </a:lnTo>
                    <a:lnTo>
                      <a:pt x="0" y="0"/>
                    </a:lnTo>
                    <a:lnTo>
                      <a:pt x="227329" y="0"/>
                    </a:lnTo>
                    <a:lnTo>
                      <a:pt x="227329" y="226060"/>
                    </a:lnTo>
                    <a:lnTo>
                      <a:pt x="114300" y="226060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</p:grp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4A5CD91A-284B-4DFF-A094-772FB5EED0A6}"/>
                </a:ext>
              </a:extLst>
            </p:cNvPr>
            <p:cNvSpPr txBox="1"/>
            <p:nvPr/>
          </p:nvSpPr>
          <p:spPr>
            <a:xfrm>
              <a:off x="6271883" y="3423759"/>
              <a:ext cx="159397" cy="236160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200" b="1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Georgia"/>
                </a:rPr>
                <a:t>3</a:t>
              </a:r>
              <a:endParaRPr sz="1200" dirty="0">
                <a:latin typeface="Verdana" pitchFamily="34" charset="0"/>
                <a:ea typeface="Verdana" pitchFamily="34" charset="0"/>
                <a:cs typeface="Georgia"/>
              </a:endParaRP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287784" y="3659667"/>
            <a:ext cx="10729192" cy="1407856"/>
            <a:chOff x="553145" y="3610174"/>
            <a:chExt cx="10479113" cy="1407856"/>
          </a:xfrm>
        </p:grpSpPr>
        <p:sp>
          <p:nvSpPr>
            <p:cNvPr id="13" name="object 36">
              <a:extLst>
                <a:ext uri="{FF2B5EF4-FFF2-40B4-BE49-F238E27FC236}">
                  <a16:creationId xmlns:a16="http://schemas.microsoft.com/office/drawing/2014/main" id="{0400B506-5FC1-4B7E-B2F5-35BA7BB60A39}"/>
                </a:ext>
              </a:extLst>
            </p:cNvPr>
            <p:cNvSpPr txBox="1"/>
            <p:nvPr/>
          </p:nvSpPr>
          <p:spPr>
            <a:xfrm>
              <a:off x="885251" y="4121976"/>
              <a:ext cx="10147007" cy="287602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  <a:tabLst>
                  <a:tab pos="454195" algn="l"/>
                  <a:tab pos="1300627" algn="l"/>
                  <a:tab pos="2272028" algn="l"/>
                  <a:tab pos="2686842" algn="l"/>
                </a:tabLst>
              </a:pPr>
              <a:r>
                <a:rPr lang="it-IT" sz="1400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a </a:t>
              </a:r>
              <a:r>
                <a:rPr lang="it-IT" sz="1400" b="1" spc="12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resisitive</a:t>
              </a:r>
              <a:r>
                <a:rPr lang="it-IT" sz="1400" b="1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DLC </a:t>
              </a:r>
              <a:r>
                <a:rPr lang="it-IT" sz="1400" spc="12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layer</a:t>
              </a:r>
              <a:r>
                <a:rPr lang="it-IT" sz="1400" spc="12" baseline="3000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(*)</a:t>
              </a:r>
              <a:r>
                <a:rPr lang="it-IT" sz="1400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(Diamond-Like-Carbon), </a:t>
              </a:r>
              <a:r>
                <a:rPr lang="it-IT" sz="1400" spc="-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with </a:t>
              </a:r>
              <a:r>
                <a:rPr lang="el-GR" sz="1400" b="1" spc="-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ρ</a:t>
              </a:r>
              <a:r>
                <a:rPr lang="it-IT" sz="1400" b="1" spc="37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~</a:t>
              </a:r>
              <a:r>
                <a:rPr lang="it-IT" sz="1400" b="1" spc="45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10÷100 </a:t>
              </a:r>
              <a:r>
                <a:rPr lang="it-IT" sz="1400" b="1" spc="4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M</a:t>
              </a:r>
              <a:r>
                <a:rPr lang="el-GR" sz="1400" b="1" spc="4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Ω/</a:t>
              </a:r>
              <a:r>
                <a:rPr lang="el-GR" b="1" spc="4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□</a:t>
              </a:r>
              <a:r>
                <a:rPr lang="it-IT" sz="1400" spc="4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lang="it-IT" b="1" spc="4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5" name="object 26">
              <a:extLst>
                <a:ext uri="{FF2B5EF4-FFF2-40B4-BE49-F238E27FC236}">
                  <a16:creationId xmlns:a16="http://schemas.microsoft.com/office/drawing/2014/main" id="{A111672F-3E0C-4425-85AC-2D1CCFA8A7DA}"/>
                </a:ext>
              </a:extLst>
            </p:cNvPr>
            <p:cNvGrpSpPr/>
            <p:nvPr/>
          </p:nvGrpSpPr>
          <p:grpSpPr>
            <a:xfrm>
              <a:off x="553145" y="3614938"/>
              <a:ext cx="234918" cy="244547"/>
              <a:chOff x="5398452" y="3455712"/>
              <a:chExt cx="244475" cy="244475"/>
            </a:xfrm>
          </p:grpSpPr>
          <p:sp>
            <p:nvSpPr>
              <p:cNvPr id="27" name="object 27">
                <a:extLst>
                  <a:ext uri="{FF2B5EF4-FFF2-40B4-BE49-F238E27FC236}">
                    <a16:creationId xmlns:a16="http://schemas.microsoft.com/office/drawing/2014/main" id="{C3521918-500C-4981-9C7B-084C48CA8F53}"/>
                  </a:ext>
                </a:extLst>
              </p:cNvPr>
              <p:cNvSpPr/>
              <p:nvPr/>
            </p:nvSpPr>
            <p:spPr>
              <a:xfrm>
                <a:off x="5407660" y="3464919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226060" y="0"/>
                    </a:moveTo>
                    <a:lnTo>
                      <a:pt x="0" y="0"/>
                    </a:lnTo>
                    <a:lnTo>
                      <a:pt x="0" y="226060"/>
                    </a:lnTo>
                    <a:lnTo>
                      <a:pt x="113029" y="226060"/>
                    </a:lnTo>
                    <a:lnTo>
                      <a:pt x="226060" y="226060"/>
                    </a:lnTo>
                    <a:lnTo>
                      <a:pt x="226060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28" name="object 28">
                <a:extLst>
                  <a:ext uri="{FF2B5EF4-FFF2-40B4-BE49-F238E27FC236}">
                    <a16:creationId xmlns:a16="http://schemas.microsoft.com/office/drawing/2014/main" id="{F8B2B678-CBC6-4160-A566-E9239E124034}"/>
                  </a:ext>
                </a:extLst>
              </p:cNvPr>
              <p:cNvSpPr/>
              <p:nvPr/>
            </p:nvSpPr>
            <p:spPr>
              <a:xfrm>
                <a:off x="5407660" y="3464919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113029" y="226060"/>
                    </a:moveTo>
                    <a:lnTo>
                      <a:pt x="0" y="226060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60"/>
                    </a:lnTo>
                    <a:lnTo>
                      <a:pt x="113029" y="226060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</p:grpSp>
        <p:sp>
          <p:nvSpPr>
            <p:cNvPr id="16" name="object 29">
              <a:extLst>
                <a:ext uri="{FF2B5EF4-FFF2-40B4-BE49-F238E27FC236}">
                  <a16:creationId xmlns:a16="http://schemas.microsoft.com/office/drawing/2014/main" id="{74965906-FBF1-4325-9673-393D462ADE87}"/>
                </a:ext>
              </a:extLst>
            </p:cNvPr>
            <p:cNvSpPr txBox="1"/>
            <p:nvPr/>
          </p:nvSpPr>
          <p:spPr>
            <a:xfrm>
              <a:off x="604704" y="3610174"/>
              <a:ext cx="131798" cy="195269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200" b="1" spc="157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Georgia"/>
                </a:rPr>
                <a:t>1</a:t>
              </a:r>
              <a:endParaRPr sz="1200">
                <a:latin typeface="Verdana" pitchFamily="34" charset="0"/>
                <a:ea typeface="Verdana" pitchFamily="34" charset="0"/>
                <a:cs typeface="Georgia"/>
              </a:endParaRPr>
            </a:p>
          </p:txBody>
        </p:sp>
        <p:sp>
          <p:nvSpPr>
            <p:cNvPr id="17" name="object 30">
              <a:extLst>
                <a:ext uri="{FF2B5EF4-FFF2-40B4-BE49-F238E27FC236}">
                  <a16:creationId xmlns:a16="http://schemas.microsoft.com/office/drawing/2014/main" id="{D9830C0C-E57F-4DEC-954A-C5B880CAEA4B}"/>
                </a:ext>
              </a:extLst>
            </p:cNvPr>
            <p:cNvSpPr txBox="1"/>
            <p:nvPr/>
          </p:nvSpPr>
          <p:spPr>
            <a:xfrm>
              <a:off x="944257" y="3657591"/>
              <a:ext cx="8962727" cy="164492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lnSpc>
                  <a:spcPts val="1182"/>
                </a:lnSpc>
                <a:spcBef>
                  <a:spcPts val="83"/>
                </a:spcBef>
                <a:tabLst>
                  <a:tab pos="256765" algn="l"/>
                  <a:tab pos="800749" algn="l"/>
                  <a:tab pos="1536914" algn="l"/>
                  <a:tab pos="2102426" algn="l"/>
                  <a:tab pos="2456331" algn="l"/>
                  <a:tab pos="2985088" algn="l"/>
                </a:tabLst>
              </a:pPr>
              <a:r>
                <a:rPr lang="it-IT" sz="1400" spc="-17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lang="it-IT" sz="1400" b="1" spc="-17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b="1" spc="-12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W</a:t>
              </a:r>
              <a:r>
                <a:rPr sz="1400" b="1" spc="-33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E</a:t>
              </a:r>
              <a:r>
                <a:rPr sz="1400" b="1" spc="-6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L</a:t>
              </a:r>
              <a:r>
                <a:rPr sz="1400" b="1" spc="-54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L</a:t>
              </a:r>
              <a:r>
                <a:rPr lang="it-IT" sz="1400" b="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spc="2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p</a:t>
              </a:r>
              <a:r>
                <a:rPr sz="1400" spc="4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400" spc="25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t</a:t>
              </a:r>
              <a:r>
                <a:rPr sz="1400" spc="17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t</a:t>
              </a:r>
              <a:r>
                <a:rPr sz="1400" spc="33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e</a:t>
              </a:r>
              <a:r>
                <a:rPr sz="1400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r</a:t>
              </a:r>
              <a:r>
                <a:rPr sz="1400" spc="2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n</a:t>
              </a:r>
              <a:r>
                <a:rPr sz="1400" spc="33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e</a:t>
              </a:r>
              <a:r>
                <a:rPr sz="1400" spc="2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d</a:t>
              </a:r>
              <a:r>
                <a:rPr lang="it-IT" sz="140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b="1" spc="12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k</a:t>
              </a:r>
              <a:r>
                <a:rPr sz="1400" b="1" spc="41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400" b="1" spc="21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p</a:t>
              </a:r>
              <a:r>
                <a:rPr sz="1400" b="1" spc="17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t</a:t>
              </a:r>
              <a:r>
                <a:rPr sz="1400" b="1" spc="8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o</a:t>
              </a:r>
              <a:r>
                <a:rPr sz="1400" b="1" spc="12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n</a:t>
              </a:r>
              <a:r>
                <a:rPr lang="it-IT" sz="1400" b="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b="1" spc="17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fo</a:t>
              </a:r>
              <a:r>
                <a:rPr sz="1400" b="1" spc="8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i</a:t>
              </a:r>
              <a:r>
                <a:rPr sz="1400" b="1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l</a:t>
              </a:r>
              <a:r>
                <a:rPr lang="it-IT" sz="1400" b="1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lang="it-IT" sz="1400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(with a </a:t>
              </a:r>
              <a:r>
                <a:rPr lang="it-IT" sz="1400" b="1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Cu-</a:t>
              </a:r>
              <a:r>
                <a:rPr lang="it-IT" sz="1400" b="1" spc="12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layer</a:t>
              </a:r>
              <a:r>
                <a:rPr lang="it-IT" sz="1400" b="1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on the top</a:t>
              </a:r>
              <a:r>
                <a:rPr lang="it-IT" sz="1400" spc="12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)</a:t>
              </a:r>
              <a:r>
                <a:rPr lang="it-IT" sz="140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spc="5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400" spc="58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c</a:t>
              </a:r>
              <a:r>
                <a:rPr sz="1400" spc="17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t</a:t>
              </a:r>
              <a:r>
                <a:rPr lang="it-IT" sz="1400" spc="8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s</a:t>
              </a:r>
              <a:r>
                <a:rPr lang="it-IT" sz="140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spc="5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400" spc="29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s</a:t>
              </a:r>
              <a:r>
                <a:rPr lang="it-IT" sz="140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b="1" spc="-25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amplification</a:t>
              </a:r>
              <a:r>
                <a:rPr sz="1400" b="1" spc="29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b="1" spc="8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stage</a:t>
              </a:r>
              <a:endParaRPr sz="1400" dirty="0">
                <a:latin typeface="Verdana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object 31">
              <a:extLst>
                <a:ext uri="{FF2B5EF4-FFF2-40B4-BE49-F238E27FC236}">
                  <a16:creationId xmlns:a16="http://schemas.microsoft.com/office/drawing/2014/main" id="{D770E3BD-1DF6-426A-86B3-84C62D778323}"/>
                </a:ext>
              </a:extLst>
            </p:cNvPr>
            <p:cNvGrpSpPr/>
            <p:nvPr/>
          </p:nvGrpSpPr>
          <p:grpSpPr>
            <a:xfrm>
              <a:off x="577340" y="4181108"/>
              <a:ext cx="217222" cy="226132"/>
              <a:chOff x="5407660" y="3915138"/>
              <a:chExt cx="226060" cy="226062"/>
            </a:xfrm>
          </p:grpSpPr>
          <p:sp>
            <p:nvSpPr>
              <p:cNvPr id="25" name="object 32">
                <a:extLst>
                  <a:ext uri="{FF2B5EF4-FFF2-40B4-BE49-F238E27FC236}">
                    <a16:creationId xmlns:a16="http://schemas.microsoft.com/office/drawing/2014/main" id="{18D31A0C-4A08-4D99-AA3D-6737117D4F6B}"/>
                  </a:ext>
                </a:extLst>
              </p:cNvPr>
              <p:cNvSpPr/>
              <p:nvPr/>
            </p:nvSpPr>
            <p:spPr>
              <a:xfrm>
                <a:off x="5407660" y="3915140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226060" y="0"/>
                    </a:moveTo>
                    <a:lnTo>
                      <a:pt x="0" y="0"/>
                    </a:lnTo>
                    <a:lnTo>
                      <a:pt x="0" y="226059"/>
                    </a:lnTo>
                    <a:lnTo>
                      <a:pt x="113029" y="226059"/>
                    </a:lnTo>
                    <a:lnTo>
                      <a:pt x="226060" y="226059"/>
                    </a:lnTo>
                    <a:lnTo>
                      <a:pt x="226060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26" name="object 33">
                <a:extLst>
                  <a:ext uri="{FF2B5EF4-FFF2-40B4-BE49-F238E27FC236}">
                    <a16:creationId xmlns:a16="http://schemas.microsoft.com/office/drawing/2014/main" id="{D7DB1ACE-2F03-47F8-B2DF-12D1045D8AD9}"/>
                  </a:ext>
                </a:extLst>
              </p:cNvPr>
              <p:cNvSpPr/>
              <p:nvPr/>
            </p:nvSpPr>
            <p:spPr>
              <a:xfrm>
                <a:off x="5407660" y="3915138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113029" y="226059"/>
                    </a:moveTo>
                    <a:lnTo>
                      <a:pt x="0" y="226059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59"/>
                    </a:lnTo>
                    <a:lnTo>
                      <a:pt x="113029" y="226059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</p:grpSp>
        <p:sp>
          <p:nvSpPr>
            <p:cNvPr id="19" name="object 34">
              <a:extLst>
                <a:ext uri="{FF2B5EF4-FFF2-40B4-BE49-F238E27FC236}">
                  <a16:creationId xmlns:a16="http://schemas.microsoft.com/office/drawing/2014/main" id="{0EBCA8EA-07A7-416C-875E-E097728AFB13}"/>
                </a:ext>
              </a:extLst>
            </p:cNvPr>
            <p:cNvSpPr txBox="1"/>
            <p:nvPr/>
          </p:nvSpPr>
          <p:spPr>
            <a:xfrm>
              <a:off x="620059" y="4165801"/>
              <a:ext cx="131798" cy="195269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200" b="1" spc="-4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Georgia"/>
                </a:rPr>
                <a:t>2</a:t>
              </a:r>
              <a:endParaRPr sz="1200" dirty="0">
                <a:latin typeface="Verdana" pitchFamily="34" charset="0"/>
                <a:ea typeface="Verdana" pitchFamily="34" charset="0"/>
                <a:cs typeface="Georgia"/>
              </a:endParaRPr>
            </a:p>
          </p:txBody>
        </p:sp>
        <p:grpSp>
          <p:nvGrpSpPr>
            <p:cNvPr id="20" name="object 38">
              <a:extLst>
                <a:ext uri="{FF2B5EF4-FFF2-40B4-BE49-F238E27FC236}">
                  <a16:creationId xmlns:a16="http://schemas.microsoft.com/office/drawing/2014/main" id="{EFD379E6-51A4-4CC0-B332-2B6220ACB3CD}"/>
                </a:ext>
              </a:extLst>
            </p:cNvPr>
            <p:cNvGrpSpPr/>
            <p:nvPr/>
          </p:nvGrpSpPr>
          <p:grpSpPr>
            <a:xfrm>
              <a:off x="575816" y="4769396"/>
              <a:ext cx="217222" cy="236218"/>
              <a:chOff x="5407660" y="4609816"/>
              <a:chExt cx="226060" cy="236148"/>
            </a:xfrm>
          </p:grpSpPr>
          <p:sp>
            <p:nvSpPr>
              <p:cNvPr id="23" name="object 39">
                <a:extLst>
                  <a:ext uri="{FF2B5EF4-FFF2-40B4-BE49-F238E27FC236}">
                    <a16:creationId xmlns:a16="http://schemas.microsoft.com/office/drawing/2014/main" id="{2CBBE536-0A62-4B62-8A68-D1B7A451B034}"/>
                  </a:ext>
                </a:extLst>
              </p:cNvPr>
              <p:cNvSpPr/>
              <p:nvPr/>
            </p:nvSpPr>
            <p:spPr>
              <a:xfrm>
                <a:off x="5407660" y="4609816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226060" y="0"/>
                    </a:moveTo>
                    <a:lnTo>
                      <a:pt x="0" y="0"/>
                    </a:lnTo>
                    <a:lnTo>
                      <a:pt x="0" y="226059"/>
                    </a:lnTo>
                    <a:lnTo>
                      <a:pt x="113029" y="226059"/>
                    </a:lnTo>
                    <a:lnTo>
                      <a:pt x="226060" y="226059"/>
                    </a:lnTo>
                    <a:lnTo>
                      <a:pt x="226060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24" name="object 40">
                <a:extLst>
                  <a:ext uri="{FF2B5EF4-FFF2-40B4-BE49-F238E27FC236}">
                    <a16:creationId xmlns:a16="http://schemas.microsoft.com/office/drawing/2014/main" id="{A771E066-7510-4E85-9609-384CF9AF6B96}"/>
                  </a:ext>
                </a:extLst>
              </p:cNvPr>
              <p:cNvSpPr/>
              <p:nvPr/>
            </p:nvSpPr>
            <p:spPr>
              <a:xfrm>
                <a:off x="5407660" y="4619904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113029" y="226059"/>
                    </a:moveTo>
                    <a:lnTo>
                      <a:pt x="0" y="226059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59"/>
                    </a:lnTo>
                    <a:lnTo>
                      <a:pt x="113029" y="226059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</p:grpSp>
        <p:sp>
          <p:nvSpPr>
            <p:cNvPr id="21" name="object 41">
              <a:extLst>
                <a:ext uri="{FF2B5EF4-FFF2-40B4-BE49-F238E27FC236}">
                  <a16:creationId xmlns:a16="http://schemas.microsoft.com/office/drawing/2014/main" id="{C243A591-3D85-4CDF-AB3B-A923F04296F6}"/>
                </a:ext>
              </a:extLst>
            </p:cNvPr>
            <p:cNvSpPr txBox="1"/>
            <p:nvPr/>
          </p:nvSpPr>
          <p:spPr>
            <a:xfrm>
              <a:off x="618536" y="4800246"/>
              <a:ext cx="131798" cy="195269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200" b="1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Georgia"/>
                </a:rPr>
                <a:t>3</a:t>
              </a:r>
              <a:endParaRPr sz="1200" dirty="0">
                <a:latin typeface="Verdana" pitchFamily="34" charset="0"/>
                <a:ea typeface="Verdana" pitchFamily="34" charset="0"/>
                <a:cs typeface="Georgia"/>
              </a:endParaRPr>
            </a:p>
          </p:txBody>
        </p:sp>
        <p:sp>
          <p:nvSpPr>
            <p:cNvPr id="22" name="object 42">
              <a:extLst>
                <a:ext uri="{FF2B5EF4-FFF2-40B4-BE49-F238E27FC236}">
                  <a16:creationId xmlns:a16="http://schemas.microsoft.com/office/drawing/2014/main" id="{4440EFAD-8C6E-4F17-97BA-C76C8021E489}"/>
                </a:ext>
              </a:extLst>
            </p:cNvPr>
            <p:cNvSpPr txBox="1"/>
            <p:nvPr/>
          </p:nvSpPr>
          <p:spPr>
            <a:xfrm>
              <a:off x="958089" y="4791983"/>
              <a:ext cx="5713733" cy="226047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400" spc="45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400" spc="58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spc="25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standard</a:t>
              </a:r>
              <a:r>
                <a:rPr sz="1400" spc="66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b="1" spc="21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readout</a:t>
              </a:r>
              <a:r>
                <a:rPr sz="1400" b="1" spc="58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400" b="1" spc="7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PCB</a:t>
              </a:r>
              <a:r>
                <a:rPr lang="it-IT" sz="1400" b="1" spc="7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lang="it-IT" sz="1400" spc="7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with </a:t>
              </a:r>
              <a:r>
                <a:rPr lang="it-IT" sz="1400" b="1" spc="70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pad</a:t>
              </a:r>
              <a:r>
                <a:rPr lang="it-IT" sz="1400" b="1" spc="7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/strip</a:t>
              </a:r>
              <a:r>
                <a:rPr lang="it-IT" sz="1400" spc="70" dirty="0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lang="it-IT" sz="1400" spc="70" dirty="0" err="1">
                  <a:latin typeface="Verdana" pitchFamily="34" charset="0"/>
                  <a:ea typeface="Verdana" pitchFamily="34" charset="0"/>
                  <a:cs typeface="Arial" panose="020B0604020202020204" pitchFamily="34" charset="0"/>
                </a:rPr>
                <a:t>segmentation</a:t>
              </a:r>
              <a:endParaRPr sz="1400" dirty="0">
                <a:latin typeface="Verdana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EC53320-8543-4840-AE94-9B6A8D57DFBB}"/>
              </a:ext>
            </a:extLst>
          </p:cNvPr>
          <p:cNvSpPr txBox="1"/>
          <p:nvPr/>
        </p:nvSpPr>
        <p:spPr>
          <a:xfrm>
            <a:off x="711793" y="5172154"/>
            <a:ext cx="5120607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58" baseline="30000" dirty="0"/>
              <a:t>(*) </a:t>
            </a:r>
            <a:r>
              <a:rPr lang="it-IT" sz="1158" dirty="0"/>
              <a:t>DLC </a:t>
            </a:r>
            <a:r>
              <a:rPr lang="it-IT" sz="1158" dirty="0" err="1"/>
              <a:t>foils</a:t>
            </a:r>
            <a:r>
              <a:rPr lang="it-IT" sz="1158" dirty="0"/>
              <a:t> are </a:t>
            </a:r>
            <a:r>
              <a:rPr lang="it-IT" sz="1158" dirty="0" err="1"/>
              <a:t>currently</a:t>
            </a:r>
            <a:r>
              <a:rPr lang="it-IT" sz="1158" dirty="0"/>
              <a:t> </a:t>
            </a:r>
            <a:r>
              <a:rPr lang="it-IT" sz="1158" dirty="0" err="1"/>
              <a:t>provided</a:t>
            </a:r>
            <a:r>
              <a:rPr lang="it-IT" sz="1158" dirty="0"/>
              <a:t> by the Japan Company – </a:t>
            </a:r>
            <a:r>
              <a:rPr lang="it-IT" sz="1158" dirty="0" err="1"/>
              <a:t>BeSputter</a:t>
            </a:r>
            <a:r>
              <a:rPr lang="it-IT" sz="1158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007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The road-map: R&amp;D + Engineering</a:t>
            </a:r>
          </a:p>
        </p:txBody>
      </p:sp>
      <p:grpSp>
        <p:nvGrpSpPr>
          <p:cNvPr id="73" name="Gruppo 72"/>
          <p:cNvGrpSpPr/>
          <p:nvPr/>
        </p:nvGrpSpPr>
        <p:grpSpPr>
          <a:xfrm>
            <a:off x="455075" y="1009722"/>
            <a:ext cx="9391520" cy="4053210"/>
            <a:chOff x="730549" y="1014313"/>
            <a:chExt cx="9391520" cy="4053210"/>
          </a:xfrm>
        </p:grpSpPr>
        <p:sp>
          <p:nvSpPr>
            <p:cNvPr id="60" name="Rettangolo 59"/>
            <p:cNvSpPr/>
            <p:nvPr/>
          </p:nvSpPr>
          <p:spPr>
            <a:xfrm>
              <a:off x="2356253" y="4203724"/>
              <a:ext cx="7303288" cy="7917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1943967" y="1107083"/>
              <a:ext cx="7570101" cy="8585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730549" y="2835275"/>
              <a:ext cx="50206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Impact" pitchFamily="34" charset="0"/>
                  <a:ea typeface="Verdana" pitchFamily="34" charset="0"/>
                </a:rPr>
                <a:t>IDEA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356308" y="1827163"/>
              <a:ext cx="144821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Impact" pitchFamily="34" charset="0"/>
                  <a:ea typeface="Verdana" pitchFamily="34" charset="0"/>
                </a:rPr>
                <a:t>CERN prototyping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7945014" y="1819543"/>
              <a:ext cx="96212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Impact" pitchFamily="34" charset="0"/>
                  <a:ea typeface="Verdana" pitchFamily="34" charset="0"/>
                </a:rPr>
                <a:t>Layout adj.</a:t>
              </a:r>
            </a:p>
          </p:txBody>
        </p:sp>
        <p:cxnSp>
          <p:nvCxnSpPr>
            <p:cNvPr id="15" name="Connettore 1 14"/>
            <p:cNvCxnSpPr/>
            <p:nvPr/>
          </p:nvCxnSpPr>
          <p:spPr>
            <a:xfrm>
              <a:off x="988101" y="1958042"/>
              <a:ext cx="0" cy="8772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riangolo isoscele 15"/>
            <p:cNvSpPr/>
            <p:nvPr/>
          </p:nvSpPr>
          <p:spPr>
            <a:xfrm>
              <a:off x="931664" y="2232923"/>
              <a:ext cx="110594" cy="22259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cxnSp>
          <p:nvCxnSpPr>
            <p:cNvPr id="18" name="Connettore 1 17"/>
            <p:cNvCxnSpPr/>
            <p:nvPr/>
          </p:nvCxnSpPr>
          <p:spPr>
            <a:xfrm>
              <a:off x="988101" y="1953153"/>
              <a:ext cx="52381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1401326" y="1827163"/>
              <a:ext cx="120257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Impact" pitchFamily="34" charset="0"/>
                  <a:ea typeface="Verdana" pitchFamily="34" charset="0"/>
                </a:rPr>
                <a:t>Layout design</a:t>
              </a:r>
            </a:p>
          </p:txBody>
        </p:sp>
        <p:sp>
          <p:nvSpPr>
            <p:cNvPr id="19" name="Triangolo isoscele 18"/>
            <p:cNvSpPr/>
            <p:nvPr/>
          </p:nvSpPr>
          <p:spPr>
            <a:xfrm rot="5400000">
              <a:off x="2927466" y="1833633"/>
              <a:ext cx="94372" cy="24882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20" name="Triangolo isoscele 19"/>
            <p:cNvSpPr/>
            <p:nvPr/>
          </p:nvSpPr>
          <p:spPr>
            <a:xfrm rot="5400000">
              <a:off x="5081311" y="1837187"/>
              <a:ext cx="94372" cy="24882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21" name="Triangolo isoscele 20"/>
            <p:cNvSpPr/>
            <p:nvPr/>
          </p:nvSpPr>
          <p:spPr>
            <a:xfrm rot="5400000">
              <a:off x="7605019" y="1837187"/>
              <a:ext cx="94372" cy="24882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22" name="Triangolo isoscele 21"/>
            <p:cNvSpPr/>
            <p:nvPr/>
          </p:nvSpPr>
          <p:spPr>
            <a:xfrm rot="16200000">
              <a:off x="5496469" y="954202"/>
              <a:ext cx="180018" cy="30023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cxnSp>
          <p:nvCxnSpPr>
            <p:cNvPr id="26" name="Connettore 1 25"/>
            <p:cNvCxnSpPr/>
            <p:nvPr/>
          </p:nvCxnSpPr>
          <p:spPr>
            <a:xfrm flipH="1">
              <a:off x="1638897" y="3109504"/>
              <a:ext cx="5207246" cy="1039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/>
          </p:nvCxnSpPr>
          <p:spPr>
            <a:xfrm>
              <a:off x="2981873" y="4198630"/>
              <a:ext cx="6676774" cy="1280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/>
            <p:cNvSpPr txBox="1"/>
            <p:nvPr/>
          </p:nvSpPr>
          <p:spPr>
            <a:xfrm>
              <a:off x="1943968" y="4063885"/>
              <a:ext cx="107593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Impact" pitchFamily="34" charset="0"/>
                  <a:ea typeface="Verdana" pitchFamily="34" charset="0"/>
                </a:rPr>
                <a:t>Engineering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523698" y="4055982"/>
              <a:ext cx="85792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Impact" pitchFamily="34" charset="0"/>
                  <a:ea typeface="Verdana" pitchFamily="34" charset="0"/>
                </a:rPr>
                <a:t>Pilot-run </a:t>
              </a:r>
            </a:p>
          </p:txBody>
        </p:sp>
        <p:grpSp>
          <p:nvGrpSpPr>
            <p:cNvPr id="50" name="Gruppo 49"/>
            <p:cNvGrpSpPr/>
            <p:nvPr/>
          </p:nvGrpSpPr>
          <p:grpSpPr>
            <a:xfrm>
              <a:off x="6799530" y="1965662"/>
              <a:ext cx="93227" cy="1154232"/>
              <a:chOff x="6624450" y="1965662"/>
              <a:chExt cx="93227" cy="1154232"/>
            </a:xfrm>
          </p:grpSpPr>
          <p:cxnSp>
            <p:nvCxnSpPr>
              <p:cNvPr id="24" name="Connettore 1 23"/>
              <p:cNvCxnSpPr/>
              <p:nvPr/>
            </p:nvCxnSpPr>
            <p:spPr>
              <a:xfrm>
                <a:off x="6671957" y="1965662"/>
                <a:ext cx="0" cy="1154232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riangolo isoscele 31"/>
              <p:cNvSpPr/>
              <p:nvPr/>
            </p:nvSpPr>
            <p:spPr>
              <a:xfrm rot="10800000">
                <a:off x="6624450" y="2321598"/>
                <a:ext cx="93227" cy="369661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latin typeface="Impact" pitchFamily="34" charset="0"/>
                </a:endParaRPr>
              </a:p>
            </p:txBody>
          </p:sp>
        </p:grpSp>
        <p:grpSp>
          <p:nvGrpSpPr>
            <p:cNvPr id="47" name="Gruppo 46"/>
            <p:cNvGrpSpPr/>
            <p:nvPr/>
          </p:nvGrpSpPr>
          <p:grpSpPr>
            <a:xfrm>
              <a:off x="1583928" y="3112274"/>
              <a:ext cx="93227" cy="1096669"/>
              <a:chOff x="2607281" y="3112274"/>
              <a:chExt cx="93227" cy="1096669"/>
            </a:xfrm>
          </p:grpSpPr>
          <p:cxnSp>
            <p:nvCxnSpPr>
              <p:cNvPr id="28" name="Connettore 1 27"/>
              <p:cNvCxnSpPr/>
              <p:nvPr/>
            </p:nvCxnSpPr>
            <p:spPr>
              <a:xfrm>
                <a:off x="2662249" y="3112274"/>
                <a:ext cx="0" cy="1096669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riangolo isoscele 32"/>
              <p:cNvSpPr/>
              <p:nvPr/>
            </p:nvSpPr>
            <p:spPr>
              <a:xfrm rot="10800000">
                <a:off x="2607281" y="3473725"/>
                <a:ext cx="93227" cy="369661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latin typeface="Impact" pitchFamily="34" charset="0"/>
                </a:endParaRPr>
              </a:p>
            </p:txBody>
          </p:sp>
        </p:grpSp>
        <p:sp>
          <p:nvSpPr>
            <p:cNvPr id="34" name="Triangolo isoscele 33"/>
            <p:cNvSpPr/>
            <p:nvPr/>
          </p:nvSpPr>
          <p:spPr>
            <a:xfrm rot="16200000">
              <a:off x="5024445" y="2946022"/>
              <a:ext cx="154626" cy="33250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37" name="Triangolo isoscele 36"/>
            <p:cNvSpPr/>
            <p:nvPr/>
          </p:nvSpPr>
          <p:spPr>
            <a:xfrm rot="5400000">
              <a:off x="6257107" y="4077975"/>
              <a:ext cx="94372" cy="2488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40" name="Triangolo isoscele 39"/>
            <p:cNvSpPr/>
            <p:nvPr/>
          </p:nvSpPr>
          <p:spPr>
            <a:xfrm rot="10800000">
              <a:off x="1899903" y="1280051"/>
              <a:ext cx="88690" cy="36966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41" name="Triangolo isoscele 40"/>
            <p:cNvSpPr/>
            <p:nvPr/>
          </p:nvSpPr>
          <p:spPr>
            <a:xfrm>
              <a:off x="9458602" y="1406927"/>
              <a:ext cx="110594" cy="22259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8290339" y="4055597"/>
              <a:ext cx="110959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Impact" pitchFamily="34" charset="0"/>
                  <a:ea typeface="Verdana" pitchFamily="34" charset="0"/>
                </a:rPr>
                <a:t>Process adj. </a:t>
              </a:r>
            </a:p>
          </p:txBody>
        </p:sp>
        <p:sp>
          <p:nvSpPr>
            <p:cNvPr id="52" name="Triangolo isoscele 51"/>
            <p:cNvSpPr/>
            <p:nvPr/>
          </p:nvSpPr>
          <p:spPr>
            <a:xfrm rot="5400000">
              <a:off x="3560013" y="4087026"/>
              <a:ext cx="94372" cy="2488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53" name="Triangolo isoscele 52"/>
            <p:cNvSpPr/>
            <p:nvPr/>
          </p:nvSpPr>
          <p:spPr>
            <a:xfrm rot="5400000">
              <a:off x="7957439" y="4073358"/>
              <a:ext cx="94372" cy="2488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61" name="Triangolo isoscele 60"/>
            <p:cNvSpPr/>
            <p:nvPr/>
          </p:nvSpPr>
          <p:spPr>
            <a:xfrm rot="10800000">
              <a:off x="9612034" y="4399546"/>
              <a:ext cx="93227" cy="36966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62" name="Triangolo isoscele 61"/>
            <p:cNvSpPr/>
            <p:nvPr/>
          </p:nvSpPr>
          <p:spPr>
            <a:xfrm rot="16200000">
              <a:off x="5451165" y="4823958"/>
              <a:ext cx="154626" cy="33250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63" name="Triangolo isoscele 62"/>
            <p:cNvSpPr/>
            <p:nvPr/>
          </p:nvSpPr>
          <p:spPr>
            <a:xfrm>
              <a:off x="2302427" y="4483579"/>
              <a:ext cx="110594" cy="22259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cxnSp>
          <p:nvCxnSpPr>
            <p:cNvPr id="65" name="Connettore 1 64"/>
            <p:cNvCxnSpPr/>
            <p:nvPr/>
          </p:nvCxnSpPr>
          <p:spPr>
            <a:xfrm flipV="1">
              <a:off x="7287642" y="3112273"/>
              <a:ext cx="0" cy="10814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>
              <a:endCxn id="69" idx="3"/>
            </p:cNvCxnSpPr>
            <p:nvPr/>
          </p:nvCxnSpPr>
          <p:spPr>
            <a:xfrm flipV="1">
              <a:off x="7291070" y="3106736"/>
              <a:ext cx="2470959" cy="79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riangolo isoscele 67"/>
            <p:cNvSpPr/>
            <p:nvPr/>
          </p:nvSpPr>
          <p:spPr>
            <a:xfrm>
              <a:off x="7180789" y="3525926"/>
              <a:ext cx="216024" cy="22259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69" name="Triangolo isoscele 68"/>
            <p:cNvSpPr/>
            <p:nvPr/>
          </p:nvSpPr>
          <p:spPr>
            <a:xfrm rot="5400000">
              <a:off x="9784890" y="2926716"/>
              <a:ext cx="314318" cy="36004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Impact" pitchFamily="34" charset="0"/>
              </a:endParaRP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7453719" y="2964036"/>
              <a:ext cx="203132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Impact" pitchFamily="34" charset="0"/>
                  <a:ea typeface="Verdana" pitchFamily="34" charset="0"/>
                </a:rPr>
                <a:t>Manufacturing readiness</a:t>
              </a:r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5027754" y="1303242"/>
              <a:ext cx="1122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latin typeface="Impact" pitchFamily="34" charset="0"/>
                </a:rPr>
                <a:t>R&amp;D loop</a:t>
              </a:r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4544878" y="4414953"/>
              <a:ext cx="1967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latin typeface="Impact" pitchFamily="34" charset="0"/>
                </a:rPr>
                <a:t>Engineering loop</a:t>
              </a: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6964765" y="4055981"/>
              <a:ext cx="67807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Impact" pitchFamily="34" charset="0"/>
                  <a:ea typeface="Verdana" pitchFamily="34" charset="0"/>
                </a:rPr>
                <a:t>QA/QC 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560178" y="1827163"/>
              <a:ext cx="159851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Impact" pitchFamily="34" charset="0"/>
                  <a:ea typeface="Verdana" pitchFamily="34" charset="0"/>
                </a:rPr>
                <a:t>LNF validation tests</a:t>
              </a:r>
            </a:p>
          </p:txBody>
        </p:sp>
      </p:grpSp>
      <p:cxnSp>
        <p:nvCxnSpPr>
          <p:cNvPr id="83" name="Connettore 1 82"/>
          <p:cNvCxnSpPr>
            <a:endCxn id="9" idx="1"/>
          </p:cNvCxnSpPr>
          <p:nvPr/>
        </p:nvCxnSpPr>
        <p:spPr>
          <a:xfrm>
            <a:off x="1363423" y="4206845"/>
            <a:ext cx="305071" cy="63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492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Impact" pitchFamily="34" charset="0"/>
                <a:ea typeface="Verdana" pitchFamily="34" charset="0"/>
              </a:rPr>
              <a:t>Operative meetings</a:t>
            </a:r>
            <a:endParaRPr lang="en-GB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43654" y="1035075"/>
            <a:ext cx="9421194" cy="4339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21</a:t>
            </a:r>
            <a:r>
              <a:rPr lang="en-US" sz="1600" b="1" baseline="300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Sept. 2021 - joint INFN-ELTOS-CERN meeting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s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tandardizing manufacturing procedures of μ-RWELL 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1-3 Dec. 2021 - CERN-INFN meeting</a:t>
            </a:r>
            <a:endParaRPr lang="en-US" sz="1600" b="1" dirty="0">
              <a:solidFill>
                <a:srgbClr val="00B050"/>
              </a:solidFill>
              <a:latin typeface="Verdana" pitchFamily="34" charset="0"/>
              <a:ea typeface="Verdana" pitchFamily="34" charset="0"/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status of the 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R&amp;D on the High Rate layout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measurement with high intensity X-ray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2D layout </a:t>
            </a:r>
            <a:r>
              <a:rPr lang="en-US" sz="16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based on the 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readout of a segmented amplification stage</a:t>
            </a:r>
          </a:p>
          <a:p>
            <a:endParaRPr lang="en-US" sz="1200" dirty="0">
              <a:solidFill>
                <a:srgbClr val="00B050"/>
              </a:solidFill>
              <a:latin typeface="Verdana" pitchFamily="34" charset="0"/>
              <a:ea typeface="Verdana" pitchFamily="34" charset="0"/>
              <a:sym typeface="Wingdings" pitchFamily="2" charset="2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7–10 Dec. 2021 – 1</a:t>
            </a:r>
            <a:r>
              <a:rPr lang="en-US" sz="1600" b="1" baseline="300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st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 test batch in ELTOS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DLC patterning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PCB </a:t>
            </a:r>
            <a:r>
              <a:rPr lang="en-US" sz="16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planarizing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tests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7–8 Mar. 2022 - 2</a:t>
            </a:r>
            <a:r>
              <a:rPr lang="en-US" sz="1600" b="1" baseline="300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nd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 test batch in ELTOS</a:t>
            </a:r>
            <a:endParaRPr lang="en-US" sz="900" dirty="0">
              <a:solidFill>
                <a:srgbClr val="00B050"/>
              </a:solidFill>
              <a:latin typeface="Verdana" pitchFamily="34" charset="0"/>
              <a:ea typeface="Verdana" pitchFamily="34" charset="0"/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PCB </a:t>
            </a:r>
            <a:r>
              <a:rPr lang="en-US" sz="16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planarizing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tests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DLCed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foil coupling with PCB-readout</a:t>
            </a:r>
          </a:p>
          <a:p>
            <a:pPr lvl="1"/>
            <a:endParaRPr lang="en-US" sz="12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342900" lvl="1" indent="-342900">
              <a:buAutoNum type="arabicPlain" startAt="28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Mar. 2022 - joint INFN-ELTOS-CERN meeting </a:t>
            </a:r>
          </a:p>
          <a:p>
            <a:pPr marL="742950" lvl="2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discussion with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Rui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about the results obtained</a:t>
            </a:r>
          </a:p>
        </p:txBody>
      </p:sp>
    </p:spTree>
    <p:extLst>
      <p:ext uri="{BB962C8B-B14F-4D97-AF65-F5344CB8AC3E}">
        <p14:creationId xmlns:p14="http://schemas.microsoft.com/office/powerpoint/2010/main" val="242466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2800" dirty="0">
                <a:solidFill>
                  <a:schemeClr val="tx1"/>
                </a:solidFill>
                <a:latin typeface="Impact" pitchFamily="34" charset="0"/>
                <a:ea typeface="Verdana" pitchFamily="34" charset="0"/>
              </a:rPr>
              <a:t>Manufacturing steps</a:t>
            </a:r>
            <a:endParaRPr lang="en-GB" sz="2800" dirty="0">
              <a:solidFill>
                <a:schemeClr val="tx1"/>
              </a:solidFill>
              <a:latin typeface="Impact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3808" y="988903"/>
            <a:ext cx="9217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itchFamily="34" charset="0"/>
                <a:ea typeface="Verdana" pitchFamily="34" charset="0"/>
              </a:rPr>
              <a:t>Step 0 -  CERN_INFN DLC sputtering  machine @ CERN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bid concluded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delivery foreseen end of July 2022 – operational within end of 2022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endParaRPr lang="en-US" sz="1000" b="1" dirty="0">
              <a:latin typeface="Verdana" pitchFamily="34" charset="0"/>
              <a:ea typeface="Verdana" pitchFamily="34" charset="0"/>
            </a:endParaRPr>
          </a:p>
          <a:p>
            <a:r>
              <a:rPr lang="en-US" sz="1200" b="1" dirty="0">
                <a:latin typeface="Verdana" pitchFamily="34" charset="0"/>
                <a:ea typeface="Verdana" pitchFamily="34" charset="0"/>
              </a:rPr>
              <a:t>Step 1 -  producing PCB readout for μ-RWELL (pad/strip readout) @ ELTOS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   with top patterned (pad/strip side)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   without patterning bottom layer (connector side)</a:t>
            </a:r>
          </a:p>
          <a:p>
            <a:pPr lvl="1"/>
            <a:endParaRPr lang="en-US" sz="10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r>
              <a:rPr lang="en-US" sz="1200" b="1" dirty="0">
                <a:latin typeface="Verdana" pitchFamily="34" charset="0"/>
                <a:ea typeface="Verdana" pitchFamily="34" charset="0"/>
              </a:rPr>
              <a:t>Step 2 -  DLC patterning </a:t>
            </a:r>
            <a:r>
              <a:rPr lang="en-US" sz="1200" dirty="0"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dirty="0">
                <a:latin typeface="Verdana" pitchFamily="34" charset="0"/>
                <a:ea typeface="Verdana" pitchFamily="34" charset="0"/>
                <a:sym typeface="Wingdings" pitchFamily="2" charset="2"/>
              </a:rPr>
              <a:t> </a:t>
            </a:r>
            <a:r>
              <a:rPr lang="en-US" sz="1200" b="1" dirty="0">
                <a:latin typeface="Verdana" pitchFamily="34" charset="0"/>
                <a:ea typeface="Verdana" pitchFamily="34" charset="0"/>
              </a:rPr>
              <a:t>two options </a:t>
            </a:r>
            <a:r>
              <a:rPr lang="en-US" sz="1200" dirty="0">
                <a:latin typeface="Verdana" pitchFamily="34" charset="0"/>
                <a:ea typeface="Verdana" pitchFamily="34" charset="0"/>
              </a:rPr>
              <a:t>under investigation: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photo-resist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Symbol"/>
              </a:rPr>
              <a:t>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patterning with BRUSHING-machine (ELTOS)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 photo-resist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sym typeface="Symbol"/>
              </a:rPr>
              <a:t>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 patterning with JET-SCRUBBING-machine (CERN)</a:t>
            </a:r>
          </a:p>
          <a:p>
            <a:br>
              <a:rPr lang="en-US" sz="1200" dirty="0">
                <a:latin typeface="Verdana" pitchFamily="34" charset="0"/>
                <a:ea typeface="Verdana" pitchFamily="34" charset="0"/>
              </a:rPr>
            </a:br>
            <a:r>
              <a:rPr lang="en-US" sz="1200" b="1" dirty="0">
                <a:latin typeface="Verdana" pitchFamily="34" charset="0"/>
                <a:ea typeface="Verdana" pitchFamily="34" charset="0"/>
              </a:rPr>
              <a:t>Step 3 - DLC foil gluing on PCB </a:t>
            </a:r>
            <a:r>
              <a:rPr lang="en-US" sz="1200" dirty="0">
                <a:latin typeface="Verdana" pitchFamily="34" charset="0"/>
                <a:ea typeface="Verdana" pitchFamily="34" charset="0"/>
                <a:sym typeface="Wingdings" pitchFamily="2" charset="2"/>
              </a:rPr>
              <a:t> </a:t>
            </a:r>
            <a:r>
              <a:rPr lang="en-US" sz="1200" b="1" dirty="0">
                <a:latin typeface="Verdana" pitchFamily="34" charset="0"/>
                <a:ea typeface="Verdana" pitchFamily="34" charset="0"/>
                <a:sym typeface="Wingdings" pitchFamily="2" charset="2"/>
              </a:rPr>
              <a:t>three options </a:t>
            </a:r>
            <a:r>
              <a:rPr lang="en-US" sz="1200" dirty="0">
                <a:latin typeface="Verdana" pitchFamily="34" charset="0"/>
                <a:ea typeface="Verdana" pitchFamily="34" charset="0"/>
              </a:rPr>
              <a:t>under investigation: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double 106-prepreg, ~2x50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sym typeface="Symbol"/>
              </a:rPr>
              <a:t>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m  thick (by ELTOS - before 2021)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PCB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planarizing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w/early-stripping of suitable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prepreg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(115°C/15min)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Symbol"/>
              </a:rPr>
              <a:t>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single 106-prepreg (by CERN)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PCB </a:t>
            </a:r>
            <a:r>
              <a:rPr lang="en-US" sz="12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planarizing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w/gap filling with epoxy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Taiyo THP-100DX1 VF (screen printing)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Symbol"/>
              </a:rPr>
              <a:t>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single 106-prepreg (by ELTOS - NOW)</a:t>
            </a:r>
          </a:p>
          <a:p>
            <a:pPr lvl="1"/>
            <a:endParaRPr lang="en-US" sz="700" dirty="0">
              <a:latin typeface="Verdana" pitchFamily="34" charset="0"/>
              <a:ea typeface="Verdana" pitchFamily="34" charset="0"/>
            </a:endParaRPr>
          </a:p>
          <a:p>
            <a:r>
              <a:rPr lang="en-US" sz="1200" b="1" dirty="0">
                <a:latin typeface="Verdana" pitchFamily="34" charset="0"/>
                <a:ea typeface="Verdana" pitchFamily="34" charset="0"/>
              </a:rPr>
              <a:t>Step 4</a:t>
            </a:r>
            <a:r>
              <a:rPr lang="en-US" sz="1200" dirty="0">
                <a:latin typeface="Verdana" pitchFamily="34" charset="0"/>
                <a:ea typeface="Verdana" pitchFamily="34" charset="0"/>
              </a:rPr>
              <a:t> - 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Top copper patterning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for successive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 etching to create evacuation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vias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 (by CERN and/or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ELTOS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)</a:t>
            </a:r>
          </a:p>
          <a:p>
            <a:endParaRPr lang="en-US" sz="900" dirty="0">
              <a:latin typeface="Verdana" pitchFamily="34" charset="0"/>
              <a:ea typeface="Verdana" pitchFamily="34" charset="0"/>
            </a:endParaRPr>
          </a:p>
          <a:p>
            <a:pPr marL="0" lvl="1"/>
            <a:r>
              <a:rPr lang="en-US" sz="1200" b="1" dirty="0">
                <a:latin typeface="Verdana" pitchFamily="34" charset="0"/>
                <a:ea typeface="Verdana" pitchFamily="34" charset="0"/>
              </a:rPr>
              <a:t>Step 5 - 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Amplification stage patterning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: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kapton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 etching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Symbol"/>
              </a:rPr>
              <a:t>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 plating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Symbol"/>
              </a:rPr>
              <a:t>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ampl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-holes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(by CERN)</a:t>
            </a:r>
          </a:p>
        </p:txBody>
      </p:sp>
    </p:spTree>
    <p:extLst>
      <p:ext uri="{BB962C8B-B14F-4D97-AF65-F5344CB8AC3E}">
        <p14:creationId xmlns:p14="http://schemas.microsoft.com/office/powerpoint/2010/main" val="317764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Starting point (2017-2020):  ELTOS </a:t>
            </a:r>
            <a:r>
              <a:rPr lang="en-US" sz="2800" b="1" dirty="0" err="1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vs</a:t>
            </a:r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 CERN </a:t>
            </a:r>
            <a:endParaRPr lang="en-GB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3768" y="819051"/>
            <a:ext cx="511256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Verdana" pitchFamily="34" charset="0"/>
                <a:ea typeface="Verdana" pitchFamily="34" charset="0"/>
              </a:rPr>
              <a:t>DLCed</a:t>
            </a:r>
            <a:r>
              <a:rPr lang="en-US" sz="16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en-US" sz="1600" b="1" dirty="0" err="1"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600" b="1" dirty="0">
                <a:latin typeface="Verdana" pitchFamily="34" charset="0"/>
                <a:ea typeface="Verdana" pitchFamily="34" charset="0"/>
              </a:rPr>
              <a:t> foil gluing on PCB</a:t>
            </a:r>
            <a:endParaRPr lang="en-US" sz="1600" dirty="0">
              <a:latin typeface="Verdana" pitchFamily="34" charset="0"/>
              <a:ea typeface="Verdana" pitchFamily="34" charset="0"/>
            </a:endParaRPr>
          </a:p>
          <a:p>
            <a:endParaRPr lang="en-US" sz="700" dirty="0">
              <a:latin typeface="Verdana" pitchFamily="34" charset="0"/>
              <a:ea typeface="Verdana" pitchFamily="34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The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coupling/gluing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 is performed through a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106-prepreg foil. Main requirements:</a:t>
            </a:r>
          </a:p>
          <a:p>
            <a:endParaRPr lang="en-US" sz="4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good planarity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minimizing the DLC–readout distance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 (to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maximize the signal amplitude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):</a:t>
            </a:r>
          </a:p>
          <a:p>
            <a:pPr marL="628650" lvl="1" indent="-171450">
              <a:buFont typeface="Verdana" pitchFamily="34" charset="0"/>
              <a:buChar char="–"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PCB planarizing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CERN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+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prepreg-106</a:t>
            </a:r>
          </a:p>
          <a:p>
            <a:pPr marL="628650" lvl="1" indent="-171450">
              <a:buFont typeface="Verdana" pitchFamily="34" charset="0"/>
              <a:buChar char="–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different approach implemented in the past in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ELTOS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 with a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double prepreg-106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5051138" y="496160"/>
            <a:ext cx="4957726" cy="2275849"/>
            <a:chOff x="4834867" y="703442"/>
            <a:chExt cx="4957726" cy="2275849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456" y="1035214"/>
              <a:ext cx="3456137" cy="1944077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5306362" y="1766228"/>
              <a:ext cx="10919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50 um </a:t>
              </a:r>
              <a:r>
                <a:rPr lang="en-GB" sz="900" b="1" dirty="0" err="1">
                  <a:latin typeface="Verdana" pitchFamily="34" charset="0"/>
                  <a:ea typeface="Verdana" pitchFamily="34" charset="0"/>
                </a:rPr>
                <a:t>Kapton</a:t>
              </a:r>
              <a:endParaRPr lang="en-GB" sz="900" b="1" dirty="0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834867" y="2074183"/>
              <a:ext cx="16417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</a:rPr>
                <a:t>48 um 1xprepreg-106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5572615" y="1512258"/>
              <a:ext cx="79701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16 um Cu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4932879" y="2322477"/>
              <a:ext cx="16193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36 um Cu readout pad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6780738" y="703442"/>
              <a:ext cx="2680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Standard CERN stacking </a:t>
              </a: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215776" y="2849753"/>
            <a:ext cx="5284043" cy="2505801"/>
            <a:chOff x="396784" y="2849753"/>
            <a:chExt cx="5284043" cy="2505801"/>
          </a:xfrm>
        </p:grpSpPr>
        <p:grpSp>
          <p:nvGrpSpPr>
            <p:cNvPr id="24" name="Gruppo 23"/>
            <p:cNvGrpSpPr/>
            <p:nvPr/>
          </p:nvGrpSpPr>
          <p:grpSpPr>
            <a:xfrm>
              <a:off x="396784" y="2849753"/>
              <a:ext cx="5284043" cy="2505801"/>
              <a:chOff x="856015" y="2619143"/>
              <a:chExt cx="5284043" cy="2505801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015" y="3014303"/>
                <a:ext cx="3752249" cy="2110641"/>
              </a:xfrm>
              <a:prstGeom prst="rect">
                <a:avLst/>
              </a:prstGeom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4538337" y="3669449"/>
                <a:ext cx="1091966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50 um </a:t>
                </a:r>
                <a:r>
                  <a:rPr lang="en-GB" sz="900" b="1" dirty="0" err="1">
                    <a:latin typeface="Verdana" pitchFamily="34" charset="0"/>
                    <a:ea typeface="Verdana" pitchFamily="34" charset="0"/>
                  </a:rPr>
                  <a:t>Kapton</a:t>
                </a:r>
                <a:endParaRPr lang="en-GB" sz="900" b="1" dirty="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4538337" y="3892685"/>
                <a:ext cx="1601721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</a:rPr>
                  <a:t>80 um 2xprepreg-106</a:t>
                </a: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4544742" y="3483347"/>
                <a:ext cx="71526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5 um Cu</a:t>
                </a: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4538337" y="4131341"/>
                <a:ext cx="138211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48 um Cu readout</a:t>
                </a:r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1319084" y="2619143"/>
                <a:ext cx="27126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6">
                        <a:lumMod val="75000"/>
                      </a:schemeClr>
                    </a:solidFill>
                    <a:latin typeface="Verdana" pitchFamily="34" charset="0"/>
                    <a:ea typeface="Verdana" pitchFamily="34" charset="0"/>
                  </a:rPr>
                  <a:t>Standard ELTOS stacking</a:t>
                </a:r>
              </a:p>
            </p:txBody>
          </p:sp>
        </p:grpSp>
        <p:sp>
          <p:nvSpPr>
            <p:cNvPr id="28" name="CasellaDiTesto 27"/>
            <p:cNvSpPr txBox="1"/>
            <p:nvPr/>
          </p:nvSpPr>
          <p:spPr>
            <a:xfrm>
              <a:off x="3618197" y="5025743"/>
              <a:ext cx="4587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pad</a:t>
              </a: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5535317" y="2929895"/>
            <a:ext cx="4473547" cy="2425660"/>
            <a:chOff x="5509190" y="2929895"/>
            <a:chExt cx="4473547" cy="2425660"/>
          </a:xfrm>
        </p:grpSpPr>
        <p:grpSp>
          <p:nvGrpSpPr>
            <p:cNvPr id="29" name="Gruppo 28"/>
            <p:cNvGrpSpPr/>
            <p:nvPr/>
          </p:nvGrpSpPr>
          <p:grpSpPr>
            <a:xfrm>
              <a:off x="5509190" y="3253279"/>
              <a:ext cx="4473547" cy="2102276"/>
              <a:chOff x="5554281" y="3051299"/>
              <a:chExt cx="4473547" cy="2102276"/>
            </a:xfrm>
          </p:grpSpPr>
          <p:pic>
            <p:nvPicPr>
              <p:cNvPr id="27" name="Immagin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6" t="18976" r="10774"/>
              <a:stretch/>
            </p:blipFill>
            <p:spPr>
              <a:xfrm>
                <a:off x="6502722" y="3051299"/>
                <a:ext cx="3525106" cy="2102276"/>
              </a:xfrm>
              <a:prstGeom prst="rect">
                <a:avLst/>
              </a:prstGeom>
            </p:spPr>
          </p:pic>
          <p:sp>
            <p:nvSpPr>
              <p:cNvPr id="30" name="CasellaDiTesto 29"/>
              <p:cNvSpPr txBox="1"/>
              <p:nvPr/>
            </p:nvSpPr>
            <p:spPr>
              <a:xfrm>
                <a:off x="6544721" y="4823677"/>
                <a:ext cx="51809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dirty="0"/>
                  <a:t>strip</a:t>
                </a:r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5554281" y="3724460"/>
                <a:ext cx="59182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50 um</a:t>
                </a:r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5554281" y="3939947"/>
                <a:ext cx="13965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</a:rPr>
                  <a:t>58 um 2xpre-</a:t>
                </a:r>
                <a:r>
                  <a:rPr lang="en-GB" sz="900" b="1" dirty="0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</a:rPr>
                  <a:t>preg</a:t>
                </a:r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>
                <a:off x="5560686" y="3538358"/>
                <a:ext cx="71526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5 um Cu</a:t>
                </a:r>
              </a:p>
            </p:txBody>
          </p:sp>
          <p:sp>
            <p:nvSpPr>
              <p:cNvPr id="34" name="CasellaDiTesto 33"/>
              <p:cNvSpPr txBox="1"/>
              <p:nvPr/>
            </p:nvSpPr>
            <p:spPr>
              <a:xfrm>
                <a:off x="5561863" y="4186352"/>
                <a:ext cx="79701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47 um Cu</a:t>
                </a:r>
              </a:p>
            </p:txBody>
          </p:sp>
        </p:grpSp>
        <p:sp>
          <p:nvSpPr>
            <p:cNvPr id="37" name="CasellaDiTesto 36"/>
            <p:cNvSpPr txBox="1"/>
            <p:nvPr/>
          </p:nvSpPr>
          <p:spPr>
            <a:xfrm>
              <a:off x="6836963" y="2929895"/>
              <a:ext cx="2712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6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</a:rPr>
                <a:t>Standard ELTOS stacking</a:t>
              </a:r>
            </a:p>
          </p:txBody>
        </p:sp>
      </p:grpSp>
      <p:sp>
        <p:nvSpPr>
          <p:cNvPr id="39" name="CasellaDiTesto 38"/>
          <p:cNvSpPr txBox="1"/>
          <p:nvPr/>
        </p:nvSpPr>
        <p:spPr>
          <a:xfrm rot="18895916">
            <a:off x="5862764" y="635962"/>
            <a:ext cx="135165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CERN reference</a:t>
            </a:r>
          </a:p>
        </p:txBody>
      </p:sp>
      <p:sp>
        <p:nvSpPr>
          <p:cNvPr id="41" name="CasellaDiTesto 40"/>
          <p:cNvSpPr txBox="1"/>
          <p:nvPr/>
        </p:nvSpPr>
        <p:spPr>
          <a:xfrm rot="1542166">
            <a:off x="3353390" y="2953800"/>
            <a:ext cx="131638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to be optimized</a:t>
            </a:r>
          </a:p>
        </p:txBody>
      </p:sp>
      <p:sp>
        <p:nvSpPr>
          <p:cNvPr id="42" name="CasellaDiTesto 41"/>
          <p:cNvSpPr txBox="1"/>
          <p:nvPr/>
        </p:nvSpPr>
        <p:spPr>
          <a:xfrm rot="18895916">
            <a:off x="5895445" y="3116009"/>
            <a:ext cx="95410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almost OK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6601751" y="2437450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pad</a:t>
            </a:r>
          </a:p>
        </p:txBody>
      </p:sp>
    </p:spTree>
    <p:extLst>
      <p:ext uri="{BB962C8B-B14F-4D97-AF65-F5344CB8AC3E}">
        <p14:creationId xmlns:p14="http://schemas.microsoft.com/office/powerpoint/2010/main" val="367920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7458" r="10722" b="36697"/>
          <a:stretch/>
        </p:blipFill>
        <p:spPr>
          <a:xfrm>
            <a:off x="7704608" y="3987403"/>
            <a:ext cx="2214208" cy="1465537"/>
          </a:xfrm>
          <a:prstGeom prst="rect">
            <a:avLst/>
          </a:prstGeo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Tests in ELTOS (I)</a:t>
            </a:r>
            <a:endParaRPr lang="en-US" sz="2800" dirty="0">
              <a:solidFill>
                <a:schemeClr val="tx1"/>
              </a:solidFill>
              <a:latin typeface="Impact" pitchFamily="34" charset="0"/>
              <a:ea typeface="Verdana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7991" y="1179091"/>
            <a:ext cx="644136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>
                <a:latin typeface="Verdana" pitchFamily="34" charset="0"/>
                <a:ea typeface="Verdana" pitchFamily="34" charset="0"/>
              </a:rPr>
              <a:t>DLC patterning</a:t>
            </a:r>
          </a:p>
          <a:p>
            <a:pPr marL="0" lvl="1"/>
            <a:endParaRPr lang="en-US" sz="700" b="1" dirty="0"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photo-resist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application/developing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Symbol"/>
              </a:rPr>
              <a:t>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patterning with brushing-machine</a:t>
            </a:r>
          </a:p>
          <a:p>
            <a:endParaRPr lang="en-US" sz="2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while at CERN a different approach, based on a JET-SCRUBBING-machine, is implemented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7985" y="2605390"/>
            <a:ext cx="599445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Verdana" pitchFamily="34" charset="0"/>
                <a:ea typeface="Verdana" pitchFamily="34" charset="0"/>
              </a:rPr>
              <a:t>PCB </a:t>
            </a:r>
            <a:r>
              <a:rPr lang="en-US" sz="1600" b="1" dirty="0" err="1">
                <a:latin typeface="Verdana" pitchFamily="34" charset="0"/>
                <a:ea typeface="Verdana" pitchFamily="34" charset="0"/>
              </a:rPr>
              <a:t>planarizing</a:t>
            </a:r>
            <a:endParaRPr lang="en-US" sz="1600" dirty="0">
              <a:latin typeface="Verdana" pitchFamily="34" charset="0"/>
              <a:ea typeface="Verdana" pitchFamily="34" charset="0"/>
            </a:endParaRPr>
          </a:p>
          <a:p>
            <a:endParaRPr lang="en-US" sz="600" dirty="0"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PCB </a:t>
            </a:r>
            <a:r>
              <a:rPr lang="en-US" sz="12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planarizing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by filling the gap between pads with epoxy resin 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Taiyo THP-100DX1 VF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(screen printing)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Symbol"/>
              </a:rPr>
              <a:t>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PEM </a:t>
            </a:r>
            <a:r>
              <a:rPr lang="en-US" sz="12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planarizer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(POLA&amp;MASSA)</a:t>
            </a:r>
          </a:p>
          <a:p>
            <a:endParaRPr lang="en-US" sz="5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While at CERN a PCB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planarizing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w/early-stripping of suitable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prepreg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(115°C/15min)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6619351" y="262096"/>
            <a:ext cx="3275725" cy="2861211"/>
            <a:chOff x="6589123" y="374781"/>
            <a:chExt cx="3275725" cy="2861211"/>
          </a:xfrm>
        </p:grpSpPr>
        <p:grpSp>
          <p:nvGrpSpPr>
            <p:cNvPr id="16" name="Gruppo 15"/>
            <p:cNvGrpSpPr/>
            <p:nvPr/>
          </p:nvGrpSpPr>
          <p:grpSpPr>
            <a:xfrm>
              <a:off x="6589123" y="374781"/>
              <a:ext cx="1763557" cy="1475053"/>
              <a:chOff x="6264448" y="317395"/>
              <a:chExt cx="1763557" cy="1475053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3" r="18993" b="6727"/>
              <a:stretch/>
            </p:blipFill>
            <p:spPr>
              <a:xfrm>
                <a:off x="6264448" y="317395"/>
                <a:ext cx="1763557" cy="1475053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7749578" y="360251"/>
                <a:ext cx="227948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Impact" pitchFamily="34" charset="0"/>
                  </a:rPr>
                  <a:t>1</a:t>
                </a:r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8147081" y="1175515"/>
              <a:ext cx="1717767" cy="1587309"/>
              <a:chOff x="7948955" y="1539131"/>
              <a:chExt cx="1717767" cy="1587309"/>
            </a:xfrm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93" t="2521" r="30699" b="16518"/>
              <a:stretch/>
            </p:blipFill>
            <p:spPr>
              <a:xfrm rot="5400000">
                <a:off x="8014184" y="1473902"/>
                <a:ext cx="1587309" cy="1717767"/>
              </a:xfrm>
              <a:prstGeom prst="rect">
                <a:avLst/>
              </a:prstGeom>
            </p:spPr>
          </p:pic>
          <p:sp>
            <p:nvSpPr>
              <p:cNvPr id="14" name="CasellaDiTesto 13"/>
              <p:cNvSpPr txBox="1"/>
              <p:nvPr/>
            </p:nvSpPr>
            <p:spPr>
              <a:xfrm>
                <a:off x="9373206" y="1593099"/>
                <a:ext cx="242374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Impact" pitchFamily="34" charset="0"/>
                  </a:rPr>
                  <a:t>2</a:t>
                </a:r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6679150" y="1592673"/>
              <a:ext cx="1787318" cy="1643319"/>
              <a:chOff x="6026647" y="1898712"/>
              <a:chExt cx="1805109" cy="1636851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0" t="4346" r="8785"/>
              <a:stretch/>
            </p:blipFill>
            <p:spPr>
              <a:xfrm>
                <a:off x="6026647" y="1898712"/>
                <a:ext cx="1805109" cy="1636851"/>
              </a:xfrm>
              <a:prstGeom prst="rect">
                <a:avLst/>
              </a:prstGeom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7477032" y="1956371"/>
                <a:ext cx="24558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Impact" pitchFamily="34" charset="0"/>
                  </a:rPr>
                  <a:t>3</a:t>
                </a:r>
              </a:p>
            </p:txBody>
          </p:sp>
        </p:grpSp>
      </p:grpSp>
      <p:grpSp>
        <p:nvGrpSpPr>
          <p:cNvPr id="24" name="Gruppo 23"/>
          <p:cNvGrpSpPr/>
          <p:nvPr/>
        </p:nvGrpSpPr>
        <p:grpSpPr>
          <a:xfrm>
            <a:off x="6347316" y="3217986"/>
            <a:ext cx="2149380" cy="1448504"/>
            <a:chOff x="6203300" y="3339331"/>
            <a:chExt cx="2149380" cy="1448504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4" t="12927" r="1478" b="4102"/>
            <a:stretch/>
          </p:blipFill>
          <p:spPr>
            <a:xfrm>
              <a:off x="6203300" y="3339331"/>
              <a:ext cx="2149380" cy="1448504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8052724" y="3411339"/>
              <a:ext cx="2279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srgbClr val="FF0000"/>
                  </a:solidFill>
                  <a:latin typeface="Impact" pitchFamily="34" charset="0"/>
                </a:rPr>
                <a:t>1</a:t>
              </a: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9636900" y="4044603"/>
            <a:ext cx="24237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  <a:latin typeface="Impact" pitchFamily="34" charset="0"/>
              </a:rPr>
              <a:t>2</a:t>
            </a:r>
          </a:p>
        </p:txBody>
      </p:sp>
      <p:grpSp>
        <p:nvGrpSpPr>
          <p:cNvPr id="32" name="Gruppo 31"/>
          <p:cNvGrpSpPr/>
          <p:nvPr/>
        </p:nvGrpSpPr>
        <p:grpSpPr>
          <a:xfrm>
            <a:off x="3456136" y="3935590"/>
            <a:ext cx="2780410" cy="1563981"/>
            <a:chOff x="3456136" y="3843387"/>
            <a:chExt cx="2780410" cy="1563981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136" y="3843387"/>
              <a:ext cx="2780410" cy="1563981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4459547" y="4090273"/>
              <a:ext cx="553358" cy="2616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chemeClr val="bg1"/>
                  </a:solidFill>
                </a:rPr>
                <a:t>24um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5446904" y="4192131"/>
              <a:ext cx="537327" cy="2539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chemeClr val="bg1"/>
                  </a:solidFill>
                </a:rPr>
                <a:t>29um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3566881" y="4196938"/>
              <a:ext cx="537327" cy="2539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chemeClr val="bg1"/>
                  </a:solidFill>
                </a:rPr>
                <a:t>28um</a:t>
              </a:r>
            </a:p>
          </p:txBody>
        </p:sp>
      </p:grpSp>
      <p:sp>
        <p:nvSpPr>
          <p:cNvPr id="30" name="CasellaDiTesto 29"/>
          <p:cNvSpPr txBox="1"/>
          <p:nvPr/>
        </p:nvSpPr>
        <p:spPr>
          <a:xfrm>
            <a:off x="503808" y="4464675"/>
            <a:ext cx="2170787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gap filling    24 um</a:t>
            </a:r>
          </a:p>
          <a:p>
            <a:r>
              <a:rPr lang="en-GB" sz="14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pad	     29 um </a:t>
            </a:r>
          </a:p>
        </p:txBody>
      </p:sp>
      <p:sp>
        <p:nvSpPr>
          <p:cNvPr id="2" name="Freccia a destra 1"/>
          <p:cNvSpPr/>
          <p:nvPr/>
        </p:nvSpPr>
        <p:spPr>
          <a:xfrm>
            <a:off x="2808064" y="4580232"/>
            <a:ext cx="504056" cy="2741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97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Tests in ELTOS (II)</a:t>
            </a:r>
            <a:endParaRPr lang="en-US" sz="2800" dirty="0">
              <a:solidFill>
                <a:schemeClr val="tx1"/>
              </a:solidFill>
              <a:latin typeface="Impact" pitchFamily="34" charset="0"/>
              <a:ea typeface="Verdana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23333" y="1056561"/>
            <a:ext cx="6488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Verdana" pitchFamily="34" charset="0"/>
                <a:ea typeface="Verdana" pitchFamily="34" charset="0"/>
              </a:rPr>
              <a:t>DLCed</a:t>
            </a:r>
            <a:r>
              <a:rPr lang="en-US" sz="16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en-US" sz="1600" b="1" dirty="0" err="1"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600" b="1" dirty="0">
                <a:latin typeface="Verdana" pitchFamily="34" charset="0"/>
                <a:ea typeface="Verdana" pitchFamily="34" charset="0"/>
              </a:rPr>
              <a:t> foil gluing on PCB w/pressing machine </a:t>
            </a:r>
            <a:endParaRPr lang="en-US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13392"/>
          <a:stretch/>
        </p:blipFill>
        <p:spPr>
          <a:xfrm rot="5400000">
            <a:off x="6940012" y="1139002"/>
            <a:ext cx="1960375" cy="15841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6365" y="1773045"/>
            <a:ext cx="2082669" cy="15620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8521" r="17766" b="4976"/>
          <a:stretch/>
        </p:blipFill>
        <p:spPr>
          <a:xfrm rot="5400000">
            <a:off x="7461787" y="3078097"/>
            <a:ext cx="1986543" cy="1644916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71760" y="1611139"/>
            <a:ext cx="7356187" cy="1822378"/>
            <a:chOff x="-42708" y="2204864"/>
            <a:chExt cx="10859347" cy="3263545"/>
          </a:xfrm>
        </p:grpSpPr>
        <p:grpSp>
          <p:nvGrpSpPr>
            <p:cNvPr id="12" name="Gruppo 11"/>
            <p:cNvGrpSpPr/>
            <p:nvPr/>
          </p:nvGrpSpPr>
          <p:grpSpPr>
            <a:xfrm>
              <a:off x="-42708" y="2204864"/>
              <a:ext cx="10859347" cy="3263545"/>
              <a:chOff x="56522" y="3275439"/>
              <a:chExt cx="10859347" cy="3263545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1464024" y="3275439"/>
                <a:ext cx="6852392" cy="3263545"/>
                <a:chOff x="1248000" y="3275439"/>
                <a:chExt cx="6852392" cy="3263545"/>
              </a:xfrm>
            </p:grpSpPr>
            <p:sp>
              <p:nvSpPr>
                <p:cNvPr id="30" name="Rettangolo 29"/>
                <p:cNvSpPr/>
                <p:nvPr/>
              </p:nvSpPr>
              <p:spPr>
                <a:xfrm>
                  <a:off x="2267744" y="5805264"/>
                  <a:ext cx="4824536" cy="288032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1" name="Connettore 1 30"/>
                <p:cNvCxnSpPr/>
                <p:nvPr/>
              </p:nvCxnSpPr>
              <p:spPr>
                <a:xfrm>
                  <a:off x="2123728" y="4293096"/>
                  <a:ext cx="5112568" cy="0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ttore 1 31"/>
                <p:cNvCxnSpPr/>
                <p:nvPr/>
              </p:nvCxnSpPr>
              <p:spPr>
                <a:xfrm>
                  <a:off x="2123728" y="5445224"/>
                  <a:ext cx="511256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ttangolo 32"/>
                <p:cNvSpPr/>
                <p:nvPr/>
              </p:nvSpPr>
              <p:spPr>
                <a:xfrm>
                  <a:off x="2267744" y="5013176"/>
                  <a:ext cx="4824536" cy="144016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Rettangolo 33"/>
                <p:cNvSpPr/>
                <p:nvPr/>
              </p:nvSpPr>
              <p:spPr>
                <a:xfrm>
                  <a:off x="2267744" y="4653136"/>
                  <a:ext cx="4824536" cy="144016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Rettangolo 34"/>
                <p:cNvSpPr/>
                <p:nvPr/>
              </p:nvSpPr>
              <p:spPr>
                <a:xfrm>
                  <a:off x="1248000" y="6106936"/>
                  <a:ext cx="6840760" cy="43204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Rettangolo 35"/>
                <p:cNvSpPr/>
                <p:nvPr/>
              </p:nvSpPr>
              <p:spPr>
                <a:xfrm>
                  <a:off x="1259632" y="3275439"/>
                  <a:ext cx="6840760" cy="39277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ettangolo 36"/>
                <p:cNvSpPr/>
                <p:nvPr/>
              </p:nvSpPr>
              <p:spPr>
                <a:xfrm>
                  <a:off x="2267744" y="3687848"/>
                  <a:ext cx="4824536" cy="288032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7" name="CasellaDiTesto 16"/>
              <p:cNvSpPr txBox="1"/>
              <p:nvPr/>
            </p:nvSpPr>
            <p:spPr>
              <a:xfrm>
                <a:off x="179512" y="3275693"/>
                <a:ext cx="1114168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Press-top </a:t>
                </a: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56522" y="6156013"/>
                <a:ext cx="1298252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Press-down </a:t>
                </a: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104817" y="4725144"/>
                <a:ext cx="2025382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Stainless steel plates</a:t>
                </a: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7779636" y="3679897"/>
                <a:ext cx="1475656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b="1" dirty="0" err="1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pacothane</a:t>
                </a:r>
                <a:endParaRPr lang="en-GB" sz="800" b="1" dirty="0">
                  <a:latin typeface="Verdana" pitchFamily="34" charset="0"/>
                  <a:ea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7852468" y="5385157"/>
                <a:ext cx="2727716" cy="3858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n.1 </a:t>
                </a:r>
                <a:r>
                  <a:rPr lang="en-GB" sz="800" b="1" dirty="0" err="1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Pacoflex</a:t>
                </a:r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(1000)–250 um </a:t>
                </a: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7928500" y="4952476"/>
                <a:ext cx="1240724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PCB-1.6mm</a:t>
                </a:r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7767577" y="4546401"/>
                <a:ext cx="3148292" cy="361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n.1 PANASONIC R-1551W tipo106 </a:t>
                </a:r>
              </a:p>
            </p:txBody>
          </p:sp>
          <p:cxnSp>
            <p:nvCxnSpPr>
              <p:cNvPr id="24" name="Connettore 2 23"/>
              <p:cNvCxnSpPr>
                <a:stCxn id="20" idx="1"/>
              </p:cNvCxnSpPr>
              <p:nvPr/>
            </p:nvCxnSpPr>
            <p:spPr>
              <a:xfrm flipH="1">
                <a:off x="7197758" y="3860868"/>
                <a:ext cx="581879" cy="4322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/>
              <p:cNvCxnSpPr>
                <a:stCxn id="23" idx="1"/>
              </p:cNvCxnSpPr>
              <p:nvPr/>
            </p:nvCxnSpPr>
            <p:spPr>
              <a:xfrm flipH="1">
                <a:off x="7263525" y="4727371"/>
                <a:ext cx="504054" cy="3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2 25"/>
              <p:cNvCxnSpPr>
                <a:stCxn id="22" idx="1"/>
                <a:endCxn id="33" idx="3"/>
              </p:cNvCxnSpPr>
              <p:nvPr/>
            </p:nvCxnSpPr>
            <p:spPr>
              <a:xfrm flipH="1" flipV="1">
                <a:off x="7308304" y="5085185"/>
                <a:ext cx="620195" cy="4826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26"/>
              <p:cNvCxnSpPr/>
              <p:nvPr/>
            </p:nvCxnSpPr>
            <p:spPr>
              <a:xfrm flipH="1" flipV="1">
                <a:off x="7455228" y="5445224"/>
                <a:ext cx="357132" cy="5037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/>
              <p:cNvCxnSpPr/>
              <p:nvPr/>
            </p:nvCxnSpPr>
            <p:spPr>
              <a:xfrm flipV="1">
                <a:off x="1259632" y="3847408"/>
                <a:ext cx="1224136" cy="84637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2 28"/>
              <p:cNvCxnSpPr>
                <a:endCxn id="30" idx="1"/>
              </p:cNvCxnSpPr>
              <p:nvPr/>
            </p:nvCxnSpPr>
            <p:spPr>
              <a:xfrm>
                <a:off x="1187624" y="5157192"/>
                <a:ext cx="1296144" cy="79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ttore 1 12"/>
            <p:cNvCxnSpPr/>
            <p:nvPr/>
          </p:nvCxnSpPr>
          <p:spPr>
            <a:xfrm>
              <a:off x="2349042" y="3536634"/>
              <a:ext cx="4824536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7661404" y="3049324"/>
              <a:ext cx="1840105" cy="3619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>
                  <a:latin typeface="Verdana" pitchFamily="34" charset="0"/>
                  <a:ea typeface="Verdana" pitchFamily="34" charset="0"/>
                  <a:cs typeface="Arial" pitchFamily="34" charset="0"/>
                </a:rPr>
                <a:t>DLC-</a:t>
              </a:r>
              <a:r>
                <a:rPr lang="en-GB" sz="800" b="1" dirty="0" err="1">
                  <a:latin typeface="Verdana" pitchFamily="34" charset="0"/>
                  <a:ea typeface="Verdana" pitchFamily="34" charset="0"/>
                  <a:cs typeface="Arial" pitchFamily="34" charset="0"/>
                </a:rPr>
                <a:t>Kapton</a:t>
              </a:r>
              <a:r>
                <a:rPr lang="en-GB" sz="800" b="1" dirty="0">
                  <a:latin typeface="Verdana" pitchFamily="34" charset="0"/>
                  <a:ea typeface="Verdana" pitchFamily="34" charset="0"/>
                  <a:cs typeface="Arial" pitchFamily="34" charset="0"/>
                </a:rPr>
                <a:t> foil</a:t>
              </a:r>
            </a:p>
          </p:txBody>
        </p:sp>
        <p:cxnSp>
          <p:nvCxnSpPr>
            <p:cNvPr id="15" name="Connettore 2 14"/>
            <p:cNvCxnSpPr>
              <a:stCxn id="14" idx="1"/>
            </p:cNvCxnSpPr>
            <p:nvPr/>
          </p:nvCxnSpPr>
          <p:spPr>
            <a:xfrm flipH="1">
              <a:off x="7085345" y="3230293"/>
              <a:ext cx="576059" cy="3016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asellaDiTesto 37"/>
          <p:cNvSpPr txBox="1"/>
          <p:nvPr/>
        </p:nvSpPr>
        <p:spPr>
          <a:xfrm>
            <a:off x="71760" y="3843387"/>
            <a:ext cx="2164375" cy="7232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 err="1">
                <a:latin typeface="Verdana" pitchFamily="34" charset="0"/>
                <a:ea typeface="Verdana" pitchFamily="34" charset="0"/>
              </a:rPr>
              <a:t>Main</a:t>
            </a:r>
            <a:r>
              <a:rPr lang="it-IT" sz="12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it-IT" sz="1200" b="1" dirty="0" err="1">
                <a:latin typeface="Verdana" pitchFamily="34" charset="0"/>
                <a:ea typeface="Verdana" pitchFamily="34" charset="0"/>
              </a:rPr>
              <a:t>parameters</a:t>
            </a:r>
            <a:r>
              <a:rPr lang="it-IT" sz="1200" b="1" dirty="0">
                <a:latin typeface="Verdana" pitchFamily="34" charset="0"/>
                <a:ea typeface="Verdana" pitchFamily="34" charset="0"/>
              </a:rPr>
              <a:t>:</a:t>
            </a:r>
          </a:p>
          <a:p>
            <a:endParaRPr lang="it-IT" sz="400" b="1" dirty="0">
              <a:latin typeface="Verdana" pitchFamily="34" charset="0"/>
              <a:ea typeface="Verdan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it-IT" sz="1200" b="1" dirty="0">
                <a:latin typeface="Verdana" pitchFamily="34" charset="0"/>
                <a:ea typeface="Verdana" pitchFamily="34" charset="0"/>
              </a:rPr>
              <a:t>pressure 180 N/cm</a:t>
            </a:r>
            <a:r>
              <a:rPr lang="it-IT" sz="1200" b="1" baseline="30000" dirty="0">
                <a:latin typeface="Verdana" pitchFamily="34" charset="0"/>
                <a:ea typeface="Verdana" pitchFamily="34" charset="0"/>
              </a:rPr>
              <a:t>2</a:t>
            </a:r>
            <a:r>
              <a:rPr lang="it-IT" sz="1200" b="1" dirty="0">
                <a:latin typeface="Verdana" pitchFamily="34" charset="0"/>
                <a:ea typeface="Verdana" pitchFamily="34" charset="0"/>
              </a:rPr>
              <a:t>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t-IT" sz="1200" b="1" dirty="0">
                <a:latin typeface="Verdana" pitchFamily="34" charset="0"/>
                <a:ea typeface="Verdana" pitchFamily="34" charset="0"/>
              </a:rPr>
              <a:t>temperature 210°C </a:t>
            </a:r>
          </a:p>
        </p:txBody>
      </p:sp>
      <p:grpSp>
        <p:nvGrpSpPr>
          <p:cNvPr id="70" name="Gruppo 69"/>
          <p:cNvGrpSpPr/>
          <p:nvPr/>
        </p:nvGrpSpPr>
        <p:grpSpPr>
          <a:xfrm>
            <a:off x="2319616" y="3642477"/>
            <a:ext cx="5240976" cy="1728192"/>
            <a:chOff x="2327173" y="3699371"/>
            <a:chExt cx="5240976" cy="1728192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82" b="12591"/>
            <a:stretch/>
          </p:blipFill>
          <p:spPr>
            <a:xfrm>
              <a:off x="2327173" y="3699371"/>
              <a:ext cx="3453409" cy="172819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41" name="CasellaDiTesto 40"/>
            <p:cNvSpPr txBox="1"/>
            <p:nvPr/>
          </p:nvSpPr>
          <p:spPr>
            <a:xfrm>
              <a:off x="5972127" y="4128163"/>
              <a:ext cx="1091966" cy="2308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50 um </a:t>
              </a:r>
              <a:r>
                <a:rPr lang="en-GB" sz="900" b="1" dirty="0" err="1">
                  <a:latin typeface="Verdana" pitchFamily="34" charset="0"/>
                  <a:ea typeface="Verdana" pitchFamily="34" charset="0"/>
                </a:rPr>
                <a:t>Kapton</a:t>
              </a:r>
              <a:endParaRPr lang="en-GB" sz="900" b="1" dirty="0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966428" y="4374331"/>
              <a:ext cx="1601721" cy="2308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</a:rPr>
                <a:t>55 um 1xprepreg-106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5988793" y="3881605"/>
              <a:ext cx="715260" cy="2308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5 um Cu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5979863" y="4628711"/>
              <a:ext cx="1342034" cy="2308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18 um Cu readout</a:t>
              </a:r>
            </a:p>
          </p:txBody>
        </p:sp>
        <p:cxnSp>
          <p:nvCxnSpPr>
            <p:cNvPr id="54" name="Connettore 1 53"/>
            <p:cNvCxnSpPr/>
            <p:nvPr/>
          </p:nvCxnSpPr>
          <p:spPr>
            <a:xfrm flipV="1">
              <a:off x="5688384" y="4132741"/>
              <a:ext cx="267842" cy="70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 flipV="1">
              <a:off x="5688384" y="4288921"/>
              <a:ext cx="267842" cy="585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5760392" y="4489747"/>
              <a:ext cx="2115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5755910" y="4635475"/>
              <a:ext cx="220506" cy="330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CasellaDiTesto 70"/>
          <p:cNvSpPr txBox="1"/>
          <p:nvPr/>
        </p:nvSpPr>
        <p:spPr>
          <a:xfrm>
            <a:off x="5851050" y="4930644"/>
            <a:ext cx="4063136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Verdana" pitchFamily="34" charset="0"/>
                <a:ea typeface="Verdana" pitchFamily="34" charset="0"/>
              </a:rPr>
              <a:t>Good uniformity &amp; DLC–readout distance close to CERN </a:t>
            </a:r>
            <a:r>
              <a:rPr lang="en-GB" sz="16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600" b="1" dirty="0">
                <a:latin typeface="Verdana" pitchFamily="34" charset="0"/>
                <a:ea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6642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38602</TotalTime>
  <Words>1858</Words>
  <Application>Microsoft Office PowerPoint</Application>
  <PresentationFormat>Personalizzato</PresentationFormat>
  <Paragraphs>333</Paragraphs>
  <Slides>25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楷体</vt:lpstr>
      <vt:lpstr>Arial</vt:lpstr>
      <vt:lpstr>Calibri</vt:lpstr>
      <vt:lpstr>DejaVu Serif Condensed</vt:lpstr>
      <vt:lpstr>Impact</vt:lpstr>
      <vt:lpstr>OpenSymbol</vt:lpstr>
      <vt:lpstr>Verdana</vt:lpstr>
      <vt:lpstr>Wingdings</vt:lpstr>
      <vt:lpstr>Wingdings 2</vt:lpstr>
      <vt:lpstr>Office Theme</vt:lpstr>
      <vt:lpstr>AIDAInnova-WP7.3.2</vt:lpstr>
      <vt:lpstr>Task objectives</vt:lpstr>
      <vt:lpstr>The μ-RWELL (reminder)</vt:lpstr>
      <vt:lpstr>The road-map: R&amp;D + Engineering</vt:lpstr>
      <vt:lpstr>Operative meetings</vt:lpstr>
      <vt:lpstr>Manufacturing steps</vt:lpstr>
      <vt:lpstr>Starting point (2017-2020):  ELTOS vs CERN </vt:lpstr>
      <vt:lpstr>Tests in ELTOS (I)</vt:lpstr>
      <vt:lpstr>Tests in ELTOS (II)</vt:lpstr>
      <vt:lpstr>NEXT steps</vt:lpstr>
      <vt:lpstr>Spare Slides</vt:lpstr>
      <vt:lpstr>R&amp;D on the PEP high rate layout</vt:lpstr>
      <vt:lpstr>PEP-1 layout</vt:lpstr>
      <vt:lpstr>PEP-1  layout performance</vt:lpstr>
      <vt:lpstr>PEP-2 layout (geometry optimization)</vt:lpstr>
      <vt:lpstr>2D – readout layouts</vt:lpstr>
      <vt:lpstr>2D – readout layouts study</vt:lpstr>
      <vt:lpstr>Summary and Outlook</vt:lpstr>
      <vt:lpstr>Spare Slides</vt:lpstr>
      <vt:lpstr>Comparison single/double press (LR w/pad readout – 2017 batch)</vt:lpstr>
      <vt:lpstr>Low-rate (RDFCC)  vs  PEP -1 (LHCb)</vt:lpstr>
      <vt:lpstr>PEP-0 vs PEP-1</vt:lpstr>
      <vt:lpstr>PEP-1 details</vt:lpstr>
      <vt:lpstr>The High Rate μ-RWELL concept</vt:lpstr>
      <vt:lpstr>PCB-RWELL w/2D-readout (stackout optimization)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PEP preliminary results</dc:title>
  <dc:creator>gbencivenni</dc:creator>
  <cp:lastModifiedBy>Giovanni Bencivenni</cp:lastModifiedBy>
  <cp:revision>281</cp:revision>
  <dcterms:created xsi:type="dcterms:W3CDTF">2020-02-11T10:20:47Z</dcterms:created>
  <dcterms:modified xsi:type="dcterms:W3CDTF">2022-06-22T07:21:37Z</dcterms:modified>
  <dc:language>en-GB</dc:language>
</cp:coreProperties>
</file>