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88" r:id="rId4"/>
    <p:sldId id="290" r:id="rId5"/>
    <p:sldId id="292" r:id="rId6"/>
    <p:sldId id="291" r:id="rId7"/>
    <p:sldId id="275" r:id="rId8"/>
    <p:sldId id="286" r:id="rId9"/>
    <p:sldId id="287" r:id="rId10"/>
    <p:sldId id="289" r:id="rId11"/>
  </p:sldIdLst>
  <p:sldSz cx="10080625" cy="56705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400" y="68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2A3C2-0308-4D9D-A20F-32F21DA8AB17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8C844-6F26-4BAE-A22B-F7EDC5A6E77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24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C844-6F26-4BAE-A22B-F7EDC5A6E77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1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59920" y="147600"/>
            <a:ext cx="9628920" cy="46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2800" b="0" strike="noStrike" spc="26">
              <a:latin typeface="Impact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504000" y="978120"/>
            <a:ext cx="9071640" cy="192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200" b="0" strike="noStrike" spc="-1">
              <a:latin typeface="DejaVu Serif Condensed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504000" y="3083400"/>
            <a:ext cx="9071640" cy="192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200" b="0" strike="noStrike" spc="-1">
              <a:latin typeface="DejaVu Serif Condense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259920" y="147600"/>
            <a:ext cx="9628920" cy="46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2800" b="0" strike="noStrike" spc="26">
              <a:latin typeface="Impact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504000" y="978120"/>
            <a:ext cx="4426920" cy="192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200" b="0" strike="noStrike" spc="-1">
              <a:latin typeface="DejaVu Serif Condensed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5152680" y="978120"/>
            <a:ext cx="4426920" cy="192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200" b="0" strike="noStrike" spc="-1">
              <a:latin typeface="DejaVu Serif Condensed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504000" y="3083400"/>
            <a:ext cx="4426920" cy="192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200" b="0" strike="noStrike" spc="-1">
              <a:latin typeface="DejaVu Serif Condensed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5152680" y="3083400"/>
            <a:ext cx="4426920" cy="192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200" b="0" strike="noStrike" spc="-1">
              <a:latin typeface="DejaVu Serif Condense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59920" y="147600"/>
            <a:ext cx="9628920" cy="46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2800" b="0" strike="noStrike" spc="26">
              <a:latin typeface="Impact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04000" y="978120"/>
            <a:ext cx="2920680" cy="192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200" b="0" strike="noStrike" spc="-1">
              <a:latin typeface="DejaVu Serif Condensed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3571200" y="978120"/>
            <a:ext cx="2920680" cy="192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200" b="0" strike="noStrike" spc="-1">
              <a:latin typeface="DejaVu Serif Condensed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6638040" y="978120"/>
            <a:ext cx="2920680" cy="192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200" b="0" strike="noStrike" spc="-1">
              <a:latin typeface="DejaVu Serif Condensed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/>
          </p:nvPr>
        </p:nvSpPr>
        <p:spPr>
          <a:xfrm>
            <a:off x="504000" y="3083400"/>
            <a:ext cx="2920680" cy="192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200" b="0" strike="noStrike" spc="-1">
              <a:latin typeface="DejaVu Serif Condensed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/>
          </p:nvPr>
        </p:nvSpPr>
        <p:spPr>
          <a:xfrm>
            <a:off x="3571200" y="3083400"/>
            <a:ext cx="2920680" cy="192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200" b="0" strike="noStrike" spc="-1">
              <a:latin typeface="DejaVu Serif Condensed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/>
          </p:nvPr>
        </p:nvSpPr>
        <p:spPr>
          <a:xfrm>
            <a:off x="6638040" y="3083400"/>
            <a:ext cx="2920680" cy="192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200" b="0" strike="noStrike" spc="-1">
              <a:latin typeface="DejaVu Serif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59920" y="147600"/>
            <a:ext cx="9628920" cy="46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2800" b="0" strike="noStrike" spc="26">
              <a:latin typeface="Impact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504000" y="978120"/>
            <a:ext cx="9071640" cy="403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59920" y="147600"/>
            <a:ext cx="9628920" cy="46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2800" b="0" strike="noStrike" spc="26">
              <a:latin typeface="Impact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504000" y="978120"/>
            <a:ext cx="9071640" cy="403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200" b="0" strike="noStrike" spc="-1">
              <a:latin typeface="DejaVu Serif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59920" y="147600"/>
            <a:ext cx="9628920" cy="46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2800" b="0" strike="noStrike" spc="26">
              <a:latin typeface="Impact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978120"/>
            <a:ext cx="4426920" cy="403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200" b="0" strike="noStrike" spc="-1">
              <a:latin typeface="DejaVu Serif Condensed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978120"/>
            <a:ext cx="4426920" cy="403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200" b="0" strike="noStrike" spc="-1">
              <a:latin typeface="DejaVu Serif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59920" y="147600"/>
            <a:ext cx="9628920" cy="46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2800" b="0" strike="noStrike" spc="26">
              <a:latin typeface="Impac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259920" y="147600"/>
            <a:ext cx="9628920" cy="217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59920" y="147600"/>
            <a:ext cx="9628920" cy="46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2800" b="0" strike="noStrike" spc="26">
              <a:latin typeface="Impact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504000" y="978120"/>
            <a:ext cx="4426920" cy="192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200" b="0" strike="noStrike" spc="-1">
              <a:latin typeface="DejaVu Serif Condensed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5152680" y="978120"/>
            <a:ext cx="4426920" cy="403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200" b="0" strike="noStrike" spc="-1">
              <a:latin typeface="DejaVu Serif Condensed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504000" y="3083400"/>
            <a:ext cx="4426920" cy="192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200" b="0" strike="noStrike" spc="-1">
              <a:latin typeface="DejaVu Serif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59920" y="147600"/>
            <a:ext cx="9628920" cy="46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2800" b="0" strike="noStrike" spc="26">
              <a:latin typeface="Impact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504000" y="978120"/>
            <a:ext cx="4426920" cy="403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200" b="0" strike="noStrike" spc="-1">
              <a:latin typeface="DejaVu Serif Condensed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5152680" y="978120"/>
            <a:ext cx="4426920" cy="192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200" b="0" strike="noStrike" spc="-1">
              <a:latin typeface="DejaVu Serif Condensed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5152680" y="3083400"/>
            <a:ext cx="4426920" cy="192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200" b="0" strike="noStrike" spc="-1">
              <a:latin typeface="DejaVu Serif Condense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259920" y="147600"/>
            <a:ext cx="9628920" cy="46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2800" b="0" strike="noStrike" spc="26">
              <a:latin typeface="Impact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504000" y="978120"/>
            <a:ext cx="4426920" cy="192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200" b="0" strike="noStrike" spc="-1">
              <a:latin typeface="DejaVu Serif Condensed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5152680" y="978120"/>
            <a:ext cx="4426920" cy="192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200" b="0" strike="noStrike" spc="-1">
              <a:latin typeface="DejaVu Serif Condensed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504000" y="3083400"/>
            <a:ext cx="9071640" cy="192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200" b="0" strike="noStrike" spc="-1">
              <a:latin typeface="DejaVu Serif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nettore 1 14"/>
          <p:cNvSpPr/>
          <p:nvPr/>
        </p:nvSpPr>
        <p:spPr>
          <a:xfrm flipV="1">
            <a:off x="113040" y="0"/>
            <a:ext cx="0" cy="1097280"/>
          </a:xfrm>
          <a:prstGeom prst="line">
            <a:avLst/>
          </a:prstGeom>
          <a:ln w="18000">
            <a:solidFill>
              <a:srgbClr val="ADD58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59920" y="147600"/>
            <a:ext cx="9628920" cy="46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2800" b="0" strike="noStrike" spc="26">
                <a:latin typeface="Impact"/>
              </a:rPr>
              <a:t>Fai clic per modificare il formato del testo del titolo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978120"/>
            <a:ext cx="9071640" cy="403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lang="en-US" sz="1200" b="0" strike="noStrike" spc="-1">
                <a:latin typeface="DejaVu Serif Condensed"/>
              </a:rPr>
              <a:t>Fai clic per modificare il formato del testo della struttura</a:t>
            </a:r>
          </a:p>
          <a:p>
            <a:pPr marL="864000" lvl="1" indent="-324000">
              <a:spcAft>
                <a:spcPts val="850"/>
              </a:spcAft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lang="en-US" sz="1200" b="0" strike="noStrike" spc="-1">
                <a:latin typeface="DejaVu Serif Condensed"/>
              </a:rPr>
              <a:t>Secondo livello struttura</a:t>
            </a:r>
          </a:p>
          <a:p>
            <a:pPr marL="1296000" lvl="2" indent="-288000">
              <a:spcAft>
                <a:spcPts val="635"/>
              </a:spcAft>
              <a:buClr>
                <a:srgbClr val="000000"/>
              </a:buClr>
              <a:buSzPct val="75000"/>
              <a:buFont typeface="OpenSymbol"/>
              <a:buChar char="▪"/>
            </a:pPr>
            <a:r>
              <a:rPr lang="en-US" sz="1200" b="0" strike="noStrike" spc="-1">
                <a:latin typeface="DejaVu Serif Condensed"/>
              </a:rPr>
              <a:t>Terzo livello struttura</a:t>
            </a:r>
          </a:p>
          <a:p>
            <a:pPr marL="1728000" lvl="3" indent="-216000">
              <a:spcAft>
                <a:spcPts val="422"/>
              </a:spcAft>
              <a:buClr>
                <a:srgbClr val="000000"/>
              </a:buClr>
              <a:buSzPct val="75000"/>
              <a:buFont typeface="OpenSymbol"/>
              <a:buChar char="▫"/>
            </a:pPr>
            <a:r>
              <a:rPr lang="en-US" sz="800" b="0" strike="noStrike" spc="-1">
                <a:latin typeface="DejaVu Serif Condensed"/>
              </a:rPr>
              <a:t>Quarto livello struttura</a:t>
            </a:r>
          </a:p>
          <a:p>
            <a:pPr marL="2160000" lvl="4" indent="-216000">
              <a:spcAft>
                <a:spcPts val="21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800" b="0" strike="noStrike" spc="-1">
                <a:latin typeface="DejaVu Serif Condensed"/>
              </a:rPr>
              <a:t>Quinto livello struttura</a:t>
            </a:r>
          </a:p>
          <a:p>
            <a:pPr marL="2592000" lvl="5" indent="-216000">
              <a:spcAft>
                <a:spcPts val="21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800" b="0" strike="noStrike" spc="-1">
                <a:latin typeface="DejaVu Serif Condensed"/>
              </a:rPr>
              <a:t>Sesto livello struttura</a:t>
            </a:r>
          </a:p>
          <a:p>
            <a:pPr marL="3024000" lvl="6" indent="-216000">
              <a:spcAft>
                <a:spcPts val="21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800" b="0" strike="noStrike" spc="-1">
                <a:latin typeface="DejaVu Serif Condensed"/>
              </a:rPr>
              <a:t>Settimo livello struttura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259200" y="5328000"/>
            <a:ext cx="1224000" cy="25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1000" b="0" strike="noStrike" spc="26">
              <a:solidFill>
                <a:srgbClr val="CCCCCC"/>
              </a:solidFill>
              <a:latin typeface="Impact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2520000" y="5328000"/>
            <a:ext cx="5040000" cy="25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ctr"/>
            <a:r>
              <a:rPr lang="en-US" sz="1000" b="0" strike="noStrike" spc="26">
                <a:solidFill>
                  <a:srgbClr val="B2B2B2"/>
                </a:solidFill>
                <a:latin typeface="Impact"/>
              </a:rPr>
              <a:t>G. Bencivenni - LNF - INFN 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8596800" y="5326560"/>
            <a:ext cx="1224000" cy="25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/>
            <a:fld id="{352C8887-C801-4124-B81B-0E194108E8C8}" type="slidenum">
              <a:rPr lang="en-US" sz="1000" b="0" strike="noStrike" spc="26">
                <a:solidFill>
                  <a:srgbClr val="CCCCCC"/>
                </a:solidFill>
                <a:latin typeface="Impact"/>
              </a:rPr>
              <a:t>‹N›</a:t>
            </a:fld>
            <a:endParaRPr lang="en-US" sz="1000" b="0" strike="noStrike" spc="26">
              <a:solidFill>
                <a:srgbClr val="B2B2B2"/>
              </a:solidFill>
              <a:latin typeface="Impact"/>
            </a:endParaRPr>
          </a:p>
        </p:txBody>
      </p:sp>
      <p:sp>
        <p:nvSpPr>
          <p:cNvPr id="6" name="Connettore 1 5"/>
          <p:cNvSpPr/>
          <p:nvPr/>
        </p:nvSpPr>
        <p:spPr>
          <a:xfrm flipH="1">
            <a:off x="0" y="146880"/>
            <a:ext cx="1920240" cy="0"/>
          </a:xfrm>
          <a:prstGeom prst="line">
            <a:avLst/>
          </a:prstGeom>
          <a:ln w="36000">
            <a:solidFill>
              <a:srgbClr val="89C76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Rettangolo 6"/>
          <p:cNvSpPr/>
          <p:nvPr/>
        </p:nvSpPr>
        <p:spPr>
          <a:xfrm>
            <a:off x="0" y="0"/>
            <a:ext cx="10080000" cy="91440"/>
          </a:xfrm>
          <a:prstGeom prst="rect">
            <a:avLst/>
          </a:prstGeom>
          <a:solidFill>
            <a:srgbClr val="89C765"/>
          </a:solidFill>
          <a:ln w="18000">
            <a:solidFill>
              <a:srgbClr val="89C76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onnettore 1 7"/>
          <p:cNvSpPr/>
          <p:nvPr/>
        </p:nvSpPr>
        <p:spPr>
          <a:xfrm flipV="1">
            <a:off x="46800" y="0"/>
            <a:ext cx="0" cy="1463040"/>
          </a:xfrm>
          <a:prstGeom prst="line">
            <a:avLst/>
          </a:prstGeom>
          <a:ln w="36000">
            <a:solidFill>
              <a:srgbClr val="ADD58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onnettore 1 8"/>
          <p:cNvSpPr/>
          <p:nvPr/>
        </p:nvSpPr>
        <p:spPr>
          <a:xfrm flipV="1">
            <a:off x="171360" y="0"/>
            <a:ext cx="2880" cy="288000"/>
          </a:xfrm>
          <a:prstGeom prst="line">
            <a:avLst/>
          </a:prstGeom>
          <a:ln w="18000">
            <a:solidFill>
              <a:srgbClr val="ADD58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onnettore 1 9"/>
          <p:cNvSpPr/>
          <p:nvPr/>
        </p:nvSpPr>
        <p:spPr>
          <a:xfrm>
            <a:off x="9967320" y="4572720"/>
            <a:ext cx="0" cy="1097280"/>
          </a:xfrm>
          <a:prstGeom prst="line">
            <a:avLst/>
          </a:prstGeom>
          <a:ln w="18000">
            <a:solidFill>
              <a:srgbClr val="ADD58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Rettangolo 10"/>
          <p:cNvSpPr/>
          <p:nvPr/>
        </p:nvSpPr>
        <p:spPr>
          <a:xfrm>
            <a:off x="0" y="5578560"/>
            <a:ext cx="10080000" cy="91440"/>
          </a:xfrm>
          <a:prstGeom prst="rect">
            <a:avLst/>
          </a:prstGeom>
          <a:solidFill>
            <a:srgbClr val="89C765"/>
          </a:solidFill>
          <a:ln w="18000">
            <a:solidFill>
              <a:srgbClr val="89C76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onnettore 1 11"/>
          <p:cNvSpPr/>
          <p:nvPr/>
        </p:nvSpPr>
        <p:spPr>
          <a:xfrm>
            <a:off x="8159760" y="5524560"/>
            <a:ext cx="1920240" cy="0"/>
          </a:xfrm>
          <a:prstGeom prst="line">
            <a:avLst/>
          </a:prstGeom>
          <a:ln w="36000">
            <a:solidFill>
              <a:srgbClr val="89C76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onnettore 1 12"/>
          <p:cNvSpPr/>
          <p:nvPr/>
        </p:nvSpPr>
        <p:spPr>
          <a:xfrm>
            <a:off x="10033560" y="4206960"/>
            <a:ext cx="0" cy="1463040"/>
          </a:xfrm>
          <a:prstGeom prst="line">
            <a:avLst/>
          </a:prstGeom>
          <a:ln w="36000">
            <a:solidFill>
              <a:srgbClr val="ADD58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Connettore 1 13"/>
          <p:cNvSpPr/>
          <p:nvPr/>
        </p:nvSpPr>
        <p:spPr>
          <a:xfrm flipH="1">
            <a:off x="9906120" y="5382000"/>
            <a:ext cx="2880" cy="288000"/>
          </a:xfrm>
          <a:prstGeom prst="line">
            <a:avLst/>
          </a:prstGeom>
          <a:ln w="18000">
            <a:solidFill>
              <a:srgbClr val="ADD58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gif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ttangolo 50"/>
          <p:cNvSpPr/>
          <p:nvPr/>
        </p:nvSpPr>
        <p:spPr>
          <a:xfrm>
            <a:off x="1130400" y="1000440"/>
            <a:ext cx="8949600" cy="1351080"/>
          </a:xfrm>
          <a:prstGeom prst="rect">
            <a:avLst/>
          </a:prstGeom>
          <a:solidFill>
            <a:srgbClr val="89C765"/>
          </a:solidFill>
          <a:ln w="18000">
            <a:solidFill>
              <a:srgbClr val="89C76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019159" y="1275683"/>
            <a:ext cx="8989465" cy="911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r"/>
            <a:r>
              <a:rPr lang="en-US" sz="3600" dirty="0" err="1">
                <a:latin typeface="Impact" pitchFamily="34" charset="0"/>
                <a:ea typeface="Verdana" panose="020B0604030504040204" pitchFamily="34" charset="0"/>
              </a:rPr>
              <a:t>uRANIA</a:t>
            </a:r>
            <a:r>
              <a:rPr lang="en-US" sz="3600" dirty="0">
                <a:latin typeface="Impact" pitchFamily="34" charset="0"/>
                <a:ea typeface="Verdana" panose="020B0604030504040204" pitchFamily="34" charset="0"/>
              </a:rPr>
              <a:t>-V: development of RGD for thermal neutron detection</a:t>
            </a:r>
            <a:endParaRPr lang="en-US" sz="3600" b="0" strike="noStrike" spc="26" dirty="0">
              <a:latin typeface="Impact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4141055" y="4772796"/>
            <a:ext cx="5776715" cy="71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r"/>
            <a:r>
              <a:rPr lang="en-US" spc="-1" dirty="0">
                <a:solidFill>
                  <a:srgbClr val="666666"/>
                </a:solidFill>
                <a:latin typeface="Impact" pitchFamily="34" charset="0"/>
              </a:rPr>
              <a:t>µ-RWELL GM </a:t>
            </a:r>
            <a:r>
              <a:rPr lang="en-US" b="0" strike="noStrike" spc="-1" dirty="0">
                <a:solidFill>
                  <a:srgbClr val="666666"/>
                </a:solidFill>
                <a:latin typeface="Impact" pitchFamily="34" charset="0"/>
              </a:rPr>
              <a:t>21-22</a:t>
            </a:r>
            <a:r>
              <a:rPr lang="en-US" spc="-1" baseline="30000" dirty="0">
                <a:solidFill>
                  <a:srgbClr val="666666"/>
                </a:solidFill>
                <a:latin typeface="Impact" pitchFamily="34" charset="0"/>
              </a:rPr>
              <a:t> </a:t>
            </a:r>
            <a:r>
              <a:rPr lang="en-US" spc="-1" dirty="0">
                <a:solidFill>
                  <a:srgbClr val="666666"/>
                </a:solidFill>
                <a:latin typeface="Impact" pitchFamily="34" charset="0"/>
              </a:rPr>
              <a:t>June</a:t>
            </a:r>
            <a:r>
              <a:rPr lang="en-US" b="0" strike="noStrike" spc="-1" dirty="0">
                <a:solidFill>
                  <a:srgbClr val="666666"/>
                </a:solidFill>
                <a:latin typeface="Impact" pitchFamily="34" charset="0"/>
              </a:rPr>
              <a:t> 2022</a:t>
            </a:r>
            <a:endParaRPr lang="en-US" b="0" strike="noStrike" spc="-1" dirty="0">
              <a:latin typeface="Impact" pitchFamily="34" charset="0"/>
            </a:endParaRPr>
          </a:p>
        </p:txBody>
      </p:sp>
      <p:sp>
        <p:nvSpPr>
          <p:cNvPr id="55" name="Rettangolo 54"/>
          <p:cNvSpPr/>
          <p:nvPr/>
        </p:nvSpPr>
        <p:spPr>
          <a:xfrm>
            <a:off x="0" y="937440"/>
            <a:ext cx="232920" cy="564120"/>
          </a:xfrm>
          <a:prstGeom prst="rect">
            <a:avLst/>
          </a:prstGeom>
          <a:solidFill>
            <a:srgbClr val="FFFFFF"/>
          </a:solidFill>
          <a:ln w="180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Rettangolo 55"/>
          <p:cNvSpPr/>
          <p:nvPr/>
        </p:nvSpPr>
        <p:spPr>
          <a:xfrm>
            <a:off x="72000" y="829440"/>
            <a:ext cx="232920" cy="220680"/>
          </a:xfrm>
          <a:prstGeom prst="rect">
            <a:avLst/>
          </a:prstGeom>
          <a:solidFill>
            <a:srgbClr val="FFFFFF"/>
          </a:solidFill>
          <a:ln w="180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Rettangolo 56"/>
          <p:cNvSpPr/>
          <p:nvPr/>
        </p:nvSpPr>
        <p:spPr>
          <a:xfrm>
            <a:off x="0" y="1000440"/>
            <a:ext cx="938520" cy="1351080"/>
          </a:xfrm>
          <a:prstGeom prst="rect">
            <a:avLst/>
          </a:prstGeom>
          <a:solidFill>
            <a:srgbClr val="F58220"/>
          </a:solidFill>
          <a:ln w="18000">
            <a:solidFill>
              <a:srgbClr val="F5822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asellaDiTesto 57"/>
          <p:cNvSpPr txBox="1"/>
          <p:nvPr/>
        </p:nvSpPr>
        <p:spPr>
          <a:xfrm>
            <a:off x="3398168" y="2886868"/>
            <a:ext cx="6466680" cy="118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r"/>
            <a:r>
              <a:rPr lang="en-US" sz="2000" dirty="0">
                <a:latin typeface="Impact" pitchFamily="34" charset="0"/>
                <a:ea typeface="Verdana" panose="020B0604030504040204" pitchFamily="34" charset="0"/>
              </a:rPr>
              <a:t>G. Bencivenni</a:t>
            </a:r>
          </a:p>
          <a:p>
            <a:pPr algn="r"/>
            <a:r>
              <a:rPr lang="en-US" sz="2000" dirty="0">
                <a:latin typeface="Impact" pitchFamily="34" charset="0"/>
                <a:ea typeface="Verdana" panose="020B0604030504040204" pitchFamily="34" charset="0"/>
              </a:rPr>
              <a:t>DDG – LNF - INFN</a:t>
            </a:r>
          </a:p>
        </p:txBody>
      </p:sp>
      <p:pic>
        <p:nvPicPr>
          <p:cNvPr id="60" name="Immagine 59"/>
          <p:cNvPicPr/>
          <p:nvPr/>
        </p:nvPicPr>
        <p:blipFill>
          <a:blip r:embed="rId2"/>
          <a:stretch/>
        </p:blipFill>
        <p:spPr>
          <a:xfrm>
            <a:off x="116460" y="4635475"/>
            <a:ext cx="1473120" cy="699840"/>
          </a:xfrm>
          <a:prstGeom prst="rect">
            <a:avLst/>
          </a:prstGeom>
          <a:ln w="18000">
            <a:noFill/>
          </a:ln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4" y="2115195"/>
            <a:ext cx="2592288" cy="145816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29" y="3938823"/>
            <a:ext cx="2880320" cy="162018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74" y="2794295"/>
            <a:ext cx="3401222" cy="191318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791A8DB3-FAC7-D80D-2AB1-213297594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60" y="121551"/>
            <a:ext cx="9820164" cy="77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1;p5">
            <a:extLst>
              <a:ext uri="{FF2B5EF4-FFF2-40B4-BE49-F238E27FC236}">
                <a16:creationId xmlns:a16="http://schemas.microsoft.com/office/drawing/2014/main" id="{E96410A7-971D-DFDE-10AA-BC67C3328E0C}"/>
              </a:ext>
            </a:extLst>
          </p:cNvPr>
          <p:cNvSpPr txBox="1"/>
          <p:nvPr/>
        </p:nvSpPr>
        <p:spPr>
          <a:xfrm>
            <a:off x="698626" y="1204424"/>
            <a:ext cx="8374134" cy="615482"/>
          </a:xfrm>
          <a:prstGeom prst="rect">
            <a:avLst/>
          </a:prstGeom>
          <a:solidFill>
            <a:schemeClr val="bg1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</a:pPr>
            <a:r>
              <a:rPr lang="en-GB" sz="1600" i="0" u="none" strike="noStrike" cap="none" dirty="0">
                <a:latin typeface="DejaVu Serif Condensed"/>
                <a:ea typeface="Adobe Fan Heiti Std B" pitchFamily="34" charset="-128"/>
                <a:cs typeface="Helvetica Neue"/>
                <a:sym typeface="Helvetica Neue"/>
              </a:rPr>
              <a:t>The </a:t>
            </a:r>
            <a:r>
              <a:rPr lang="en-GB" sz="1600" b="1" i="0" u="none" strike="noStrike" cap="none" dirty="0" err="1">
                <a:latin typeface="DejaVu Serif Condensed"/>
                <a:ea typeface="Adobe Fan Heiti Std B" pitchFamily="34" charset="-128"/>
                <a:cs typeface="Helvetica Neue"/>
                <a:sym typeface="Helvetica Neue"/>
              </a:rPr>
              <a:t>sRPC</a:t>
            </a:r>
            <a:r>
              <a:rPr lang="en-GB" sz="1600" b="1" i="0" u="none" strike="noStrike" cap="none" dirty="0">
                <a:latin typeface="DejaVu Serif Condensed"/>
                <a:ea typeface="Adobe Fan Heiti Std B" pitchFamily="34" charset="-128"/>
                <a:cs typeface="Helvetica Neue"/>
                <a:sym typeface="Helvetica Neue"/>
              </a:rPr>
              <a:t> </a:t>
            </a:r>
            <a:r>
              <a:rPr lang="en-GB" sz="1600" dirty="0">
                <a:latin typeface="DejaVu Serif Condensed"/>
                <a:ea typeface="Adobe Fan Heiti Std B" pitchFamily="34" charset="-128"/>
                <a:cs typeface="Helvetica Neue"/>
                <a:sym typeface="Helvetica Neue"/>
              </a:rPr>
              <a:t>is based on a </a:t>
            </a:r>
            <a:r>
              <a:rPr lang="en-GB" sz="1600" i="0" u="none" strike="noStrike" cap="none" dirty="0">
                <a:latin typeface="DejaVu Serif Condensed"/>
                <a:ea typeface="Adobe Fan Heiti Std B" pitchFamily="34" charset="-128"/>
                <a:cs typeface="Helvetica Neue"/>
                <a:sym typeface="Helvetica Neue"/>
              </a:rPr>
              <a:t> </a:t>
            </a:r>
            <a:r>
              <a:rPr lang="en-GB" sz="1600" b="1" i="0" u="none" strike="noStrike" cap="none" dirty="0">
                <a:latin typeface="DejaVu Serif Condensed"/>
                <a:ea typeface="Adobe Fan Heiti Std B" pitchFamily="34" charset="-128"/>
                <a:cs typeface="Helvetica Neue"/>
                <a:sym typeface="Helvetica Neue"/>
              </a:rPr>
              <a:t>new concept of surface resistivity thin electrodes</a:t>
            </a:r>
            <a:r>
              <a:rPr lang="en-GB" sz="1600" b="1" dirty="0">
                <a:latin typeface="DejaVu Serif Condensed"/>
                <a:ea typeface="Adobe Fan Heiti Std B" pitchFamily="34" charset="-128"/>
                <a:cs typeface="Helvetica Neue"/>
                <a:sym typeface="Helvetica Neue"/>
              </a:rPr>
              <a:t> </a:t>
            </a:r>
            <a:r>
              <a:rPr lang="en-GB" sz="1600" b="1" dirty="0">
                <a:latin typeface="DejaVu Serif Condensed"/>
                <a:ea typeface="Adobe Fan Heiti Std B" pitchFamily="34" charset="-128"/>
                <a:cs typeface="Helvetica Neue Light"/>
                <a:sym typeface="Helvetica Neue Light"/>
              </a:rPr>
              <a:t>(0.1 – 1 </a:t>
            </a:r>
            <a:r>
              <a:rPr lang="en-GB" sz="1600" b="1" dirty="0" err="1">
                <a:latin typeface="DejaVu Serif Condensed"/>
                <a:ea typeface="Adobe Fan Heiti Std B" pitchFamily="34" charset="-128"/>
                <a:cs typeface="Helvetica Neue Light"/>
                <a:sym typeface="Helvetica Neue Light"/>
              </a:rPr>
              <a:t>GOhm</a:t>
            </a:r>
            <a:r>
              <a:rPr lang="en-GB" sz="1600" b="1" dirty="0">
                <a:latin typeface="DejaVu Serif Condensed"/>
                <a:ea typeface="Adobe Fan Heiti Std B" pitchFamily="34" charset="-128"/>
                <a:cs typeface="Helvetica Neue Light"/>
                <a:sym typeface="Helvetica Neue Light"/>
              </a:rPr>
              <a:t>/square)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</a:pPr>
            <a:r>
              <a:rPr lang="en-GB" sz="1600" i="0" u="none" strike="noStrike" cap="none" dirty="0">
                <a:latin typeface="DejaVu Serif Condensed"/>
                <a:ea typeface="Adobe Fan Heiti Std B" pitchFamily="34" charset="-128"/>
                <a:cs typeface="Helvetica Neue"/>
                <a:sym typeface="Helvetica Neue"/>
              </a:rPr>
              <a:t>manufactured  with </a:t>
            </a:r>
            <a:r>
              <a:rPr lang="en-GB" sz="1600" b="1" i="0" u="none" strike="noStrike" cap="none" dirty="0">
                <a:latin typeface="DejaVu Serif Condensed"/>
                <a:ea typeface="Adobe Fan Heiti Std B" pitchFamily="34" charset="-128"/>
                <a:cs typeface="Helvetica Neue"/>
                <a:sym typeface="Helvetica Neue"/>
              </a:rPr>
              <a:t>industrial DLC coating techniques </a:t>
            </a:r>
            <a:r>
              <a:rPr lang="en-GB" sz="1600" i="0" u="none" strike="noStrike" cap="none" dirty="0">
                <a:latin typeface="DejaVu Serif Condensed"/>
                <a:ea typeface="Adobe Fan Heiti Std B" pitchFamily="34" charset="-128"/>
                <a:cs typeface="Helvetica Neue Light"/>
                <a:sym typeface="Helvetica Neue Light"/>
              </a:rPr>
              <a:t>on flexible or semi-rigid supports </a:t>
            </a:r>
            <a:endParaRPr sz="2000" i="0" u="none" strike="noStrike" cap="none" dirty="0">
              <a:latin typeface="DejaVu Serif Condensed"/>
              <a:ea typeface="Adobe Fan Heiti Std B" pitchFamily="34" charset="-128"/>
              <a:cs typeface="Helvetica Neue Light"/>
              <a:sym typeface="Helvetica Neue Light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4C0F245-FDD1-A5A6-A9B1-72498CD84B31}"/>
              </a:ext>
            </a:extLst>
          </p:cNvPr>
          <p:cNvGrpSpPr/>
          <p:nvPr/>
        </p:nvGrpSpPr>
        <p:grpSpPr>
          <a:xfrm>
            <a:off x="943372" y="1820145"/>
            <a:ext cx="7867980" cy="2191465"/>
            <a:chOff x="179512" y="1513779"/>
            <a:chExt cx="7867980" cy="2191465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61495C8-4942-A344-C424-A4B93CADADC7}"/>
                </a:ext>
              </a:extLst>
            </p:cNvPr>
            <p:cNvSpPr/>
            <p:nvPr/>
          </p:nvSpPr>
          <p:spPr>
            <a:xfrm>
              <a:off x="1654344" y="2087302"/>
              <a:ext cx="4176464" cy="21602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DejaVu Serif Condensed"/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6D4D949-F7E9-B5BF-D16F-CA51ECD3106F}"/>
                </a:ext>
              </a:extLst>
            </p:cNvPr>
            <p:cNvSpPr/>
            <p:nvPr/>
          </p:nvSpPr>
          <p:spPr>
            <a:xfrm>
              <a:off x="1619672" y="2677842"/>
              <a:ext cx="4176464" cy="21602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DejaVu Serif Condensed"/>
              </a:endParaRPr>
            </a:p>
          </p:txBody>
        </p:sp>
        <p:cxnSp>
          <p:nvCxnSpPr>
            <p:cNvPr id="9" name="Connettore 1 8">
              <a:extLst>
                <a:ext uri="{FF2B5EF4-FFF2-40B4-BE49-F238E27FC236}">
                  <a16:creationId xmlns:a16="http://schemas.microsoft.com/office/drawing/2014/main" id="{B54E62FE-0ACF-93CC-54DF-925DF1B10588}"/>
                </a:ext>
              </a:extLst>
            </p:cNvPr>
            <p:cNvCxnSpPr/>
            <p:nvPr/>
          </p:nvCxnSpPr>
          <p:spPr>
            <a:xfrm>
              <a:off x="1915324" y="2675178"/>
              <a:ext cx="352839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15">
              <a:extLst>
                <a:ext uri="{FF2B5EF4-FFF2-40B4-BE49-F238E27FC236}">
                  <a16:creationId xmlns:a16="http://schemas.microsoft.com/office/drawing/2014/main" id="{BF64E6B3-E2F0-08D5-8E90-2F8E765ADB37}"/>
                </a:ext>
              </a:extLst>
            </p:cNvPr>
            <p:cNvCxnSpPr/>
            <p:nvPr/>
          </p:nvCxnSpPr>
          <p:spPr>
            <a:xfrm>
              <a:off x="1915324" y="2303326"/>
              <a:ext cx="3528392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F67AC5D8-C4DB-ABB3-DE8F-F3F765E5988F}"/>
                </a:ext>
              </a:extLst>
            </p:cNvPr>
            <p:cNvGrpSpPr/>
            <p:nvPr/>
          </p:nvGrpSpPr>
          <p:grpSpPr>
            <a:xfrm>
              <a:off x="1407840" y="1981386"/>
              <a:ext cx="4604320" cy="1022412"/>
              <a:chOff x="759768" y="1673746"/>
              <a:chExt cx="4604320" cy="1022412"/>
            </a:xfrm>
          </p:grpSpPr>
          <p:grpSp>
            <p:nvGrpSpPr>
              <p:cNvPr id="26" name="Gruppo 25">
                <a:extLst>
                  <a:ext uri="{FF2B5EF4-FFF2-40B4-BE49-F238E27FC236}">
                    <a16:creationId xmlns:a16="http://schemas.microsoft.com/office/drawing/2014/main" id="{DBD16C5B-161F-C871-9574-FE68D2C90272}"/>
                  </a:ext>
                </a:extLst>
              </p:cNvPr>
              <p:cNvGrpSpPr/>
              <p:nvPr/>
            </p:nvGrpSpPr>
            <p:grpSpPr>
              <a:xfrm>
                <a:off x="759768" y="1676998"/>
                <a:ext cx="499864" cy="1019160"/>
                <a:chOff x="759768" y="1684618"/>
                <a:chExt cx="499864" cy="1019160"/>
              </a:xfrm>
            </p:grpSpPr>
            <p:sp>
              <p:nvSpPr>
                <p:cNvPr id="34" name="Rettangolo 33">
                  <a:extLst>
                    <a:ext uri="{FF2B5EF4-FFF2-40B4-BE49-F238E27FC236}">
                      <a16:creationId xmlns:a16="http://schemas.microsoft.com/office/drawing/2014/main" id="{3A40BBBD-048C-A097-E92B-30707E2AB826}"/>
                    </a:ext>
                  </a:extLst>
                </p:cNvPr>
                <p:cNvSpPr/>
                <p:nvPr/>
              </p:nvSpPr>
              <p:spPr>
                <a:xfrm>
                  <a:off x="759768" y="1684618"/>
                  <a:ext cx="216024" cy="101916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DejaVu Serif Condensed"/>
                  </a:endParaRPr>
                </a:p>
              </p:txBody>
            </p:sp>
            <p:sp>
              <p:nvSpPr>
                <p:cNvPr id="35" name="Rettangolo 34">
                  <a:extLst>
                    <a:ext uri="{FF2B5EF4-FFF2-40B4-BE49-F238E27FC236}">
                      <a16:creationId xmlns:a16="http://schemas.microsoft.com/office/drawing/2014/main" id="{91104817-3C89-9C02-9841-0B66E70CE7CA}"/>
                    </a:ext>
                  </a:extLst>
                </p:cNvPr>
                <p:cNvSpPr/>
                <p:nvPr/>
              </p:nvSpPr>
              <p:spPr>
                <a:xfrm>
                  <a:off x="963980" y="1684618"/>
                  <a:ext cx="295652" cy="10172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DejaVu Serif Condensed"/>
                  </a:endParaRPr>
                </a:p>
              </p:txBody>
            </p:sp>
            <p:sp>
              <p:nvSpPr>
                <p:cNvPr id="36" name="Rettangolo 35">
                  <a:extLst>
                    <a:ext uri="{FF2B5EF4-FFF2-40B4-BE49-F238E27FC236}">
                      <a16:creationId xmlns:a16="http://schemas.microsoft.com/office/drawing/2014/main" id="{B08BC4D6-4FE3-D9DE-D01A-908DA3606219}"/>
                    </a:ext>
                  </a:extLst>
                </p:cNvPr>
                <p:cNvSpPr/>
                <p:nvPr/>
              </p:nvSpPr>
              <p:spPr>
                <a:xfrm>
                  <a:off x="963980" y="2596530"/>
                  <a:ext cx="295652" cy="1072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DejaVu Serif Condensed"/>
                  </a:endParaRPr>
                </a:p>
              </p:txBody>
            </p:sp>
            <p:sp>
              <p:nvSpPr>
                <p:cNvPr id="37" name="Rettangolo 36">
                  <a:extLst>
                    <a:ext uri="{FF2B5EF4-FFF2-40B4-BE49-F238E27FC236}">
                      <a16:creationId xmlns:a16="http://schemas.microsoft.com/office/drawing/2014/main" id="{2725CA95-DA57-87C2-AC23-7F9DF27B1185}"/>
                    </a:ext>
                  </a:extLst>
                </p:cNvPr>
                <p:cNvSpPr/>
                <p:nvPr/>
              </p:nvSpPr>
              <p:spPr>
                <a:xfrm>
                  <a:off x="971600" y="2002366"/>
                  <a:ext cx="216024" cy="37451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DejaVu Serif Condensed"/>
                  </a:endParaRPr>
                </a:p>
              </p:txBody>
            </p:sp>
          </p:grpSp>
          <p:grpSp>
            <p:nvGrpSpPr>
              <p:cNvPr id="27" name="Gruppo 26">
                <a:extLst>
                  <a:ext uri="{FF2B5EF4-FFF2-40B4-BE49-F238E27FC236}">
                    <a16:creationId xmlns:a16="http://schemas.microsoft.com/office/drawing/2014/main" id="{D73CB667-4305-3D75-E77A-0877460C8913}"/>
                  </a:ext>
                </a:extLst>
              </p:cNvPr>
              <p:cNvGrpSpPr/>
              <p:nvPr/>
            </p:nvGrpSpPr>
            <p:grpSpPr>
              <a:xfrm rot="10800000">
                <a:off x="4864224" y="1673746"/>
                <a:ext cx="499864" cy="1019160"/>
                <a:chOff x="759768" y="1684618"/>
                <a:chExt cx="499864" cy="1019160"/>
              </a:xfrm>
            </p:grpSpPr>
            <p:sp>
              <p:nvSpPr>
                <p:cNvPr id="30" name="Rettangolo 29">
                  <a:extLst>
                    <a:ext uri="{FF2B5EF4-FFF2-40B4-BE49-F238E27FC236}">
                      <a16:creationId xmlns:a16="http://schemas.microsoft.com/office/drawing/2014/main" id="{8D3CCC38-4E99-EEA2-7BA3-1A9AAF09369A}"/>
                    </a:ext>
                  </a:extLst>
                </p:cNvPr>
                <p:cNvSpPr/>
                <p:nvPr/>
              </p:nvSpPr>
              <p:spPr>
                <a:xfrm>
                  <a:off x="759768" y="1684618"/>
                  <a:ext cx="216024" cy="101916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DejaVu Serif Condensed"/>
                  </a:endParaRPr>
                </a:p>
              </p:txBody>
            </p:sp>
            <p:sp>
              <p:nvSpPr>
                <p:cNvPr id="31" name="Rettangolo 30">
                  <a:extLst>
                    <a:ext uri="{FF2B5EF4-FFF2-40B4-BE49-F238E27FC236}">
                      <a16:creationId xmlns:a16="http://schemas.microsoft.com/office/drawing/2014/main" id="{27128AF6-E951-B9EA-2410-6436449121EF}"/>
                    </a:ext>
                  </a:extLst>
                </p:cNvPr>
                <p:cNvSpPr/>
                <p:nvPr/>
              </p:nvSpPr>
              <p:spPr>
                <a:xfrm>
                  <a:off x="963980" y="1684618"/>
                  <a:ext cx="295652" cy="10172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DejaVu Serif Condensed"/>
                  </a:endParaRPr>
                </a:p>
              </p:txBody>
            </p:sp>
            <p:sp>
              <p:nvSpPr>
                <p:cNvPr id="32" name="Rettangolo 31">
                  <a:extLst>
                    <a:ext uri="{FF2B5EF4-FFF2-40B4-BE49-F238E27FC236}">
                      <a16:creationId xmlns:a16="http://schemas.microsoft.com/office/drawing/2014/main" id="{31BB26CC-7F86-652A-FCBE-8CC87BDEB408}"/>
                    </a:ext>
                  </a:extLst>
                </p:cNvPr>
                <p:cNvSpPr/>
                <p:nvPr/>
              </p:nvSpPr>
              <p:spPr>
                <a:xfrm>
                  <a:off x="963980" y="2596530"/>
                  <a:ext cx="295652" cy="1072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DejaVu Serif Condensed"/>
                  </a:endParaRPr>
                </a:p>
              </p:txBody>
            </p:sp>
            <p:sp>
              <p:nvSpPr>
                <p:cNvPr id="33" name="Rettangolo 32">
                  <a:extLst>
                    <a:ext uri="{FF2B5EF4-FFF2-40B4-BE49-F238E27FC236}">
                      <a16:creationId xmlns:a16="http://schemas.microsoft.com/office/drawing/2014/main" id="{F27579DF-9C07-97FA-67A7-F0C5987D186A}"/>
                    </a:ext>
                  </a:extLst>
                </p:cNvPr>
                <p:cNvSpPr/>
                <p:nvPr/>
              </p:nvSpPr>
              <p:spPr>
                <a:xfrm>
                  <a:off x="971600" y="2002366"/>
                  <a:ext cx="216024" cy="37451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DejaVu Serif Condensed"/>
                  </a:endParaRPr>
                </a:p>
              </p:txBody>
            </p:sp>
          </p:grpSp>
          <p:sp>
            <p:nvSpPr>
              <p:cNvPr id="28" name="Rettangolo 27">
                <a:extLst>
                  <a:ext uri="{FF2B5EF4-FFF2-40B4-BE49-F238E27FC236}">
                    <a16:creationId xmlns:a16="http://schemas.microsoft.com/office/drawing/2014/main" id="{9582F332-F236-09E0-3DCA-4883F22F6349}"/>
                  </a:ext>
                </a:extLst>
              </p:cNvPr>
              <p:cNvSpPr/>
              <p:nvPr/>
            </p:nvSpPr>
            <p:spPr>
              <a:xfrm>
                <a:off x="1187624" y="2591182"/>
                <a:ext cx="3676600" cy="1017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  <a:latin typeface="DejaVu Serif Condensed"/>
                </a:endParaRPr>
              </a:p>
            </p:txBody>
          </p:sp>
          <p:sp>
            <p:nvSpPr>
              <p:cNvPr id="29" name="Rettangolo 28">
                <a:extLst>
                  <a:ext uri="{FF2B5EF4-FFF2-40B4-BE49-F238E27FC236}">
                    <a16:creationId xmlns:a16="http://schemas.microsoft.com/office/drawing/2014/main" id="{77B14415-925E-EF58-90C2-54D917226E97}"/>
                  </a:ext>
                </a:extLst>
              </p:cNvPr>
              <p:cNvSpPr/>
              <p:nvPr/>
            </p:nvSpPr>
            <p:spPr>
              <a:xfrm>
                <a:off x="1248584" y="1677937"/>
                <a:ext cx="3676600" cy="1017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  <a:latin typeface="DejaVu Serif Condensed"/>
                </a:endParaRPr>
              </a:p>
            </p:txBody>
          </p:sp>
        </p:grpSp>
        <p:cxnSp>
          <p:nvCxnSpPr>
            <p:cNvPr id="12" name="Connettore 2 11">
              <a:extLst>
                <a:ext uri="{FF2B5EF4-FFF2-40B4-BE49-F238E27FC236}">
                  <a16:creationId xmlns:a16="http://schemas.microsoft.com/office/drawing/2014/main" id="{CDF12CB3-E624-B132-8FF5-ACF12705F021}"/>
                </a:ext>
              </a:extLst>
            </p:cNvPr>
            <p:cNvCxnSpPr/>
            <p:nvPr/>
          </p:nvCxnSpPr>
          <p:spPr>
            <a:xfrm flipV="1">
              <a:off x="971600" y="2195314"/>
              <a:ext cx="788278" cy="9525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694906BC-C149-F696-E80B-84CE926F5540}"/>
                </a:ext>
              </a:extLst>
            </p:cNvPr>
            <p:cNvCxnSpPr/>
            <p:nvPr/>
          </p:nvCxnSpPr>
          <p:spPr>
            <a:xfrm flipV="1">
              <a:off x="971600" y="2785854"/>
              <a:ext cx="925056" cy="3619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CA8992B4-D30D-1F83-11F2-088A33BB3923}"/>
                </a:ext>
              </a:extLst>
            </p:cNvPr>
            <p:cNvSpPr txBox="1"/>
            <p:nvPr/>
          </p:nvSpPr>
          <p:spPr>
            <a:xfrm>
              <a:off x="179512" y="3147814"/>
              <a:ext cx="1763816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DejaVu Serif Condensed"/>
                </a:rPr>
                <a:t> 2 mm float glass support</a:t>
              </a:r>
            </a:p>
          </p:txBody>
        </p: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C58D1E17-CD9F-E398-8D70-1C223C7E0D9C}"/>
                </a:ext>
              </a:extLst>
            </p:cNvPr>
            <p:cNvCxnSpPr/>
            <p:nvPr/>
          </p:nvCxnSpPr>
          <p:spPr>
            <a:xfrm flipH="1" flipV="1">
              <a:off x="5341855" y="2675179"/>
              <a:ext cx="276767" cy="7530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13630DBE-E633-AA1C-D69B-E991CB9E3C59}"/>
                </a:ext>
              </a:extLst>
            </p:cNvPr>
            <p:cNvSpPr txBox="1"/>
            <p:nvPr/>
          </p:nvSpPr>
          <p:spPr>
            <a:xfrm>
              <a:off x="5618622" y="3428245"/>
              <a:ext cx="242887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DejaVu Serif Condensed"/>
                </a:rPr>
                <a:t>DLC </a:t>
              </a:r>
              <a:r>
                <a:rPr lang="en-GB" sz="1200" dirty="0" err="1">
                  <a:latin typeface="DejaVu Serif Condensed"/>
                </a:rPr>
                <a:t>Kapton</a:t>
              </a:r>
              <a:r>
                <a:rPr lang="en-GB" sz="1200" dirty="0">
                  <a:latin typeface="DejaVu Serif Condensed"/>
                </a:rPr>
                <a:t> foil  </a:t>
              </a:r>
              <a:r>
                <a:rPr lang="en-GB" sz="1200" dirty="0">
                  <a:latin typeface="DejaVu Serif Condensed"/>
                  <a:sym typeface="Wingdings" pitchFamily="2" charset="2"/>
                </a:rPr>
                <a:t> </a:t>
              </a:r>
              <a:r>
                <a:rPr lang="en-GB" sz="1200" dirty="0">
                  <a:latin typeface="DejaVu Serif Condensed"/>
                </a:rPr>
                <a:t> </a:t>
              </a:r>
              <a:r>
                <a:rPr lang="el-GR" sz="1200" dirty="0">
                  <a:latin typeface="DejaVu Serif Condensed"/>
                  <a:cs typeface="Times New Roman"/>
                </a:rPr>
                <a:t>ρ</a:t>
              </a:r>
              <a:r>
                <a:rPr lang="it-IT" sz="1200" dirty="0">
                  <a:latin typeface="DejaVu Serif Condensed"/>
                  <a:cs typeface="Times New Roman"/>
                </a:rPr>
                <a:t> </a:t>
              </a:r>
              <a:r>
                <a:rPr lang="it-IT" sz="1200" dirty="0">
                  <a:latin typeface="DejaVu Serif Condensed"/>
                  <a:ea typeface="Adobe Ming Std L"/>
                  <a:cs typeface="Times New Roman"/>
                </a:rPr>
                <a:t>~ 0.1 - 1 G</a:t>
              </a:r>
              <a:r>
                <a:rPr lang="el-GR" sz="1200" dirty="0">
                  <a:latin typeface="DejaVu Serif Condensed"/>
                  <a:ea typeface="Adobe Ming Std L"/>
                  <a:cs typeface="Times New Roman"/>
                </a:rPr>
                <a:t>Ω</a:t>
              </a:r>
              <a:r>
                <a:rPr lang="it-IT" sz="1200" dirty="0">
                  <a:latin typeface="DejaVu Serif Condensed"/>
                  <a:ea typeface="Adobe Ming Std L"/>
                  <a:cs typeface="Times New Roman"/>
                </a:rPr>
                <a:t>/</a:t>
              </a:r>
              <a:r>
                <a:rPr lang="it-IT" sz="1200" dirty="0">
                  <a:latin typeface="DejaVu Serif Condensed"/>
                  <a:ea typeface="Adobe Ming Std L"/>
                  <a:cs typeface="Calibri"/>
                </a:rPr>
                <a:t>□</a:t>
              </a:r>
              <a:endParaRPr lang="en-GB" sz="1200" dirty="0">
                <a:latin typeface="DejaVu Serif Condensed"/>
              </a:endParaRPr>
            </a:p>
          </p:txBody>
        </p: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3BFF4A65-DAE7-34A4-9EB8-8E6EC85AE489}"/>
                </a:ext>
              </a:extLst>
            </p:cNvPr>
            <p:cNvCxnSpPr/>
            <p:nvPr/>
          </p:nvCxnSpPr>
          <p:spPr>
            <a:xfrm flipH="1">
              <a:off x="5321234" y="1635646"/>
              <a:ext cx="756084" cy="6726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9D3EDAFD-865A-F226-5114-BFF3C610DE32}"/>
                </a:ext>
              </a:extLst>
            </p:cNvPr>
            <p:cNvSpPr txBox="1"/>
            <p:nvPr/>
          </p:nvSpPr>
          <p:spPr>
            <a:xfrm>
              <a:off x="6077318" y="1522246"/>
              <a:ext cx="1229824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baseline="30000" dirty="0">
                  <a:latin typeface="DejaVu Serif Condensed"/>
                </a:rPr>
                <a:t>10</a:t>
              </a:r>
              <a:r>
                <a:rPr lang="en-GB" sz="1200" dirty="0">
                  <a:latin typeface="DejaVu Serif Condensed"/>
                </a:rPr>
                <a:t>B4C </a:t>
              </a:r>
              <a:r>
                <a:rPr lang="en-GB" sz="1200" dirty="0" err="1">
                  <a:latin typeface="DejaVu Serif Condensed"/>
                </a:rPr>
                <a:t>kapton</a:t>
              </a:r>
              <a:r>
                <a:rPr lang="en-GB" sz="1200" dirty="0">
                  <a:latin typeface="DejaVu Serif Condensed"/>
                </a:rPr>
                <a:t> foil</a:t>
              </a:r>
            </a:p>
          </p:txBody>
        </p:sp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4B3237EB-E5F2-B24E-6D7E-C66400A99C2A}"/>
                </a:ext>
              </a:extLst>
            </p:cNvPr>
            <p:cNvCxnSpPr/>
            <p:nvPr/>
          </p:nvCxnSpPr>
          <p:spPr>
            <a:xfrm flipH="1">
              <a:off x="4000874" y="1635646"/>
              <a:ext cx="361584" cy="3993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3A4E5AD7-793B-3B5F-F280-25FAC076CECD}"/>
                </a:ext>
              </a:extLst>
            </p:cNvPr>
            <p:cNvSpPr txBox="1"/>
            <p:nvPr/>
          </p:nvSpPr>
          <p:spPr>
            <a:xfrm>
              <a:off x="4362457" y="1513779"/>
              <a:ext cx="65005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DejaVu Serif Condensed"/>
                </a:rPr>
                <a:t>gas box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0C1A19B6-C930-1505-C3CF-C20A557BA8DC}"/>
                </a:ext>
              </a:extLst>
            </p:cNvPr>
            <p:cNvSpPr txBox="1"/>
            <p:nvPr/>
          </p:nvSpPr>
          <p:spPr>
            <a:xfrm>
              <a:off x="3097038" y="2344678"/>
              <a:ext cx="10429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DejaVu Serif Condensed"/>
                </a:rPr>
                <a:t>2 mm gas gap</a:t>
              </a:r>
            </a:p>
          </p:txBody>
        </p:sp>
        <p:cxnSp>
          <p:nvCxnSpPr>
            <p:cNvPr id="22" name="Connettore 1 56">
              <a:extLst>
                <a:ext uri="{FF2B5EF4-FFF2-40B4-BE49-F238E27FC236}">
                  <a16:creationId xmlns:a16="http://schemas.microsoft.com/office/drawing/2014/main" id="{87A13E47-40C1-D7F8-C51B-C4F684322E40}"/>
                </a:ext>
              </a:extLst>
            </p:cNvPr>
            <p:cNvCxnSpPr/>
            <p:nvPr/>
          </p:nvCxnSpPr>
          <p:spPr>
            <a:xfrm>
              <a:off x="1915324" y="3049518"/>
              <a:ext cx="3528392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59">
              <a:extLst>
                <a:ext uri="{FF2B5EF4-FFF2-40B4-BE49-F238E27FC236}">
                  <a16:creationId xmlns:a16="http://schemas.microsoft.com/office/drawing/2014/main" id="{8E39E1C5-F735-7648-EA85-6FD07D48E06E}"/>
                </a:ext>
              </a:extLst>
            </p:cNvPr>
            <p:cNvCxnSpPr/>
            <p:nvPr/>
          </p:nvCxnSpPr>
          <p:spPr>
            <a:xfrm>
              <a:off x="1907704" y="3000370"/>
              <a:ext cx="3528392" cy="0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23">
              <a:extLst>
                <a:ext uri="{FF2B5EF4-FFF2-40B4-BE49-F238E27FC236}">
                  <a16:creationId xmlns:a16="http://schemas.microsoft.com/office/drawing/2014/main" id="{DA78FD6B-5E4D-F8EA-7E4C-40038D5061F2}"/>
                </a:ext>
              </a:extLst>
            </p:cNvPr>
            <p:cNvCxnSpPr/>
            <p:nvPr/>
          </p:nvCxnSpPr>
          <p:spPr>
            <a:xfrm flipH="1" flipV="1">
              <a:off x="3455876" y="3064830"/>
              <a:ext cx="279080" cy="3634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8CA56D76-905A-9229-E0A0-F040D215E6E2}"/>
                </a:ext>
              </a:extLst>
            </p:cNvPr>
            <p:cNvSpPr txBox="1"/>
            <p:nvPr/>
          </p:nvSpPr>
          <p:spPr>
            <a:xfrm>
              <a:off x="3744788" y="3428245"/>
              <a:ext cx="1081386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DejaVu Serif Condensed"/>
                </a:rPr>
                <a:t>readout board</a:t>
              </a:r>
            </a:p>
          </p:txBody>
        </p:sp>
      </p:grp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C312920-A981-E9AB-6D9A-AEE1CBEA88CF}"/>
              </a:ext>
            </a:extLst>
          </p:cNvPr>
          <p:cNvSpPr txBox="1"/>
          <p:nvPr/>
        </p:nvSpPr>
        <p:spPr>
          <a:xfrm>
            <a:off x="626618" y="4000758"/>
            <a:ext cx="83741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DejaVu Serif Condensed"/>
              </a:rPr>
              <a:t>Hybrid </a:t>
            </a:r>
            <a:r>
              <a:rPr lang="en-GB" b="1" dirty="0" err="1">
                <a:latin typeface="DejaVu Serif Condensed"/>
              </a:rPr>
              <a:t>sRPC</a:t>
            </a:r>
            <a:endParaRPr lang="en-GB" b="1" dirty="0">
              <a:latin typeface="DejaVu Serif Condensed"/>
            </a:endParaRPr>
          </a:p>
          <a:p>
            <a:endParaRPr lang="en-GB" sz="600" b="1" dirty="0">
              <a:latin typeface="DejaVu Serif Condensed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>
                <a:latin typeface="DejaVu Serif Condensed"/>
              </a:rPr>
              <a:t>the </a:t>
            </a:r>
            <a:r>
              <a:rPr lang="en-GB" sz="1400" b="1" dirty="0">
                <a:latin typeface="DejaVu Serif Condensed"/>
              </a:rPr>
              <a:t>cathode</a:t>
            </a:r>
            <a:r>
              <a:rPr lang="en-GB" sz="1400" dirty="0">
                <a:latin typeface="DejaVu Serif Condensed"/>
              </a:rPr>
              <a:t>, with high resistivity </a:t>
            </a:r>
            <a:r>
              <a:rPr lang="en-GB" sz="1400" b="1" dirty="0">
                <a:latin typeface="DejaVu Serif Condensed"/>
              </a:rPr>
              <a:t>DLC coated </a:t>
            </a:r>
            <a:r>
              <a:rPr lang="en-GB" sz="1400" b="1" dirty="0" err="1">
                <a:latin typeface="DejaVu Serif Condensed"/>
              </a:rPr>
              <a:t>kapton</a:t>
            </a:r>
            <a:r>
              <a:rPr lang="en-GB" sz="1400" b="1" dirty="0">
                <a:latin typeface="DejaVu Serif Condensed"/>
              </a:rPr>
              <a:t> foil</a:t>
            </a:r>
            <a:r>
              <a:rPr lang="en-GB" sz="1400" dirty="0">
                <a:latin typeface="DejaVu Serif Condensed"/>
              </a:rPr>
              <a:t>, acts as “voltage-quencher”, ensuring the correct operation of the detector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>
                <a:latin typeface="DejaVu Serif Condensed"/>
              </a:rPr>
              <a:t>the </a:t>
            </a:r>
            <a:r>
              <a:rPr lang="en-GB" sz="1400" b="1" dirty="0">
                <a:latin typeface="DejaVu Serif Condensed"/>
              </a:rPr>
              <a:t>anode</a:t>
            </a:r>
            <a:r>
              <a:rPr lang="en-GB" sz="1400" dirty="0">
                <a:latin typeface="DejaVu Serif Condensed"/>
              </a:rPr>
              <a:t>, with low resistivity </a:t>
            </a:r>
            <a:r>
              <a:rPr lang="en-GB" sz="1400" b="1" baseline="30000" dirty="0">
                <a:latin typeface="DejaVu Serif Condensed"/>
              </a:rPr>
              <a:t>10</a:t>
            </a:r>
            <a:r>
              <a:rPr lang="en-GB" sz="1400" b="1" dirty="0">
                <a:latin typeface="DejaVu Serif Condensed"/>
              </a:rPr>
              <a:t>B4C coated </a:t>
            </a:r>
            <a:r>
              <a:rPr lang="en-GB" sz="1400" b="1" dirty="0" err="1">
                <a:latin typeface="DejaVu Serif Condensed"/>
              </a:rPr>
              <a:t>kapton</a:t>
            </a:r>
            <a:r>
              <a:rPr lang="en-GB" sz="1400" b="1" dirty="0">
                <a:latin typeface="DejaVu Serif Condensed"/>
              </a:rPr>
              <a:t> foil, </a:t>
            </a:r>
            <a:r>
              <a:rPr lang="en-GB" sz="1400" dirty="0">
                <a:latin typeface="DejaVu Serif Condensed"/>
              </a:rPr>
              <a:t>acts as “neutron-converter”</a:t>
            </a:r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0431A967-2AD5-DB7D-A4E1-A3C632CAE4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3152" r="17303" b="8211"/>
          <a:stretch/>
        </p:blipFill>
        <p:spPr>
          <a:xfrm rot="10800000">
            <a:off x="7142358" y="2289726"/>
            <a:ext cx="1786386" cy="1239034"/>
          </a:xfrm>
          <a:prstGeom prst="rect">
            <a:avLst/>
          </a:prstGeom>
        </p:spPr>
      </p:pic>
      <p:sp>
        <p:nvSpPr>
          <p:cNvPr id="44" name="Titolo 1">
            <a:extLst>
              <a:ext uri="{FF2B5EF4-FFF2-40B4-BE49-F238E27FC236}">
                <a16:creationId xmlns:a16="http://schemas.microsoft.com/office/drawing/2014/main" id="{66278795-9EC5-205D-AB2E-E11092BD2D50}"/>
              </a:ext>
            </a:extLst>
          </p:cNvPr>
          <p:cNvSpPr txBox="1">
            <a:spLocks/>
          </p:cNvSpPr>
          <p:nvPr/>
        </p:nvSpPr>
        <p:spPr>
          <a:xfrm>
            <a:off x="259920" y="147600"/>
            <a:ext cx="9628920" cy="46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200" kern="0" dirty="0" err="1">
                <a:solidFill>
                  <a:sysClr val="windowText" lastClr="000000"/>
                </a:solidFill>
                <a:latin typeface="Impact" pitchFamily="34" charset="0"/>
                <a:ea typeface="Verdana" pitchFamily="34" charset="0"/>
              </a:rPr>
              <a:t>sRPC</a:t>
            </a:r>
            <a:r>
              <a:rPr lang="en-US" sz="3200" kern="0" dirty="0">
                <a:solidFill>
                  <a:sysClr val="windowText" lastClr="000000"/>
                </a:solidFill>
                <a:latin typeface="Impact" pitchFamily="34" charset="0"/>
                <a:ea typeface="Verdana" pitchFamily="34" charset="0"/>
              </a:rPr>
              <a:t> for Thermal Neutron Detection</a:t>
            </a:r>
          </a:p>
        </p:txBody>
      </p:sp>
    </p:spTree>
    <p:extLst>
      <p:ext uri="{BB962C8B-B14F-4D97-AF65-F5344CB8AC3E}">
        <p14:creationId xmlns:p14="http://schemas.microsoft.com/office/powerpoint/2010/main" val="1883865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latin typeface="Impact" pitchFamily="34" charset="0"/>
                <a:ea typeface="Verdana" pitchFamily="34" charset="0"/>
              </a:rPr>
              <a:t>uRANIA</a:t>
            </a:r>
            <a:r>
              <a:rPr lang="en-US" sz="3200" dirty="0">
                <a:latin typeface="Impact" pitchFamily="34" charset="0"/>
                <a:ea typeface="Verdana" pitchFamily="34" charset="0"/>
              </a:rPr>
              <a:t>-V</a:t>
            </a:r>
            <a:endParaRPr lang="en-GB" sz="32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98F1E06-584F-6BCF-8595-805C5DB93E7E}"/>
              </a:ext>
            </a:extLst>
          </p:cNvPr>
          <p:cNvSpPr txBox="1"/>
          <p:nvPr/>
        </p:nvSpPr>
        <p:spPr>
          <a:xfrm>
            <a:off x="2542740" y="2581344"/>
            <a:ext cx="3368230" cy="2062103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lvl="0"/>
            <a:r>
              <a:rPr lang="it-IT" sz="1600" b="1" dirty="0">
                <a:solidFill>
                  <a:srgbClr val="FF0000"/>
                </a:solidFill>
                <a:latin typeface="DejaVu Serif Condensed"/>
              </a:rPr>
              <a:t>INFN - Ferrara (1.1 - FTE) - </a:t>
            </a:r>
            <a:r>
              <a:rPr lang="it-IT" sz="1600" b="1" u="sng" dirty="0">
                <a:solidFill>
                  <a:srgbClr val="FF0000"/>
                </a:solidFill>
                <a:latin typeface="DejaVu Serif Condensed"/>
              </a:rPr>
              <a:t>tbc</a:t>
            </a:r>
          </a:p>
          <a:p>
            <a:pPr lvl="0"/>
            <a:r>
              <a:rPr lang="it-IT" sz="1600" dirty="0">
                <a:latin typeface="DejaVu Serif Condensed"/>
              </a:rPr>
              <a:t>G. </a:t>
            </a:r>
            <a:r>
              <a:rPr lang="it-IT" sz="1600" dirty="0" err="1">
                <a:latin typeface="DejaVu Serif Condensed"/>
              </a:rPr>
              <a:t>Cibinetto</a:t>
            </a:r>
            <a:r>
              <a:rPr lang="it-IT" sz="1600" dirty="0">
                <a:latin typeface="DejaVu Serif Condensed"/>
              </a:rPr>
              <a:t> (</a:t>
            </a:r>
            <a:r>
              <a:rPr lang="it-IT" sz="1600" dirty="0" err="1">
                <a:latin typeface="DejaVu Serif Condensed"/>
              </a:rPr>
              <a:t>resp.loc</a:t>
            </a:r>
            <a:r>
              <a:rPr lang="it-IT" sz="1600" dirty="0">
                <a:latin typeface="DejaVu Serif Condensed"/>
              </a:rPr>
              <a:t>)		</a:t>
            </a:r>
            <a:r>
              <a:rPr lang="it-IT" sz="1600" b="1" dirty="0">
                <a:latin typeface="DejaVu Serif Condensed"/>
              </a:rPr>
              <a:t>0.15</a:t>
            </a:r>
          </a:p>
          <a:p>
            <a:pPr lvl="0"/>
            <a:r>
              <a:rPr lang="it-IT" sz="1600" dirty="0">
                <a:latin typeface="DejaVu Serif Condensed"/>
              </a:rPr>
              <a:t>I. Balossino                       	</a:t>
            </a:r>
            <a:r>
              <a:rPr lang="it-IT" sz="1600" b="1" dirty="0">
                <a:latin typeface="DejaVu Serif Condensed"/>
              </a:rPr>
              <a:t>0.2</a:t>
            </a:r>
            <a:br>
              <a:rPr lang="it-IT" sz="1600" dirty="0">
                <a:latin typeface="DejaVu Serif Condensed"/>
              </a:rPr>
            </a:br>
            <a:r>
              <a:rPr lang="it-IT" sz="1600" dirty="0">
                <a:latin typeface="DejaVu Serif Condensed"/>
              </a:rPr>
              <a:t>R. Farinelli                         	</a:t>
            </a:r>
            <a:r>
              <a:rPr lang="it-IT" sz="1600" b="1" dirty="0">
                <a:latin typeface="DejaVu Serif Condensed"/>
              </a:rPr>
              <a:t>0.1</a:t>
            </a:r>
            <a:br>
              <a:rPr lang="it-IT" sz="1600" dirty="0">
                <a:latin typeface="DejaVu Serif Condensed"/>
              </a:rPr>
            </a:br>
            <a:r>
              <a:rPr lang="it-IT" sz="1600" dirty="0">
                <a:latin typeface="DejaVu Serif Condensed"/>
              </a:rPr>
              <a:t>I. Garzia                            	</a:t>
            </a:r>
            <a:r>
              <a:rPr lang="it-IT" sz="1600" b="1" dirty="0">
                <a:latin typeface="DejaVu Serif Condensed"/>
              </a:rPr>
              <a:t>0.25</a:t>
            </a:r>
            <a:br>
              <a:rPr lang="it-IT" sz="1600" dirty="0">
                <a:latin typeface="DejaVu Serif Condensed"/>
              </a:rPr>
            </a:br>
            <a:r>
              <a:rPr lang="it-IT" sz="1600" dirty="0">
                <a:latin typeface="DejaVu Serif Condensed"/>
              </a:rPr>
              <a:t>M. </a:t>
            </a:r>
            <a:r>
              <a:rPr lang="it-IT" sz="1600" dirty="0" err="1">
                <a:latin typeface="DejaVu Serif Condensed"/>
              </a:rPr>
              <a:t>Scodeggio</a:t>
            </a:r>
            <a:r>
              <a:rPr lang="it-IT" sz="1600" dirty="0">
                <a:latin typeface="DejaVu Serif Condensed"/>
              </a:rPr>
              <a:t> Marco      	</a:t>
            </a:r>
            <a:r>
              <a:rPr lang="it-IT" sz="1600" b="1" dirty="0">
                <a:latin typeface="DejaVu Serif Condensed"/>
              </a:rPr>
              <a:t>0.2</a:t>
            </a:r>
            <a:br>
              <a:rPr lang="it-IT" sz="1600" dirty="0">
                <a:latin typeface="DejaVu Serif Condensed"/>
              </a:rPr>
            </a:br>
            <a:r>
              <a:rPr lang="it-IT" sz="1600" dirty="0">
                <a:latin typeface="DejaVu Serif Condensed"/>
              </a:rPr>
              <a:t>A. Cotta </a:t>
            </a:r>
            <a:r>
              <a:rPr lang="it-IT" sz="1600" dirty="0" err="1">
                <a:latin typeface="DejaVu Serif Condensed"/>
              </a:rPr>
              <a:t>Ramusino</a:t>
            </a:r>
            <a:r>
              <a:rPr lang="it-IT" sz="1600" dirty="0">
                <a:latin typeface="DejaVu Serif Condensed"/>
              </a:rPr>
              <a:t>          	</a:t>
            </a:r>
            <a:r>
              <a:rPr lang="it-IT" sz="1600" b="1" dirty="0">
                <a:latin typeface="DejaVu Serif Condensed"/>
              </a:rPr>
              <a:t>0.1</a:t>
            </a:r>
            <a:br>
              <a:rPr lang="it-IT" sz="1600" dirty="0">
                <a:latin typeface="DejaVu Serif Condensed"/>
              </a:rPr>
            </a:br>
            <a:r>
              <a:rPr lang="it-IT" sz="1600" dirty="0">
                <a:latin typeface="DejaVu Serif Condensed"/>
              </a:rPr>
              <a:t>+ </a:t>
            </a:r>
            <a:r>
              <a:rPr lang="it-IT" sz="1600" b="1" dirty="0">
                <a:latin typeface="DejaVu Serif Condensed"/>
              </a:rPr>
              <a:t>0.1</a:t>
            </a:r>
            <a:r>
              <a:rPr lang="it-IT" sz="1600" dirty="0">
                <a:latin typeface="DejaVu Serif Condensed"/>
              </a:rPr>
              <a:t> FTE dal servizio meccanico</a:t>
            </a:r>
            <a:endParaRPr lang="en-GB" sz="1600" b="1" dirty="0">
              <a:latin typeface="DejaVu Serif Condensed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14CC384-EB04-0D7C-5095-BE5D2C403D77}"/>
              </a:ext>
            </a:extLst>
          </p:cNvPr>
          <p:cNvSpPr txBox="1"/>
          <p:nvPr/>
        </p:nvSpPr>
        <p:spPr>
          <a:xfrm>
            <a:off x="618114" y="968659"/>
            <a:ext cx="8344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1600" b="1" dirty="0">
                <a:latin typeface="DejaVu Serif Condensed"/>
              </a:rPr>
              <a:t>GOAL: development of thermal neutron detectors based on </a:t>
            </a:r>
            <a:r>
              <a:rPr lang="en" sz="1600" b="1" dirty="0">
                <a:latin typeface="DejaVu Serif Condensed"/>
              </a:rPr>
              <a:t>Resistive-Gaseous Detectors (uRWELL + sRPC ) </a:t>
            </a:r>
            <a:r>
              <a:rPr lang="en" sz="1600" dirty="0">
                <a:latin typeface="DejaVu Serif Condensed"/>
              </a:rPr>
              <a:t>for applications in </a:t>
            </a:r>
            <a:r>
              <a:rPr lang="en" sz="1600" b="1" dirty="0">
                <a:latin typeface="DejaVu Serif Condensed"/>
              </a:rPr>
              <a:t>homeland security  &amp; radioactive waste monitoring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" sz="1600" b="1" dirty="0">
                <a:latin typeface="DejaVu Serif Condensed"/>
              </a:rPr>
              <a:t>Project duration: 2021 - 2023</a:t>
            </a:r>
            <a:endParaRPr lang="en-US" sz="1600" b="1" dirty="0">
              <a:latin typeface="DejaVu Serif Condensed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1B00A54A-3713-A325-912D-2DBA6CEEEF85}"/>
              </a:ext>
            </a:extLst>
          </p:cNvPr>
          <p:cNvGrpSpPr/>
          <p:nvPr/>
        </p:nvGrpSpPr>
        <p:grpSpPr>
          <a:xfrm>
            <a:off x="342720" y="2422590"/>
            <a:ext cx="1658160" cy="2309400"/>
            <a:chOff x="342720" y="1055519"/>
            <a:chExt cx="1658160" cy="2309400"/>
          </a:xfrm>
        </p:grpSpPr>
        <p:sp>
          <p:nvSpPr>
            <p:cNvPr id="8" name="Figura a mano libera: forma 10">
              <a:extLst>
                <a:ext uri="{FF2B5EF4-FFF2-40B4-BE49-F238E27FC236}">
                  <a16:creationId xmlns:a16="http://schemas.microsoft.com/office/drawing/2014/main" id="{0A91BB3A-F3D6-EEAF-742C-68B5B2028CFA}"/>
                </a:ext>
              </a:extLst>
            </p:cNvPr>
            <p:cNvSpPr/>
            <p:nvPr/>
          </p:nvSpPr>
          <p:spPr>
            <a:xfrm>
              <a:off x="342720" y="1055519"/>
              <a:ext cx="1658160" cy="2309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C000"/>
            </a:solidFill>
            <a:ln w="18000">
              <a:solidFill>
                <a:srgbClr val="FFC000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algn="just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200" i="0" u="none" strike="noStrike" kern="1200" cap="none">
                <a:ln>
                  <a:noFill/>
                </a:ln>
                <a:latin typeface="Impact" panose="020B0806030902050204" pitchFamily="34" charset="0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9" name="Figura a mano libera: forma 11">
              <a:extLst>
                <a:ext uri="{FF2B5EF4-FFF2-40B4-BE49-F238E27FC236}">
                  <a16:creationId xmlns:a16="http://schemas.microsoft.com/office/drawing/2014/main" id="{5378C82B-7B3D-C7D3-F33A-2CA1D9F1981A}"/>
                </a:ext>
              </a:extLst>
            </p:cNvPr>
            <p:cNvSpPr/>
            <p:nvPr/>
          </p:nvSpPr>
          <p:spPr>
            <a:xfrm>
              <a:off x="431640" y="1137873"/>
              <a:ext cx="363239" cy="2124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8000">
              <a:solidFill>
                <a:srgbClr val="FFC000"/>
              </a:solidFill>
              <a:prstDash val="solid"/>
            </a:ln>
          </p:spPr>
          <p:txBody>
            <a:bodyPr wrap="none" lIns="90000" tIns="45000" rIns="90000" bIns="45000" anchor="ctr" anchorCtr="0" compatLnSpc="0">
              <a:noAutofit/>
            </a:bodyPr>
            <a:lstStyle/>
            <a:p>
              <a:pPr marL="0" marR="0" lvl="0" indent="0" algn="ctr" hangingPunct="0">
                <a:spcBef>
                  <a:spcPts val="567"/>
                </a:spcBef>
                <a:spcAft>
                  <a:spcPts val="567"/>
                </a:spcAft>
                <a:buNone/>
                <a:tabLst/>
              </a:pPr>
              <a:r>
                <a:rPr lang="en-US" sz="2000" i="0" u="none" strike="noStrike" kern="1200" cap="none" dirty="0">
                  <a:ln>
                    <a:noFill/>
                  </a:ln>
                  <a:latin typeface="Impact" panose="020B0806030902050204" pitchFamily="34" charset="0"/>
                  <a:ea typeface="Droid Sans Fallback" pitchFamily="2"/>
                  <a:cs typeface="FreeSans" pitchFamily="2"/>
                </a:rPr>
                <a:t>u</a:t>
              </a:r>
              <a:br>
                <a:rPr lang="en-US" sz="2000" i="0" u="none" strike="noStrike" kern="1200" cap="none" dirty="0">
                  <a:ln>
                    <a:noFill/>
                  </a:ln>
                  <a:latin typeface="Impact" panose="020B0806030902050204" pitchFamily="34" charset="0"/>
                  <a:ea typeface="Droid Sans Fallback" pitchFamily="2"/>
                  <a:cs typeface="FreeSans" pitchFamily="2"/>
                </a:rPr>
              </a:br>
              <a:r>
                <a:rPr lang="en-US" sz="2000" i="0" u="none" strike="noStrike" kern="1200" cap="none" dirty="0">
                  <a:ln>
                    <a:noFill/>
                  </a:ln>
                  <a:latin typeface="Impact" panose="020B0806030902050204" pitchFamily="34" charset="0"/>
                  <a:ea typeface="Droid Sans Fallback" pitchFamily="2"/>
                  <a:cs typeface="FreeSans" pitchFamily="2"/>
                </a:rPr>
                <a:t>R</a:t>
              </a:r>
              <a:br>
                <a:rPr lang="en-US" sz="2000" kern="1200" dirty="0">
                  <a:latin typeface="Impact" panose="020B0806030902050204" pitchFamily="34" charset="0"/>
                  <a:ea typeface="Droid Sans Fallback" pitchFamily="2"/>
                  <a:cs typeface="FreeSans" pitchFamily="2"/>
                </a:rPr>
              </a:br>
              <a:r>
                <a:rPr lang="en-US" sz="2000" i="0" u="none" strike="noStrike" kern="1200" cap="none" dirty="0">
                  <a:ln>
                    <a:noFill/>
                  </a:ln>
                  <a:latin typeface="Impact" panose="020B0806030902050204" pitchFamily="34" charset="0"/>
                  <a:ea typeface="Droid Sans Fallback" pitchFamily="2"/>
                  <a:cs typeface="FreeSans" pitchFamily="2"/>
                </a:rPr>
                <a:t>A</a:t>
              </a:r>
              <a:br>
                <a:rPr lang="en-US" sz="2000" i="0" u="none" strike="noStrike" kern="1200" cap="none" dirty="0">
                  <a:ln>
                    <a:noFill/>
                  </a:ln>
                  <a:latin typeface="Impact" panose="020B0806030902050204" pitchFamily="34" charset="0"/>
                  <a:ea typeface="Droid Sans Fallback" pitchFamily="2"/>
                  <a:cs typeface="FreeSans" pitchFamily="2"/>
                </a:rPr>
              </a:br>
              <a:r>
                <a:rPr lang="en-US" sz="2000" i="0" u="none" strike="noStrike" kern="1200" cap="none" dirty="0">
                  <a:ln>
                    <a:noFill/>
                  </a:ln>
                  <a:latin typeface="Impact" panose="020B0806030902050204" pitchFamily="34" charset="0"/>
                  <a:ea typeface="Droid Sans Fallback" pitchFamily="2"/>
                  <a:cs typeface="FreeSans" pitchFamily="2"/>
                </a:rPr>
                <a:t>N</a:t>
              </a:r>
              <a:br>
                <a:rPr lang="en-US" sz="2000" kern="1200" dirty="0">
                  <a:latin typeface="Impact" panose="020B0806030902050204" pitchFamily="34" charset="0"/>
                  <a:ea typeface="Droid Sans Fallback" pitchFamily="2"/>
                  <a:cs typeface="FreeSans" pitchFamily="2"/>
                </a:rPr>
              </a:br>
              <a:r>
                <a:rPr lang="en-US" sz="2000" i="0" u="none" strike="noStrike" kern="1200" cap="none" dirty="0">
                  <a:ln>
                    <a:noFill/>
                  </a:ln>
                  <a:latin typeface="Impact" panose="020B0806030902050204" pitchFamily="34" charset="0"/>
                  <a:ea typeface="Droid Sans Fallback" pitchFamily="2"/>
                  <a:cs typeface="FreeSans" pitchFamily="2"/>
                </a:rPr>
                <a:t>I</a:t>
              </a:r>
              <a:br>
                <a:rPr lang="en-US" sz="2000" kern="1200" dirty="0">
                  <a:latin typeface="Impact" panose="020B0806030902050204" pitchFamily="34" charset="0"/>
                  <a:ea typeface="Droid Sans Fallback" pitchFamily="2"/>
                  <a:cs typeface="FreeSans" pitchFamily="2"/>
                </a:rPr>
              </a:br>
              <a:r>
                <a:rPr lang="en-US" sz="2000" i="0" u="none" strike="noStrike" kern="1200" cap="none" dirty="0">
                  <a:ln>
                    <a:noFill/>
                  </a:ln>
                  <a:latin typeface="Impact" panose="020B0806030902050204" pitchFamily="34" charset="0"/>
                  <a:ea typeface="Droid Sans Fallback" pitchFamily="2"/>
                  <a:cs typeface="FreeSans" pitchFamily="2"/>
                </a:rPr>
                <a:t>A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32D6925C-8DD6-471D-CFF1-D7DA9B8F2905}"/>
                </a:ext>
              </a:extLst>
            </p:cNvPr>
            <p:cNvSpPr txBox="1"/>
            <p:nvPr/>
          </p:nvSpPr>
          <p:spPr>
            <a:xfrm>
              <a:off x="980070" y="1233032"/>
              <a:ext cx="799619" cy="4037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anchorCtr="0" compatLnSpc="0">
              <a:spAutoFit/>
            </a:bodyPr>
            <a:lstStyle/>
            <a:p>
              <a:pPr marL="0" marR="0" lvl="0" indent="0" algn="just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i="0" u="none" strike="noStrike" kern="1200" cap="none" dirty="0">
                  <a:ln>
                    <a:noFill/>
                  </a:ln>
                  <a:latin typeface="Impact" panose="020B0806030902050204" pitchFamily="34" charset="0"/>
                  <a:ea typeface="Droid Sans Fallback" pitchFamily="2"/>
                  <a:cs typeface="FreeSans" pitchFamily="2"/>
                </a:rPr>
                <a:t>micro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6580FCB6-F0AC-B52E-FC87-F6C4BA84D95F}"/>
                </a:ext>
              </a:extLst>
            </p:cNvPr>
            <p:cNvSpPr txBox="1"/>
            <p:nvPr/>
          </p:nvSpPr>
          <p:spPr>
            <a:xfrm>
              <a:off x="868138" y="1542245"/>
              <a:ext cx="1016282" cy="4037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anchorCtr="0" compatLnSpc="0">
              <a:spAutoFit/>
            </a:bodyPr>
            <a:lstStyle/>
            <a:p>
              <a:pPr marL="0" marR="0" lvl="0" indent="0" algn="just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i="0" u="none" strike="noStrike" kern="1200" cap="none" dirty="0" err="1">
                  <a:ln>
                    <a:noFill/>
                  </a:ln>
                  <a:latin typeface="Impact" panose="020B0806030902050204" pitchFamily="34" charset="0"/>
                  <a:ea typeface="Droid Sans Fallback" pitchFamily="2"/>
                  <a:cs typeface="FreeSans" pitchFamily="2"/>
                </a:rPr>
                <a:t>esistive</a:t>
              </a:r>
              <a:endParaRPr lang="en-US" sz="2000" i="0" u="none" strike="noStrike" kern="1200" cap="none" dirty="0">
                <a:ln>
                  <a:noFill/>
                </a:ln>
                <a:latin typeface="Impact" panose="020B0806030902050204" pitchFamily="34" charset="0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AA7EE36-93A4-4EA6-42A9-86AA71CE2156}"/>
                </a:ext>
              </a:extLst>
            </p:cNvPr>
            <p:cNvSpPr txBox="1"/>
            <p:nvPr/>
          </p:nvSpPr>
          <p:spPr>
            <a:xfrm>
              <a:off x="819206" y="1859405"/>
              <a:ext cx="1081748" cy="4037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anchorCtr="0" compatLnSpc="0">
              <a:spAutoFit/>
            </a:bodyPr>
            <a:lstStyle/>
            <a:p>
              <a:pPr marL="0" marR="0" lvl="0" indent="0" algn="just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i="0" u="none" strike="noStrike" kern="1200" cap="none" dirty="0" err="1">
                  <a:ln>
                    <a:noFill/>
                  </a:ln>
                  <a:latin typeface="Impact" panose="020B0806030902050204" pitchFamily="34" charset="0"/>
                  <a:ea typeface="Droid Sans Fallback" pitchFamily="2"/>
                  <a:cs typeface="FreeSans" pitchFamily="2"/>
                </a:rPr>
                <a:t>dvanced</a:t>
              </a:r>
              <a:endParaRPr lang="en-US" sz="2000" i="0" u="none" strike="noStrike" kern="1200" cap="none" dirty="0">
                <a:ln>
                  <a:noFill/>
                </a:ln>
                <a:latin typeface="Impact" panose="020B0806030902050204" pitchFamily="34" charset="0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E645A39D-3F14-EFC6-8B10-B240AC19F21A}"/>
                </a:ext>
              </a:extLst>
            </p:cNvPr>
            <p:cNvSpPr txBox="1"/>
            <p:nvPr/>
          </p:nvSpPr>
          <p:spPr>
            <a:xfrm>
              <a:off x="938809" y="2148124"/>
              <a:ext cx="882142" cy="4037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anchorCtr="0" compatLnSpc="0">
              <a:spAutoFit/>
            </a:bodyPr>
            <a:lstStyle/>
            <a:p>
              <a:pPr marL="0" marR="0" lvl="0" indent="0" algn="just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i="0" u="none" strike="noStrike" kern="1200" cap="none" dirty="0" err="1">
                  <a:ln>
                    <a:noFill/>
                  </a:ln>
                  <a:latin typeface="Impact" panose="020B0806030902050204" pitchFamily="34" charset="0"/>
                  <a:ea typeface="Droid Sans Fallback" pitchFamily="2"/>
                  <a:cs typeface="FreeSans" pitchFamily="2"/>
                </a:rPr>
                <a:t>eutron</a:t>
              </a:r>
              <a:endParaRPr lang="en-US" sz="2000" i="0" u="none" strike="noStrike" kern="1200" cap="none" dirty="0">
                <a:ln>
                  <a:noFill/>
                </a:ln>
                <a:latin typeface="Impact" panose="020B0806030902050204" pitchFamily="34" charset="0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E0039102-E9D1-6092-E8C6-DC5A974A87F9}"/>
                </a:ext>
              </a:extLst>
            </p:cNvPr>
            <p:cNvSpPr txBox="1"/>
            <p:nvPr/>
          </p:nvSpPr>
          <p:spPr>
            <a:xfrm>
              <a:off x="890302" y="2447639"/>
              <a:ext cx="979156" cy="4037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anchorCtr="0" compatLnSpc="0">
              <a:spAutoFit/>
            </a:bodyPr>
            <a:lstStyle/>
            <a:p>
              <a:pPr marL="0" marR="0" lvl="0" indent="0" algn="just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i="0" u="none" strike="noStrike" kern="1200" cap="none" dirty="0" err="1">
                  <a:ln>
                    <a:noFill/>
                  </a:ln>
                  <a:latin typeface="Impact" panose="020B0806030902050204" pitchFamily="34" charset="0"/>
                  <a:ea typeface="Droid Sans Fallback" pitchFamily="2"/>
                  <a:cs typeface="FreeSans" pitchFamily="2"/>
                </a:rPr>
                <a:t>maging</a:t>
              </a:r>
              <a:endParaRPr lang="en-US" sz="2000" i="0" u="none" strike="noStrike" kern="1200" cap="none" dirty="0">
                <a:ln>
                  <a:noFill/>
                </a:ln>
                <a:latin typeface="Impact" panose="020B0806030902050204" pitchFamily="34" charset="0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B888BC68-895D-F8FF-9EE9-3904A18B7C5B}"/>
                </a:ext>
              </a:extLst>
            </p:cNvPr>
            <p:cNvSpPr txBox="1"/>
            <p:nvPr/>
          </p:nvSpPr>
          <p:spPr>
            <a:xfrm>
              <a:off x="810654" y="2797199"/>
              <a:ext cx="1131249" cy="4037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 anchorCtr="0" compatLnSpc="0">
              <a:spAutoFit/>
            </a:bodyPr>
            <a:lstStyle/>
            <a:p>
              <a:pPr marL="0" marR="0" lvl="0" indent="0" algn="just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i="0" u="none" strike="noStrike" kern="1200" cap="none" dirty="0" err="1">
                  <a:ln>
                    <a:noFill/>
                  </a:ln>
                  <a:latin typeface="Impact" panose="020B0806030902050204" pitchFamily="34" charset="0"/>
                  <a:ea typeface="Droid Sans Fallback" pitchFamily="2"/>
                  <a:cs typeface="FreeSans" pitchFamily="2"/>
                </a:rPr>
                <a:t>pparatus</a:t>
              </a:r>
              <a:endParaRPr lang="en-US" sz="2000" i="0" u="none" strike="noStrike" kern="1200" cap="none" dirty="0">
                <a:ln>
                  <a:noFill/>
                </a:ln>
                <a:latin typeface="Impact" panose="020B0806030902050204" pitchFamily="34" charset="0"/>
                <a:ea typeface="Droid Sans Fallback" pitchFamily="2"/>
                <a:cs typeface="FreeSans" pitchFamily="2"/>
              </a:endParaRPr>
            </a:p>
          </p:txBody>
        </p:sp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E6D8EF3-CDFF-3B52-2C44-A8BB96746A50}"/>
              </a:ext>
            </a:extLst>
          </p:cNvPr>
          <p:cNvSpPr txBox="1"/>
          <p:nvPr/>
        </p:nvSpPr>
        <p:spPr>
          <a:xfrm>
            <a:off x="6111057" y="2594247"/>
            <a:ext cx="33217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DejaVu Serif Condensed"/>
              </a:rPr>
              <a:t>INFN – LNF (1.15 FTE)</a:t>
            </a:r>
          </a:p>
          <a:p>
            <a:r>
              <a:rPr lang="it-IT" sz="1600" dirty="0">
                <a:latin typeface="DejaVu Serif Condensed"/>
              </a:rPr>
              <a:t>G. Bencivenni (resp. Naz)	</a:t>
            </a:r>
            <a:r>
              <a:rPr lang="it-IT" sz="1600" b="1" dirty="0">
                <a:latin typeface="DejaVu Serif Condensed"/>
              </a:rPr>
              <a:t>0.4</a:t>
            </a:r>
          </a:p>
          <a:p>
            <a:r>
              <a:rPr lang="it-IT" sz="1600" dirty="0">
                <a:latin typeface="DejaVu Serif Condensed"/>
              </a:rPr>
              <a:t>G. Felici			</a:t>
            </a:r>
            <a:r>
              <a:rPr lang="it-IT" sz="1600" b="1" dirty="0">
                <a:latin typeface="DejaVu Serif Condensed"/>
              </a:rPr>
              <a:t>0.2</a:t>
            </a:r>
          </a:p>
          <a:p>
            <a:r>
              <a:rPr lang="it-IT" sz="1600" dirty="0">
                <a:latin typeface="DejaVu Serif Condensed"/>
              </a:rPr>
              <a:t>G. Morello			</a:t>
            </a:r>
            <a:r>
              <a:rPr lang="it-IT" sz="1600" b="1" dirty="0">
                <a:latin typeface="DejaVu Serif Condensed"/>
              </a:rPr>
              <a:t>0.2</a:t>
            </a:r>
          </a:p>
          <a:p>
            <a:r>
              <a:rPr lang="it-IT" sz="1600" dirty="0">
                <a:latin typeface="DejaVu Serif Condensed"/>
              </a:rPr>
              <a:t>M. Poli Lener		</a:t>
            </a:r>
            <a:r>
              <a:rPr lang="it-IT" sz="1600" b="1" dirty="0">
                <a:latin typeface="DejaVu Serif Condensed"/>
              </a:rPr>
              <a:t>0.2</a:t>
            </a:r>
          </a:p>
          <a:p>
            <a:r>
              <a:rPr lang="it-IT" sz="1600" dirty="0">
                <a:latin typeface="DejaVu Serif Condensed"/>
              </a:rPr>
              <a:t>M. Giovannetti		</a:t>
            </a:r>
            <a:r>
              <a:rPr lang="it-IT" sz="1600" b="1" dirty="0">
                <a:latin typeface="DejaVu Serif Condensed"/>
              </a:rPr>
              <a:t>0.15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CC949B0F-B883-DB9C-F3C6-7FDFF0936BC5}"/>
              </a:ext>
            </a:extLst>
          </p:cNvPr>
          <p:cNvSpPr/>
          <p:nvPr/>
        </p:nvSpPr>
        <p:spPr>
          <a:xfrm>
            <a:off x="2025351" y="2259212"/>
            <a:ext cx="3951065" cy="2664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83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F91B39D-A25D-584C-BD09-9A2A4255DF5D}"/>
              </a:ext>
            </a:extLst>
          </p:cNvPr>
          <p:cNvSpPr txBox="1"/>
          <p:nvPr/>
        </p:nvSpPr>
        <p:spPr>
          <a:xfrm>
            <a:off x="719832" y="1467123"/>
            <a:ext cx="864096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ejaVu Serif Condensed"/>
              </a:rPr>
              <a:t>The </a:t>
            </a:r>
            <a:r>
              <a:rPr lang="en-GB" b="1" dirty="0">
                <a:latin typeface="DejaVu Serif Condensed"/>
              </a:rPr>
              <a:t>GOAL was</a:t>
            </a:r>
            <a:r>
              <a:rPr lang="en-GB" dirty="0">
                <a:latin typeface="DejaVu Serif Condensed"/>
              </a:rPr>
              <a:t> the </a:t>
            </a:r>
            <a:r>
              <a:rPr lang="en-GB" b="1" dirty="0">
                <a:latin typeface="DejaVu Serif Condensed"/>
              </a:rPr>
              <a:t>construction and test </a:t>
            </a:r>
            <a:r>
              <a:rPr lang="en-GB" dirty="0">
                <a:latin typeface="DejaVu Serif Condensed"/>
              </a:rPr>
              <a:t>of the </a:t>
            </a:r>
            <a:r>
              <a:rPr lang="en-GB" b="1" u="sng" dirty="0">
                <a:latin typeface="DejaVu Serif Condensed"/>
              </a:rPr>
              <a:t>first prototype of the detector-tile based on µ-RWELL technology</a:t>
            </a:r>
            <a:r>
              <a:rPr lang="en-GB" b="1" dirty="0">
                <a:latin typeface="DejaVu Serif Condensed"/>
              </a:rPr>
              <a:t> with suitable </a:t>
            </a:r>
            <a:r>
              <a:rPr lang="en-GB" b="1" u="sng" dirty="0">
                <a:latin typeface="DejaVu Serif Condensed"/>
              </a:rPr>
              <a:t>converters &amp; integrated counting-mode electronics</a:t>
            </a:r>
          </a:p>
          <a:p>
            <a:endParaRPr lang="en-GB" sz="400" dirty="0">
              <a:latin typeface="DejaVu Serif Condensed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DejaVu Serif Condensed"/>
              </a:rPr>
              <a:t>Finalizing the design of the detector PCB-RWELL (10x10cm</a:t>
            </a:r>
            <a:r>
              <a:rPr lang="en-GB" sz="1600" baseline="30000" dirty="0">
                <a:latin typeface="DejaVu Serif Condensed"/>
              </a:rPr>
              <a:t>2</a:t>
            </a:r>
            <a:r>
              <a:rPr lang="en-GB" sz="1600" dirty="0">
                <a:latin typeface="DejaVu Serif Condensed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DejaVu Serif Condensed"/>
              </a:rPr>
              <a:t>Finalizing converters design (planar/grooved cathodes – metallic mesh …)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DejaVu Serif Condensed"/>
              </a:rPr>
              <a:t>Finalizing electronics based on CREMAT CR110  (</a:t>
            </a:r>
            <a:r>
              <a:rPr lang="en-GB" sz="1600" i="1" dirty="0">
                <a:latin typeface="DejaVu Serif Condensed"/>
              </a:rPr>
              <a:t>+ discrimination + counting + … display + buzzer</a:t>
            </a:r>
            <a:r>
              <a:rPr lang="en-GB" sz="1600" dirty="0">
                <a:latin typeface="DejaVu Serif Condensed"/>
              </a:rPr>
              <a:t>)</a:t>
            </a:r>
            <a:r>
              <a:rPr lang="en-GB" sz="1600" i="1" dirty="0">
                <a:latin typeface="DejaVu Serif Condensed"/>
              </a:rPr>
              <a:t> </a:t>
            </a:r>
          </a:p>
          <a:p>
            <a:endParaRPr lang="en-GB" sz="1400" dirty="0">
              <a:latin typeface="DejaVu Serif Condensed"/>
            </a:endParaRPr>
          </a:p>
          <a:p>
            <a:r>
              <a:rPr lang="en-GB" dirty="0">
                <a:latin typeface="DejaVu Serif Condensed"/>
              </a:rPr>
              <a:t>In parallel </a:t>
            </a:r>
            <a:r>
              <a:rPr lang="en-GB" b="1" dirty="0">
                <a:latin typeface="DejaVu Serif Condensed"/>
              </a:rPr>
              <a:t>preliminary test</a:t>
            </a:r>
            <a:r>
              <a:rPr lang="en-GB" dirty="0">
                <a:latin typeface="DejaVu Serif Condensed"/>
              </a:rPr>
              <a:t> of a </a:t>
            </a:r>
            <a:r>
              <a:rPr lang="en-GB" b="1" dirty="0">
                <a:latin typeface="DejaVu Serif Condensed"/>
              </a:rPr>
              <a:t>neutron device based on mono-gap</a:t>
            </a:r>
            <a:r>
              <a:rPr lang="en-GB" dirty="0">
                <a:latin typeface="DejaVu Serif Condensed"/>
              </a:rPr>
              <a:t> </a:t>
            </a:r>
            <a:r>
              <a:rPr lang="en-GB" b="1" dirty="0" err="1">
                <a:latin typeface="DejaVu Serif Condensed"/>
              </a:rPr>
              <a:t>sRPC</a:t>
            </a:r>
            <a:r>
              <a:rPr lang="en-GB" b="1" dirty="0">
                <a:latin typeface="DejaVu Serif Condensed"/>
              </a:rPr>
              <a:t> technology </a:t>
            </a:r>
            <a:r>
              <a:rPr lang="en-GB" dirty="0">
                <a:latin typeface="DejaVu Serif Condensed"/>
              </a:rPr>
              <a:t>in </a:t>
            </a:r>
            <a:r>
              <a:rPr lang="en-GB" b="1" dirty="0">
                <a:latin typeface="DejaVu Serif Condensed"/>
              </a:rPr>
              <a:t>hybrid configuration (DLC + </a:t>
            </a:r>
            <a:r>
              <a:rPr lang="en-GB" b="1" baseline="30000" dirty="0">
                <a:latin typeface="DejaVu Serif Condensed"/>
              </a:rPr>
              <a:t>10</a:t>
            </a:r>
            <a:r>
              <a:rPr lang="en-GB" b="1" dirty="0">
                <a:latin typeface="DejaVu Serif Condensed"/>
              </a:rPr>
              <a:t>B4C electrodes):</a:t>
            </a:r>
          </a:p>
          <a:p>
            <a:endParaRPr lang="en-GB" sz="400" dirty="0">
              <a:latin typeface="DejaVu Serif Condensed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DejaVu Serif Condensed"/>
              </a:rPr>
              <a:t>Design/construction of </a:t>
            </a:r>
            <a:r>
              <a:rPr lang="en-GB" sz="1600" dirty="0" err="1">
                <a:latin typeface="DejaVu Serif Condensed"/>
              </a:rPr>
              <a:t>kapton</a:t>
            </a:r>
            <a:r>
              <a:rPr lang="en-GB" sz="1600" dirty="0">
                <a:latin typeface="DejaVu Serif Condensed"/>
              </a:rPr>
              <a:t> electrodes w/DLC coating and </a:t>
            </a:r>
            <a:r>
              <a:rPr lang="en-GB" sz="1600" baseline="30000" dirty="0">
                <a:latin typeface="DejaVu Serif Condensed"/>
              </a:rPr>
              <a:t>10</a:t>
            </a:r>
            <a:r>
              <a:rPr lang="en-GB" sz="1600" dirty="0">
                <a:latin typeface="DejaVu Serif Condensed"/>
              </a:rPr>
              <a:t>B4C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DejaVu Serif Condensed"/>
              </a:rPr>
              <a:t>Design/construction of detector mechanics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DejaVu Serif Condensed"/>
              </a:rPr>
              <a:t>PCB readout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DejaVu Serif Condensed"/>
              </a:rPr>
              <a:t>Electronics readout board based on CREMAT CR110 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C6F716B6-32B1-0941-719E-D176709610BF}"/>
              </a:ext>
            </a:extLst>
          </p:cNvPr>
          <p:cNvSpPr txBox="1">
            <a:spLocks/>
          </p:cNvSpPr>
          <p:nvPr/>
        </p:nvSpPr>
        <p:spPr>
          <a:xfrm>
            <a:off x="259920" y="147600"/>
            <a:ext cx="9628920" cy="46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200" kern="0" dirty="0">
                <a:solidFill>
                  <a:sysClr val="windowText" lastClr="000000"/>
                </a:solidFill>
                <a:latin typeface="Impact" pitchFamily="34" charset="0"/>
                <a:ea typeface="Verdana" pitchFamily="34" charset="0"/>
              </a:rPr>
              <a:t>2022 plans</a:t>
            </a:r>
            <a:endParaRPr lang="en-GB" sz="32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3A29CDB-090C-A496-FB6A-4DD6D017F7F9}"/>
              </a:ext>
            </a:extLst>
          </p:cNvPr>
          <p:cNvSpPr txBox="1"/>
          <p:nvPr/>
        </p:nvSpPr>
        <p:spPr>
          <a:xfrm>
            <a:off x="7764420" y="3606154"/>
            <a:ext cx="1826910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latin typeface="DejaVu Serif Condensed"/>
              </a:rPr>
              <a:t>Three config.:</a:t>
            </a:r>
          </a:p>
          <a:p>
            <a:r>
              <a:rPr lang="en-GB" sz="1800" dirty="0">
                <a:latin typeface="DejaVu Serif Condensed"/>
              </a:rPr>
              <a:t>DLC(cat)+B4C(an)</a:t>
            </a:r>
          </a:p>
          <a:p>
            <a:r>
              <a:rPr lang="en-GB" dirty="0">
                <a:latin typeface="DejaVu Serif Condensed"/>
              </a:rPr>
              <a:t>B4C(cat)+DLC(an)</a:t>
            </a:r>
          </a:p>
          <a:p>
            <a:r>
              <a:rPr lang="en-GB" sz="1800" dirty="0">
                <a:latin typeface="DejaVu Serif Condensed"/>
              </a:rPr>
              <a:t>B4C(cat)+B4C(an)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C573B97-3201-3636-8013-6C02AC3ADF8E}"/>
              </a:ext>
            </a:extLst>
          </p:cNvPr>
          <p:cNvCxnSpPr>
            <a:cxnSpLocks/>
          </p:cNvCxnSpPr>
          <p:nvPr/>
        </p:nvCxnSpPr>
        <p:spPr>
          <a:xfrm>
            <a:off x="6696202" y="3799845"/>
            <a:ext cx="86409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55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A910E526-16A4-D2F2-D05F-7829C1E78721}"/>
              </a:ext>
            </a:extLst>
          </p:cNvPr>
          <p:cNvSpPr txBox="1">
            <a:spLocks/>
          </p:cNvSpPr>
          <p:nvPr/>
        </p:nvSpPr>
        <p:spPr>
          <a:xfrm>
            <a:off x="259920" y="147600"/>
            <a:ext cx="9628920" cy="46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200" kern="0" dirty="0">
                <a:solidFill>
                  <a:sysClr val="windowText" lastClr="000000"/>
                </a:solidFill>
                <a:latin typeface="Impact" pitchFamily="34" charset="0"/>
                <a:ea typeface="Verdana" pitchFamily="34" charset="0"/>
              </a:rPr>
              <a:t>Milestones</a:t>
            </a:r>
            <a:endParaRPr lang="en-GB" sz="32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B4F0397-807F-30BD-2873-4AE81424D427}"/>
              </a:ext>
            </a:extLst>
          </p:cNvPr>
          <p:cNvGrpSpPr/>
          <p:nvPr/>
        </p:nvGrpSpPr>
        <p:grpSpPr>
          <a:xfrm>
            <a:off x="271216" y="1179091"/>
            <a:ext cx="9621975" cy="3738102"/>
            <a:chOff x="375785" y="1035075"/>
            <a:chExt cx="9621975" cy="3738102"/>
          </a:xfrm>
        </p:grpSpPr>
        <p:sp>
          <p:nvSpPr>
            <p:cNvPr id="5" name="Segnaposto testo 2">
              <a:extLst>
                <a:ext uri="{FF2B5EF4-FFF2-40B4-BE49-F238E27FC236}">
                  <a16:creationId xmlns:a16="http://schemas.microsoft.com/office/drawing/2014/main" id="{EDB60CCF-017D-41E8-8F4E-85687FAEEA66}"/>
                </a:ext>
              </a:extLst>
            </p:cNvPr>
            <p:cNvSpPr txBox="1">
              <a:spLocks/>
            </p:cNvSpPr>
            <p:nvPr/>
          </p:nvSpPr>
          <p:spPr>
            <a:xfrm>
              <a:off x="1109962" y="1237165"/>
              <a:ext cx="7860700" cy="3536012"/>
            </a:xfrm>
            <a:prstGeom prst="rect">
              <a:avLst/>
            </a:prstGeom>
          </p:spPr>
          <p:txBody>
            <a:bodyPr/>
            <a:lstStyle/>
            <a:p>
              <a:pPr marL="114300"/>
              <a:r>
                <a:rPr lang="it-IT" sz="1600" b="1" kern="0" dirty="0">
                  <a:solidFill>
                    <a:srgbClr val="00B050"/>
                  </a:solidFill>
                  <a:latin typeface="DejaVu Serif Condensed"/>
                </a:rPr>
                <a:t>M1: </a:t>
              </a:r>
              <a:r>
                <a:rPr lang="it-IT" sz="1600" kern="0" dirty="0">
                  <a:solidFill>
                    <a:srgbClr val="00B050"/>
                  </a:solidFill>
                  <a:latin typeface="DejaVu Serif Condensed"/>
                </a:rPr>
                <a:t>realizzazione dei convertitori a mesh e </a:t>
              </a:r>
              <a:r>
                <a:rPr lang="it-IT" sz="1600" kern="0" dirty="0" err="1">
                  <a:solidFill>
                    <a:srgbClr val="00B050"/>
                  </a:solidFill>
                  <a:latin typeface="DejaVu Serif Condensed"/>
                </a:rPr>
                <a:t>grooved-cathode</a:t>
              </a:r>
              <a:r>
                <a:rPr lang="it-IT" sz="1600" kern="0" dirty="0">
                  <a:solidFill>
                    <a:srgbClr val="00B050"/>
                  </a:solidFill>
                  <a:latin typeface="DejaVu Serif Condensed"/>
                </a:rPr>
                <a:t> e costruzione rivelatori piccoli dimensioni </a:t>
              </a:r>
              <a:r>
                <a:rPr lang="it-IT" sz="1600" b="1" kern="0" dirty="0">
                  <a:solidFill>
                    <a:srgbClr val="00B050"/>
                  </a:solidFill>
                  <a:latin typeface="DejaVu Serif Condensed"/>
                </a:rPr>
                <a:t>[m9]</a:t>
              </a:r>
            </a:p>
            <a:p>
              <a:pPr marL="114300"/>
              <a:r>
                <a:rPr lang="it-IT" sz="1600" b="1" kern="0" dirty="0">
                  <a:solidFill>
                    <a:srgbClr val="00B050"/>
                  </a:solidFill>
                  <a:latin typeface="DejaVu Serif Condensed"/>
                </a:rPr>
                <a:t>M2: </a:t>
              </a:r>
              <a:r>
                <a:rPr lang="it-IT" sz="1600" kern="0" dirty="0">
                  <a:solidFill>
                    <a:srgbClr val="00B050"/>
                  </a:solidFill>
                  <a:latin typeface="DejaVu Serif Condensed"/>
                </a:rPr>
                <a:t>analisi dati del test </a:t>
              </a:r>
              <a:r>
                <a:rPr lang="it-IT" sz="1600" kern="0" dirty="0" err="1">
                  <a:solidFill>
                    <a:srgbClr val="00B050"/>
                  </a:solidFill>
                  <a:latin typeface="DejaVu Serif Condensed"/>
                </a:rPr>
                <a:t>beam</a:t>
              </a:r>
              <a:r>
                <a:rPr lang="it-IT" sz="1600" kern="0" dirty="0">
                  <a:solidFill>
                    <a:srgbClr val="00B050"/>
                  </a:solidFill>
                  <a:latin typeface="DejaVu Serif Condensed"/>
                </a:rPr>
                <a:t> di HOTNES con prototipi di piccole dimensioni equipaggiati con convertitori a mesh e </a:t>
              </a:r>
              <a:r>
                <a:rPr lang="it-IT" sz="1600" kern="0" dirty="0" err="1">
                  <a:solidFill>
                    <a:srgbClr val="00B050"/>
                  </a:solidFill>
                  <a:latin typeface="DejaVu Serif Condensed"/>
                </a:rPr>
                <a:t>grooved-cathode</a:t>
              </a:r>
              <a:r>
                <a:rPr lang="it-IT" sz="1600" kern="0" dirty="0">
                  <a:solidFill>
                    <a:srgbClr val="00B050"/>
                  </a:solidFill>
                  <a:latin typeface="DejaVu Serif Condensed"/>
                </a:rPr>
                <a:t> e </a:t>
              </a:r>
              <a:r>
                <a:rPr lang="it-IT" sz="1600" kern="0" dirty="0" err="1">
                  <a:solidFill>
                    <a:srgbClr val="00B050"/>
                  </a:solidFill>
                  <a:latin typeface="DejaVu Serif Condensed"/>
                </a:rPr>
                <a:t>instrumentati</a:t>
              </a:r>
              <a:r>
                <a:rPr lang="it-IT" sz="1600" kern="0" dirty="0">
                  <a:solidFill>
                    <a:srgbClr val="00B050"/>
                  </a:solidFill>
                  <a:latin typeface="DejaVu Serif Condensed"/>
                </a:rPr>
                <a:t> con elettronica commerciale </a:t>
              </a:r>
              <a:r>
                <a:rPr lang="it-IT" sz="1600" b="1" kern="0" dirty="0">
                  <a:solidFill>
                    <a:srgbClr val="00B050"/>
                  </a:solidFill>
                  <a:latin typeface="DejaVu Serif Condensed"/>
                </a:rPr>
                <a:t>[m12]</a:t>
              </a:r>
            </a:p>
            <a:p>
              <a:pPr marL="114300"/>
              <a:endParaRPr lang="it-IT" sz="700" b="1" kern="0" dirty="0">
                <a:solidFill>
                  <a:schemeClr val="bg1">
                    <a:lumMod val="50000"/>
                  </a:schemeClr>
                </a:solidFill>
                <a:latin typeface="DejaVu Serif Condensed"/>
              </a:endParaRPr>
            </a:p>
            <a:p>
              <a:pPr marL="114300"/>
              <a:r>
                <a:rPr lang="it-IT" sz="1600" b="1" kern="0" dirty="0">
                  <a:solidFill>
                    <a:srgbClr val="00B050"/>
                  </a:solidFill>
                  <a:latin typeface="DejaVu Serif Condensed"/>
                </a:rPr>
                <a:t>M3: </a:t>
              </a:r>
              <a:r>
                <a:rPr lang="it-IT" sz="1600" kern="0" dirty="0">
                  <a:solidFill>
                    <a:srgbClr val="00B050"/>
                  </a:solidFill>
                  <a:latin typeface="DejaVu Serif Condensed"/>
                </a:rPr>
                <a:t>costruzione e test del primo prototipo di detector-</a:t>
              </a:r>
              <a:r>
                <a:rPr lang="it-IT" sz="1600" kern="0" dirty="0" err="1">
                  <a:solidFill>
                    <a:srgbClr val="00B050"/>
                  </a:solidFill>
                  <a:latin typeface="DejaVu Serif Condensed"/>
                </a:rPr>
                <a:t>tile</a:t>
              </a:r>
              <a:r>
                <a:rPr lang="it-IT" sz="1600" kern="0" dirty="0">
                  <a:solidFill>
                    <a:srgbClr val="00B050"/>
                  </a:solidFill>
                  <a:latin typeface="DejaVu Serif Condensed"/>
                </a:rPr>
                <a:t> (10x10cm</a:t>
              </a:r>
              <a:r>
                <a:rPr lang="it-IT" sz="1600" kern="0" baseline="30000" dirty="0">
                  <a:solidFill>
                    <a:srgbClr val="00B050"/>
                  </a:solidFill>
                  <a:latin typeface="DejaVu Serif Condensed"/>
                </a:rPr>
                <a:t>2</a:t>
              </a:r>
              <a:r>
                <a:rPr lang="it-IT" sz="1600" kern="0" dirty="0">
                  <a:solidFill>
                    <a:srgbClr val="00B050"/>
                  </a:solidFill>
                  <a:latin typeface="DejaVu Serif Condensed"/>
                </a:rPr>
                <a:t>) su tecnologia </a:t>
              </a:r>
              <a:r>
                <a:rPr lang="it-IT" sz="1600" kern="0" dirty="0" err="1">
                  <a:solidFill>
                    <a:srgbClr val="00B050"/>
                  </a:solidFill>
                  <a:latin typeface="DejaVu Serif Condensed"/>
                </a:rPr>
                <a:t>uRWELL</a:t>
              </a:r>
              <a:r>
                <a:rPr lang="it-IT" sz="1600" kern="0" dirty="0">
                  <a:solidFill>
                    <a:srgbClr val="00B050"/>
                  </a:solidFill>
                  <a:latin typeface="DejaVu Serif Condensed"/>
                </a:rPr>
                <a:t>, tipo</a:t>
              </a:r>
              <a:r>
                <a:rPr lang="it-IT" sz="1600" i="1" kern="0" dirty="0">
                  <a:solidFill>
                    <a:srgbClr val="00B050"/>
                  </a:solidFill>
                  <a:latin typeface="DejaVu Serif Condensed"/>
                </a:rPr>
                <a:t> head-on, </a:t>
              </a:r>
              <a:r>
                <a:rPr lang="it-IT" sz="1600" kern="0" dirty="0">
                  <a:solidFill>
                    <a:srgbClr val="00B050"/>
                  </a:solidFill>
                  <a:latin typeface="DejaVu Serif Condensed"/>
                </a:rPr>
                <a:t>con convertitori </a:t>
              </a:r>
              <a:r>
                <a:rPr lang="it-IT" sz="1600" i="1" kern="0" dirty="0">
                  <a:solidFill>
                    <a:srgbClr val="00B050"/>
                  </a:solidFill>
                  <a:latin typeface="DejaVu Serif Condensed"/>
                </a:rPr>
                <a:t>a mesh e </a:t>
              </a:r>
              <a:r>
                <a:rPr lang="it-IT" sz="1600" i="1" kern="0" dirty="0" err="1">
                  <a:solidFill>
                    <a:srgbClr val="00B050"/>
                  </a:solidFill>
                  <a:latin typeface="DejaVu Serif Condensed"/>
                </a:rPr>
                <a:t>grooved-cathode</a:t>
              </a:r>
              <a:r>
                <a:rPr lang="it-IT" sz="1600" kern="0" dirty="0">
                  <a:solidFill>
                    <a:srgbClr val="00B050"/>
                  </a:solidFill>
                  <a:latin typeface="DejaVu Serif Condensed"/>
                </a:rPr>
                <a:t> ed elettronica </a:t>
              </a:r>
              <a:r>
                <a:rPr lang="it-IT" sz="1600" i="1" kern="0" dirty="0" err="1">
                  <a:solidFill>
                    <a:srgbClr val="00B050"/>
                  </a:solidFill>
                  <a:latin typeface="DejaVu Serif Condensed"/>
                </a:rPr>
                <a:t>counting</a:t>
              </a:r>
              <a:r>
                <a:rPr lang="it-IT" sz="1600" kern="0" dirty="0">
                  <a:solidFill>
                    <a:srgbClr val="00B050"/>
                  </a:solidFill>
                  <a:latin typeface="DejaVu Serif Condensed"/>
                </a:rPr>
                <a:t> integrata </a:t>
              </a:r>
              <a:r>
                <a:rPr lang="it-IT" sz="1600" b="1" kern="0" dirty="0">
                  <a:solidFill>
                    <a:srgbClr val="00B050"/>
                  </a:solidFill>
                  <a:latin typeface="DejaVu Serif Condensed"/>
                </a:rPr>
                <a:t>[m24]</a:t>
              </a:r>
            </a:p>
            <a:p>
              <a:pPr marL="114300"/>
              <a:r>
                <a:rPr lang="it-IT" sz="1600" b="1" kern="0" dirty="0">
                  <a:latin typeface="DejaVu Serif Condensed"/>
                </a:rPr>
                <a:t>M4: costruzione e test di prototipi basati su tecnologia </a:t>
              </a:r>
              <a:r>
                <a:rPr lang="it-IT" sz="1600" b="1" kern="0" dirty="0" err="1">
                  <a:latin typeface="DejaVu Serif Condensed"/>
                </a:rPr>
                <a:t>sRPC</a:t>
              </a:r>
              <a:r>
                <a:rPr lang="it-IT" sz="1600" b="1" kern="0" dirty="0">
                  <a:latin typeface="DejaVu Serif Condensed"/>
                </a:rPr>
                <a:t> [m24]</a:t>
              </a:r>
            </a:p>
            <a:p>
              <a:pPr marL="114300"/>
              <a:endParaRPr lang="it-IT" sz="800" b="1" kern="0" dirty="0">
                <a:latin typeface="DejaVu Serif Condensed"/>
              </a:endParaRPr>
            </a:p>
            <a:p>
              <a:pPr marL="114300"/>
              <a:r>
                <a:rPr lang="it-IT" sz="1600" b="1" kern="0" dirty="0">
                  <a:latin typeface="DejaVu Serif Condensed"/>
                </a:rPr>
                <a:t>M5: </a:t>
              </a:r>
              <a:r>
                <a:rPr lang="it-IT" sz="1600" kern="0" dirty="0">
                  <a:latin typeface="DejaVu Serif Condensed"/>
                </a:rPr>
                <a:t>costruzione e full </a:t>
              </a:r>
              <a:r>
                <a:rPr lang="it-IT" sz="1600" kern="0" dirty="0" err="1">
                  <a:latin typeface="DejaVu Serif Condensed"/>
                </a:rPr>
                <a:t>characterization</a:t>
              </a:r>
              <a:r>
                <a:rPr lang="it-IT" sz="1600" kern="0" dirty="0">
                  <a:latin typeface="DejaVu Serif Condensed"/>
                </a:rPr>
                <a:t> di prototipo </a:t>
              </a:r>
              <a:r>
                <a:rPr lang="it-IT" sz="1600" b="1" kern="0" dirty="0">
                  <a:latin typeface="DejaVu Serif Condensed"/>
                </a:rPr>
                <a:t>µ-RWELL di grande area </a:t>
              </a:r>
              <a:r>
                <a:rPr lang="it-IT" sz="1600" kern="0" dirty="0">
                  <a:latin typeface="DejaVu Serif Condensed"/>
                </a:rPr>
                <a:t>strumentato con elettronica finale </a:t>
              </a:r>
              <a:r>
                <a:rPr lang="it-IT" sz="1600" b="1" kern="0" dirty="0">
                  <a:latin typeface="DejaVu Serif Condensed"/>
                </a:rPr>
                <a:t>[m36]</a:t>
              </a:r>
              <a:endParaRPr lang="en-GB" sz="1600" kern="0" dirty="0">
                <a:latin typeface="DejaVu Serif Condensed"/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45E824FB-5BDC-8081-0B3B-353C2F4CE4AF}"/>
                </a:ext>
              </a:extLst>
            </p:cNvPr>
            <p:cNvSpPr txBox="1"/>
            <p:nvPr/>
          </p:nvSpPr>
          <p:spPr>
            <a:xfrm>
              <a:off x="381105" y="1245588"/>
              <a:ext cx="601447" cy="33855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rgbClr val="00B050"/>
                  </a:solidFill>
                  <a:latin typeface="DejaVu Serif Condensed"/>
                </a:rPr>
                <a:t>2021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3FFA124A-61A1-1F89-DE4D-F5409C1B0C5F}"/>
                </a:ext>
              </a:extLst>
            </p:cNvPr>
            <p:cNvSpPr txBox="1"/>
            <p:nvPr/>
          </p:nvSpPr>
          <p:spPr>
            <a:xfrm>
              <a:off x="375786" y="2666617"/>
              <a:ext cx="601447" cy="33855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00B050"/>
                  </a:solidFill>
                  <a:latin typeface="DejaVu Serif Condensed"/>
                </a:rPr>
                <a:t>2022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BB95B87F-A917-5E7C-AC8B-A6B09281C5BB}"/>
                </a:ext>
              </a:extLst>
            </p:cNvPr>
            <p:cNvSpPr txBox="1"/>
            <p:nvPr/>
          </p:nvSpPr>
          <p:spPr>
            <a:xfrm>
              <a:off x="375785" y="3749092"/>
              <a:ext cx="601447" cy="338554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DejaVu Serif Condensed"/>
                </a:rPr>
                <a:t>2023</a:t>
              </a:r>
            </a:p>
          </p:txBody>
        </p:sp>
        <p:sp>
          <p:nvSpPr>
            <p:cNvPr id="12" name="Parentesi graffa chiusa 11">
              <a:extLst>
                <a:ext uri="{FF2B5EF4-FFF2-40B4-BE49-F238E27FC236}">
                  <a16:creationId xmlns:a16="http://schemas.microsoft.com/office/drawing/2014/main" id="{AD222B11-0FC1-F292-B7B0-647E11D86FFE}"/>
                </a:ext>
              </a:extLst>
            </p:cNvPr>
            <p:cNvSpPr/>
            <p:nvPr/>
          </p:nvSpPr>
          <p:spPr>
            <a:xfrm>
              <a:off x="8811308" y="1035075"/>
              <a:ext cx="360040" cy="1440160"/>
            </a:xfrm>
            <a:prstGeom prst="righ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57E3E2E0-8F8B-465C-0096-265608BB8886}"/>
                </a:ext>
              </a:extLst>
            </p:cNvPr>
            <p:cNvSpPr txBox="1"/>
            <p:nvPr/>
          </p:nvSpPr>
          <p:spPr>
            <a:xfrm>
              <a:off x="9183682" y="1584142"/>
              <a:ext cx="776175" cy="33855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rgbClr val="00B050"/>
                  </a:solidFill>
                </a:rPr>
                <a:t>DONE</a:t>
              </a:r>
            </a:p>
          </p:txBody>
        </p:sp>
        <p:sp>
          <p:nvSpPr>
            <p:cNvPr id="14" name="Parentesi graffa chiusa 13">
              <a:extLst>
                <a:ext uri="{FF2B5EF4-FFF2-40B4-BE49-F238E27FC236}">
                  <a16:creationId xmlns:a16="http://schemas.microsoft.com/office/drawing/2014/main" id="{5BB0836D-717D-D16F-0240-C1F4123F8E67}"/>
                </a:ext>
              </a:extLst>
            </p:cNvPr>
            <p:cNvSpPr/>
            <p:nvPr/>
          </p:nvSpPr>
          <p:spPr>
            <a:xfrm>
              <a:off x="8811308" y="2619251"/>
              <a:ext cx="360040" cy="648072"/>
            </a:xfrm>
            <a:prstGeom prst="righ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645FD61E-A604-DE22-F08D-C6601B513365}"/>
                </a:ext>
              </a:extLst>
            </p:cNvPr>
            <p:cNvSpPr txBox="1"/>
            <p:nvPr/>
          </p:nvSpPr>
          <p:spPr>
            <a:xfrm>
              <a:off x="9221585" y="2777496"/>
              <a:ext cx="776175" cy="33855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rgbClr val="00B050"/>
                  </a:solidFill>
                </a:rPr>
                <a:t>DONE</a:t>
              </a:r>
            </a:p>
          </p:txBody>
        </p: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2148F227-3963-BAB2-EAEB-5D4695DC08E3}"/>
                </a:ext>
              </a:extLst>
            </p:cNvPr>
            <p:cNvCxnSpPr/>
            <p:nvPr/>
          </p:nvCxnSpPr>
          <p:spPr>
            <a:xfrm>
              <a:off x="7155124" y="3483347"/>
              <a:ext cx="100811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3B50EFA5-58C1-1D2B-A003-B0D8EB42AA27}"/>
                </a:ext>
              </a:extLst>
            </p:cNvPr>
            <p:cNvSpPr txBox="1"/>
            <p:nvPr/>
          </p:nvSpPr>
          <p:spPr>
            <a:xfrm>
              <a:off x="8379260" y="3288809"/>
              <a:ext cx="1346844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rgbClr val="FF0000"/>
                  </a:solidFill>
                </a:rPr>
                <a:t>to be </a:t>
              </a:r>
              <a:r>
                <a:rPr lang="it-IT" sz="1600" b="1" dirty="0" err="1">
                  <a:solidFill>
                    <a:srgbClr val="FF0000"/>
                  </a:solidFill>
                </a:rPr>
                <a:t>done</a:t>
              </a:r>
              <a:r>
                <a:rPr lang="it-IT" sz="1600" b="1" dirty="0">
                  <a:solidFill>
                    <a:srgbClr val="FF0000"/>
                  </a:solidFill>
                </a:rPr>
                <a:t>?</a:t>
              </a:r>
            </a:p>
          </p:txBody>
        </p:sp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730063BD-F029-FFBB-F855-61A50CB08D45}"/>
                </a:ext>
              </a:extLst>
            </p:cNvPr>
            <p:cNvCxnSpPr/>
            <p:nvPr/>
          </p:nvCxnSpPr>
          <p:spPr>
            <a:xfrm>
              <a:off x="7183689" y="4138399"/>
              <a:ext cx="100811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6BEB720C-6AD1-2098-5C5B-99C59A5E6A59}"/>
                </a:ext>
              </a:extLst>
            </p:cNvPr>
            <p:cNvSpPr txBox="1"/>
            <p:nvPr/>
          </p:nvSpPr>
          <p:spPr>
            <a:xfrm>
              <a:off x="8242501" y="3965347"/>
              <a:ext cx="1576072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600" b="1" dirty="0"/>
                <a:t>to be </a:t>
              </a:r>
              <a:r>
                <a:rPr lang="it-IT" sz="1600" b="1" dirty="0" err="1"/>
                <a:t>adjusted</a:t>
              </a:r>
              <a:endParaRPr lang="it-IT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9407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7CB9DAA8-61E7-E34C-75EA-0C1D5B8A7D86}"/>
              </a:ext>
            </a:extLst>
          </p:cNvPr>
          <p:cNvSpPr txBox="1">
            <a:spLocks/>
          </p:cNvSpPr>
          <p:nvPr/>
        </p:nvSpPr>
        <p:spPr>
          <a:xfrm>
            <a:off x="259920" y="147600"/>
            <a:ext cx="9628920" cy="46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200" kern="0" dirty="0">
                <a:solidFill>
                  <a:sysClr val="windowText" lastClr="000000"/>
                </a:solidFill>
                <a:latin typeface="Impact" pitchFamily="34" charset="0"/>
                <a:ea typeface="Verdana" pitchFamily="34" charset="0"/>
              </a:rPr>
              <a:t>2023 plans</a:t>
            </a:r>
            <a:endParaRPr lang="en-GB" sz="32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544834B-4205-2588-0973-FBB53BC9E65D}"/>
              </a:ext>
            </a:extLst>
          </p:cNvPr>
          <p:cNvSpPr txBox="1"/>
          <p:nvPr/>
        </p:nvSpPr>
        <p:spPr>
          <a:xfrm>
            <a:off x="647824" y="1395115"/>
            <a:ext cx="90730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DejaVu Serif Condensed"/>
              </a:rPr>
              <a:t>In agreement with milestones, on the </a:t>
            </a:r>
            <a:r>
              <a:rPr lang="it-IT" sz="2000" b="1" kern="0" dirty="0">
                <a:latin typeface="DejaVu Serif Condensed"/>
              </a:rPr>
              <a:t>µ-RWELL side, plans can be the following:</a:t>
            </a:r>
            <a:endParaRPr lang="en-GB" sz="2000" b="1" u="sng" dirty="0">
              <a:latin typeface="DejaVu Serif Condensed"/>
            </a:endParaRPr>
          </a:p>
          <a:p>
            <a:endParaRPr lang="en-GB" sz="500" dirty="0">
              <a:latin typeface="DejaVu Serif Condensed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latin typeface="DejaVu Serif Condensed"/>
              </a:rPr>
              <a:t>Design &amp; construction of </a:t>
            </a:r>
            <a:r>
              <a:rPr lang="en-GB" b="1" dirty="0">
                <a:latin typeface="DejaVu Serif Condensed"/>
              </a:rPr>
              <a:t>large size tile (20x20 cm</a:t>
            </a:r>
            <a:r>
              <a:rPr lang="en-GB" b="1" baseline="30000" dirty="0">
                <a:latin typeface="DejaVu Serif Condensed"/>
              </a:rPr>
              <a:t>2</a:t>
            </a:r>
            <a:r>
              <a:rPr lang="en-GB" b="1" dirty="0">
                <a:latin typeface="DejaVu Serif Condensed"/>
              </a:rPr>
              <a:t>) w/pad &amp; top r/out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>
                <a:latin typeface="DejaVu Serif Condensed"/>
              </a:rPr>
              <a:t>Choose the converter </a:t>
            </a:r>
            <a:r>
              <a:rPr lang="en-GB" dirty="0">
                <a:latin typeface="DejaVu Serif Condensed"/>
              </a:rPr>
              <a:t>(planar/grooved cathodes – metallic mesh ???)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latin typeface="DejaVu Serif Condensed"/>
              </a:rPr>
              <a:t>Design </a:t>
            </a:r>
            <a:r>
              <a:rPr lang="en-GB" b="1" dirty="0">
                <a:latin typeface="DejaVu Serif Condensed"/>
              </a:rPr>
              <a:t>final fee board based on CREMAT CR110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>
                <a:latin typeface="DejaVu Serif Condensed"/>
              </a:rPr>
              <a:t>HV ? </a:t>
            </a:r>
            <a:r>
              <a:rPr lang="en-GB" dirty="0">
                <a:latin typeface="DejaVu Serif Condensed"/>
              </a:rPr>
              <a:t>We would like to do something ?</a:t>
            </a:r>
          </a:p>
          <a:p>
            <a:endParaRPr lang="en-GB" sz="1200" dirty="0">
              <a:latin typeface="DejaVu Serif Condensed"/>
            </a:endParaRPr>
          </a:p>
          <a:p>
            <a:r>
              <a:rPr lang="en-GB" sz="2000" dirty="0">
                <a:latin typeface="DejaVu Serif Condensed"/>
              </a:rPr>
              <a:t>Assuming that the </a:t>
            </a:r>
            <a:r>
              <a:rPr lang="en-GB" sz="2000" b="1" dirty="0">
                <a:latin typeface="DejaVu Serif Condensed"/>
              </a:rPr>
              <a:t>2</a:t>
            </a:r>
            <a:r>
              <a:rPr lang="en-GB" sz="2000" b="1" baseline="30000" dirty="0">
                <a:latin typeface="DejaVu Serif Condensed"/>
              </a:rPr>
              <a:t>nd</a:t>
            </a:r>
            <a:r>
              <a:rPr lang="en-GB" sz="2000" b="1" dirty="0">
                <a:latin typeface="DejaVu Serif Condensed"/>
              </a:rPr>
              <a:t> HOTNES (for </a:t>
            </a:r>
            <a:r>
              <a:rPr lang="en-GB" sz="2000" b="1" dirty="0" err="1">
                <a:latin typeface="DejaVu Serif Condensed"/>
              </a:rPr>
              <a:t>sRPC</a:t>
            </a:r>
            <a:r>
              <a:rPr lang="en-GB" sz="2000" b="1" dirty="0">
                <a:latin typeface="DejaVu Serif Condensed"/>
              </a:rPr>
              <a:t>) test</a:t>
            </a:r>
            <a:r>
              <a:rPr lang="en-GB" sz="2000" dirty="0">
                <a:latin typeface="DejaVu Serif Condensed"/>
              </a:rPr>
              <a:t> will give good results:</a:t>
            </a:r>
            <a:endParaRPr lang="en-GB" sz="2000" b="1" dirty="0">
              <a:latin typeface="DejaVu Serif Condensed"/>
            </a:endParaRPr>
          </a:p>
          <a:p>
            <a:endParaRPr lang="en-GB" sz="500" dirty="0">
              <a:latin typeface="DejaVu Serif Condensed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latin typeface="DejaVu Serif Condensed"/>
              </a:rPr>
              <a:t>Design/construction of </a:t>
            </a:r>
            <a:r>
              <a:rPr lang="en-GB" b="1" dirty="0">
                <a:latin typeface="DejaVu Serif Condensed"/>
              </a:rPr>
              <a:t>10x10 cm</a:t>
            </a:r>
            <a:r>
              <a:rPr lang="en-GB" b="1" baseline="30000" dirty="0">
                <a:latin typeface="DejaVu Serif Condensed"/>
              </a:rPr>
              <a:t>2</a:t>
            </a:r>
            <a:r>
              <a:rPr lang="en-GB" b="1" dirty="0">
                <a:latin typeface="DejaVu Serif Condensed"/>
              </a:rPr>
              <a:t> </a:t>
            </a:r>
            <a:r>
              <a:rPr lang="en-GB" b="1" dirty="0" err="1">
                <a:latin typeface="DejaVu Serif Condensed"/>
              </a:rPr>
              <a:t>sRPC</a:t>
            </a:r>
            <a:r>
              <a:rPr lang="en-GB" b="1" dirty="0">
                <a:latin typeface="DejaVu Serif Condensed"/>
              </a:rPr>
              <a:t> tiles </a:t>
            </a:r>
            <a:r>
              <a:rPr lang="en-GB" dirty="0">
                <a:latin typeface="DejaVu Serif Condensed"/>
              </a:rPr>
              <a:t>(electrode sputtering &amp; assembly, mechanics …)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latin typeface="DejaVu Serif Condensed"/>
              </a:rPr>
              <a:t>Design/construction of the </a:t>
            </a:r>
            <a:r>
              <a:rPr lang="en-GB" b="1" dirty="0">
                <a:latin typeface="DejaVu Serif Condensed"/>
              </a:rPr>
              <a:t>PCB readout  </a:t>
            </a:r>
            <a:r>
              <a:rPr lang="en-GB" dirty="0">
                <a:latin typeface="DejaVu Serif Condensed"/>
              </a:rPr>
              <a:t>(for </a:t>
            </a:r>
            <a:r>
              <a:rPr lang="en-GB" b="1" dirty="0">
                <a:latin typeface="DejaVu Serif Condensed"/>
              </a:rPr>
              <a:t>both anode/cathode</a:t>
            </a:r>
            <a:r>
              <a:rPr lang="en-GB" dirty="0">
                <a:latin typeface="DejaVu Serif Condensed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latin typeface="DejaVu Serif Condensed"/>
              </a:rPr>
              <a:t>Exploiting </a:t>
            </a:r>
            <a:r>
              <a:rPr lang="en-GB" b="1" dirty="0">
                <a:latin typeface="DejaVu Serif Condensed"/>
              </a:rPr>
              <a:t>existing fee boards (?) </a:t>
            </a:r>
            <a:r>
              <a:rPr lang="en-GB" dirty="0">
                <a:latin typeface="DejaVu Serif Condensed"/>
              </a:rPr>
              <a:t>already used for </a:t>
            </a:r>
            <a:r>
              <a:rPr lang="it-IT" kern="0" dirty="0">
                <a:latin typeface="DejaVu Serif Condensed"/>
              </a:rPr>
              <a:t>µ-RWELL</a:t>
            </a:r>
            <a:endParaRPr lang="en-GB" dirty="0">
              <a:latin typeface="DejaVu Serif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99616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B608BDF-2116-9544-A34C-53F37F14F699}"/>
              </a:ext>
            </a:extLst>
          </p:cNvPr>
          <p:cNvSpPr txBox="1">
            <a:spLocks/>
          </p:cNvSpPr>
          <p:nvPr/>
        </p:nvSpPr>
        <p:spPr>
          <a:xfrm>
            <a:off x="259920" y="147600"/>
            <a:ext cx="9628920" cy="46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200" kern="0" dirty="0">
                <a:solidFill>
                  <a:sysClr val="windowText" lastClr="000000"/>
                </a:solidFill>
                <a:latin typeface="Impact" pitchFamily="34" charset="0"/>
                <a:ea typeface="Verdana" pitchFamily="34" charset="0"/>
              </a:rPr>
              <a:t>Funds request – 2023 (very preliminary)</a:t>
            </a:r>
            <a:endParaRPr lang="en-GB" sz="3200" kern="0" dirty="0">
              <a:solidFill>
                <a:sysClr val="windowText" lastClr="00000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18B5CFD-CE55-7C85-B96D-268A5BCDB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27" y="999109"/>
            <a:ext cx="5840774" cy="394560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71F2B8-B380-9959-51A0-E05B02480721}"/>
              </a:ext>
            </a:extLst>
          </p:cNvPr>
          <p:cNvSpPr txBox="1"/>
          <p:nvPr/>
        </p:nvSpPr>
        <p:spPr>
          <a:xfrm>
            <a:off x="2014527" y="5053009"/>
            <a:ext cx="597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>
                <a:latin typeface="Impact" panose="020B0806030902050204" pitchFamily="34" charset="0"/>
              </a:rPr>
              <a:t>We</a:t>
            </a:r>
            <a:r>
              <a:rPr lang="it-IT" dirty="0">
                <a:latin typeface="Impact" panose="020B0806030902050204" pitchFamily="34" charset="0"/>
              </a:rPr>
              <a:t> </a:t>
            </a:r>
            <a:r>
              <a:rPr lang="it-IT" dirty="0" err="1">
                <a:latin typeface="Impact" panose="020B0806030902050204" pitchFamily="34" charset="0"/>
              </a:rPr>
              <a:t>should</a:t>
            </a:r>
            <a:r>
              <a:rPr lang="it-IT" dirty="0">
                <a:latin typeface="Impact" panose="020B0806030902050204" pitchFamily="34" charset="0"/>
              </a:rPr>
              <a:t> start </a:t>
            </a:r>
            <a:r>
              <a:rPr lang="it-IT" dirty="0" err="1">
                <a:latin typeface="Impact" panose="020B0806030902050204" pitchFamily="34" charset="0"/>
              </a:rPr>
              <a:t>asap</a:t>
            </a:r>
            <a:r>
              <a:rPr lang="it-IT" dirty="0">
                <a:latin typeface="Impact" panose="020B0806030902050204" pitchFamily="34" charset="0"/>
              </a:rPr>
              <a:t> to </a:t>
            </a:r>
            <a:r>
              <a:rPr lang="it-IT" dirty="0" err="1">
                <a:latin typeface="Impact" panose="020B0806030902050204" pitchFamily="34" charset="0"/>
              </a:rPr>
              <a:t>collect</a:t>
            </a:r>
            <a:r>
              <a:rPr lang="it-IT" dirty="0">
                <a:latin typeface="Impact" panose="020B0806030902050204" pitchFamily="34" charset="0"/>
              </a:rPr>
              <a:t> </a:t>
            </a:r>
            <a:r>
              <a:rPr lang="it-IT" dirty="0" err="1">
                <a:latin typeface="Impact" panose="020B0806030902050204" pitchFamily="34" charset="0"/>
              </a:rPr>
              <a:t>offers</a:t>
            </a:r>
            <a:r>
              <a:rPr lang="it-IT" dirty="0">
                <a:latin typeface="Impact" panose="020B0806030902050204" pitchFamily="34" charset="0"/>
              </a:rPr>
              <a:t> (</a:t>
            </a:r>
            <a:r>
              <a:rPr lang="it-IT" dirty="0" err="1">
                <a:latin typeface="Impact" panose="020B0806030902050204" pitchFamily="34" charset="0"/>
              </a:rPr>
              <a:t>within</a:t>
            </a:r>
            <a:r>
              <a:rPr lang="it-IT" dirty="0">
                <a:latin typeface="Impact" panose="020B0806030902050204" pitchFamily="34" charset="0"/>
              </a:rPr>
              <a:t> </a:t>
            </a:r>
            <a:r>
              <a:rPr lang="it-IT" dirty="0" err="1">
                <a:latin typeface="Impact" panose="020B0806030902050204" pitchFamily="34" charset="0"/>
              </a:rPr>
              <a:t>Friday</a:t>
            </a:r>
            <a:r>
              <a:rPr lang="it-IT" dirty="0">
                <a:latin typeface="Impact" panose="020B0806030902050204" pitchFamily="34" charset="0"/>
              </a:rPr>
              <a:t> 24° June)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F3FF4F32-E45F-2247-22B8-FB9695D5EE29}"/>
              </a:ext>
            </a:extLst>
          </p:cNvPr>
          <p:cNvCxnSpPr/>
          <p:nvPr/>
        </p:nvCxnSpPr>
        <p:spPr>
          <a:xfrm flipH="1">
            <a:off x="8028345" y="4470250"/>
            <a:ext cx="7200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83EB4A9-7A8A-4788-8A42-EEC6D7153296}"/>
              </a:ext>
            </a:extLst>
          </p:cNvPr>
          <p:cNvSpPr txBox="1"/>
          <p:nvPr/>
        </p:nvSpPr>
        <p:spPr>
          <a:xfrm>
            <a:off x="8863413" y="4285584"/>
            <a:ext cx="56938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Impact" panose="020B0806030902050204" pitchFamily="34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136276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72" y="603026"/>
            <a:ext cx="7960739" cy="447791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9792" y="2691259"/>
            <a:ext cx="9628920" cy="468000"/>
          </a:xfrm>
        </p:spPr>
        <p:txBody>
          <a:bodyPr/>
          <a:lstStyle/>
          <a:p>
            <a:pPr algn="ctr"/>
            <a:r>
              <a:rPr lang="en-US" sz="4000" b="0" strike="noStrike" spc="26" dirty="0">
                <a:latin typeface="Impact"/>
              </a:rPr>
              <a:t>Spare Slides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17490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52428E-9E35-5FCC-C2B0-01FF231D9CFF}"/>
              </a:ext>
            </a:extLst>
          </p:cNvPr>
          <p:cNvSpPr txBox="1"/>
          <p:nvPr/>
        </p:nvSpPr>
        <p:spPr>
          <a:xfrm>
            <a:off x="626485" y="2343993"/>
            <a:ext cx="4144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lvl="1" indent="-317500" algn="just">
              <a:buSzPts val="1400"/>
              <a:buFont typeface="Wingdings" pitchFamily="2" charset="2"/>
              <a:buChar char="§"/>
            </a:pPr>
            <a:r>
              <a:rPr lang="it-IT" b="1" dirty="0">
                <a:latin typeface="DejaVu Serif Condensed"/>
              </a:rPr>
              <a:t>Boron</a:t>
            </a:r>
            <a:r>
              <a:rPr lang="it-IT" dirty="0">
                <a:latin typeface="DejaVu Serif Condensed"/>
              </a:rPr>
              <a:t> </a:t>
            </a:r>
            <a:r>
              <a:rPr lang="it-IT" dirty="0" err="1">
                <a:latin typeface="DejaVu Serif Condensed"/>
              </a:rPr>
              <a:t>coated</a:t>
            </a:r>
            <a:r>
              <a:rPr lang="it-IT" b="1" dirty="0">
                <a:latin typeface="DejaVu Serif Condensed"/>
              </a:rPr>
              <a:t> planar </a:t>
            </a:r>
            <a:r>
              <a:rPr lang="it-IT" b="1" dirty="0" err="1">
                <a:latin typeface="DejaVu Serif Condensed"/>
              </a:rPr>
              <a:t>cathodes</a:t>
            </a:r>
            <a:endParaRPr lang="it-IT" b="1" dirty="0">
              <a:latin typeface="DejaVu Serif Condensed"/>
            </a:endParaRPr>
          </a:p>
          <a:p>
            <a:pPr marL="914400" lvl="1" indent="-317500" algn="just">
              <a:buSzPts val="1400"/>
              <a:buFont typeface="Wingdings" pitchFamily="2" charset="2"/>
              <a:buChar char="§"/>
            </a:pPr>
            <a:r>
              <a:rPr lang="it-IT" b="1" dirty="0" err="1">
                <a:latin typeface="DejaVu Serif Condensed"/>
              </a:rPr>
              <a:t>Boron</a:t>
            </a:r>
            <a:r>
              <a:rPr lang="it-IT" dirty="0">
                <a:latin typeface="DejaVu Serif Condensed"/>
              </a:rPr>
              <a:t> </a:t>
            </a:r>
            <a:r>
              <a:rPr lang="it-IT" dirty="0" err="1">
                <a:latin typeface="DejaVu Serif Condensed"/>
              </a:rPr>
              <a:t>coated</a:t>
            </a:r>
            <a:r>
              <a:rPr lang="it-IT" dirty="0">
                <a:latin typeface="DejaVu Serif Condensed"/>
              </a:rPr>
              <a:t> </a:t>
            </a:r>
            <a:r>
              <a:rPr lang="it-IT" b="1" dirty="0" err="1">
                <a:latin typeface="DejaVu Serif Condensed"/>
              </a:rPr>
              <a:t>metallic</a:t>
            </a:r>
            <a:r>
              <a:rPr lang="it-IT" b="1" dirty="0">
                <a:latin typeface="DejaVu Serif Condensed"/>
              </a:rPr>
              <a:t> </a:t>
            </a:r>
            <a:r>
              <a:rPr lang="it-IT" b="1" dirty="0" err="1">
                <a:latin typeface="DejaVu Serif Condensed"/>
              </a:rPr>
              <a:t>meshes</a:t>
            </a:r>
            <a:endParaRPr lang="it-IT" b="1" dirty="0">
              <a:latin typeface="DejaVu Serif Condensed"/>
            </a:endParaRPr>
          </a:p>
          <a:p>
            <a:pPr marL="914400" lvl="1" indent="-317500" algn="just">
              <a:buSzPts val="1400"/>
              <a:buFont typeface="Wingdings" pitchFamily="2" charset="2"/>
              <a:buChar char="§"/>
            </a:pPr>
            <a:r>
              <a:rPr lang="it-IT" b="1" dirty="0" err="1">
                <a:latin typeface="DejaVu Serif Condensed"/>
              </a:rPr>
              <a:t>Boron</a:t>
            </a:r>
            <a:r>
              <a:rPr lang="it-IT" dirty="0">
                <a:latin typeface="DejaVu Serif Condensed"/>
              </a:rPr>
              <a:t> </a:t>
            </a:r>
            <a:r>
              <a:rPr lang="it-IT" dirty="0" err="1">
                <a:latin typeface="DejaVu Serif Condensed"/>
              </a:rPr>
              <a:t>coated</a:t>
            </a:r>
            <a:r>
              <a:rPr lang="it-IT" dirty="0">
                <a:latin typeface="DejaVu Serif Condensed"/>
              </a:rPr>
              <a:t> </a:t>
            </a:r>
            <a:r>
              <a:rPr lang="it-IT" b="1" dirty="0" err="1">
                <a:latin typeface="DejaVu Serif Condensed"/>
              </a:rPr>
              <a:t>grooved-cathodes</a:t>
            </a:r>
            <a:endParaRPr lang="it-IT" b="1" dirty="0">
              <a:latin typeface="DejaVu Serif Condensed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1E64E7-719E-8C21-92CC-7F16012B92D9}"/>
              </a:ext>
            </a:extLst>
          </p:cNvPr>
          <p:cNvSpPr txBox="1"/>
          <p:nvPr/>
        </p:nvSpPr>
        <p:spPr>
          <a:xfrm>
            <a:off x="179512" y="1421363"/>
            <a:ext cx="5020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317500">
              <a:buSzPts val="1400"/>
              <a:buChar char="●"/>
            </a:pPr>
            <a:r>
              <a:rPr lang="en-US" b="1" dirty="0">
                <a:latin typeface="DejaVu Serif Condensed"/>
              </a:rPr>
              <a:t>Resistive Gaseous Detectors </a:t>
            </a:r>
            <a:r>
              <a:rPr lang="en-US" dirty="0">
                <a:latin typeface="DejaVu Serif Condensed"/>
              </a:rPr>
              <a:t>(μ-RWELL + </a:t>
            </a:r>
            <a:r>
              <a:rPr lang="en-US" dirty="0" err="1">
                <a:latin typeface="DejaVu Serif Condensed"/>
              </a:rPr>
              <a:t>sRPC</a:t>
            </a:r>
            <a:r>
              <a:rPr lang="en-US" dirty="0">
                <a:latin typeface="DejaVu Serif Condensed"/>
              </a:rPr>
              <a:t>)</a:t>
            </a:r>
            <a:endParaRPr lang="en-US" sz="600" dirty="0">
              <a:latin typeface="DejaVu Serif Condensed"/>
            </a:endParaRPr>
          </a:p>
          <a:p>
            <a:pPr marL="457200" lvl="0" indent="-317500">
              <a:buSzPts val="1400"/>
              <a:buChar char="●"/>
            </a:pPr>
            <a:r>
              <a:rPr lang="en-US" b="1" dirty="0">
                <a:latin typeface="DejaVu Serif Condensed"/>
              </a:rPr>
              <a:t>Neutron Boron-Converters: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90E62CD-C35C-8C27-A386-44CBD29B29B9}"/>
              </a:ext>
            </a:extLst>
          </p:cNvPr>
          <p:cNvSpPr txBox="1"/>
          <p:nvPr/>
        </p:nvSpPr>
        <p:spPr>
          <a:xfrm>
            <a:off x="290555" y="3843387"/>
            <a:ext cx="7185099" cy="71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23850">
              <a:lnSpc>
                <a:spcPct val="115000"/>
              </a:lnSpc>
              <a:buClr>
                <a:schemeClr val="dk2"/>
              </a:buClr>
              <a:buSzPts val="1500"/>
              <a:buChar char="●"/>
            </a:pPr>
            <a:r>
              <a:rPr lang="en" b="1" dirty="0">
                <a:latin typeface="DejaVu Serif Condensed"/>
              </a:rPr>
              <a:t>Counting-mode electronics</a:t>
            </a:r>
            <a:r>
              <a:rPr lang="en" dirty="0">
                <a:latin typeface="DejaVu Serif Condensed"/>
              </a:rPr>
              <a:t> - read-out of the induced signals on HV electrodes or external pick-up pads	</a:t>
            </a:r>
            <a:endParaRPr lang="en" sz="900" dirty="0">
              <a:latin typeface="DejaVu Serif Condensed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B5733553-3A15-2B02-9757-56A4E690B5AC}"/>
              </a:ext>
            </a:extLst>
          </p:cNvPr>
          <p:cNvSpPr txBox="1">
            <a:spLocks/>
          </p:cNvSpPr>
          <p:nvPr/>
        </p:nvSpPr>
        <p:spPr>
          <a:xfrm>
            <a:off x="259920" y="147600"/>
            <a:ext cx="9628920" cy="46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200" kern="0" dirty="0">
                <a:solidFill>
                  <a:sysClr val="windowText" lastClr="000000"/>
                </a:solidFill>
                <a:latin typeface="Impact" pitchFamily="34" charset="0"/>
                <a:ea typeface="Verdana" pitchFamily="34" charset="0"/>
              </a:rPr>
              <a:t>The pillars</a:t>
            </a:r>
            <a:endParaRPr lang="en-GB" sz="32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792D1CC4-D9CC-0A6E-9F16-D4CFFB8216BC}"/>
              </a:ext>
            </a:extLst>
          </p:cNvPr>
          <p:cNvGrpSpPr/>
          <p:nvPr/>
        </p:nvGrpSpPr>
        <p:grpSpPr>
          <a:xfrm>
            <a:off x="5472360" y="1717333"/>
            <a:ext cx="4464496" cy="1910030"/>
            <a:chOff x="5472360" y="1429301"/>
            <a:chExt cx="4464496" cy="1910030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779ACDB4-303C-FC64-CFEA-82272D23AC70}"/>
                </a:ext>
              </a:extLst>
            </p:cNvPr>
            <p:cNvSpPr txBox="1"/>
            <p:nvPr/>
          </p:nvSpPr>
          <p:spPr>
            <a:xfrm>
              <a:off x="5688384" y="2203155"/>
              <a:ext cx="3850747" cy="10299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5000" rIns="90000" bIns="45000" anchorCtr="0" compatLnSpc="0">
              <a:spAutoFit/>
            </a:bodyPr>
            <a:lstStyle/>
            <a:p>
              <a:pPr marL="171450" marR="0" lvl="0" indent="-171450" algn="just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tabLst/>
              </a:pPr>
              <a:r>
                <a:rPr lang="en-US" sz="1000" dirty="0">
                  <a:latin typeface="DejaVu Serif Condensed"/>
                  <a:ea typeface="Droid Sans Fallback" pitchFamily="2"/>
                  <a:cs typeface="FreeSans" pitchFamily="2"/>
                </a:rPr>
                <a:t>d</a:t>
              </a:r>
              <a:r>
                <a:rPr lang="en-US" sz="1000" b="0" i="0" u="none" strike="noStrike" kern="1200" cap="none" dirty="0">
                  <a:ln>
                    <a:noFill/>
                  </a:ln>
                  <a:latin typeface="DejaVu Serif Condensed"/>
                  <a:ea typeface="Droid Sans Fallback" pitchFamily="2"/>
                  <a:cs typeface="FreeSans" pitchFamily="2"/>
                </a:rPr>
                <a:t>etection of thermal neutrons (</a:t>
              </a:r>
              <a:r>
                <a:rPr lang="en-US" sz="1000" b="0" i="0" u="none" strike="noStrike" kern="1200" cap="none" dirty="0" err="1">
                  <a:ln>
                    <a:noFill/>
                  </a:ln>
                  <a:latin typeface="DejaVu Serif Condensed"/>
                  <a:ea typeface="Droid Sans Fallback" pitchFamily="2"/>
                  <a:cs typeface="FreeSans" pitchFamily="2"/>
                </a:rPr>
                <a:t>E</a:t>
              </a:r>
              <a:r>
                <a:rPr lang="en-US" sz="1000" b="0" i="0" u="none" strike="noStrike" kern="1200" cap="none" spc="20" baseline="-25000" dirty="0" err="1">
                  <a:ln>
                    <a:noFill/>
                  </a:ln>
                  <a:latin typeface="DejaVu Serif Condensed"/>
                  <a:ea typeface="Droid Sans Fallback" pitchFamily="2"/>
                  <a:cs typeface="FreeSans" pitchFamily="2"/>
                </a:rPr>
                <a:t>k</a:t>
              </a:r>
              <a:r>
                <a:rPr lang="en-US" sz="1000" b="0" i="0" u="none" strike="noStrike" kern="1200" cap="none" dirty="0">
                  <a:ln>
                    <a:noFill/>
                  </a:ln>
                  <a:latin typeface="DejaVu Serif Condensed"/>
                  <a:ea typeface="Droid Sans Fallback" pitchFamily="2"/>
                  <a:cs typeface="FreeSans" pitchFamily="2"/>
                </a:rPr>
                <a:t> ~ 25meV) with </a:t>
              </a:r>
              <a:r>
                <a:rPr lang="en-US" sz="1000" b="0" i="0" u="none" strike="noStrike" kern="1200" cap="none" baseline="30000" dirty="0">
                  <a:ln>
                    <a:noFill/>
                  </a:ln>
                  <a:latin typeface="DejaVu Serif Condensed"/>
                  <a:ea typeface="Droid Sans Fallback" pitchFamily="2"/>
                  <a:cs typeface="FreeSans" pitchFamily="2"/>
                </a:rPr>
                <a:t>10</a:t>
              </a:r>
              <a:r>
                <a:rPr lang="en-US" sz="1000" b="0" i="0" u="none" strike="noStrike" kern="1200" cap="none" dirty="0">
                  <a:ln>
                    <a:noFill/>
                  </a:ln>
                  <a:latin typeface="DejaVu Serif Condensed"/>
                  <a:ea typeface="Droid Sans Fallback" pitchFamily="2"/>
                  <a:cs typeface="FreeSans" pitchFamily="2"/>
                </a:rPr>
                <a:t>B</a:t>
              </a:r>
              <a:r>
                <a:rPr lang="en-US" sz="1000" b="0" i="0" u="none" strike="noStrike" kern="1200" cap="none" spc="20" baseline="-25000" dirty="0">
                  <a:ln>
                    <a:noFill/>
                  </a:ln>
                  <a:latin typeface="DejaVu Serif Condensed"/>
                  <a:ea typeface="Droid Sans Fallback" pitchFamily="2"/>
                  <a:cs typeface="FreeSans" pitchFamily="2"/>
                </a:rPr>
                <a:t>4</a:t>
              </a:r>
              <a:r>
                <a:rPr lang="en-US" sz="1000" b="0" i="0" u="none" strike="noStrike" kern="1200" cap="none" dirty="0">
                  <a:ln>
                    <a:noFill/>
                  </a:ln>
                  <a:latin typeface="DejaVu Serif Condensed"/>
                  <a:ea typeface="Droid Sans Fallback" pitchFamily="2"/>
                  <a:cs typeface="FreeSans" pitchFamily="2"/>
                </a:rPr>
                <a:t>C deposition on detector electrodes/cathodes</a:t>
              </a:r>
            </a:p>
            <a:p>
              <a:pPr marL="171450" marR="0" lvl="0" indent="-171450" algn="just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tabLst/>
              </a:pPr>
              <a:r>
                <a:rPr lang="en-US" sz="1000" b="0" i="0" u="none" strike="noStrike" kern="1200" cap="none" dirty="0">
                  <a:ln>
                    <a:noFill/>
                  </a:ln>
                  <a:latin typeface="DejaVu Serif Condensed"/>
                  <a:ea typeface="Droid Sans Fallback" pitchFamily="2"/>
                  <a:cs typeface="FreeSans" pitchFamily="2"/>
                </a:rPr>
                <a:t>neutron conversion </a:t>
              </a:r>
              <a:r>
                <a:rPr lang="en-US" sz="1000" dirty="0">
                  <a:latin typeface="DejaVu Serif Condensed"/>
                  <a:ea typeface="Droid Sans Fallback" pitchFamily="2"/>
                  <a:cs typeface="FreeSans" pitchFamily="2"/>
                </a:rPr>
                <a:t>in </a:t>
              </a:r>
              <a:r>
                <a:rPr lang="en-US" sz="1000" b="0" i="0" u="none" strike="noStrike" kern="1200" cap="none" dirty="0">
                  <a:ln>
                    <a:noFill/>
                  </a:ln>
                  <a:latin typeface="DejaVu Serif Condensed"/>
                  <a:ea typeface="Droid Sans Fallback" pitchFamily="2"/>
                  <a:cs typeface="FreeSans" pitchFamily="2"/>
                </a:rPr>
                <a:t>ionizing </a:t>
              </a:r>
              <a:r>
                <a:rPr lang="en-US" sz="1000" dirty="0">
                  <a:latin typeface="DejaVu Serif Condensed"/>
                  <a:ea typeface="Droid Sans Fallback" pitchFamily="2"/>
                  <a:cs typeface="FreeSans" pitchFamily="2"/>
                </a:rPr>
                <a:t>p</a:t>
              </a:r>
              <a:r>
                <a:rPr lang="en-US" sz="1000" b="0" i="0" u="none" strike="noStrike" kern="1200" cap="none" dirty="0">
                  <a:ln>
                    <a:noFill/>
                  </a:ln>
                  <a:latin typeface="DejaVu Serif Condensed"/>
                  <a:ea typeface="Droid Sans Fallback" pitchFamily="2"/>
                  <a:cs typeface="FreeSans" pitchFamily="2"/>
                </a:rPr>
                <a:t>articles (α/</a:t>
              </a:r>
              <a:r>
                <a:rPr lang="en-US" sz="1000" b="0" i="0" u="none" strike="noStrike" kern="1200" cap="none" baseline="30000" dirty="0">
                  <a:ln>
                    <a:noFill/>
                  </a:ln>
                  <a:latin typeface="DejaVu Serif Condensed"/>
                  <a:ea typeface="Droid Sans Fallback" pitchFamily="2"/>
                  <a:cs typeface="FreeSans" pitchFamily="2"/>
                </a:rPr>
                <a:t>7</a:t>
              </a:r>
              <a:r>
                <a:rPr lang="en-US" sz="1000" b="0" i="0" u="none" strike="noStrike" kern="1200" cap="none" dirty="0">
                  <a:ln>
                    <a:noFill/>
                  </a:ln>
                  <a:latin typeface="DejaVu Serif Condensed"/>
                  <a:ea typeface="Droid Sans Fallback" pitchFamily="2"/>
                  <a:cs typeface="FreeSans" pitchFamily="2"/>
                </a:rPr>
                <a:t>Li back to back → mutually exclusive events)</a:t>
              </a:r>
            </a:p>
            <a:p>
              <a:pPr marL="171450" marR="0" lvl="0" indent="-171450" algn="just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tabLst/>
              </a:pPr>
              <a:r>
                <a:rPr lang="en-US" sz="1000" dirty="0">
                  <a:latin typeface="DejaVu Serif Condensed"/>
                  <a:ea typeface="Droid Sans Fallback" pitchFamily="2"/>
                  <a:cs typeface="FreeSans" pitchFamily="2"/>
                </a:rPr>
                <a:t>n</a:t>
              </a:r>
              <a:r>
                <a:rPr lang="en-US" sz="1000" b="0" i="0" u="none" strike="noStrike" kern="1200" cap="none" dirty="0">
                  <a:ln>
                    <a:noFill/>
                  </a:ln>
                  <a:latin typeface="DejaVu Serif Condensed"/>
                  <a:ea typeface="Droid Sans Fallback" pitchFamily="2"/>
                  <a:cs typeface="FreeSans" pitchFamily="2"/>
                </a:rPr>
                <a:t>ot negligible α/</a:t>
              </a:r>
              <a:r>
                <a:rPr lang="en-US" sz="1000" b="0" i="0" u="none" strike="noStrike" kern="1200" cap="none" baseline="30000" dirty="0">
                  <a:ln>
                    <a:noFill/>
                  </a:ln>
                  <a:latin typeface="DejaVu Serif Condensed"/>
                  <a:ea typeface="Droid Sans Fallback" pitchFamily="2"/>
                  <a:cs typeface="FreeSans" pitchFamily="2"/>
                </a:rPr>
                <a:t>7</a:t>
              </a:r>
              <a:r>
                <a:rPr lang="en-US" sz="1000" b="0" i="0" u="none" strike="noStrike" kern="1200" cap="none" dirty="0">
                  <a:ln>
                    <a:noFill/>
                  </a:ln>
                  <a:latin typeface="DejaVu Serif Condensed"/>
                  <a:ea typeface="Droid Sans Fallback" pitchFamily="2"/>
                  <a:cs typeface="FreeSans" pitchFamily="2"/>
                </a:rPr>
                <a:t>Li cross-section with </a:t>
              </a:r>
              <a:r>
                <a:rPr lang="en-US" sz="1000" b="0" i="0" u="none" strike="noStrike" kern="1200" cap="none" baseline="30000" dirty="0">
                  <a:ln>
                    <a:noFill/>
                  </a:ln>
                  <a:latin typeface="DejaVu Serif Condensed"/>
                  <a:ea typeface="Droid Sans Fallback" pitchFamily="2"/>
                  <a:cs typeface="FreeSans" pitchFamily="2"/>
                </a:rPr>
                <a:t>10</a:t>
              </a:r>
              <a:r>
                <a:rPr lang="en-US" sz="1000" b="0" i="0" u="none" strike="noStrike" kern="1200" cap="none" dirty="0">
                  <a:ln>
                    <a:noFill/>
                  </a:ln>
                  <a:latin typeface="DejaVu Serif Condensed"/>
                  <a:ea typeface="Droid Sans Fallback" pitchFamily="2"/>
                  <a:cs typeface="FreeSans" pitchFamily="2"/>
                </a:rPr>
                <a:t>B</a:t>
              </a:r>
              <a:r>
                <a:rPr lang="en-US" sz="1000" b="0" i="0" u="none" strike="noStrike" kern="1200" cap="none" spc="20" baseline="-25000" dirty="0">
                  <a:ln>
                    <a:noFill/>
                  </a:ln>
                  <a:latin typeface="DejaVu Serif Condensed"/>
                  <a:ea typeface="Droid Sans Fallback" pitchFamily="2"/>
                  <a:cs typeface="FreeSans" pitchFamily="2"/>
                </a:rPr>
                <a:t>4</a:t>
              </a:r>
              <a:r>
                <a:rPr lang="en-US" sz="1000" b="0" i="0" u="none" strike="noStrike" kern="1200" cap="none" dirty="0">
                  <a:ln>
                    <a:noFill/>
                  </a:ln>
                  <a:latin typeface="DejaVu Serif Condensed"/>
                  <a:ea typeface="Droid Sans Fallback" pitchFamily="2"/>
                  <a:cs typeface="FreeSans" pitchFamily="2"/>
                </a:rPr>
                <a:t>C → thickness optimization.</a:t>
              </a:r>
            </a:p>
          </p:txBody>
        </p:sp>
        <p:pic>
          <p:nvPicPr>
            <p:cNvPr id="10" name="Immagine 9" descr="28§latex§n+^{10}_{\ 5} \text{B}\left\{&#10;\begin{alignedat}{2}&#10;% R &amp; L &#10;{} &amp;^7_3Li(1.02MeV)+\alpha(1.78MeV) &amp; 6\% \\&#10;{} &amp;^7_3Li(0.84MeV)+\alpha(1.47MeV)+\gamma(0.48MeV) &amp; \ \ 94\%&#10;\end{alignedat}&#10;\right§png§600§FALSE§" title="TexMaths">
              <a:extLst>
                <a:ext uri="{FF2B5EF4-FFF2-40B4-BE49-F238E27FC236}">
                  <a16:creationId xmlns:a16="http://schemas.microsoft.com/office/drawing/2014/main" id="{BC742D53-6574-8EFF-186C-277741F5F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5725228" y="1657489"/>
              <a:ext cx="4067612" cy="46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Elaborazione alternativa 1">
              <a:extLst>
                <a:ext uri="{FF2B5EF4-FFF2-40B4-BE49-F238E27FC236}">
                  <a16:creationId xmlns:a16="http://schemas.microsoft.com/office/drawing/2014/main" id="{DAFD7338-5EE8-01DC-FF69-D55C7F38754B}"/>
                </a:ext>
              </a:extLst>
            </p:cNvPr>
            <p:cNvSpPr/>
            <p:nvPr/>
          </p:nvSpPr>
          <p:spPr>
            <a:xfrm>
              <a:off x="5472360" y="1429301"/>
              <a:ext cx="4464496" cy="1910030"/>
            </a:xfrm>
            <a:prstGeom prst="flowChartAlternateProcess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553112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6">
            <a:extLst>
              <a:ext uri="{FF2B5EF4-FFF2-40B4-BE49-F238E27FC236}">
                <a16:creationId xmlns:a16="http://schemas.microsoft.com/office/drawing/2014/main" id="{0CE820CB-F929-80A8-B83E-408B87498E3E}"/>
              </a:ext>
            </a:extLst>
          </p:cNvPr>
          <p:cNvSpPr txBox="1">
            <a:spLocks/>
          </p:cNvSpPr>
          <p:nvPr/>
        </p:nvSpPr>
        <p:spPr>
          <a:xfrm>
            <a:off x="6765829" y="505521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mtClean="0">
                <a:latin typeface="DejaVu Serif Condensed"/>
              </a:rPr>
              <a:pPr/>
              <a:t>9</a:t>
            </a:fld>
            <a:endParaRPr lang="en-US">
              <a:latin typeface="DejaVu Serif Condensed"/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041AA25-7D84-E2B0-EC4A-444230D7C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75" y="1750017"/>
            <a:ext cx="2619911" cy="2377682"/>
          </a:xfrm>
          <a:prstGeom prst="rect">
            <a:avLst/>
          </a:prstGeom>
        </p:spPr>
      </p:pic>
      <p:pic>
        <p:nvPicPr>
          <p:cNvPr id="6" name="Content Placeholder 49" descr="Diagram&#10;&#10;Description automatically generated">
            <a:extLst>
              <a:ext uri="{FF2B5EF4-FFF2-40B4-BE49-F238E27FC236}">
                <a16:creationId xmlns:a16="http://schemas.microsoft.com/office/drawing/2014/main" id="{8B3F2991-F170-8A3E-0CBB-BA271E900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886" y="1557935"/>
            <a:ext cx="2883674" cy="354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89B6F51-D04F-D2E9-8A24-866739551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110" y="1750017"/>
            <a:ext cx="2660650" cy="2414654"/>
          </a:xfrm>
          <a:prstGeom prst="rect">
            <a:avLst/>
          </a:prstGeom>
        </p:spPr>
      </p:pic>
      <p:grpSp>
        <p:nvGrpSpPr>
          <p:cNvPr id="8" name="Group 44">
            <a:extLst>
              <a:ext uri="{FF2B5EF4-FFF2-40B4-BE49-F238E27FC236}">
                <a16:creationId xmlns:a16="http://schemas.microsoft.com/office/drawing/2014/main" id="{E147B886-F081-2B20-AA66-B952329FD0A7}"/>
              </a:ext>
            </a:extLst>
          </p:cNvPr>
          <p:cNvGrpSpPr/>
          <p:nvPr/>
        </p:nvGrpSpPr>
        <p:grpSpPr>
          <a:xfrm>
            <a:off x="6607459" y="2097696"/>
            <a:ext cx="2405750" cy="192203"/>
            <a:chOff x="5138057" y="3098799"/>
            <a:chExt cx="3396353" cy="319315"/>
          </a:xfrm>
        </p:grpSpPr>
        <p:sp>
          <p:nvSpPr>
            <p:cNvPr id="9" name="Trapezoid 24">
              <a:extLst>
                <a:ext uri="{FF2B5EF4-FFF2-40B4-BE49-F238E27FC236}">
                  <a16:creationId xmlns:a16="http://schemas.microsoft.com/office/drawing/2014/main" id="{887CAB85-0A38-0EA6-B1A5-F74D6F4700C1}"/>
                </a:ext>
              </a:extLst>
            </p:cNvPr>
            <p:cNvSpPr/>
            <p:nvPr/>
          </p:nvSpPr>
          <p:spPr>
            <a:xfrm rot="10800000">
              <a:off x="5138057" y="3098800"/>
              <a:ext cx="188686" cy="319314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DejaVu Serif Condensed"/>
              </a:endParaRPr>
            </a:p>
          </p:txBody>
        </p:sp>
        <p:sp>
          <p:nvSpPr>
            <p:cNvPr id="10" name="Trapezoid 25">
              <a:extLst>
                <a:ext uri="{FF2B5EF4-FFF2-40B4-BE49-F238E27FC236}">
                  <a16:creationId xmlns:a16="http://schemas.microsoft.com/office/drawing/2014/main" id="{96C775B9-3FEF-B064-02CE-7D5E436D9E9E}"/>
                </a:ext>
              </a:extLst>
            </p:cNvPr>
            <p:cNvSpPr/>
            <p:nvPr/>
          </p:nvSpPr>
          <p:spPr>
            <a:xfrm rot="10800000">
              <a:off x="5326743" y="3098800"/>
              <a:ext cx="188686" cy="319314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DejaVu Serif Condensed"/>
              </a:endParaRPr>
            </a:p>
          </p:txBody>
        </p:sp>
        <p:sp>
          <p:nvSpPr>
            <p:cNvPr id="11" name="Trapezoid 26">
              <a:extLst>
                <a:ext uri="{FF2B5EF4-FFF2-40B4-BE49-F238E27FC236}">
                  <a16:creationId xmlns:a16="http://schemas.microsoft.com/office/drawing/2014/main" id="{AB3C5AD3-AE86-01CD-B536-20E3F7DC0ACE}"/>
                </a:ext>
              </a:extLst>
            </p:cNvPr>
            <p:cNvSpPr/>
            <p:nvPr/>
          </p:nvSpPr>
          <p:spPr>
            <a:xfrm rot="10800000">
              <a:off x="5515429" y="3098800"/>
              <a:ext cx="188686" cy="319314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DejaVu Serif Condensed"/>
              </a:endParaRPr>
            </a:p>
          </p:txBody>
        </p:sp>
        <p:sp>
          <p:nvSpPr>
            <p:cNvPr id="12" name="Trapezoid 27">
              <a:extLst>
                <a:ext uri="{FF2B5EF4-FFF2-40B4-BE49-F238E27FC236}">
                  <a16:creationId xmlns:a16="http://schemas.microsoft.com/office/drawing/2014/main" id="{80B729D5-5BD4-8E66-CE8B-CDCDF5AADC1C}"/>
                </a:ext>
              </a:extLst>
            </p:cNvPr>
            <p:cNvSpPr/>
            <p:nvPr/>
          </p:nvSpPr>
          <p:spPr>
            <a:xfrm rot="10800000">
              <a:off x="5704115" y="3098800"/>
              <a:ext cx="188686" cy="319314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DejaVu Serif Condensed"/>
              </a:endParaRPr>
            </a:p>
          </p:txBody>
        </p:sp>
        <p:sp>
          <p:nvSpPr>
            <p:cNvPr id="13" name="Trapezoid 28">
              <a:extLst>
                <a:ext uri="{FF2B5EF4-FFF2-40B4-BE49-F238E27FC236}">
                  <a16:creationId xmlns:a16="http://schemas.microsoft.com/office/drawing/2014/main" id="{0DC83F47-D3C9-F67A-ABEB-79A14B55246F}"/>
                </a:ext>
              </a:extLst>
            </p:cNvPr>
            <p:cNvSpPr/>
            <p:nvPr/>
          </p:nvSpPr>
          <p:spPr>
            <a:xfrm rot="10800000">
              <a:off x="5892802" y="3098800"/>
              <a:ext cx="188686" cy="319314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DejaVu Serif Condensed"/>
              </a:endParaRPr>
            </a:p>
          </p:txBody>
        </p:sp>
        <p:sp>
          <p:nvSpPr>
            <p:cNvPr id="14" name="Trapezoid 29">
              <a:extLst>
                <a:ext uri="{FF2B5EF4-FFF2-40B4-BE49-F238E27FC236}">
                  <a16:creationId xmlns:a16="http://schemas.microsoft.com/office/drawing/2014/main" id="{DDAA3852-BDC7-91BC-BF97-20785BF8745A}"/>
                </a:ext>
              </a:extLst>
            </p:cNvPr>
            <p:cNvSpPr/>
            <p:nvPr/>
          </p:nvSpPr>
          <p:spPr>
            <a:xfrm rot="10800000">
              <a:off x="6081488" y="3098800"/>
              <a:ext cx="188686" cy="319314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DejaVu Serif Condensed"/>
              </a:endParaRPr>
            </a:p>
          </p:txBody>
        </p:sp>
        <p:sp>
          <p:nvSpPr>
            <p:cNvPr id="15" name="Trapezoid 30">
              <a:extLst>
                <a:ext uri="{FF2B5EF4-FFF2-40B4-BE49-F238E27FC236}">
                  <a16:creationId xmlns:a16="http://schemas.microsoft.com/office/drawing/2014/main" id="{D8D76E53-5F3A-FB99-3EDF-569709ECBE5E}"/>
                </a:ext>
              </a:extLst>
            </p:cNvPr>
            <p:cNvSpPr/>
            <p:nvPr/>
          </p:nvSpPr>
          <p:spPr>
            <a:xfrm rot="10800000">
              <a:off x="6270174" y="3098800"/>
              <a:ext cx="188686" cy="319314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DejaVu Serif Condensed"/>
              </a:endParaRPr>
            </a:p>
          </p:txBody>
        </p:sp>
        <p:sp>
          <p:nvSpPr>
            <p:cNvPr id="16" name="Trapezoid 31">
              <a:extLst>
                <a:ext uri="{FF2B5EF4-FFF2-40B4-BE49-F238E27FC236}">
                  <a16:creationId xmlns:a16="http://schemas.microsoft.com/office/drawing/2014/main" id="{4FF4A8E6-0E80-BA40-ED00-AD83E1BCC6A9}"/>
                </a:ext>
              </a:extLst>
            </p:cNvPr>
            <p:cNvSpPr/>
            <p:nvPr/>
          </p:nvSpPr>
          <p:spPr>
            <a:xfrm rot="10800000">
              <a:off x="6458860" y="3098800"/>
              <a:ext cx="188686" cy="319314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DejaVu Serif Condensed"/>
              </a:endParaRPr>
            </a:p>
          </p:txBody>
        </p:sp>
        <p:sp>
          <p:nvSpPr>
            <p:cNvPr id="17" name="Trapezoid 32">
              <a:extLst>
                <a:ext uri="{FF2B5EF4-FFF2-40B4-BE49-F238E27FC236}">
                  <a16:creationId xmlns:a16="http://schemas.microsoft.com/office/drawing/2014/main" id="{87733453-B1D3-E7CB-6E02-F951862043EF}"/>
                </a:ext>
              </a:extLst>
            </p:cNvPr>
            <p:cNvSpPr/>
            <p:nvPr/>
          </p:nvSpPr>
          <p:spPr>
            <a:xfrm rot="10800000">
              <a:off x="6647549" y="3098799"/>
              <a:ext cx="188686" cy="319314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DejaVu Serif Condensed"/>
              </a:endParaRPr>
            </a:p>
          </p:txBody>
        </p:sp>
        <p:sp>
          <p:nvSpPr>
            <p:cNvPr id="18" name="Trapezoid 33">
              <a:extLst>
                <a:ext uri="{FF2B5EF4-FFF2-40B4-BE49-F238E27FC236}">
                  <a16:creationId xmlns:a16="http://schemas.microsoft.com/office/drawing/2014/main" id="{2FD5DE4A-FF55-818D-31BC-D1CDCB16812C}"/>
                </a:ext>
              </a:extLst>
            </p:cNvPr>
            <p:cNvSpPr/>
            <p:nvPr/>
          </p:nvSpPr>
          <p:spPr>
            <a:xfrm rot="10800000">
              <a:off x="6836235" y="3098799"/>
              <a:ext cx="188686" cy="319314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DejaVu Serif Condensed"/>
              </a:endParaRPr>
            </a:p>
          </p:txBody>
        </p:sp>
        <p:sp>
          <p:nvSpPr>
            <p:cNvPr id="19" name="Trapezoid 34">
              <a:extLst>
                <a:ext uri="{FF2B5EF4-FFF2-40B4-BE49-F238E27FC236}">
                  <a16:creationId xmlns:a16="http://schemas.microsoft.com/office/drawing/2014/main" id="{13FD969E-6599-0B99-DDB0-47B4F33696BD}"/>
                </a:ext>
              </a:extLst>
            </p:cNvPr>
            <p:cNvSpPr/>
            <p:nvPr/>
          </p:nvSpPr>
          <p:spPr>
            <a:xfrm rot="10800000">
              <a:off x="7024921" y="3098799"/>
              <a:ext cx="188686" cy="319314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DejaVu Serif Condensed"/>
              </a:endParaRPr>
            </a:p>
          </p:txBody>
        </p:sp>
        <p:sp>
          <p:nvSpPr>
            <p:cNvPr id="20" name="Trapezoid 35">
              <a:extLst>
                <a:ext uri="{FF2B5EF4-FFF2-40B4-BE49-F238E27FC236}">
                  <a16:creationId xmlns:a16="http://schemas.microsoft.com/office/drawing/2014/main" id="{6E1E1109-D484-FDF1-A5E2-8F8C85F10643}"/>
                </a:ext>
              </a:extLst>
            </p:cNvPr>
            <p:cNvSpPr/>
            <p:nvPr/>
          </p:nvSpPr>
          <p:spPr>
            <a:xfrm rot="10800000">
              <a:off x="7213607" y="3098799"/>
              <a:ext cx="188686" cy="319314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DejaVu Serif Condensed"/>
              </a:endParaRPr>
            </a:p>
          </p:txBody>
        </p:sp>
        <p:sp>
          <p:nvSpPr>
            <p:cNvPr id="21" name="Trapezoid 36">
              <a:extLst>
                <a:ext uri="{FF2B5EF4-FFF2-40B4-BE49-F238E27FC236}">
                  <a16:creationId xmlns:a16="http://schemas.microsoft.com/office/drawing/2014/main" id="{C1055B83-DAE7-5F94-2B3A-94CF5DAC0B45}"/>
                </a:ext>
              </a:extLst>
            </p:cNvPr>
            <p:cNvSpPr/>
            <p:nvPr/>
          </p:nvSpPr>
          <p:spPr>
            <a:xfrm rot="10800000">
              <a:off x="7402294" y="3098799"/>
              <a:ext cx="188686" cy="319314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DejaVu Serif Condensed"/>
              </a:endParaRPr>
            </a:p>
          </p:txBody>
        </p:sp>
        <p:sp>
          <p:nvSpPr>
            <p:cNvPr id="22" name="Trapezoid 37">
              <a:extLst>
                <a:ext uri="{FF2B5EF4-FFF2-40B4-BE49-F238E27FC236}">
                  <a16:creationId xmlns:a16="http://schemas.microsoft.com/office/drawing/2014/main" id="{4D6BE804-1E38-8583-A669-A4AC9B0CF06E}"/>
                </a:ext>
              </a:extLst>
            </p:cNvPr>
            <p:cNvSpPr/>
            <p:nvPr/>
          </p:nvSpPr>
          <p:spPr>
            <a:xfrm rot="10800000">
              <a:off x="7590980" y="3098799"/>
              <a:ext cx="188686" cy="319314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DejaVu Serif Condensed"/>
              </a:endParaRPr>
            </a:p>
          </p:txBody>
        </p:sp>
        <p:sp>
          <p:nvSpPr>
            <p:cNvPr id="23" name="Trapezoid 38">
              <a:extLst>
                <a:ext uri="{FF2B5EF4-FFF2-40B4-BE49-F238E27FC236}">
                  <a16:creationId xmlns:a16="http://schemas.microsoft.com/office/drawing/2014/main" id="{748D615D-9C11-D461-565C-090715FDD54A}"/>
                </a:ext>
              </a:extLst>
            </p:cNvPr>
            <p:cNvSpPr/>
            <p:nvPr/>
          </p:nvSpPr>
          <p:spPr>
            <a:xfrm rot="10800000">
              <a:off x="7779666" y="3098799"/>
              <a:ext cx="188686" cy="319314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DejaVu Serif Condensed"/>
              </a:endParaRPr>
            </a:p>
          </p:txBody>
        </p:sp>
        <p:sp>
          <p:nvSpPr>
            <p:cNvPr id="24" name="Trapezoid 39">
              <a:extLst>
                <a:ext uri="{FF2B5EF4-FFF2-40B4-BE49-F238E27FC236}">
                  <a16:creationId xmlns:a16="http://schemas.microsoft.com/office/drawing/2014/main" id="{9817AD8E-19F6-67AC-EF62-25B7421F259E}"/>
                </a:ext>
              </a:extLst>
            </p:cNvPr>
            <p:cNvSpPr/>
            <p:nvPr/>
          </p:nvSpPr>
          <p:spPr>
            <a:xfrm rot="10800000">
              <a:off x="7968352" y="3098799"/>
              <a:ext cx="188686" cy="319314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DejaVu Serif Condensed"/>
              </a:endParaRPr>
            </a:p>
          </p:txBody>
        </p:sp>
        <p:sp>
          <p:nvSpPr>
            <p:cNvPr id="25" name="Trapezoid 42">
              <a:extLst>
                <a:ext uri="{FF2B5EF4-FFF2-40B4-BE49-F238E27FC236}">
                  <a16:creationId xmlns:a16="http://schemas.microsoft.com/office/drawing/2014/main" id="{2D2A52FC-E44C-1B6C-1B6E-BA6AA14D9C91}"/>
                </a:ext>
              </a:extLst>
            </p:cNvPr>
            <p:cNvSpPr/>
            <p:nvPr/>
          </p:nvSpPr>
          <p:spPr>
            <a:xfrm rot="10800000">
              <a:off x="8157038" y="3098799"/>
              <a:ext cx="188686" cy="319314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DejaVu Serif Condensed"/>
              </a:endParaRPr>
            </a:p>
          </p:txBody>
        </p:sp>
        <p:sp>
          <p:nvSpPr>
            <p:cNvPr id="26" name="Trapezoid 43">
              <a:extLst>
                <a:ext uri="{FF2B5EF4-FFF2-40B4-BE49-F238E27FC236}">
                  <a16:creationId xmlns:a16="http://schemas.microsoft.com/office/drawing/2014/main" id="{42C16F5A-857D-44E4-75A3-9177925B74F7}"/>
                </a:ext>
              </a:extLst>
            </p:cNvPr>
            <p:cNvSpPr/>
            <p:nvPr/>
          </p:nvSpPr>
          <p:spPr>
            <a:xfrm rot="10800000">
              <a:off x="8345724" y="3098799"/>
              <a:ext cx="188686" cy="319314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DejaVu Serif Condensed"/>
              </a:endParaRPr>
            </a:p>
          </p:txBody>
        </p:sp>
      </p:grp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04B3937-51D4-7320-2295-676E33E16F9D}"/>
              </a:ext>
            </a:extLst>
          </p:cNvPr>
          <p:cNvSpPr txBox="1"/>
          <p:nvPr/>
        </p:nvSpPr>
        <p:spPr>
          <a:xfrm>
            <a:off x="1326907" y="1347529"/>
            <a:ext cx="1475212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500" dirty="0">
                <a:latin typeface="DejaVu Serif Condensed"/>
              </a:rPr>
              <a:t>planar B-cathode</a:t>
            </a:r>
            <a:endParaRPr lang="en-GB" sz="1500" dirty="0">
              <a:latin typeface="DejaVu Serif Condensed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9645F51-57C7-4C66-7BF8-4253A31ADDAE}"/>
              </a:ext>
            </a:extLst>
          </p:cNvPr>
          <p:cNvSpPr txBox="1"/>
          <p:nvPr/>
        </p:nvSpPr>
        <p:spPr>
          <a:xfrm>
            <a:off x="3450191" y="1107083"/>
            <a:ext cx="2821093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500" dirty="0">
                <a:latin typeface="DejaVu Serif Condensed"/>
              </a:rPr>
              <a:t>planar B-cathode + B-coated mesh</a:t>
            </a:r>
            <a:endParaRPr lang="en-GB" sz="1500" dirty="0">
              <a:latin typeface="DejaVu Serif Condensed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E6BAD6F-8EFA-39CD-17C9-EB2664CC4D78}"/>
              </a:ext>
            </a:extLst>
          </p:cNvPr>
          <p:cNvSpPr txBox="1"/>
          <p:nvPr/>
        </p:nvSpPr>
        <p:spPr>
          <a:xfrm>
            <a:off x="7081724" y="1347529"/>
            <a:ext cx="1658596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500" dirty="0">
                <a:latin typeface="DejaVu Serif Condensed"/>
              </a:rPr>
              <a:t>B-grooved cathode </a:t>
            </a:r>
            <a:endParaRPr lang="en-GB" sz="1500" dirty="0">
              <a:latin typeface="DejaVu Serif Condensed"/>
            </a:endParaRP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C448C8B3-272E-697F-8A69-7A6303A4CA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/>
            <a:alphaModFix/>
          </a:blip>
          <a:srcRect l="17235" t="24383" b="8568"/>
          <a:stretch/>
        </p:blipFill>
        <p:spPr>
          <a:xfrm>
            <a:off x="7643458" y="4221443"/>
            <a:ext cx="1392048" cy="843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4" descr="A picture containing indoor, monitor, yellow, sitting&#10;&#10;Description automatically generated">
            <a:extLst>
              <a:ext uri="{FF2B5EF4-FFF2-40B4-BE49-F238E27FC236}">
                <a16:creationId xmlns:a16="http://schemas.microsoft.com/office/drawing/2014/main" id="{083092CE-171E-D1C7-04AE-C2C73EF304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443" t="4803" r="22848" b="15274"/>
          <a:stretch/>
        </p:blipFill>
        <p:spPr>
          <a:xfrm>
            <a:off x="1456614" y="4238880"/>
            <a:ext cx="1020182" cy="1007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</p:pic>
      <p:pic>
        <p:nvPicPr>
          <p:cNvPr id="33" name="Immagine 14" descr="Immagine che contiene elettronico, sedendo, bianco, tavolo&#10;&#10;Descrizione generata con affidabilità molto elevata">
            <a:extLst>
              <a:ext uri="{FF2B5EF4-FFF2-40B4-BE49-F238E27FC236}">
                <a16:creationId xmlns:a16="http://schemas.microsoft.com/office/drawing/2014/main" id="{E24BFE6B-523D-EABB-3941-27A499EC00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8030" y="4450563"/>
            <a:ext cx="1258887" cy="829278"/>
          </a:xfrm>
          <a:prstGeom prst="rect">
            <a:avLst/>
          </a:prstGeom>
        </p:spPr>
      </p:pic>
      <p:sp>
        <p:nvSpPr>
          <p:cNvPr id="34" name="Titolo 1">
            <a:extLst>
              <a:ext uri="{FF2B5EF4-FFF2-40B4-BE49-F238E27FC236}">
                <a16:creationId xmlns:a16="http://schemas.microsoft.com/office/drawing/2014/main" id="{94E722AA-262F-519B-A720-13BE08F4929E}"/>
              </a:ext>
            </a:extLst>
          </p:cNvPr>
          <p:cNvSpPr txBox="1">
            <a:spLocks/>
          </p:cNvSpPr>
          <p:nvPr/>
        </p:nvSpPr>
        <p:spPr>
          <a:xfrm>
            <a:off x="259920" y="147600"/>
            <a:ext cx="9628920" cy="46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200" kern="0" dirty="0">
                <a:solidFill>
                  <a:sysClr val="windowText" lastClr="000000"/>
                </a:solidFill>
                <a:latin typeface="Impact" pitchFamily="34" charset="0"/>
                <a:ea typeface="Verdana" pitchFamily="34" charset="0"/>
              </a:rPr>
              <a:t>Converter geometries</a:t>
            </a:r>
            <a:endParaRPr lang="en-GB" sz="3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07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38620</TotalTime>
  <Words>792</Words>
  <Application>Microsoft Office PowerPoint</Application>
  <PresentationFormat>Personalizzato</PresentationFormat>
  <Paragraphs>101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Calibri</vt:lpstr>
      <vt:lpstr>DejaVu Serif Condensed</vt:lpstr>
      <vt:lpstr>Impact</vt:lpstr>
      <vt:lpstr>OpenSymbol</vt:lpstr>
      <vt:lpstr>Wingdings</vt:lpstr>
      <vt:lpstr>Wingdings 2</vt:lpstr>
      <vt:lpstr>Office Theme</vt:lpstr>
      <vt:lpstr>uRANIA-V: development of RGD for thermal neutron detection</vt:lpstr>
      <vt:lpstr>uRANIA-V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Spare Slides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PEP preliminary results</dc:title>
  <dc:creator>gbencivenni</dc:creator>
  <cp:lastModifiedBy>Giovanni Bencivenni</cp:lastModifiedBy>
  <cp:revision>295</cp:revision>
  <dcterms:created xsi:type="dcterms:W3CDTF">2020-02-11T10:20:47Z</dcterms:created>
  <dcterms:modified xsi:type="dcterms:W3CDTF">2022-06-21T10:26:14Z</dcterms:modified>
  <dc:language>en-GB</dc:language>
</cp:coreProperties>
</file>