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5" r:id="rId4"/>
    <p:sldId id="266" r:id="rId5"/>
    <p:sldId id="285" r:id="rId6"/>
    <p:sldId id="280" r:id="rId7"/>
    <p:sldId id="281" r:id="rId8"/>
    <p:sldId id="286" r:id="rId9"/>
    <p:sldId id="272" r:id="rId10"/>
    <p:sldId id="288" r:id="rId11"/>
    <p:sldId id="287" r:id="rId12"/>
    <p:sldId id="284" r:id="rId13"/>
  </p:sldIdLst>
  <p:sldSz cx="10080625" cy="5670550"/>
  <p:notesSz cx="7772400" cy="10058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8" autoAdjust="0"/>
    <p:restoredTop sz="94660"/>
  </p:normalViewPr>
  <p:slideViewPr>
    <p:cSldViewPr snapToGrid="0">
      <p:cViewPr varScale="1">
        <p:scale>
          <a:sx n="88" d="100"/>
          <a:sy n="88" d="100"/>
        </p:scale>
        <p:origin x="508" y="68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881606C-7AFF-4C93-AE16-AC2F3FF98B9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51187E-B522-4879-ABE0-C9A0E725CA2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DC242B-7A37-4ED5-B0A6-ED0B9EF2F3E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D768C3-C5D8-4992-881B-A43EB9F20B7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370DB2D-5FE7-457A-9AFD-C2AB5744EE39}" type="slidenum">
              <a:t>‹N›</a:t>
            </a:fld>
            <a:endParaRPr lang="en-US" sz="14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83373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937551F-1064-4090-986F-B4E4B74629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AF34199-4416-4730-9436-11C0D132DBD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EC3CD0CC-E464-41A9-84A6-C24F024FBDB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D1FC5C-3700-4A57-B0BA-EAB4E1750FE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C49838-60CA-41D0-A796-2DFD90011C3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338F4F-BB2D-421C-AD55-8D5FD7CD0C8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4FB9ED7-A8F1-4B71-91CB-5BDA1E33DA2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05C6B9-118F-4A3F-8DF3-16EAF1017B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BD14BE-5907-46EB-8ABC-F6B9C56595BC}" type="slidenum">
              <a:t>1</a:t>
            </a:fld>
            <a:endParaRPr lang="en-US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CE9D0C6-8896-4613-B83B-AB965DB4E0D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4988" y="763588"/>
            <a:ext cx="6702425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21AC8F6-53D2-4C3E-B38A-4FA8BB71E8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2425" cy="3771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4FB9ED7-A8F1-4B71-91CB-5BDA1E33DA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B6C42-7A5F-492C-9351-60BC91B1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389A16-DF9A-4D5C-9C6B-B9E525A6A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E2B668-36A1-47C0-8C69-69F3B5D2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/>
              <a:t>09/11/2021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F44893-AD2C-44D3-B17A-19DEAF2D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9723F6-830F-4698-9AF5-FDB993D01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C8218E-E8BA-4FA5-BC10-12358F14E1D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59F090-16FC-4721-9990-A6A6825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5CFB27-B976-4276-910F-BD27D9310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FF71AB-6617-4E53-B807-0CBD5E26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/>
              <a:t>09/11/2021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45F687-D054-4C03-8C2A-D24EA8BD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1049D1-3970-4B61-BF40-4CE970D6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EF67A1-767E-494F-80BB-9ED6B78E4D4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4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26DBE3D-BC47-41C8-9758-B33ABC27E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81888" y="147638"/>
            <a:ext cx="2406650" cy="48609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4FC2AD-1DF3-4297-AA2B-55FAD113F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0350" y="147638"/>
            <a:ext cx="7069138" cy="48609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8BABF5-D9AF-4846-8B3D-AB8F420E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/>
              <a:t>09/11/2021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6370FC-5DDE-45F8-86A3-B46B38F8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4CB110-3875-4674-A77C-2D5055F2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B9FD27-DC79-4ADE-AFD8-480EB460C641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7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310FFB-238A-49F8-903D-656D309D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B3C5C9-93E5-4E47-8820-52C95D06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1DA062-BF56-470A-B6B8-49F44E62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/>
              <a:t>09/11/2021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02932B-0995-45E7-8A91-CBF3242E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1FD22D-31D2-4001-93D7-7B185C7F3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E28DA4-379F-422A-87A3-F098E86480C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2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3EF4B-A82B-4DEC-9CFA-ED35310B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3616F9-F67B-47DF-AADA-0E91032AE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C87001-D7CD-47CC-AF4F-3B0AC01F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/>
              <a:t>09/11/2021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A876E7-94C4-45DF-AF16-F033532C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9B7376-5E23-431C-A033-F7D05065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3AECA4-213C-4BF1-94C2-53269C22CA95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4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5A4422-4587-4CBE-96F4-5C0D961DE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E2D4A-1EBA-4DF4-8936-5F931947C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977900"/>
            <a:ext cx="4459287" cy="40306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C9E572-5669-47D1-9CE8-B00364C9B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977900"/>
            <a:ext cx="4460875" cy="40306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11AFD6-75A1-4992-A37F-87C8B285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/>
              <a:t>09/11/2021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4BA8E6-F908-4C11-AC93-323EA8F8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B8014D-8800-4CD9-B394-42600261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6D154A-155C-40D6-9CE6-C7C7728E0B1F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3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94730-575B-46A6-9B63-946D9B6C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FF0B88-AD2D-4CF0-A1FF-4D21DB736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8FE103-2A35-4231-A53F-484BED0DB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5AC39E-7B4F-48AC-A858-08D405173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CF89BE-8A1D-49D9-BB32-E606E2652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263E15-8E02-4FB4-B137-45A0301B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/>
              <a:t>09/11/2021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1300EC7-01FD-40AB-AD79-6A60F02C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C844760-6920-46E4-ABA2-9E3D75F9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D82D35-D4D4-42C3-8459-3F7F7695B80B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6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A84131-2F02-47FF-A96B-4A033049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EDDCFF2-A120-4D2F-A523-A83BD485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/>
              <a:t>09/11/2021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282CDF-F043-411D-93C8-6B8BE510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FCAA6C-0E61-44B5-B7F2-798188D9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CC198B-AE94-4579-80BD-35C08DF51B36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6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14F3C6D-BF54-4C71-A9F7-4D8A4357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/>
              <a:t>09/11/2021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1DEBFC3-764F-441F-93F8-6232297D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CA3205-B90E-4EF4-8D68-A8A9AA7D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7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B45565-790F-4BD1-B8EA-9E75E18B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3E8EB5-51EB-49E0-AD47-37E1BC337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53FB4A-6FDB-4D80-A6A8-ECD28BC17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BBEB2D-5FFD-43F7-99B0-FBF5887A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/>
              <a:t>09/11/2021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171BFD-0EB5-4DC7-82AC-26194FA9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22D99A-23AC-4260-A8FA-D49B24A8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6D59DE-A0D2-4391-88EF-B9D302FD9D4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C851B-29EE-458D-A8F5-41D1F6F7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4737613-9313-46BC-932B-E3983CD3F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FF4B3B2-00EB-4DB7-8676-B6AE43E18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321147-17FC-41CD-A69F-FF014E9C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it-IT"/>
              <a:t>09/11/2021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B6DF61C-D34F-45A7-B43E-CD8B9104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87D749-C29F-4B96-8396-6AFE4B40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3C390A-514D-40FD-BA54-3BD9F644591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diritto 1">
            <a:extLst>
              <a:ext uri="{FF2B5EF4-FFF2-40B4-BE49-F238E27FC236}">
                <a16:creationId xmlns:a16="http://schemas.microsoft.com/office/drawing/2014/main" id="{D53CDC81-F987-4D14-A531-D0E282D37578}"/>
              </a:ext>
            </a:extLst>
          </p:cNvPr>
          <p:cNvSpPr/>
          <p:nvPr/>
        </p:nvSpPr>
        <p:spPr>
          <a:xfrm flipV="1">
            <a:off x="113040" y="0"/>
            <a:ext cx="0" cy="1097280"/>
          </a:xfrm>
          <a:prstGeom prst="line">
            <a:avLst/>
          </a:prstGeom>
          <a:noFill/>
          <a:ln w="18000">
            <a:solidFill>
              <a:srgbClr val="ADD58A"/>
            </a:solidFill>
            <a:prstDash val="solid"/>
          </a:ln>
        </p:spPr>
        <p:txBody>
          <a:bodyPr wrap="none" lIns="99000" tIns="54000" rIns="99000" bIns="54000" anchor="ctr" anchorCtr="0" compatLnSpc="0"/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Segnaposto titolo 2">
            <a:extLst>
              <a:ext uri="{FF2B5EF4-FFF2-40B4-BE49-F238E27FC236}">
                <a16:creationId xmlns:a16="http://schemas.microsoft.com/office/drawing/2014/main" id="{06231463-1B11-47A9-A17D-FC8172D544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920" y="147600"/>
            <a:ext cx="9628920" cy="46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Fai clic per modificare il formato del testo del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C9D4E9-ECAE-4FDE-8392-F577E030AD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978120"/>
            <a:ext cx="9071640" cy="40309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Fai clic per modificare il formato del testo della struttura</a:t>
            </a:r>
          </a:p>
          <a:p>
            <a:pPr lvl="1"/>
            <a:r>
              <a:rPr lang="en-US"/>
              <a:t>Secondo livello struttura</a:t>
            </a:r>
          </a:p>
          <a:p>
            <a:pPr lvl="2"/>
            <a:r>
              <a:rPr lang="en-US"/>
              <a:t>Terzo livello struttura</a:t>
            </a:r>
          </a:p>
          <a:p>
            <a:pPr lvl="3"/>
            <a:r>
              <a:rPr lang="en-US"/>
              <a:t>Quarto livello struttura</a:t>
            </a:r>
          </a:p>
          <a:p>
            <a:pPr lvl="4"/>
            <a:r>
              <a:rPr lang="en-US"/>
              <a:t>Quinto livello struttura</a:t>
            </a:r>
          </a:p>
          <a:p>
            <a:pPr lvl="5"/>
            <a:r>
              <a:rPr lang="en-US"/>
              <a:t>Sesto livello struttura</a:t>
            </a:r>
          </a:p>
          <a:p>
            <a:pPr lvl="6"/>
            <a:r>
              <a:rPr lang="en-US"/>
              <a:t>Settimo livello struttura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485168-3CE5-470F-BB33-50ABE645166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259200" y="5328000"/>
            <a:ext cx="1224000" cy="2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it-IT" sz="1000" b="0" kern="1200" spc="28">
                <a:solidFill>
                  <a:srgbClr val="CCCCCC"/>
                </a:solidFill>
                <a:latin typeface="Impact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it-IT"/>
              <a:t>09/11/2021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5EF546-3C5D-40DC-B7FF-995555D5257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20000" y="5328000"/>
            <a:ext cx="5040000" cy="2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US" sz="1000" kern="1200" spc="28">
                <a:solidFill>
                  <a:srgbClr val="CCCCCC"/>
                </a:solidFill>
                <a:latin typeface="Impact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9FCD2F-A241-403B-A42C-B73A43ED8AD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6800" y="5326560"/>
            <a:ext cx="1224000" cy="2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lvl="0" algn="r" hangingPunct="0">
              <a:buNone/>
              <a:tabLst/>
              <a:defRPr lang="en-US" sz="1000" kern="1200" spc="28">
                <a:solidFill>
                  <a:srgbClr val="CCCCCC"/>
                </a:solidFill>
                <a:latin typeface="Impact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5C0FB80D-4C8E-42F3-B201-B19404EE493D}" type="slidenum">
              <a:t>‹N›</a:t>
            </a:fld>
            <a:endParaRPr lang="en-US"/>
          </a:p>
        </p:txBody>
      </p:sp>
      <p:sp>
        <p:nvSpPr>
          <p:cNvPr id="8" name="Connettore diritto 7">
            <a:extLst>
              <a:ext uri="{FF2B5EF4-FFF2-40B4-BE49-F238E27FC236}">
                <a16:creationId xmlns:a16="http://schemas.microsoft.com/office/drawing/2014/main" id="{5E309509-0683-4333-9E5F-8CDE2F578CF6}"/>
              </a:ext>
            </a:extLst>
          </p:cNvPr>
          <p:cNvSpPr/>
          <p:nvPr/>
        </p:nvSpPr>
        <p:spPr>
          <a:xfrm flipH="1">
            <a:off x="0" y="146880"/>
            <a:ext cx="1920239" cy="0"/>
          </a:xfrm>
          <a:prstGeom prst="line">
            <a:avLst/>
          </a:prstGeom>
          <a:noFill/>
          <a:ln w="36000">
            <a:solidFill>
              <a:srgbClr val="89C765"/>
            </a:solidFill>
            <a:prstDash val="solid"/>
          </a:ln>
        </p:spPr>
        <p:txBody>
          <a:bodyPr wrap="none" lIns="108000" tIns="63000" rIns="108000" bIns="63000" anchor="ctr" anchorCtr="0" compatLnSpc="0"/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B5BB05C-FE36-464D-80BC-79B2EC7D73FE}"/>
              </a:ext>
            </a:extLst>
          </p:cNvPr>
          <p:cNvSpPr/>
          <p:nvPr/>
        </p:nvSpPr>
        <p:spPr>
          <a:xfrm>
            <a:off x="0" y="0"/>
            <a:ext cx="1008000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9C765"/>
          </a:solidFill>
          <a:ln w="18000">
            <a:solidFill>
              <a:srgbClr val="89C765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0" name="Connettore diritto 9">
            <a:extLst>
              <a:ext uri="{FF2B5EF4-FFF2-40B4-BE49-F238E27FC236}">
                <a16:creationId xmlns:a16="http://schemas.microsoft.com/office/drawing/2014/main" id="{86F0D869-A9B4-4E62-8285-DE18A6F1A449}"/>
              </a:ext>
            </a:extLst>
          </p:cNvPr>
          <p:cNvSpPr/>
          <p:nvPr/>
        </p:nvSpPr>
        <p:spPr>
          <a:xfrm flipV="1">
            <a:off x="46800" y="0"/>
            <a:ext cx="0" cy="1463039"/>
          </a:xfrm>
          <a:prstGeom prst="line">
            <a:avLst/>
          </a:prstGeom>
          <a:noFill/>
          <a:ln w="36000">
            <a:solidFill>
              <a:srgbClr val="ADD58A"/>
            </a:solidFill>
            <a:prstDash val="solid"/>
          </a:ln>
        </p:spPr>
        <p:txBody>
          <a:bodyPr wrap="none" lIns="108000" tIns="63000" rIns="108000" bIns="63000" anchor="ctr" anchorCtr="0" compatLnSpc="0"/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1" name="Connettore diritto 10">
            <a:extLst>
              <a:ext uri="{FF2B5EF4-FFF2-40B4-BE49-F238E27FC236}">
                <a16:creationId xmlns:a16="http://schemas.microsoft.com/office/drawing/2014/main" id="{CFBBF88F-5C96-45B6-9EFF-79CB15A83F97}"/>
              </a:ext>
            </a:extLst>
          </p:cNvPr>
          <p:cNvSpPr/>
          <p:nvPr/>
        </p:nvSpPr>
        <p:spPr>
          <a:xfrm flipV="1">
            <a:off x="171360" y="0"/>
            <a:ext cx="2880" cy="288000"/>
          </a:xfrm>
          <a:prstGeom prst="line">
            <a:avLst/>
          </a:prstGeom>
          <a:noFill/>
          <a:ln w="18000">
            <a:solidFill>
              <a:srgbClr val="ADD58A"/>
            </a:solidFill>
            <a:prstDash val="solid"/>
          </a:ln>
        </p:spPr>
        <p:txBody>
          <a:bodyPr wrap="none" lIns="99000" tIns="54000" rIns="99000" bIns="54000" anchor="ctr" anchorCtr="0" compatLnSpc="0"/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2" name="Connettore diritto 11">
            <a:extLst>
              <a:ext uri="{FF2B5EF4-FFF2-40B4-BE49-F238E27FC236}">
                <a16:creationId xmlns:a16="http://schemas.microsoft.com/office/drawing/2014/main" id="{A72C7C6C-761E-4667-A071-3E982B2C256C}"/>
              </a:ext>
            </a:extLst>
          </p:cNvPr>
          <p:cNvSpPr/>
          <p:nvPr/>
        </p:nvSpPr>
        <p:spPr>
          <a:xfrm>
            <a:off x="9967320" y="4572720"/>
            <a:ext cx="0" cy="1097280"/>
          </a:xfrm>
          <a:prstGeom prst="line">
            <a:avLst/>
          </a:prstGeom>
          <a:noFill/>
          <a:ln w="18000">
            <a:solidFill>
              <a:srgbClr val="ADD58A"/>
            </a:solidFill>
            <a:prstDash val="solid"/>
          </a:ln>
        </p:spPr>
        <p:txBody>
          <a:bodyPr wrap="none" lIns="99000" tIns="54000" rIns="99000" bIns="54000" anchor="ctr" anchorCtr="0" compatLnSpc="0"/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2ED72B56-35DE-4ADC-B30C-D621803F90E8}"/>
              </a:ext>
            </a:extLst>
          </p:cNvPr>
          <p:cNvSpPr/>
          <p:nvPr/>
        </p:nvSpPr>
        <p:spPr>
          <a:xfrm>
            <a:off x="0" y="5578560"/>
            <a:ext cx="10080000" cy="91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9C765"/>
          </a:solidFill>
          <a:ln w="18000">
            <a:solidFill>
              <a:srgbClr val="89C765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4" name="Connettore diritto 13">
            <a:extLst>
              <a:ext uri="{FF2B5EF4-FFF2-40B4-BE49-F238E27FC236}">
                <a16:creationId xmlns:a16="http://schemas.microsoft.com/office/drawing/2014/main" id="{3F7BD170-62A4-4CDE-B4A1-EA06A15EA897}"/>
              </a:ext>
            </a:extLst>
          </p:cNvPr>
          <p:cNvSpPr/>
          <p:nvPr/>
        </p:nvSpPr>
        <p:spPr>
          <a:xfrm>
            <a:off x="8159760" y="5524560"/>
            <a:ext cx="1920240" cy="0"/>
          </a:xfrm>
          <a:prstGeom prst="line">
            <a:avLst/>
          </a:prstGeom>
          <a:noFill/>
          <a:ln w="36000">
            <a:solidFill>
              <a:srgbClr val="89C765"/>
            </a:solidFill>
            <a:prstDash val="solid"/>
          </a:ln>
        </p:spPr>
        <p:txBody>
          <a:bodyPr wrap="none" lIns="108000" tIns="63000" rIns="108000" bIns="63000" anchor="ctr" anchorCtr="0" compatLnSpc="0"/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5" name="Connettore diritto 14">
            <a:extLst>
              <a:ext uri="{FF2B5EF4-FFF2-40B4-BE49-F238E27FC236}">
                <a16:creationId xmlns:a16="http://schemas.microsoft.com/office/drawing/2014/main" id="{34C25FFE-EA91-4878-BE20-9559ED716718}"/>
              </a:ext>
            </a:extLst>
          </p:cNvPr>
          <p:cNvSpPr/>
          <p:nvPr/>
        </p:nvSpPr>
        <p:spPr>
          <a:xfrm>
            <a:off x="10033560" y="4206960"/>
            <a:ext cx="0" cy="1463040"/>
          </a:xfrm>
          <a:prstGeom prst="line">
            <a:avLst/>
          </a:prstGeom>
          <a:noFill/>
          <a:ln w="36000">
            <a:solidFill>
              <a:srgbClr val="ADD58A"/>
            </a:solidFill>
            <a:prstDash val="solid"/>
          </a:ln>
        </p:spPr>
        <p:txBody>
          <a:bodyPr wrap="none" lIns="108000" tIns="63000" rIns="108000" bIns="63000" anchor="ctr" anchorCtr="0" compatLnSpc="0"/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6" name="Connettore diritto 15">
            <a:extLst>
              <a:ext uri="{FF2B5EF4-FFF2-40B4-BE49-F238E27FC236}">
                <a16:creationId xmlns:a16="http://schemas.microsoft.com/office/drawing/2014/main" id="{D00392FC-3C26-4304-84A0-A50C025FF97E}"/>
              </a:ext>
            </a:extLst>
          </p:cNvPr>
          <p:cNvSpPr/>
          <p:nvPr/>
        </p:nvSpPr>
        <p:spPr>
          <a:xfrm flipH="1">
            <a:off x="9906120" y="5382000"/>
            <a:ext cx="2880" cy="288000"/>
          </a:xfrm>
          <a:prstGeom prst="line">
            <a:avLst/>
          </a:prstGeom>
          <a:noFill/>
          <a:ln w="18000">
            <a:solidFill>
              <a:srgbClr val="ADD58A"/>
            </a:solidFill>
            <a:prstDash val="solid"/>
          </a:ln>
        </p:spPr>
        <p:txBody>
          <a:bodyPr wrap="none" lIns="99000" tIns="54000" rIns="99000" bIns="54000" anchor="ctr" anchorCtr="0" compatLnSpc="0"/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lvl="0" algn="l" hangingPunct="0">
        <a:buNone/>
        <a:tabLst/>
        <a:defRPr lang="en-US" sz="2800" b="0" i="0" u="none" strike="noStrike" kern="1200" cap="none" spc="28">
          <a:ln>
            <a:noFill/>
          </a:ln>
          <a:latin typeface="Impact" pitchFamily="34"/>
          <a:ea typeface="Droid Sans Fallback" pitchFamily="2"/>
          <a:cs typeface="Free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060"/>
        </a:spcAft>
        <a:buSzPct val="75000"/>
        <a:buFont typeface="OpenSymbol"/>
        <a:buChar char="●"/>
        <a:tabLst/>
        <a:defRPr lang="en-US" sz="2400" b="0" i="0" u="none" strike="noStrike" kern="1200" cap="none">
          <a:ln>
            <a:noFill/>
          </a:ln>
          <a:latin typeface="DejaVu Serif Condensed" pitchFamily="18"/>
          <a:ea typeface="Droid Sans Fallback" pitchFamily="2"/>
          <a:cs typeface="FreeSans" pitchFamily="2"/>
        </a:defRPr>
      </a:lvl1pPr>
      <a:lvl2pPr marL="0" marR="0" lvl="1" indent="0" hangingPunct="0">
        <a:spcBef>
          <a:spcPts val="0"/>
        </a:spcBef>
        <a:spcAft>
          <a:spcPts val="1060"/>
        </a:spcAft>
        <a:buSzPct val="75000"/>
        <a:buFont typeface="OpenSymbol"/>
        <a:buChar char="○"/>
        <a:tabLst/>
        <a:defRPr lang="en-US" sz="2400" b="0" i="0" u="none" strike="noStrike" kern="1200" cap="none">
          <a:ln>
            <a:noFill/>
          </a:ln>
          <a:latin typeface="DejaVu Serif Condensed" pitchFamily="18"/>
          <a:ea typeface="Droid Sans Fallback" pitchFamily="2"/>
          <a:cs typeface="FreeSans" pitchFamily="2"/>
        </a:defRPr>
      </a:lvl2pPr>
      <a:lvl3pPr marL="0" marR="0" lvl="2" indent="0" hangingPunct="0">
        <a:spcBef>
          <a:spcPts val="0"/>
        </a:spcBef>
        <a:spcAft>
          <a:spcPts val="1060"/>
        </a:spcAft>
        <a:buSzPct val="75000"/>
        <a:buFont typeface="OpenSymbol"/>
        <a:buChar char="▪"/>
        <a:tabLst/>
        <a:defRPr lang="en-US" sz="2400" b="0" i="0" u="none" strike="noStrike" kern="1200" cap="none">
          <a:ln>
            <a:noFill/>
          </a:ln>
          <a:latin typeface="DejaVu Serif Condensed" pitchFamily="18"/>
          <a:ea typeface="Droid Sans Fallback" pitchFamily="2"/>
          <a:cs typeface="FreeSans" pitchFamily="2"/>
        </a:defRPr>
      </a:lvl3pPr>
      <a:lvl4pPr marL="0" marR="0" lvl="3" indent="0" hangingPunct="0">
        <a:spcBef>
          <a:spcPts val="0"/>
        </a:spcBef>
        <a:spcAft>
          <a:spcPts val="1060"/>
        </a:spcAft>
        <a:buSzPct val="75000"/>
        <a:buFont typeface="OpenSymbol"/>
        <a:buChar char="▫"/>
        <a:tabLst/>
        <a:defRPr lang="en-US" sz="2400" b="0" i="0" u="none" strike="noStrike" kern="1200" cap="none">
          <a:ln>
            <a:noFill/>
          </a:ln>
          <a:latin typeface="DejaVu Serif Condensed" pitchFamily="18"/>
          <a:ea typeface="Droid Sans Fallback" pitchFamily="2"/>
          <a:cs typeface="FreeSans" pitchFamily="2"/>
        </a:defRPr>
      </a:lvl4pPr>
      <a:lvl5pPr marL="0" marR="0" lvl="4" indent="0" hangingPunct="0">
        <a:spcBef>
          <a:spcPts val="0"/>
        </a:spcBef>
        <a:spcAft>
          <a:spcPts val="1060"/>
        </a:spcAft>
        <a:buSzPct val="45000"/>
        <a:buFont typeface="OpenSymbol"/>
        <a:buChar char="●"/>
        <a:tabLst/>
        <a:defRPr lang="en-US" sz="2400" b="0" i="0" u="none" strike="noStrike" kern="1200" cap="none">
          <a:ln>
            <a:noFill/>
          </a:ln>
          <a:latin typeface="DejaVu Serif Condensed" pitchFamily="18"/>
          <a:ea typeface="Droid Sans Fallback" pitchFamily="2"/>
          <a:cs typeface="FreeSans" pitchFamily="2"/>
        </a:defRPr>
      </a:lvl5pPr>
      <a:lvl6pPr marL="0" marR="0" lvl="5" indent="0" hangingPunct="0">
        <a:spcBef>
          <a:spcPts val="0"/>
        </a:spcBef>
        <a:spcAft>
          <a:spcPts val="1060"/>
        </a:spcAft>
        <a:buSzPct val="45000"/>
        <a:buFont typeface="OpenSymbol"/>
        <a:buChar char="●"/>
        <a:tabLst/>
        <a:defRPr lang="en-US" sz="2400" b="0" i="0" u="none" strike="noStrike" kern="1200" cap="none">
          <a:ln>
            <a:noFill/>
          </a:ln>
          <a:latin typeface="DejaVu Serif Condensed" pitchFamily="18"/>
          <a:ea typeface="Droid Sans Fallback" pitchFamily="2"/>
          <a:cs typeface="FreeSans" pitchFamily="2"/>
        </a:defRPr>
      </a:lvl6pPr>
      <a:lvl7pPr marL="0" marR="0" lvl="6" indent="0" hangingPunct="0">
        <a:spcBef>
          <a:spcPts val="0"/>
        </a:spcBef>
        <a:spcAft>
          <a:spcPts val="1060"/>
        </a:spcAft>
        <a:buSzPct val="45000"/>
        <a:buFont typeface="OpenSymbol"/>
        <a:buChar char="●"/>
        <a:tabLst/>
        <a:defRPr lang="en-US" sz="2400" b="0" i="0" u="none" strike="noStrike" kern="1200" cap="none">
          <a:ln>
            <a:noFill/>
          </a:ln>
          <a:latin typeface="DejaVu Serif Condensed" pitchFamily="18"/>
          <a:ea typeface="Droid Sans Fallback" pitchFamily="2"/>
          <a:cs typeface="FreeSans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: forma 1">
            <a:extLst>
              <a:ext uri="{FF2B5EF4-FFF2-40B4-BE49-F238E27FC236}">
                <a16:creationId xmlns:a16="http://schemas.microsoft.com/office/drawing/2014/main" id="{52F29C1F-CFCC-44E0-8C92-427E587A7149}"/>
              </a:ext>
            </a:extLst>
          </p:cNvPr>
          <p:cNvSpPr/>
          <p:nvPr/>
        </p:nvSpPr>
        <p:spPr>
          <a:xfrm>
            <a:off x="1130400" y="1000440"/>
            <a:ext cx="8949600" cy="1351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9C765"/>
          </a:solidFill>
          <a:ln w="18000">
            <a:solidFill>
              <a:srgbClr val="89C765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B4935B9-E815-4FE3-8426-5D8A2C008C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9159" y="934071"/>
            <a:ext cx="8736840" cy="1354217"/>
          </a:xfrm>
        </p:spPr>
        <p:txBody>
          <a:bodyPr>
            <a:spAutoFit/>
          </a:bodyPr>
          <a:lstStyle/>
          <a:p>
            <a:pPr lvl="0" algn="r"/>
            <a:r>
              <a:rPr lang="en-US" sz="4400" spc="51" dirty="0" err="1">
                <a:solidFill>
                  <a:srgbClr val="FFFFFF"/>
                </a:solidFill>
              </a:rPr>
              <a:t>sRPC</a:t>
            </a:r>
            <a:r>
              <a:rPr lang="en-US" sz="4400" spc="51" dirty="0">
                <a:solidFill>
                  <a:srgbClr val="FFFFFF"/>
                </a:solidFill>
              </a:rPr>
              <a:t>: an RPC based on resistive MPGD technology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E359A622-D8C4-4645-8389-31EC3F5F2284}"/>
              </a:ext>
            </a:extLst>
          </p:cNvPr>
          <p:cNvSpPr/>
          <p:nvPr/>
        </p:nvSpPr>
        <p:spPr>
          <a:xfrm>
            <a:off x="0" y="937440"/>
            <a:ext cx="232920" cy="564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8000">
            <a:solidFill>
              <a:srgbClr val="FFFFFF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5B916C17-56B0-4143-84B2-0E9CC1C05EFC}"/>
              </a:ext>
            </a:extLst>
          </p:cNvPr>
          <p:cNvSpPr/>
          <p:nvPr/>
        </p:nvSpPr>
        <p:spPr>
          <a:xfrm>
            <a:off x="72000" y="829439"/>
            <a:ext cx="232920" cy="22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8000">
            <a:solidFill>
              <a:srgbClr val="FFFFFF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B6DF6108-0578-4207-96FC-3BBC0FCB21C7}"/>
              </a:ext>
            </a:extLst>
          </p:cNvPr>
          <p:cNvSpPr/>
          <p:nvPr/>
        </p:nvSpPr>
        <p:spPr>
          <a:xfrm>
            <a:off x="0" y="1000440"/>
            <a:ext cx="938520" cy="1351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58220"/>
          </a:solidFill>
          <a:ln w="18000">
            <a:solidFill>
              <a:srgbClr val="F5822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algn="just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200" b="0" i="0" u="none" strike="noStrike" kern="1200" cap="none">
              <a:ln>
                <a:noFill/>
              </a:ln>
              <a:latin typeface="DejaVu Serif Condensed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AC28B72-072C-48F0-8F05-026EB85E002F}"/>
              </a:ext>
            </a:extLst>
          </p:cNvPr>
          <p:cNvSpPr txBox="1"/>
          <p:nvPr/>
        </p:nvSpPr>
        <p:spPr>
          <a:xfrm>
            <a:off x="2074115" y="3293231"/>
            <a:ext cx="7813621" cy="14619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G.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Bencivenni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</a:endParaRPr>
          </a:p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R. De Oliveira</a:t>
            </a:r>
            <a:r>
              <a:rPr lang="it-IT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2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, G. Felici</a:t>
            </a:r>
            <a:r>
              <a:rPr lang="it-IT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1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, M. Gatta</a:t>
            </a:r>
            <a:r>
              <a:rPr lang="it-IT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1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, M. Giovannetti</a:t>
            </a:r>
            <a:r>
              <a:rPr lang="it-IT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1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 </a:t>
            </a:r>
          </a:p>
          <a:p>
            <a:pPr algn="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G. Morello</a:t>
            </a:r>
            <a:r>
              <a:rPr lang="it-IT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1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, G. Papalino</a:t>
            </a:r>
            <a:r>
              <a:rPr lang="it-IT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1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, M. Poli Lener</a:t>
            </a:r>
            <a:r>
              <a:rPr lang="it-IT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1</a:t>
            </a:r>
          </a:p>
          <a:p>
            <a:pPr algn="r"/>
            <a:br>
              <a:rPr lang="it-IT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</a:br>
            <a:r>
              <a:rPr lang="it-IT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1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LNF– INFN </a:t>
            </a:r>
          </a:p>
          <a:p>
            <a:pPr algn="r"/>
            <a:r>
              <a:rPr lang="it-IT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2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CERN</a:t>
            </a:r>
          </a:p>
        </p:txBody>
      </p:sp>
      <p:pic>
        <p:nvPicPr>
          <p:cNvPr id="12" name="Picture 7" descr="C:\Users\danilo\Documents\Conferences\biodola09\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402" y="4815625"/>
            <a:ext cx="8353588" cy="67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rPr lang="it-IT" smtClean="0"/>
              <a:t>1</a:t>
            </a:fld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2" y="3859400"/>
            <a:ext cx="1599611" cy="760471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52899" y="1201559"/>
            <a:ext cx="3149549" cy="2968475"/>
            <a:chOff x="-699353" y="1358203"/>
            <a:chExt cx="3684377" cy="322135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74" t="23986" r="37705" b="1730"/>
            <a:stretch/>
          </p:blipFill>
          <p:spPr bwMode="auto">
            <a:xfrm>
              <a:off x="-699353" y="1358203"/>
              <a:ext cx="1400522" cy="215250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ttangolo 16"/>
            <p:cNvSpPr/>
            <p:nvPr/>
          </p:nvSpPr>
          <p:spPr>
            <a:xfrm>
              <a:off x="2032839" y="2622288"/>
              <a:ext cx="952185" cy="19572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6" t="26276" r="2827" b="-1"/>
          <a:stretch/>
        </p:blipFill>
        <p:spPr bwMode="auto">
          <a:xfrm>
            <a:off x="830503" y="2551949"/>
            <a:ext cx="1296873" cy="16121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36"/>
          <a:stretch/>
        </p:blipFill>
        <p:spPr bwMode="auto">
          <a:xfrm rot="5400000">
            <a:off x="2201319" y="3509885"/>
            <a:ext cx="914748" cy="151678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52" y="2230241"/>
            <a:ext cx="2647036" cy="198527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35"/>
    </mc:Choice>
    <mc:Fallback xmlns="">
      <p:transition spd="slow" advTm="223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16265CF-ECA4-8629-F0B9-CDE5C464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427BF98-949B-27D5-28C0-5292755D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rPr lang="it-IT" smtClean="0"/>
              <a:t>10</a:t>
            </a:fld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6233809-B28C-8856-5390-B17A4D7AF1E6}"/>
              </a:ext>
            </a:extLst>
          </p:cNvPr>
          <p:cNvSpPr txBox="1">
            <a:spLocks/>
          </p:cNvSpPr>
          <p:nvPr/>
        </p:nvSpPr>
        <p:spPr>
          <a:xfrm>
            <a:off x="259920" y="2534946"/>
            <a:ext cx="9628920" cy="6155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hangingPunct="0">
              <a:buNone/>
              <a:tabLst/>
              <a:defRPr lang="en-US" sz="2800" b="0" i="0" u="none" strike="noStrike" kern="1200" cap="none" spc="28">
                <a:ln>
                  <a:noFill/>
                </a:ln>
                <a:latin typeface="Impact" pitchFamily="34"/>
                <a:ea typeface="Droid Sans Fallback" pitchFamily="2"/>
                <a:cs typeface="FreeSans" pitchFamily="2"/>
              </a:defRPr>
            </a:lvl1pPr>
          </a:lstStyle>
          <a:p>
            <a:pPr algn="ctr"/>
            <a:r>
              <a:rPr lang="en-US" sz="4000" dirty="0"/>
              <a:t>Spare slides</a:t>
            </a:r>
          </a:p>
        </p:txBody>
      </p:sp>
    </p:spTree>
    <p:extLst>
      <p:ext uri="{BB962C8B-B14F-4D97-AF65-F5344CB8AC3E}">
        <p14:creationId xmlns:p14="http://schemas.microsoft.com/office/powerpoint/2010/main" val="248890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CFEA7C0-95C1-7F19-7090-B808675F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A57AC18-BB19-E43C-A65B-A21A33F7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rPr lang="it-IT" smtClean="0"/>
              <a:t>11</a:t>
            </a:fld>
            <a:endParaRPr lang="it-IT"/>
          </a:p>
        </p:txBody>
      </p:sp>
      <p:pic>
        <p:nvPicPr>
          <p:cNvPr id="4" name="図 6">
            <a:extLst>
              <a:ext uri="{FF2B5EF4-FFF2-40B4-BE49-F238E27FC236}">
                <a16:creationId xmlns:a16="http://schemas.microsoft.com/office/drawing/2014/main" id="{59513DF2-38A3-2B28-D993-516A55932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25" y="1879972"/>
            <a:ext cx="4267208" cy="1919704"/>
          </a:xfrm>
          <a:prstGeom prst="rect">
            <a:avLst/>
          </a:prstGeom>
        </p:spPr>
      </p:pic>
      <p:pic>
        <p:nvPicPr>
          <p:cNvPr id="5" name="図 7">
            <a:extLst>
              <a:ext uri="{FF2B5EF4-FFF2-40B4-BE49-F238E27FC236}">
                <a16:creationId xmlns:a16="http://schemas.microsoft.com/office/drawing/2014/main" id="{79DE1551-EE4C-0E5B-543B-FD66D2C03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08" y="2044191"/>
            <a:ext cx="4386552" cy="1631607"/>
          </a:xfrm>
          <a:prstGeom prst="rect">
            <a:avLst/>
          </a:prstGeom>
        </p:spPr>
      </p:pic>
      <p:sp>
        <p:nvSpPr>
          <p:cNvPr id="6" name="テキスト ボックス 8">
            <a:extLst>
              <a:ext uri="{FF2B5EF4-FFF2-40B4-BE49-F238E27FC236}">
                <a16:creationId xmlns:a16="http://schemas.microsoft.com/office/drawing/2014/main" id="{23D33108-C26D-3B56-5B61-38B895235199}"/>
              </a:ext>
            </a:extLst>
          </p:cNvPr>
          <p:cNvSpPr txBox="1"/>
          <p:nvPr/>
        </p:nvSpPr>
        <p:spPr>
          <a:xfrm>
            <a:off x="1927234" y="1457342"/>
            <a:ext cx="223458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>
                <a:latin typeface="DejaVu Serif Condensed"/>
              </a:rPr>
              <a:t>(Conventional) bulk RPC</a:t>
            </a:r>
            <a:endParaRPr kumimoji="1" lang="ja-JP" altLang="en-US" sz="1600" b="1" dirty="0">
              <a:latin typeface="DejaVu Serif Condensed"/>
            </a:endParaRPr>
          </a:p>
        </p:txBody>
      </p:sp>
      <p:sp>
        <p:nvSpPr>
          <p:cNvPr id="7" name="テキスト ボックス 9">
            <a:extLst>
              <a:ext uri="{FF2B5EF4-FFF2-40B4-BE49-F238E27FC236}">
                <a16:creationId xmlns:a16="http://schemas.microsoft.com/office/drawing/2014/main" id="{29AA7473-E609-9E80-1FAB-602E212E1C9D}"/>
              </a:ext>
            </a:extLst>
          </p:cNvPr>
          <p:cNvSpPr txBox="1"/>
          <p:nvPr/>
        </p:nvSpPr>
        <p:spPr>
          <a:xfrm>
            <a:off x="6876849" y="1457342"/>
            <a:ext cx="5998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err="1">
                <a:latin typeface="DejaVu Serif Condensed"/>
              </a:rPr>
              <a:t>sRPC</a:t>
            </a:r>
            <a:endParaRPr kumimoji="1" lang="ja-JP" altLang="en-US" sz="1600" b="1" dirty="0">
              <a:latin typeface="DejaVu Serif Condensed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9DB624A3-8424-C544-D3FB-2F0EAFB59B2C}"/>
              </a:ext>
            </a:extLst>
          </p:cNvPr>
          <p:cNvSpPr txBox="1">
            <a:spLocks/>
          </p:cNvSpPr>
          <p:nvPr/>
        </p:nvSpPr>
        <p:spPr>
          <a:xfrm>
            <a:off x="259920" y="166156"/>
            <a:ext cx="962892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hangingPunct="0">
              <a:buNone/>
              <a:tabLst/>
              <a:defRPr lang="en-US" sz="2800" b="0" i="0" u="none" strike="noStrike" kern="1200" cap="none" spc="28">
                <a:ln>
                  <a:noFill/>
                </a:ln>
                <a:latin typeface="Impact" pitchFamily="34"/>
                <a:ea typeface="Droid Sans Fallback" pitchFamily="2"/>
                <a:cs typeface="FreeSans" pitchFamily="2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sRPC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 RPC</a:t>
            </a:r>
          </a:p>
        </p:txBody>
      </p:sp>
    </p:spTree>
    <p:extLst>
      <p:ext uri="{BB962C8B-B14F-4D97-AF65-F5344CB8AC3E}">
        <p14:creationId xmlns:p14="http://schemas.microsoft.com/office/powerpoint/2010/main" val="218880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rPr lang="en-US" smtClean="0"/>
              <a:t>12</a:t>
            </a:fld>
            <a:endParaRPr lang="en-US"/>
          </a:p>
        </p:txBody>
      </p:sp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7F9E0CC5-BB31-B8BA-23AC-01D27064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CB7D2BE2-CA78-4BDC-F87B-EA4D43B99E2C}"/>
              </a:ext>
            </a:extLst>
          </p:cNvPr>
          <p:cNvGrpSpPr/>
          <p:nvPr/>
        </p:nvGrpSpPr>
        <p:grpSpPr>
          <a:xfrm>
            <a:off x="259825" y="355163"/>
            <a:ext cx="9670363" cy="4960223"/>
            <a:chOff x="834995" y="19403121"/>
            <a:chExt cx="9670363" cy="4960223"/>
          </a:xfrm>
        </p:grpSpPr>
        <p:sp>
          <p:nvSpPr>
            <p:cNvPr id="48" name="Titolo 1">
              <a:extLst>
                <a:ext uri="{FF2B5EF4-FFF2-40B4-BE49-F238E27FC236}">
                  <a16:creationId xmlns:a16="http://schemas.microsoft.com/office/drawing/2014/main" id="{E20E70AD-EBD7-91D4-9723-D653B6E3BF86}"/>
                </a:ext>
              </a:extLst>
            </p:cNvPr>
            <p:cNvSpPr txBox="1">
              <a:spLocks/>
            </p:cNvSpPr>
            <p:nvPr/>
          </p:nvSpPr>
          <p:spPr>
            <a:xfrm>
              <a:off x="834995" y="19403121"/>
              <a:ext cx="9294994" cy="4308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lvl="0" algn="l" hangingPunct="0">
                <a:buNone/>
                <a:tabLst/>
                <a:defRPr lang="en-US" sz="2800" b="0" i="0" u="none" strike="noStrike" kern="1200" cap="none" spc="28">
                  <a:ln>
                    <a:noFill/>
                  </a:ln>
                  <a:latin typeface="Impact" pitchFamily="34"/>
                  <a:ea typeface="Droid Sans Fallback" pitchFamily="2"/>
                  <a:cs typeface="FreeSans" pitchFamily="2"/>
                </a:defRPr>
              </a:lvl1pPr>
            </a:lstStyle>
            <a:p>
              <a:pPr lvl="0"/>
              <a:r>
                <a:rPr lang="en-US" dirty="0"/>
                <a:t>  The cathode passivation</a:t>
              </a:r>
            </a:p>
          </p:txBody>
        </p:sp>
        <p:sp>
          <p:nvSpPr>
            <p:cNvPr id="49" name="CasellaDiTesto 48">
              <a:extLst>
                <a:ext uri="{FF2B5EF4-FFF2-40B4-BE49-F238E27FC236}">
                  <a16:creationId xmlns:a16="http://schemas.microsoft.com/office/drawing/2014/main" id="{69464A28-FD18-E8C4-D018-3EDE7F8D6338}"/>
                </a:ext>
              </a:extLst>
            </p:cNvPr>
            <p:cNvSpPr txBox="1"/>
            <p:nvPr/>
          </p:nvSpPr>
          <p:spPr>
            <a:xfrm>
              <a:off x="896099" y="20384164"/>
              <a:ext cx="96092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>
                  <a:latin typeface="DejaVu Serif Condensed"/>
                  <a:sym typeface="Wingdings" pitchFamily="2" charset="2"/>
                </a:rPr>
                <a:t>Cathode passivation with different features (</a:t>
              </a:r>
              <a:r>
                <a:rPr lang="en-US" sz="1800" b="1" dirty="0">
                  <a:latin typeface="DejaVu Serif Condensed"/>
                  <a:sym typeface="Wingdings" pitchFamily="2" charset="2"/>
                </a:rPr>
                <a:t>resistivity/film thickness</a:t>
              </a:r>
              <a:r>
                <a:rPr lang="en-US" sz="1800" dirty="0">
                  <a:latin typeface="DejaVu Serif Condensed"/>
                  <a:sym typeface="Wingdings" pitchFamily="2" charset="2"/>
                </a:rPr>
                <a:t>) have been considered.</a:t>
              </a:r>
            </a:p>
            <a:p>
              <a:pPr algn="just"/>
              <a:r>
                <a:rPr lang="en-US" sz="1800" dirty="0">
                  <a:latin typeface="DejaVu Serif Condensed"/>
                  <a:sym typeface="Wingdings" pitchFamily="2" charset="2"/>
                </a:rPr>
                <a:t>Simple arguments based on Ohm's law can be used in order to understand the characteristics</a:t>
              </a:r>
            </a:p>
            <a:p>
              <a:pPr algn="just"/>
              <a:r>
                <a:rPr lang="en-US" sz="1800" dirty="0">
                  <a:latin typeface="DejaVu Serif Condensed"/>
                  <a:sym typeface="Wingdings" pitchFamily="2" charset="2"/>
                </a:rPr>
                <a:t>of possible coatings.  Stability tests are clearly required.</a:t>
              </a:r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5CA4B20E-883E-2542-03CD-98B44EF0F9B6}"/>
                </a:ext>
              </a:extLst>
            </p:cNvPr>
            <p:cNvSpPr/>
            <p:nvPr/>
          </p:nvSpPr>
          <p:spPr>
            <a:xfrm>
              <a:off x="1200204" y="22325410"/>
              <a:ext cx="4595446" cy="3360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C1872A5B-6A54-1EAD-1DAE-2B06A9D73052}"/>
                </a:ext>
              </a:extLst>
            </p:cNvPr>
            <p:cNvSpPr/>
            <p:nvPr/>
          </p:nvSpPr>
          <p:spPr>
            <a:xfrm>
              <a:off x="1200204" y="21926809"/>
              <a:ext cx="4595446" cy="39860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D42C4511-4F89-FF18-890B-6DDF8572EA01}"/>
                </a:ext>
              </a:extLst>
            </p:cNvPr>
            <p:cNvSpPr txBox="1"/>
            <p:nvPr/>
          </p:nvSpPr>
          <p:spPr>
            <a:xfrm>
              <a:off x="2782827" y="22342468"/>
              <a:ext cx="1430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DejaVu Serif Condensed"/>
                </a:rPr>
                <a:t>DLC film (0.1 </a:t>
              </a:r>
              <a:r>
                <a:rPr lang="pt-BR" sz="1200" b="1" dirty="0">
                  <a:sym typeface="Symbol"/>
                </a:rPr>
                <a:t></a:t>
              </a:r>
              <a:r>
                <a:rPr lang="pt-BR" sz="1200" b="1" dirty="0"/>
                <a:t>m)</a:t>
              </a:r>
              <a:endParaRPr lang="en-US" sz="1200" b="1" dirty="0">
                <a:latin typeface="DejaVu Serif Condensed"/>
              </a:endParaRPr>
            </a:p>
          </p:txBody>
        </p: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12CDC320-ABEA-638B-CCB7-CF1C604EFA5A}"/>
                </a:ext>
              </a:extLst>
            </p:cNvPr>
            <p:cNvGrpSpPr/>
            <p:nvPr/>
          </p:nvGrpSpPr>
          <p:grpSpPr>
            <a:xfrm>
              <a:off x="8191949" y="21664455"/>
              <a:ext cx="1449019" cy="1029803"/>
              <a:chOff x="7382516" y="2104884"/>
              <a:chExt cx="1449019" cy="1029803"/>
            </a:xfrm>
          </p:grpSpPr>
          <p:sp>
            <p:nvSpPr>
              <p:cNvPr id="63" name="Rettangolo 62">
                <a:extLst>
                  <a:ext uri="{FF2B5EF4-FFF2-40B4-BE49-F238E27FC236}">
                    <a16:creationId xmlns:a16="http://schemas.microsoft.com/office/drawing/2014/main" id="{A4F652C3-73DB-7A74-1B28-4A6B5FC7B503}"/>
                  </a:ext>
                </a:extLst>
              </p:cNvPr>
              <p:cNvSpPr/>
              <p:nvPr/>
            </p:nvSpPr>
            <p:spPr>
              <a:xfrm>
                <a:off x="8055455" y="2399322"/>
                <a:ext cx="117231" cy="250107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Connettore 1 118">
                <a:extLst>
                  <a:ext uri="{FF2B5EF4-FFF2-40B4-BE49-F238E27FC236}">
                    <a16:creationId xmlns:a16="http://schemas.microsoft.com/office/drawing/2014/main" id="{676824FD-A932-693D-B654-B243D6158894}"/>
                  </a:ext>
                </a:extLst>
              </p:cNvPr>
              <p:cNvCxnSpPr/>
              <p:nvPr/>
            </p:nvCxnSpPr>
            <p:spPr>
              <a:xfrm>
                <a:off x="8116275" y="2243015"/>
                <a:ext cx="0" cy="55490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CasellaDiTesto 64">
                <a:extLst>
                  <a:ext uri="{FF2B5EF4-FFF2-40B4-BE49-F238E27FC236}">
                    <a16:creationId xmlns:a16="http://schemas.microsoft.com/office/drawing/2014/main" id="{650E9B6C-3541-D04D-0CD2-27DBF3FA93AD}"/>
                  </a:ext>
                </a:extLst>
              </p:cNvPr>
              <p:cNvSpPr txBox="1"/>
              <p:nvPr/>
            </p:nvSpPr>
            <p:spPr>
              <a:xfrm>
                <a:off x="8167076" y="2104884"/>
                <a:ext cx="53091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err="1">
                    <a:latin typeface="DejaVu Serif Condensed"/>
                  </a:rPr>
                  <a:t>R</a:t>
                </a:r>
                <a:r>
                  <a:rPr lang="en-US" sz="1200" b="1" baseline="-25000" dirty="0" err="1">
                    <a:latin typeface="DejaVu Serif Condensed"/>
                  </a:rPr>
                  <a:t>pass</a:t>
                </a:r>
                <a:endParaRPr lang="en-US" sz="1200" b="1" baseline="-25000" dirty="0">
                  <a:latin typeface="DejaVu Serif Condensed"/>
                </a:endParaRPr>
              </a:p>
            </p:txBody>
          </p:sp>
          <p:cxnSp>
            <p:nvCxnSpPr>
              <p:cNvPr id="66" name="Connettore 1 120">
                <a:extLst>
                  <a:ext uri="{FF2B5EF4-FFF2-40B4-BE49-F238E27FC236}">
                    <a16:creationId xmlns:a16="http://schemas.microsoft.com/office/drawing/2014/main" id="{40AAEDA7-7BE8-E86B-F8E8-7117503BACDD}"/>
                  </a:ext>
                </a:extLst>
              </p:cNvPr>
              <p:cNvCxnSpPr/>
              <p:nvPr/>
            </p:nvCxnSpPr>
            <p:spPr>
              <a:xfrm>
                <a:off x="7449836" y="2776507"/>
                <a:ext cx="1301477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ttangolo 66">
                <a:extLst>
                  <a:ext uri="{FF2B5EF4-FFF2-40B4-BE49-F238E27FC236}">
                    <a16:creationId xmlns:a16="http://schemas.microsoft.com/office/drawing/2014/main" id="{67851D6C-0D46-D5FD-3F46-F4F642B14598}"/>
                  </a:ext>
                </a:extLst>
              </p:cNvPr>
              <p:cNvSpPr/>
              <p:nvPr/>
            </p:nvSpPr>
            <p:spPr>
              <a:xfrm>
                <a:off x="8281595" y="2731467"/>
                <a:ext cx="322476" cy="125053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CasellaDiTesto 67">
                <a:extLst>
                  <a:ext uri="{FF2B5EF4-FFF2-40B4-BE49-F238E27FC236}">
                    <a16:creationId xmlns:a16="http://schemas.microsoft.com/office/drawing/2014/main" id="{ED92AA08-76C8-60B1-3EAD-02B9FE9D21E3}"/>
                  </a:ext>
                </a:extLst>
              </p:cNvPr>
              <p:cNvSpPr txBox="1"/>
              <p:nvPr/>
            </p:nvSpPr>
            <p:spPr>
              <a:xfrm>
                <a:off x="8163723" y="2857688"/>
                <a:ext cx="5052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DejaVu Serif Condensed"/>
                  </a:rPr>
                  <a:t>R</a:t>
                </a:r>
                <a:r>
                  <a:rPr lang="en-US" sz="1200" b="1" baseline="-25000" dirty="0">
                    <a:latin typeface="DejaVu Serif Condensed"/>
                  </a:rPr>
                  <a:t>DLC</a:t>
                </a:r>
              </a:p>
            </p:txBody>
          </p:sp>
          <p:sp>
            <p:nvSpPr>
              <p:cNvPr id="69" name="Rettangolo 68">
                <a:extLst>
                  <a:ext uri="{FF2B5EF4-FFF2-40B4-BE49-F238E27FC236}">
                    <a16:creationId xmlns:a16="http://schemas.microsoft.com/office/drawing/2014/main" id="{1F266D0A-2032-3698-3B55-5B236E5BC50C}"/>
                  </a:ext>
                </a:extLst>
              </p:cNvPr>
              <p:cNvSpPr/>
              <p:nvPr/>
            </p:nvSpPr>
            <p:spPr>
              <a:xfrm>
                <a:off x="7620545" y="2732397"/>
                <a:ext cx="322476" cy="125053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00A86F8F-3568-C92F-4D21-09225CC3AC13}"/>
                  </a:ext>
                </a:extLst>
              </p:cNvPr>
              <p:cNvSpPr txBox="1"/>
              <p:nvPr/>
            </p:nvSpPr>
            <p:spPr>
              <a:xfrm>
                <a:off x="7599429" y="2850953"/>
                <a:ext cx="5052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DejaVu Serif Condensed"/>
                  </a:rPr>
                  <a:t>R</a:t>
                </a:r>
                <a:r>
                  <a:rPr lang="en-US" sz="1200" b="1" baseline="-25000" dirty="0">
                    <a:latin typeface="DejaVu Serif Condensed"/>
                  </a:rPr>
                  <a:t>DLC</a:t>
                </a:r>
              </a:p>
            </p:txBody>
          </p:sp>
          <p:grpSp>
            <p:nvGrpSpPr>
              <p:cNvPr id="71" name="Gruppo 70">
                <a:extLst>
                  <a:ext uri="{FF2B5EF4-FFF2-40B4-BE49-F238E27FC236}">
                    <a16:creationId xmlns:a16="http://schemas.microsoft.com/office/drawing/2014/main" id="{5699E7AE-0B53-6746-5BB6-0AD1AE414F1A}"/>
                  </a:ext>
                </a:extLst>
              </p:cNvPr>
              <p:cNvGrpSpPr/>
              <p:nvPr/>
            </p:nvGrpSpPr>
            <p:grpSpPr>
              <a:xfrm>
                <a:off x="7382516" y="2765675"/>
                <a:ext cx="157789" cy="320878"/>
                <a:chOff x="7382516" y="2765675"/>
                <a:chExt cx="157789" cy="320878"/>
              </a:xfrm>
            </p:grpSpPr>
            <p:cxnSp>
              <p:nvCxnSpPr>
                <p:cNvPr id="77" name="Connettore 1 131">
                  <a:extLst>
                    <a:ext uri="{FF2B5EF4-FFF2-40B4-BE49-F238E27FC236}">
                      <a16:creationId xmlns:a16="http://schemas.microsoft.com/office/drawing/2014/main" id="{7E064979-9282-9231-454D-D0622EA5B89E}"/>
                    </a:ext>
                  </a:extLst>
                </p:cNvPr>
                <p:cNvCxnSpPr/>
                <p:nvPr/>
              </p:nvCxnSpPr>
              <p:spPr>
                <a:xfrm>
                  <a:off x="7455225" y="2765675"/>
                  <a:ext cx="0" cy="211498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ttore 1 132">
                  <a:extLst>
                    <a:ext uri="{FF2B5EF4-FFF2-40B4-BE49-F238E27FC236}">
                      <a16:creationId xmlns:a16="http://schemas.microsoft.com/office/drawing/2014/main" id="{338A4537-A96A-C27F-132D-210BE1726A99}"/>
                    </a:ext>
                  </a:extLst>
                </p:cNvPr>
                <p:cNvCxnSpPr/>
                <p:nvPr/>
              </p:nvCxnSpPr>
              <p:spPr>
                <a:xfrm>
                  <a:off x="7382516" y="2982092"/>
                  <a:ext cx="157789" cy="162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ttore 1 133">
                  <a:extLst>
                    <a:ext uri="{FF2B5EF4-FFF2-40B4-BE49-F238E27FC236}">
                      <a16:creationId xmlns:a16="http://schemas.microsoft.com/office/drawing/2014/main" id="{BCC22370-5DDE-2E71-2CAA-BA8BAD693CB0}"/>
                    </a:ext>
                  </a:extLst>
                </p:cNvPr>
                <p:cNvCxnSpPr/>
                <p:nvPr/>
              </p:nvCxnSpPr>
              <p:spPr>
                <a:xfrm>
                  <a:off x="7422140" y="3033512"/>
                  <a:ext cx="91045" cy="162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ttore 1 134">
                  <a:extLst>
                    <a:ext uri="{FF2B5EF4-FFF2-40B4-BE49-F238E27FC236}">
                      <a16:creationId xmlns:a16="http://schemas.microsoft.com/office/drawing/2014/main" id="{3CED6896-809C-9B22-F0AC-EEDAFDD02844}"/>
                    </a:ext>
                  </a:extLst>
                </p:cNvPr>
                <p:cNvCxnSpPr/>
                <p:nvPr/>
              </p:nvCxnSpPr>
              <p:spPr>
                <a:xfrm>
                  <a:off x="7444005" y="3084932"/>
                  <a:ext cx="58890" cy="162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o 71">
                <a:extLst>
                  <a:ext uri="{FF2B5EF4-FFF2-40B4-BE49-F238E27FC236}">
                    <a16:creationId xmlns:a16="http://schemas.microsoft.com/office/drawing/2014/main" id="{438DF17E-D1CF-CF09-AD43-ACFDDFEAA2E2}"/>
                  </a:ext>
                </a:extLst>
              </p:cNvPr>
              <p:cNvGrpSpPr/>
              <p:nvPr/>
            </p:nvGrpSpPr>
            <p:grpSpPr>
              <a:xfrm>
                <a:off x="8673746" y="2766605"/>
                <a:ext cx="157789" cy="320878"/>
                <a:chOff x="7382516" y="2765675"/>
                <a:chExt cx="157789" cy="320878"/>
              </a:xfrm>
            </p:grpSpPr>
            <p:cxnSp>
              <p:nvCxnSpPr>
                <p:cNvPr id="73" name="Connettore 1 127">
                  <a:extLst>
                    <a:ext uri="{FF2B5EF4-FFF2-40B4-BE49-F238E27FC236}">
                      <a16:creationId xmlns:a16="http://schemas.microsoft.com/office/drawing/2014/main" id="{1804F408-7115-B5E3-BBC0-B9B66D49DE43}"/>
                    </a:ext>
                  </a:extLst>
                </p:cNvPr>
                <p:cNvCxnSpPr/>
                <p:nvPr/>
              </p:nvCxnSpPr>
              <p:spPr>
                <a:xfrm>
                  <a:off x="7455225" y="2765675"/>
                  <a:ext cx="0" cy="211498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ttore 1 128">
                  <a:extLst>
                    <a:ext uri="{FF2B5EF4-FFF2-40B4-BE49-F238E27FC236}">
                      <a16:creationId xmlns:a16="http://schemas.microsoft.com/office/drawing/2014/main" id="{738B0549-7515-D971-C3EF-2772C6C80FCD}"/>
                    </a:ext>
                  </a:extLst>
                </p:cNvPr>
                <p:cNvCxnSpPr/>
                <p:nvPr/>
              </p:nvCxnSpPr>
              <p:spPr>
                <a:xfrm>
                  <a:off x="7382516" y="2982092"/>
                  <a:ext cx="157789" cy="162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ttore 1 129">
                  <a:extLst>
                    <a:ext uri="{FF2B5EF4-FFF2-40B4-BE49-F238E27FC236}">
                      <a16:creationId xmlns:a16="http://schemas.microsoft.com/office/drawing/2014/main" id="{9902DCF8-2EB2-40C5-A108-83C2D7538044}"/>
                    </a:ext>
                  </a:extLst>
                </p:cNvPr>
                <p:cNvCxnSpPr/>
                <p:nvPr/>
              </p:nvCxnSpPr>
              <p:spPr>
                <a:xfrm>
                  <a:off x="7422140" y="3033512"/>
                  <a:ext cx="91045" cy="162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ttore 1 130">
                  <a:extLst>
                    <a:ext uri="{FF2B5EF4-FFF2-40B4-BE49-F238E27FC236}">
                      <a16:creationId xmlns:a16="http://schemas.microsoft.com/office/drawing/2014/main" id="{E2824768-1446-3047-E127-776E66F12F19}"/>
                    </a:ext>
                  </a:extLst>
                </p:cNvPr>
                <p:cNvCxnSpPr/>
                <p:nvPr/>
              </p:nvCxnSpPr>
              <p:spPr>
                <a:xfrm>
                  <a:off x="7444005" y="3084932"/>
                  <a:ext cx="58890" cy="162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57C8A6E1-13E6-B437-EF6B-33B4FD6DC8D0}"/>
                </a:ext>
              </a:extLst>
            </p:cNvPr>
            <p:cNvSpPr txBox="1"/>
            <p:nvPr/>
          </p:nvSpPr>
          <p:spPr>
            <a:xfrm>
              <a:off x="6545436" y="23426120"/>
              <a:ext cx="3714478" cy="92333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800" b="1" dirty="0">
                  <a:latin typeface="DejaVu Serif Condensed"/>
                </a:rPr>
                <a:t> h = 1</a:t>
              </a:r>
              <a:r>
                <a:rPr lang="pt-BR" sz="1800" b="1" dirty="0">
                  <a:latin typeface="DejaVu Serif Condensed"/>
                  <a:sym typeface="Symbol"/>
                </a:rPr>
                <a:t> </a:t>
              </a:r>
              <a:r>
                <a:rPr lang="pt-BR" sz="1800" b="1" dirty="0">
                  <a:latin typeface="DejaVu Serif Condensed"/>
                </a:rPr>
                <a:t>m      --&gt; </a:t>
              </a:r>
              <a:r>
                <a:rPr lang="it-IT" sz="1800" b="1" dirty="0">
                  <a:latin typeface="DejaVu Serif Condensed"/>
                </a:rPr>
                <a:t> </a:t>
              </a:r>
              <a:r>
                <a:rPr lang="el-GR" sz="1800" b="1" dirty="0">
                  <a:latin typeface="DejaVu Serif Condensed"/>
                </a:rPr>
                <a:t>ρ</a:t>
              </a:r>
              <a:r>
                <a:rPr lang="it-IT" sz="1800" b="1" baseline="-25000" dirty="0">
                  <a:latin typeface="DejaVu Serif Condensed"/>
                </a:rPr>
                <a:t>pass</a:t>
              </a:r>
              <a:r>
                <a:rPr lang="it-IT" sz="1800" b="1" dirty="0">
                  <a:latin typeface="DejaVu Serif Condensed"/>
                </a:rPr>
                <a:t>  </a:t>
              </a:r>
              <a:r>
                <a:rPr lang="pt-BR" sz="1800" b="1" dirty="0">
                  <a:latin typeface="DejaVu Serif Condensed"/>
                </a:rPr>
                <a:t>&lt; 10</a:t>
              </a:r>
              <a:r>
                <a:rPr lang="pt-BR" sz="1800" b="1" baseline="30000" dirty="0">
                  <a:latin typeface="DejaVu Serif Condensed"/>
                </a:rPr>
                <a:t>11</a:t>
              </a:r>
              <a:r>
                <a:rPr lang="pt-BR" sz="1800" b="1" dirty="0">
                  <a:latin typeface="DejaVu Serif Condensed"/>
                </a:rPr>
                <a:t> Ohm.cm</a:t>
              </a:r>
              <a:br>
                <a:rPr lang="pt-BR" sz="1800" b="1" dirty="0">
                  <a:latin typeface="DejaVu Serif Condensed"/>
                </a:rPr>
              </a:br>
              <a:r>
                <a:rPr lang="pt-BR" sz="1800" b="1" dirty="0">
                  <a:latin typeface="DejaVu Serif Condensed"/>
                </a:rPr>
                <a:t> h = 0.1</a:t>
              </a:r>
              <a:r>
                <a:rPr lang="pt-BR" sz="1800" b="1" dirty="0">
                  <a:latin typeface="DejaVu Serif Condensed"/>
                  <a:sym typeface="Symbol"/>
                </a:rPr>
                <a:t> </a:t>
              </a:r>
              <a:r>
                <a:rPr lang="pt-BR" sz="1800" b="1" dirty="0">
                  <a:latin typeface="DejaVu Serif Condensed"/>
                </a:rPr>
                <a:t>m   --&gt; </a:t>
              </a:r>
              <a:r>
                <a:rPr lang="it-IT" sz="1800" b="1" dirty="0">
                  <a:latin typeface="DejaVu Serif Condensed"/>
                </a:rPr>
                <a:t> </a:t>
              </a:r>
              <a:r>
                <a:rPr lang="el-GR" sz="1800" b="1" dirty="0">
                  <a:latin typeface="DejaVu Serif Condensed"/>
                </a:rPr>
                <a:t>ρ</a:t>
              </a:r>
              <a:r>
                <a:rPr lang="it-IT" sz="1800" b="1" baseline="-25000" dirty="0">
                  <a:latin typeface="DejaVu Serif Condensed"/>
                </a:rPr>
                <a:t>pass</a:t>
              </a:r>
              <a:r>
                <a:rPr lang="it-IT" sz="1800" b="1" dirty="0">
                  <a:latin typeface="DejaVu Serif Condensed"/>
                </a:rPr>
                <a:t> </a:t>
              </a:r>
              <a:r>
                <a:rPr lang="pt-BR" sz="1800" b="1" dirty="0">
                  <a:latin typeface="DejaVu Serif Condensed"/>
                </a:rPr>
                <a:t> &lt; 10</a:t>
              </a:r>
              <a:r>
                <a:rPr lang="pt-BR" sz="1800" b="1" baseline="30000" dirty="0">
                  <a:latin typeface="DejaVu Serif Condensed"/>
                </a:rPr>
                <a:t>12</a:t>
              </a:r>
              <a:r>
                <a:rPr lang="pt-BR" sz="1800" b="1" dirty="0">
                  <a:latin typeface="DejaVu Serif Condensed"/>
                </a:rPr>
                <a:t> Ohm.cm</a:t>
              </a:r>
              <a:br>
                <a:rPr lang="pt-BR" sz="1800" b="1" dirty="0">
                  <a:latin typeface="DejaVu Serif Condensed"/>
                </a:rPr>
              </a:br>
              <a:r>
                <a:rPr lang="pt-BR" sz="1800" b="1" dirty="0">
                  <a:latin typeface="DejaVu Serif Condensed"/>
                </a:rPr>
                <a:t> h = 0.01</a:t>
              </a:r>
              <a:r>
                <a:rPr lang="pt-BR" sz="1800" b="1" dirty="0">
                  <a:latin typeface="DejaVu Serif Condensed"/>
                  <a:sym typeface="Symbol"/>
                </a:rPr>
                <a:t> </a:t>
              </a:r>
              <a:r>
                <a:rPr lang="pt-BR" sz="1800" b="1" dirty="0">
                  <a:latin typeface="DejaVu Serif Condensed"/>
                </a:rPr>
                <a:t>m --&gt; </a:t>
              </a:r>
              <a:r>
                <a:rPr lang="it-IT" sz="1800" b="1" dirty="0">
                  <a:latin typeface="DejaVu Serif Condensed"/>
                </a:rPr>
                <a:t> </a:t>
              </a:r>
              <a:r>
                <a:rPr lang="el-GR" sz="1800" b="1" dirty="0">
                  <a:latin typeface="DejaVu Serif Condensed"/>
                </a:rPr>
                <a:t>ρ</a:t>
              </a:r>
              <a:r>
                <a:rPr lang="it-IT" sz="1800" b="1" baseline="-25000" dirty="0">
                  <a:latin typeface="DejaVu Serif Condensed"/>
                </a:rPr>
                <a:t>pass</a:t>
              </a:r>
              <a:r>
                <a:rPr lang="it-IT" sz="1800" b="1" dirty="0">
                  <a:latin typeface="DejaVu Serif Condensed"/>
                </a:rPr>
                <a:t> </a:t>
              </a:r>
              <a:r>
                <a:rPr lang="pt-BR" sz="1800" b="1" dirty="0">
                  <a:latin typeface="DejaVu Serif Condensed"/>
                </a:rPr>
                <a:t> &lt; 10</a:t>
              </a:r>
              <a:r>
                <a:rPr lang="pt-BR" sz="1800" b="1" baseline="30000" dirty="0">
                  <a:latin typeface="DejaVu Serif Condensed"/>
                </a:rPr>
                <a:t>13</a:t>
              </a:r>
              <a:r>
                <a:rPr lang="pt-BR" sz="1800" b="1" dirty="0">
                  <a:latin typeface="DejaVu Serif Condensed"/>
                </a:rPr>
                <a:t> Ohm.cm</a:t>
              </a:r>
              <a:endParaRPr lang="en-US" sz="1800" b="1" dirty="0">
                <a:latin typeface="DejaVu Serif Condensed"/>
              </a:endParaRPr>
            </a:p>
          </p:txBody>
        </p:sp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BC0E42BE-7F70-890E-EF60-5A84A579682E}"/>
                </a:ext>
              </a:extLst>
            </p:cNvPr>
            <p:cNvSpPr txBox="1"/>
            <p:nvPr/>
          </p:nvSpPr>
          <p:spPr>
            <a:xfrm>
              <a:off x="1027125" y="23186606"/>
              <a:ext cx="2135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>
                  <a:latin typeface="DejaVu Serif Condensed"/>
                </a:rPr>
                <a:t>R</a:t>
              </a:r>
              <a:r>
                <a:rPr lang="en-US" sz="1800" b="1" baseline="-25000" dirty="0" err="1">
                  <a:latin typeface="DejaVu Serif Condensed"/>
                </a:rPr>
                <a:t>pass</a:t>
              </a:r>
              <a:r>
                <a:rPr lang="en-US" sz="1800" b="1" baseline="-25000" dirty="0">
                  <a:latin typeface="DejaVu Serif Condensed"/>
                </a:rPr>
                <a:t> </a:t>
              </a:r>
              <a:r>
                <a:rPr lang="en-US" sz="1800" b="1" dirty="0">
                  <a:latin typeface="DejaVu Serif Condensed"/>
                </a:rPr>
                <a:t>&lt; R</a:t>
              </a:r>
              <a:r>
                <a:rPr lang="en-US" sz="1800" b="1" baseline="-25000" dirty="0">
                  <a:latin typeface="DejaVu Serif Condensed"/>
                </a:rPr>
                <a:t>DLC</a:t>
              </a:r>
              <a:r>
                <a:rPr lang="en-US" sz="1800" b="1" dirty="0">
                  <a:latin typeface="DejaVu Serif Condensed"/>
                </a:rPr>
                <a:t> </a:t>
              </a:r>
              <a:r>
                <a:rPr lang="en-US" sz="1800" b="1" dirty="0">
                  <a:latin typeface="DejaVu Serif Condensed"/>
                  <a:sym typeface="Symbol"/>
                </a:rPr>
                <a:t> 1GOhm</a:t>
              </a:r>
              <a:endParaRPr lang="en-US" sz="1800" b="1" baseline="-25000" dirty="0">
                <a:latin typeface="DejaVu Serif Condensed"/>
              </a:endParaRP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9CD65C59-7CFA-F10C-2D14-9E05CD8602B3}"/>
                </a:ext>
              </a:extLst>
            </p:cNvPr>
            <p:cNvSpPr txBox="1"/>
            <p:nvPr/>
          </p:nvSpPr>
          <p:spPr>
            <a:xfrm>
              <a:off x="1010078" y="23580723"/>
              <a:ext cx="3164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err="1">
                  <a:latin typeface="DejaVu Serif Condensed"/>
                </a:rPr>
                <a:t>R</a:t>
              </a:r>
              <a:r>
                <a:rPr lang="en-US" sz="1800" b="1" baseline="-25000" dirty="0" err="1">
                  <a:latin typeface="DejaVu Serif Condensed"/>
                </a:rPr>
                <a:t>pass</a:t>
              </a:r>
              <a:r>
                <a:rPr lang="en-US" sz="1800" b="1" baseline="-25000" dirty="0">
                  <a:latin typeface="DejaVu Serif Condensed"/>
                </a:rPr>
                <a:t> </a:t>
              </a:r>
              <a:r>
                <a:rPr lang="en-US" sz="1800" b="1" dirty="0">
                  <a:latin typeface="DejaVu Serif Condensed"/>
                </a:rPr>
                <a:t>= </a:t>
              </a:r>
              <a:r>
                <a:rPr lang="it-IT" sz="1800" b="1" dirty="0">
                  <a:latin typeface="DejaVu Serif Condensed"/>
                </a:rPr>
                <a:t>(</a:t>
              </a:r>
              <a:r>
                <a:rPr lang="el-GR" sz="1800" b="1" dirty="0">
                  <a:latin typeface="DejaVu Serif Condensed"/>
                </a:rPr>
                <a:t>ρ</a:t>
              </a:r>
              <a:r>
                <a:rPr lang="it-IT" sz="1800" b="1" baseline="-25000" dirty="0">
                  <a:latin typeface="DejaVu Serif Condensed"/>
                </a:rPr>
                <a:t>pass</a:t>
              </a:r>
              <a:r>
                <a:rPr lang="it-IT" sz="1800" b="1" dirty="0">
                  <a:latin typeface="DejaVu Serif Condensed"/>
                </a:rPr>
                <a:t> x h)</a:t>
              </a:r>
              <a:r>
                <a:rPr lang="en-US" sz="1800" b="1" dirty="0">
                  <a:latin typeface="DejaVu Serif Condensed"/>
                </a:rPr>
                <a:t>/S &lt; </a:t>
              </a:r>
              <a:r>
                <a:rPr lang="en-US" sz="1800" b="1" dirty="0">
                  <a:latin typeface="DejaVu Serif Condensed"/>
                  <a:sym typeface="Symbol"/>
                </a:rPr>
                <a:t>1x10</a:t>
              </a:r>
              <a:r>
                <a:rPr lang="en-US" sz="1800" b="1" baseline="30000" dirty="0">
                  <a:latin typeface="DejaVu Serif Condensed"/>
                  <a:sym typeface="Symbol"/>
                </a:rPr>
                <a:t>9</a:t>
              </a:r>
              <a:r>
                <a:rPr lang="en-US" sz="1800" b="1" dirty="0">
                  <a:latin typeface="DejaVu Serif Condensed"/>
                  <a:sym typeface="Symbol"/>
                </a:rPr>
                <a:t> Ohm</a:t>
              </a:r>
              <a:endParaRPr lang="en-US" sz="1800" b="1" baseline="-25000" dirty="0">
                <a:latin typeface="DejaVu Serif Condensed"/>
              </a:endParaRP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E4172BAE-AD42-DB89-0EE2-3ECCB3411F29}"/>
                </a:ext>
              </a:extLst>
            </p:cNvPr>
            <p:cNvSpPr txBox="1"/>
            <p:nvPr/>
          </p:nvSpPr>
          <p:spPr>
            <a:xfrm>
              <a:off x="1014246" y="23927903"/>
              <a:ext cx="4289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DejaVu Serif Condensed"/>
                  <a:sym typeface="Wingdings" panose="05000000000000000000" pitchFamily="2" charset="2"/>
                </a:rPr>
                <a:t>S </a:t>
              </a:r>
              <a:r>
                <a:rPr lang="en-US" sz="1800" b="1" dirty="0">
                  <a:latin typeface="Times New Roman"/>
                  <a:cs typeface="Times New Roman"/>
                  <a:sym typeface="Symbol" panose="05050102010706020507" pitchFamily="18" charset="2"/>
                </a:rPr>
                <a:t></a:t>
              </a:r>
              <a:r>
                <a:rPr lang="en-US" sz="1800" b="1" dirty="0">
                  <a:latin typeface="Times New Roman"/>
                  <a:cs typeface="Times New Roman"/>
                  <a:sym typeface="Wingdings" panose="05000000000000000000" pitchFamily="2" charset="2"/>
                </a:rPr>
                <a:t> </a:t>
              </a:r>
              <a:r>
                <a:rPr lang="en-US" sz="1800" b="1" dirty="0">
                  <a:latin typeface="DejaVu Serif Condensed"/>
                  <a:sym typeface="Wingdings" panose="05000000000000000000" pitchFamily="2" charset="2"/>
                </a:rPr>
                <a:t>O(1 mm</a:t>
              </a:r>
              <a:r>
                <a:rPr lang="en-US" sz="1800" b="1" baseline="30000" dirty="0">
                  <a:latin typeface="DejaVu Serif Condensed"/>
                  <a:sym typeface="Wingdings" panose="05000000000000000000" pitchFamily="2" charset="2"/>
                </a:rPr>
                <a:t>2</a:t>
              </a:r>
              <a:r>
                <a:rPr lang="en-US" sz="1800" b="1" dirty="0">
                  <a:latin typeface="DejaVu Serif Condensed"/>
                  <a:sym typeface="Wingdings" panose="05000000000000000000" pitchFamily="2" charset="2"/>
                </a:rPr>
                <a:t>)  </a:t>
              </a:r>
              <a:r>
                <a:rPr lang="el-GR" sz="1800" b="1" dirty="0">
                  <a:latin typeface="DejaVu Serif Condensed"/>
                </a:rPr>
                <a:t>ρ</a:t>
              </a:r>
              <a:r>
                <a:rPr lang="it-IT" sz="1800" b="1" baseline="-25000" dirty="0">
                  <a:latin typeface="DejaVu Serif Condensed"/>
                </a:rPr>
                <a:t>pass</a:t>
              </a:r>
              <a:r>
                <a:rPr lang="it-IT" sz="1800" b="1" dirty="0">
                  <a:latin typeface="DejaVu Serif Condensed"/>
                </a:rPr>
                <a:t> </a:t>
              </a:r>
              <a:r>
                <a:rPr lang="en-US" sz="1800" b="1" dirty="0">
                  <a:latin typeface="DejaVu Serif Condensed"/>
                </a:rPr>
                <a:t>&lt; </a:t>
              </a:r>
              <a:r>
                <a:rPr lang="en-US" sz="1800" b="1" dirty="0">
                  <a:latin typeface="DejaVu Serif Condensed"/>
                  <a:sym typeface="Symbol"/>
                </a:rPr>
                <a:t>10</a:t>
              </a:r>
              <a:r>
                <a:rPr lang="en-US" sz="1800" b="1" baseline="30000" dirty="0">
                  <a:latin typeface="DejaVu Serif Condensed"/>
                  <a:sym typeface="Symbol"/>
                </a:rPr>
                <a:t>7</a:t>
              </a:r>
              <a:r>
                <a:rPr lang="en-US" sz="1800" b="1" dirty="0">
                  <a:latin typeface="DejaVu Serif Condensed"/>
                  <a:sym typeface="Symbol"/>
                </a:rPr>
                <a:t>/h(cm)  Ohm.cm</a:t>
              </a:r>
              <a:endParaRPr lang="en-US" sz="1800" b="1" baseline="-25000" dirty="0">
                <a:latin typeface="DejaVu Serif Condensed"/>
              </a:endParaRPr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6DF1AA3C-DD21-2084-E2D3-0344B39836D2}"/>
                </a:ext>
              </a:extLst>
            </p:cNvPr>
            <p:cNvSpPr/>
            <p:nvPr/>
          </p:nvSpPr>
          <p:spPr>
            <a:xfrm>
              <a:off x="1009511" y="23162697"/>
              <a:ext cx="5207837" cy="12006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DejaVu Serif Condensed"/>
              </a:endParaRPr>
            </a:p>
          </p:txBody>
        </p:sp>
        <p:sp>
          <p:nvSpPr>
            <p:cNvPr id="59" name="Freccia a destra 58">
              <a:extLst>
                <a:ext uri="{FF2B5EF4-FFF2-40B4-BE49-F238E27FC236}">
                  <a16:creationId xmlns:a16="http://schemas.microsoft.com/office/drawing/2014/main" id="{4F874587-0060-6559-83F1-0A1447A75F71}"/>
                </a:ext>
              </a:extLst>
            </p:cNvPr>
            <p:cNvSpPr/>
            <p:nvPr/>
          </p:nvSpPr>
          <p:spPr>
            <a:xfrm>
              <a:off x="5948697" y="23682967"/>
              <a:ext cx="336651" cy="352695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FF67CAF0-37E4-B6E4-CCF6-62FF72AF474D}"/>
                </a:ext>
              </a:extLst>
            </p:cNvPr>
            <p:cNvSpPr txBox="1"/>
            <p:nvPr/>
          </p:nvSpPr>
          <p:spPr>
            <a:xfrm>
              <a:off x="2789389" y="21981068"/>
              <a:ext cx="1588897" cy="276999"/>
            </a:xfrm>
            <a:prstGeom prst="rect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DejaVu Serif Condensed"/>
                </a:rPr>
                <a:t>passivation film (h)</a:t>
              </a:r>
            </a:p>
          </p:txBody>
        </p:sp>
        <p:sp>
          <p:nvSpPr>
            <p:cNvPr id="61" name="Elaborazione alternativa 60">
              <a:extLst>
                <a:ext uri="{FF2B5EF4-FFF2-40B4-BE49-F238E27FC236}">
                  <a16:creationId xmlns:a16="http://schemas.microsoft.com/office/drawing/2014/main" id="{D765256C-E033-8E31-3B9F-D250932509B2}"/>
                </a:ext>
              </a:extLst>
            </p:cNvPr>
            <p:cNvSpPr/>
            <p:nvPr/>
          </p:nvSpPr>
          <p:spPr>
            <a:xfrm>
              <a:off x="922495" y="23162697"/>
              <a:ext cx="4816906" cy="1200647"/>
            </a:xfrm>
            <a:prstGeom prst="flowChartAlternateProcess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6000"/>
            </a:p>
          </p:txBody>
        </p:sp>
        <p:sp>
          <p:nvSpPr>
            <p:cNvPr id="62" name="Elaborazione alternativa 61">
              <a:extLst>
                <a:ext uri="{FF2B5EF4-FFF2-40B4-BE49-F238E27FC236}">
                  <a16:creationId xmlns:a16="http://schemas.microsoft.com/office/drawing/2014/main" id="{8E47BD2B-8CAF-28CF-175D-9453070757B6}"/>
                </a:ext>
              </a:extLst>
            </p:cNvPr>
            <p:cNvSpPr/>
            <p:nvPr/>
          </p:nvSpPr>
          <p:spPr>
            <a:xfrm>
              <a:off x="6462091" y="23464095"/>
              <a:ext cx="3797821" cy="882881"/>
            </a:xfrm>
            <a:prstGeom prst="flowChartAlternateProcess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7013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"/>
    </mc:Choice>
    <mc:Fallback xmlns="">
      <p:transition spd="slow" advTm="1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0F429-328D-4D63-8038-DCB6134F4D9B}"/>
              </a:ext>
            </a:extLst>
          </p:cNvPr>
          <p:cNvSpPr txBox="1">
            <a:spLocks/>
          </p:cNvSpPr>
          <p:nvPr/>
        </p:nvSpPr>
        <p:spPr>
          <a:xfrm>
            <a:off x="259920" y="166156"/>
            <a:ext cx="962892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hangingPunct="0">
              <a:buNone/>
              <a:tabLst/>
              <a:defRPr lang="en-US" sz="2800" b="0" i="0" u="none" strike="noStrike" kern="1200" cap="none" spc="28">
                <a:ln>
                  <a:noFill/>
                </a:ln>
                <a:latin typeface="Impact" pitchFamily="34"/>
                <a:ea typeface="Droid Sans Fallback" pitchFamily="2"/>
                <a:cs typeface="FreeSans" pitchFamily="2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sRPC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 RPC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rPr lang="it-IT" smtClean="0"/>
              <a:t>2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78CA462-4570-A55A-218D-2C6108E3EF1D}"/>
              </a:ext>
            </a:extLst>
          </p:cNvPr>
          <p:cNvSpPr txBox="1"/>
          <p:nvPr/>
        </p:nvSpPr>
        <p:spPr>
          <a:xfrm>
            <a:off x="120982" y="956687"/>
            <a:ext cx="9767858" cy="40087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Impact" panose="020B0806030902050204" pitchFamily="34" charset="0"/>
              </a:rPr>
              <a:t>Classical RPC</a:t>
            </a:r>
          </a:p>
          <a:p>
            <a:pPr algn="just"/>
            <a:endParaRPr lang="en-US" sz="1000" b="1" dirty="0">
              <a:latin typeface="DejaVu Serif Condensed"/>
            </a:endParaRPr>
          </a:p>
          <a:p>
            <a:pPr marL="742950" lvl="1" indent="-285750" algn="just">
              <a:buFontTx/>
              <a:buChar char="‒"/>
            </a:pPr>
            <a:r>
              <a:rPr lang="en-US" sz="1800" b="1" dirty="0">
                <a:latin typeface="DejaVu Serif Condensed"/>
              </a:rPr>
              <a:t>bulk resistivity electrodes</a:t>
            </a:r>
            <a:r>
              <a:rPr lang="en-US" sz="1800" dirty="0">
                <a:latin typeface="DejaVu Serif Condensed"/>
              </a:rPr>
              <a:t> (</a:t>
            </a:r>
            <a:r>
              <a:rPr lang="en-US" sz="1800" dirty="0" err="1">
                <a:latin typeface="DejaVu Serif Condensed"/>
              </a:rPr>
              <a:t>bakelite</a:t>
            </a:r>
            <a:r>
              <a:rPr lang="en-US" sz="1800" dirty="0">
                <a:latin typeface="DejaVu Serif Condensed"/>
              </a:rPr>
              <a:t> or float-glass)</a:t>
            </a:r>
          </a:p>
          <a:p>
            <a:pPr marL="742950" lvl="1" indent="-285750" algn="just">
              <a:buFontTx/>
              <a:buChar char="‒"/>
            </a:pPr>
            <a:r>
              <a:rPr lang="en-US" sz="1800" dirty="0">
                <a:latin typeface="DejaVu Serif Condensed"/>
              </a:rPr>
              <a:t>recovery time </a:t>
            </a:r>
            <a:r>
              <a:rPr lang="en-US" sz="1800" dirty="0">
                <a:latin typeface="DejaVu Serif Condensed"/>
                <a:sym typeface="Wingdings" pitchFamily="2" charset="2"/>
              </a:rPr>
              <a:t> </a:t>
            </a:r>
            <a:r>
              <a:rPr lang="en-US" sz="1800" dirty="0">
                <a:latin typeface="DejaVu Serif Condensed"/>
              </a:rPr>
              <a:t>proportional to </a:t>
            </a:r>
            <a:r>
              <a:rPr lang="en-US" sz="1800" b="1" dirty="0">
                <a:latin typeface="DejaVu Serif Condensed"/>
              </a:rPr>
              <a:t>volume resistivity </a:t>
            </a:r>
            <a:r>
              <a:rPr lang="en-US" sz="1800" dirty="0">
                <a:latin typeface="DejaVu Serif Condensed"/>
              </a:rPr>
              <a:t>and </a:t>
            </a:r>
            <a:r>
              <a:rPr lang="en-US" sz="1800" b="1" dirty="0">
                <a:latin typeface="DejaVu Serif Condensed"/>
              </a:rPr>
              <a:t>electrode thickness</a:t>
            </a:r>
          </a:p>
          <a:p>
            <a:pPr marL="742950" lvl="5" indent="-285750" algn="just">
              <a:buFont typeface="Calibri" pitchFamily="34" charset="0"/>
              <a:buChar char="‒"/>
            </a:pPr>
            <a:r>
              <a:rPr lang="en-US" sz="1800" b="1" dirty="0">
                <a:latin typeface="DejaVu Serif Condensed"/>
              </a:rPr>
              <a:t>low volume resistivity and thin electrodes, </a:t>
            </a:r>
            <a:r>
              <a:rPr lang="en-US" sz="1800" dirty="0">
                <a:latin typeface="DejaVu Serif Condensed"/>
              </a:rPr>
              <a:t>together with the </a:t>
            </a:r>
            <a:r>
              <a:rPr lang="en-US" sz="1800" b="1" dirty="0">
                <a:latin typeface="DejaVu Serif Condensed"/>
              </a:rPr>
              <a:t>reduction of the gas gain</a:t>
            </a:r>
            <a:r>
              <a:rPr lang="en-US" sz="1800" dirty="0">
                <a:latin typeface="DejaVu Serif Condensed"/>
              </a:rPr>
              <a:t> is the standard </a:t>
            </a:r>
            <a:r>
              <a:rPr lang="en-US" sz="1800" b="1" dirty="0">
                <a:latin typeface="DejaVu Serif Condensed"/>
              </a:rPr>
              <a:t>recipe to increase the detector rate capability</a:t>
            </a:r>
          </a:p>
          <a:p>
            <a:pPr marL="457200" lvl="5" algn="just"/>
            <a:endParaRPr lang="en-US" sz="1050" dirty="0">
              <a:latin typeface="DejaVu Serif Condensed"/>
            </a:endParaRPr>
          </a:p>
          <a:p>
            <a:pPr algn="just"/>
            <a:r>
              <a:rPr lang="en-US" sz="1800" dirty="0">
                <a:latin typeface="Impact" panose="020B0806030902050204" pitchFamily="34" charset="0"/>
              </a:rPr>
              <a:t>Surface - RPC</a:t>
            </a:r>
          </a:p>
          <a:p>
            <a:pPr algn="just"/>
            <a:endParaRPr lang="en-US" sz="800" dirty="0">
              <a:latin typeface="DejaVu Serif Condensed"/>
            </a:endParaRPr>
          </a:p>
          <a:p>
            <a:pPr marL="742950" lvl="1" indent="-285750" algn="just">
              <a:buFontTx/>
              <a:buChar char="‒"/>
            </a:pPr>
            <a:r>
              <a:rPr lang="en-US" sz="1800" b="1" dirty="0">
                <a:latin typeface="DejaVu Serif Condensed"/>
              </a:rPr>
              <a:t>surface resistivity electrodes </a:t>
            </a:r>
            <a:r>
              <a:rPr lang="en-US" sz="1800" dirty="0">
                <a:latin typeface="DejaVu Serif Condensed"/>
              </a:rPr>
              <a:t>manufactured with industrial sputtering techniques of </a:t>
            </a:r>
            <a:r>
              <a:rPr lang="en-US" sz="1800" b="1" dirty="0">
                <a:latin typeface="DejaVu Serif Condensed"/>
              </a:rPr>
              <a:t>DLC on flexible supports </a:t>
            </a:r>
            <a:r>
              <a:rPr lang="en-US" sz="1800" dirty="0">
                <a:latin typeface="DejaVu Serif Condensed"/>
              </a:rPr>
              <a:t>(</a:t>
            </a:r>
            <a:r>
              <a:rPr lang="en-US" sz="1800" b="1" u="sng" dirty="0">
                <a:latin typeface="DejaVu Serif Condensed"/>
              </a:rPr>
              <a:t>scalable and cost-effective technology</a:t>
            </a:r>
            <a:r>
              <a:rPr lang="en-US" sz="1800" dirty="0">
                <a:latin typeface="DejaVu Serif Condensed"/>
              </a:rPr>
              <a:t>)</a:t>
            </a:r>
          </a:p>
          <a:p>
            <a:pPr marL="742950" lvl="1" indent="-285750" algn="just">
              <a:buFontTx/>
              <a:buChar char="‒"/>
            </a:pPr>
            <a:r>
              <a:rPr lang="en-US" sz="1800" dirty="0">
                <a:latin typeface="DejaVu Serif Condensed"/>
              </a:rPr>
              <a:t>the technology allows to realize </a:t>
            </a:r>
            <a:r>
              <a:rPr lang="en-US" sz="1800" b="1" dirty="0">
                <a:latin typeface="DejaVu Serif Condensed"/>
              </a:rPr>
              <a:t>electrodes with a surface resistivity</a:t>
            </a:r>
            <a:r>
              <a:rPr lang="en-US" sz="1800" dirty="0">
                <a:latin typeface="DejaVu Serif Condensed"/>
              </a:rPr>
              <a:t> in a </a:t>
            </a:r>
            <a:r>
              <a:rPr lang="en-US" sz="1800" b="1" dirty="0">
                <a:latin typeface="DejaVu Serif Condensed"/>
              </a:rPr>
              <a:t>very wide range,  0.001 ÷ 10 G</a:t>
            </a:r>
            <a:r>
              <a:rPr lang="el-GR" sz="1800" b="1" dirty="0">
                <a:latin typeface="DejaVu Serif Condensed"/>
              </a:rPr>
              <a:t>Ω</a:t>
            </a:r>
            <a:r>
              <a:rPr lang="it-IT" sz="1800" b="1" dirty="0">
                <a:latin typeface="DejaVu Serif Condensed"/>
              </a:rPr>
              <a:t>/</a:t>
            </a:r>
            <a:r>
              <a:rPr lang="it-IT" sz="2800" b="1" dirty="0">
                <a:latin typeface="DejaVu Serif Condensed"/>
                <a:ea typeface="Verdana"/>
                <a:cs typeface="Calibri"/>
              </a:rPr>
              <a:t>□</a:t>
            </a:r>
            <a:endParaRPr lang="it-IT" sz="2800" b="1" dirty="0">
              <a:latin typeface="DejaVu Serif Condensed"/>
              <a:cs typeface="Calibri"/>
            </a:endParaRPr>
          </a:p>
          <a:p>
            <a:pPr marL="742950" lvl="1" indent="-285750" algn="just">
              <a:buFontTx/>
              <a:buChar char="‒"/>
            </a:pPr>
            <a:r>
              <a:rPr lang="it-IT" sz="1800" b="1" dirty="0">
                <a:latin typeface="DejaVu Serif Condensed"/>
                <a:cs typeface="Calibri"/>
              </a:rPr>
              <a:t>high </a:t>
            </a:r>
            <a:r>
              <a:rPr lang="it-IT" sz="1800" b="1" dirty="0" err="1">
                <a:latin typeface="DejaVu Serif Condensed"/>
                <a:cs typeface="Calibri"/>
              </a:rPr>
              <a:t>density</a:t>
            </a:r>
            <a:r>
              <a:rPr lang="it-IT" sz="1800" b="1" dirty="0">
                <a:latin typeface="DejaVu Serif Condensed"/>
                <a:cs typeface="Calibri"/>
              </a:rPr>
              <a:t> </a:t>
            </a:r>
            <a:r>
              <a:rPr lang="it-IT" sz="1800" b="1" dirty="0" err="1">
                <a:latin typeface="DejaVu Serif Condensed"/>
                <a:cs typeface="Calibri"/>
              </a:rPr>
              <a:t>current</a:t>
            </a:r>
            <a:r>
              <a:rPr lang="it-IT" sz="1800" b="1" dirty="0">
                <a:latin typeface="DejaVu Serif Condensed"/>
                <a:cs typeface="Calibri"/>
              </a:rPr>
              <a:t> </a:t>
            </a:r>
            <a:r>
              <a:rPr lang="it-IT" sz="1800" b="1" dirty="0" err="1">
                <a:latin typeface="DejaVu Serif Condensed"/>
                <a:cs typeface="Calibri"/>
              </a:rPr>
              <a:t>evacuation</a:t>
            </a:r>
            <a:r>
              <a:rPr lang="it-IT" sz="1800" b="1" dirty="0">
                <a:latin typeface="DejaVu Serif Condensed"/>
                <a:cs typeface="Calibri"/>
              </a:rPr>
              <a:t> </a:t>
            </a:r>
            <a:r>
              <a:rPr lang="it-IT" sz="1800" b="1" dirty="0" err="1">
                <a:latin typeface="DejaVu Serif Condensed"/>
                <a:cs typeface="Calibri"/>
              </a:rPr>
              <a:t>schemes</a:t>
            </a:r>
            <a:r>
              <a:rPr lang="it-IT" sz="1800" dirty="0">
                <a:latin typeface="DejaVu Serif Condensed"/>
                <a:cs typeface="Calibri"/>
              </a:rPr>
              <a:t>, </a:t>
            </a:r>
            <a:r>
              <a:rPr lang="it-IT" sz="1800" dirty="0" err="1">
                <a:latin typeface="DejaVu Serif Condensed"/>
                <a:cs typeface="Calibri"/>
              </a:rPr>
              <a:t>similar</a:t>
            </a:r>
            <a:r>
              <a:rPr lang="it-IT" sz="1800" dirty="0">
                <a:latin typeface="DejaVu Serif Condensed"/>
                <a:cs typeface="Calibri"/>
              </a:rPr>
              <a:t> to </a:t>
            </a:r>
            <a:r>
              <a:rPr lang="it-IT" sz="1800" dirty="0" err="1">
                <a:latin typeface="DejaVu Serif Condensed"/>
                <a:cs typeface="Calibri"/>
              </a:rPr>
              <a:t>those</a:t>
            </a:r>
            <a:r>
              <a:rPr lang="it-IT" sz="1800" dirty="0">
                <a:latin typeface="DejaVu Serif Condensed"/>
                <a:cs typeface="Calibri"/>
              </a:rPr>
              <a:t> </a:t>
            </a:r>
            <a:r>
              <a:rPr lang="it-IT" sz="1800" dirty="0" err="1">
                <a:latin typeface="DejaVu Serif Condensed"/>
                <a:cs typeface="Calibri"/>
              </a:rPr>
              <a:t>used</a:t>
            </a:r>
            <a:r>
              <a:rPr lang="it-IT" sz="1800" dirty="0">
                <a:latin typeface="DejaVu Serif Condensed"/>
                <a:cs typeface="Calibri"/>
              </a:rPr>
              <a:t> for </a:t>
            </a:r>
            <a:r>
              <a:rPr lang="it-IT" sz="1800" b="1" dirty="0">
                <a:latin typeface="DejaVu Serif Condensed"/>
                <a:cs typeface="Calibri"/>
              </a:rPr>
              <a:t>resistive MPGD </a:t>
            </a:r>
            <a:r>
              <a:rPr lang="it-IT" sz="1800" dirty="0">
                <a:latin typeface="DejaVu Serif Condensed"/>
                <a:cs typeface="Calibri"/>
              </a:rPr>
              <a:t>(i.e. </a:t>
            </a:r>
          </a:p>
          <a:p>
            <a:pPr marL="457200" lvl="1" algn="just"/>
            <a:r>
              <a:rPr lang="it-IT" sz="1800" dirty="0">
                <a:latin typeface="DejaVu Serif Condensed"/>
                <a:cs typeface="Calibri"/>
                <a:sym typeface="Symbol"/>
              </a:rPr>
              <a:t>    -</a:t>
            </a:r>
            <a:r>
              <a:rPr lang="it-IT" sz="1800" dirty="0">
                <a:latin typeface="DejaVu Serif Condensed"/>
                <a:cs typeface="Calibri"/>
              </a:rPr>
              <a:t>RWELL) can be </a:t>
            </a:r>
            <a:r>
              <a:rPr lang="it-IT" sz="1800" dirty="0" err="1">
                <a:latin typeface="DejaVu Serif Condensed"/>
                <a:cs typeface="Calibri"/>
              </a:rPr>
              <a:t>implemented</a:t>
            </a:r>
            <a:r>
              <a:rPr lang="it-IT" sz="1800" dirty="0">
                <a:latin typeface="DejaVu Serif Condensed"/>
                <a:cs typeface="Calibri"/>
              </a:rPr>
              <a:t> </a:t>
            </a:r>
            <a:r>
              <a:rPr lang="it-IT" sz="1800" b="1" dirty="0">
                <a:latin typeface="DejaVu Serif Condensed"/>
                <a:cs typeface="Calibri"/>
              </a:rPr>
              <a:t>to </a:t>
            </a:r>
            <a:r>
              <a:rPr lang="it-IT" sz="1800" b="1" dirty="0" err="1">
                <a:latin typeface="DejaVu Serif Condensed"/>
                <a:cs typeface="Calibri"/>
              </a:rPr>
              <a:t>improve</a:t>
            </a:r>
            <a:r>
              <a:rPr lang="it-IT" sz="1800" b="1" dirty="0">
                <a:latin typeface="DejaVu Serif Condensed"/>
                <a:cs typeface="Calibri"/>
              </a:rPr>
              <a:t>  the rate </a:t>
            </a:r>
            <a:r>
              <a:rPr lang="it-IT" sz="1800" b="1" dirty="0" err="1">
                <a:latin typeface="DejaVu Serif Condensed"/>
                <a:cs typeface="Calibri"/>
              </a:rPr>
              <a:t>capability</a:t>
            </a:r>
            <a:r>
              <a:rPr lang="it-IT" sz="1800" b="1" dirty="0">
                <a:latin typeface="DejaVu Serif Condensed"/>
                <a:cs typeface="Calibri"/>
              </a:rPr>
              <a:t> </a:t>
            </a:r>
            <a:r>
              <a:rPr lang="it-IT" sz="1800" dirty="0">
                <a:latin typeface="DejaVu Serif Condensed"/>
                <a:cs typeface="Calibri"/>
              </a:rPr>
              <a:t>of the detector</a:t>
            </a:r>
            <a:endParaRPr lang="it-IT" sz="1800" dirty="0">
              <a:latin typeface="DejaVu Serif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917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85"/>
    </mc:Choice>
    <mc:Fallback xmlns="">
      <p:transition spd="slow" advTm="3428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0F429-328D-4D63-8038-DCB6134F4D9B}"/>
              </a:ext>
            </a:extLst>
          </p:cNvPr>
          <p:cNvSpPr txBox="1">
            <a:spLocks/>
          </p:cNvSpPr>
          <p:nvPr/>
        </p:nvSpPr>
        <p:spPr>
          <a:xfrm>
            <a:off x="259920" y="166155"/>
            <a:ext cx="962892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hangingPunct="0">
              <a:buNone/>
              <a:tabLst/>
              <a:defRPr lang="en-US" sz="2800" b="0" i="0" u="none" strike="noStrike" kern="1200" cap="none" spc="28">
                <a:ln>
                  <a:noFill/>
                </a:ln>
                <a:latin typeface="Impact" pitchFamily="34"/>
                <a:ea typeface="Droid Sans Fallback" pitchFamily="2"/>
                <a:cs typeface="FreeSans" pitchFamily="2"/>
              </a:defRPr>
            </a:lvl1pPr>
          </a:lstStyle>
          <a:p>
            <a:pPr lvl="0"/>
            <a:r>
              <a:rPr lang="en-US" dirty="0"/>
              <a:t> Prototype layouts</a:t>
            </a:r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326790" y="2511451"/>
            <a:ext cx="2051368" cy="3030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3152" r="17303" b="8211"/>
          <a:stretch/>
        </p:blipFill>
        <p:spPr>
          <a:xfrm rot="10800000">
            <a:off x="491490" y="3001195"/>
            <a:ext cx="2661818" cy="2051369"/>
          </a:xfrm>
          <a:prstGeom prst="rect">
            <a:avLst/>
          </a:prstGeom>
        </p:spPr>
      </p:pic>
      <p:pic>
        <p:nvPicPr>
          <p:cNvPr id="7" name="Google Shape;242;p5"/>
          <p:cNvPicPr preferRelativeResize="0"/>
          <p:nvPr/>
        </p:nvPicPr>
        <p:blipFill rotWithShape="1">
          <a:blip r:embed="rId4">
            <a:alphaModFix/>
          </a:blip>
          <a:srcRect l="7562" t="38973" r="7367" b="21863"/>
          <a:stretch/>
        </p:blipFill>
        <p:spPr>
          <a:xfrm>
            <a:off x="3445738" y="3001195"/>
            <a:ext cx="3221762" cy="98550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rPr lang="it-IT" smtClean="0"/>
              <a:t>3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2" r="19651" b="7210"/>
          <a:stretch/>
        </p:blipFill>
        <p:spPr>
          <a:xfrm rot="16200000">
            <a:off x="4449074" y="3221220"/>
            <a:ext cx="1230590" cy="284190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3E4137-891D-B803-E0D9-7FBEA2904F99}"/>
              </a:ext>
            </a:extLst>
          </p:cNvPr>
          <p:cNvSpPr txBox="1"/>
          <p:nvPr/>
        </p:nvSpPr>
        <p:spPr>
          <a:xfrm>
            <a:off x="395238" y="715699"/>
            <a:ext cx="944470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Impact" panose="020B0806030902050204" pitchFamily="34" charset="0"/>
              </a:rPr>
              <a:t>Two layouts </a:t>
            </a:r>
          </a:p>
          <a:p>
            <a:pPr algn="just"/>
            <a:endParaRPr lang="en-US" sz="600" dirty="0">
              <a:latin typeface="DejaVu Serif Condensed"/>
            </a:endParaRPr>
          </a:p>
          <a:p>
            <a:pPr marL="342900" indent="-342900" algn="just">
              <a:buAutoNum type="arabicParenR"/>
            </a:pPr>
            <a:r>
              <a:rPr lang="en-US" sz="1800" dirty="0">
                <a:latin typeface="DejaVu Serif Condensed"/>
              </a:rPr>
              <a:t>a </a:t>
            </a:r>
            <a:r>
              <a:rPr lang="en-US" sz="1800" b="1" dirty="0">
                <a:latin typeface="DejaVu Serif Condensed"/>
              </a:rPr>
              <a:t>symmetrical </a:t>
            </a:r>
            <a:r>
              <a:rPr lang="en-US" sz="1800" dirty="0">
                <a:latin typeface="DejaVu Serif Condensed"/>
              </a:rPr>
              <a:t>version with </a:t>
            </a:r>
            <a:r>
              <a:rPr lang="en-US" sz="1800" b="1" dirty="0">
                <a:latin typeface="DejaVu Serif Condensed"/>
              </a:rPr>
              <a:t>both electrodes made of patterned DLC </a:t>
            </a:r>
            <a:r>
              <a:rPr lang="en-US" sz="1800" dirty="0">
                <a:latin typeface="DejaVu Serif Condensed"/>
              </a:rPr>
              <a:t>sputtered on </a:t>
            </a:r>
            <a:r>
              <a:rPr lang="en-US" sz="1800" dirty="0" err="1">
                <a:latin typeface="DejaVu Serif Condensed"/>
              </a:rPr>
              <a:t>kapton</a:t>
            </a:r>
            <a:r>
              <a:rPr lang="en-US" sz="1800" dirty="0">
                <a:latin typeface="DejaVu Serif Condensed"/>
              </a:rPr>
              <a:t> foil then glued on float-glass substrates </a:t>
            </a:r>
          </a:p>
          <a:p>
            <a:pPr marL="342900" indent="-342900" algn="just">
              <a:buAutoNum type="arabicParenR"/>
            </a:pPr>
            <a:r>
              <a:rPr lang="en-US" sz="1800" dirty="0">
                <a:latin typeface="DejaVu Serif Condensed"/>
              </a:rPr>
              <a:t> a</a:t>
            </a:r>
            <a:r>
              <a:rPr lang="en-US" sz="1800" b="1" dirty="0">
                <a:latin typeface="DejaVu Serif Condensed"/>
              </a:rPr>
              <a:t> hybrid </a:t>
            </a:r>
            <a:r>
              <a:rPr lang="en-US" sz="1800" dirty="0">
                <a:latin typeface="DejaVu Serif Condensed"/>
              </a:rPr>
              <a:t>version in which </a:t>
            </a:r>
            <a:r>
              <a:rPr lang="en-US" sz="1800" b="1" dirty="0">
                <a:latin typeface="DejaVu Serif Condensed"/>
              </a:rPr>
              <a:t>one electrode is realized with DLC </a:t>
            </a:r>
            <a:r>
              <a:rPr lang="en-US" sz="1800" dirty="0" err="1">
                <a:latin typeface="DejaVu Serif Condensed"/>
              </a:rPr>
              <a:t>kapton</a:t>
            </a:r>
            <a:r>
              <a:rPr lang="en-US" sz="1800" dirty="0">
                <a:latin typeface="DejaVu Serif Condensed"/>
              </a:rPr>
              <a:t> foil on glass and the </a:t>
            </a:r>
            <a:r>
              <a:rPr lang="en-US" sz="1800" b="1" dirty="0">
                <a:latin typeface="DejaVu Serif Condensed"/>
              </a:rPr>
              <a:t>second one made of float-glass</a:t>
            </a:r>
            <a:r>
              <a:rPr lang="en-US" sz="1800" dirty="0">
                <a:latin typeface="DejaVu Serif Condensed"/>
              </a:rPr>
              <a:t> powered by means a copper tape on the external side</a:t>
            </a:r>
          </a:p>
          <a:p>
            <a:pPr algn="just"/>
            <a:endParaRPr lang="en-US" sz="800" dirty="0">
              <a:latin typeface="DejaVu Serif Condensed"/>
            </a:endParaRPr>
          </a:p>
          <a:p>
            <a:pPr algn="just"/>
            <a:r>
              <a:rPr lang="en-US" sz="1800" dirty="0">
                <a:latin typeface="DejaVu Serif Condensed"/>
              </a:rPr>
              <a:t>The </a:t>
            </a:r>
            <a:r>
              <a:rPr lang="en-US" sz="1800" b="1" dirty="0">
                <a:latin typeface="DejaVu Serif Condensed"/>
              </a:rPr>
              <a:t>2 mm gas gap </a:t>
            </a:r>
            <a:r>
              <a:rPr lang="en-US" sz="1800" dirty="0">
                <a:latin typeface="DejaVu Serif Condensed"/>
              </a:rPr>
              <a:t>between the two electrodes is ensured by </a:t>
            </a:r>
            <a:r>
              <a:rPr lang="en-US" sz="1800" b="1" dirty="0">
                <a:latin typeface="DejaVu Serif Condensed"/>
              </a:rPr>
              <a:t>E-shaped spacers made of </a:t>
            </a:r>
            <a:r>
              <a:rPr lang="en-US" sz="1800" b="1" dirty="0" err="1">
                <a:latin typeface="DejaVu Serif Condensed"/>
              </a:rPr>
              <a:t>Delrin</a:t>
            </a:r>
            <a:r>
              <a:rPr lang="en-US" sz="1800" dirty="0">
                <a:latin typeface="DejaVu Serif Condensed"/>
              </a:rPr>
              <a:t>. The electrodes stack is inserted in a </a:t>
            </a:r>
            <a:r>
              <a:rPr lang="en-US" sz="1800" b="1" dirty="0">
                <a:latin typeface="DejaVu Serif Condensed"/>
              </a:rPr>
              <a:t>FR4 box that acts as gas volume container. </a:t>
            </a:r>
            <a:endParaRPr lang="en-GB" sz="1800" b="1" dirty="0">
              <a:latin typeface="DejaVu Serif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859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"/>
    </mc:Choice>
    <mc:Fallback xmlns="">
      <p:transition spd="slow" advTm="4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0F429-328D-4D63-8038-DCB6134F4D9B}"/>
              </a:ext>
            </a:extLst>
          </p:cNvPr>
          <p:cNvSpPr txBox="1">
            <a:spLocks/>
          </p:cNvSpPr>
          <p:nvPr/>
        </p:nvSpPr>
        <p:spPr>
          <a:xfrm>
            <a:off x="259920" y="174373"/>
            <a:ext cx="962892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hangingPunct="0">
              <a:buNone/>
              <a:tabLst/>
              <a:defRPr lang="en-US" sz="2800" b="0" i="0" u="none" strike="noStrike" kern="1200" cap="none" spc="28">
                <a:ln>
                  <a:noFill/>
                </a:ln>
                <a:latin typeface="Impact" pitchFamily="34"/>
                <a:ea typeface="Droid Sans Fallback" pitchFamily="2"/>
                <a:cs typeface="FreeSans" pitchFamily="2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Simmetrical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Hybrid layout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2520312" y="5282803"/>
            <a:ext cx="5040000" cy="252000"/>
          </a:xfrm>
        </p:spPr>
        <p:txBody>
          <a:bodyPr/>
          <a:lstStyle/>
          <a:p>
            <a:pPr lvl="0"/>
            <a:r>
              <a:rPr lang="en-US" dirty="0"/>
              <a:t>G. Bencivenni - GM resistive detectors activity, 21-22 June 2022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>
          <a:xfrm rot="21272297">
            <a:off x="8596800" y="5123360"/>
            <a:ext cx="1224000" cy="252000"/>
          </a:xfrm>
        </p:spPr>
        <p:txBody>
          <a:bodyPr/>
          <a:lstStyle/>
          <a:p>
            <a:pPr lvl="0"/>
            <a:fld id="{5FC5337F-7B8A-4CA6-8CDD-5AA00E4F539D}" type="slidenum">
              <a:rPr lang="it-IT" smtClean="0"/>
              <a:t>4</a:t>
            </a:fld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CDE6D70-E1E7-C3B3-9CE2-C035D6AC8B8E}"/>
              </a:ext>
            </a:extLst>
          </p:cNvPr>
          <p:cNvSpPr txBox="1"/>
          <p:nvPr/>
        </p:nvSpPr>
        <p:spPr>
          <a:xfrm>
            <a:off x="418618" y="799330"/>
            <a:ext cx="509997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2"/>
                </a:solidFill>
                <a:latin typeface="Impact" panose="020B0806030902050204" pitchFamily="34" charset="0"/>
              </a:rPr>
              <a:t>Symmetrical</a:t>
            </a:r>
          </a:p>
          <a:p>
            <a:pPr algn="just"/>
            <a:endParaRPr lang="en-US" sz="900" b="1" dirty="0">
              <a:solidFill>
                <a:schemeClr val="accent2"/>
              </a:solidFill>
              <a:latin typeface="DejaVu Serif Condensed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  <a:latin typeface="DejaVu Serif Condensed"/>
                <a:sym typeface="Wingdings" pitchFamily="2" charset="2"/>
              </a:rPr>
              <a:t>DLC (anode) – DLC (cathode) </a:t>
            </a:r>
            <a:r>
              <a:rPr lang="en-US" sz="1800" dirty="0">
                <a:latin typeface="DejaVu Serif Condensed"/>
                <a:sym typeface="Wingdings" pitchFamily="2" charset="2"/>
              </a:rPr>
              <a:t>electrodes shows </a:t>
            </a:r>
            <a:r>
              <a:rPr lang="en-US" sz="1800" b="1" dirty="0">
                <a:latin typeface="DejaVu Serif Condensed"/>
                <a:sym typeface="Wingdings" pitchFamily="2" charset="2"/>
              </a:rPr>
              <a:t>instability at high voltage</a:t>
            </a:r>
            <a:r>
              <a:rPr lang="en-US" sz="1800" dirty="0">
                <a:latin typeface="DejaVu Serif Condensed"/>
                <a:sym typeface="Wingdings" pitchFamily="2" charset="2"/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b="1" dirty="0">
                <a:latin typeface="DejaVu Serif Condensed"/>
                <a:sym typeface="Wingdings" pitchFamily="2" charset="2"/>
              </a:rPr>
              <a:t>possible photon-feedback or/and field emission effects on  the DLC surface </a:t>
            </a:r>
            <a:r>
              <a:rPr lang="en-US" sz="1800" dirty="0">
                <a:latin typeface="DejaVu Serif Condensed"/>
                <a:sym typeface="Wingdings" pitchFamily="2" charset="2"/>
              </a:rPr>
              <a:t>of the cathode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>
                <a:latin typeface="DejaVu Serif Condensed"/>
                <a:sym typeface="Wingdings" pitchFamily="2" charset="2"/>
              </a:rPr>
              <a:t>with more sensitive electronics </a:t>
            </a:r>
            <a:r>
              <a:rPr lang="en-US" sz="1800" b="1" dirty="0">
                <a:latin typeface="DejaVu Serif Condensed"/>
                <a:sym typeface="Wingdings" pitchFamily="2" charset="2"/>
              </a:rPr>
              <a:t>few hundreds of Volts of stable operation can be found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F07AB45-0F64-32FC-43B8-1143FE9DAF99}"/>
              </a:ext>
            </a:extLst>
          </p:cNvPr>
          <p:cNvSpPr txBox="1"/>
          <p:nvPr/>
        </p:nvSpPr>
        <p:spPr>
          <a:xfrm>
            <a:off x="407943" y="2959387"/>
            <a:ext cx="499747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Impact" panose="020B0806030902050204" pitchFamily="34" charset="0"/>
                <a:sym typeface="Wingdings" pitchFamily="2" charset="2"/>
              </a:rPr>
              <a:t>Hybrid</a:t>
            </a:r>
          </a:p>
          <a:p>
            <a:pPr algn="just"/>
            <a:endParaRPr lang="en-US" sz="900" b="1" dirty="0">
              <a:latin typeface="DejaVu Serif Condensed"/>
              <a:sym typeface="Wingdings" pitchFamily="2" charset="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b="1" dirty="0">
                <a:latin typeface="DejaVu Serif Condensed"/>
                <a:sym typeface="Wingdings" pitchFamily="2" charset="2"/>
              </a:rPr>
              <a:t>DLC (anode) – float glass (cathode) </a:t>
            </a:r>
            <a:r>
              <a:rPr lang="en-US" sz="1800" dirty="0">
                <a:latin typeface="DejaVu Serif Condensed"/>
                <a:sym typeface="Wingdings" pitchFamily="2" charset="2"/>
              </a:rPr>
              <a:t>electrodes shows high stability (plateau larger than to 2 kV)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800" dirty="0">
                <a:latin typeface="DejaVu Serif Condensed"/>
                <a:sym typeface="Wingdings" pitchFamily="2" charset="2"/>
              </a:rPr>
              <a:t>glass cathode does not suffer of photon-feedback or field emission effects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1800" b="1" dirty="0">
                <a:latin typeface="DejaVu Serif Condensed"/>
              </a:rPr>
              <a:t>not a solution for high-rate </a:t>
            </a:r>
            <a:r>
              <a:rPr lang="en-GB" sz="1800" dirty="0">
                <a:latin typeface="DejaVu Serif Condensed"/>
              </a:rPr>
              <a:t>because limited by the relatively </a:t>
            </a:r>
            <a:r>
              <a:rPr lang="en-GB" sz="1800" b="1" dirty="0">
                <a:latin typeface="DejaVu Serif Condensed"/>
              </a:rPr>
              <a:t>high resistivity of the float-glass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7F22F0E-1B18-4AC8-9903-3BECB6D6E9FF}"/>
              </a:ext>
            </a:extLst>
          </p:cNvPr>
          <p:cNvSpPr txBox="1"/>
          <p:nvPr/>
        </p:nvSpPr>
        <p:spPr>
          <a:xfrm rot="21576915">
            <a:off x="5671622" y="4703593"/>
            <a:ext cx="409605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 err="1">
                <a:latin typeface="DejaVu Serif Condensed"/>
                <a:sym typeface="Wingdings" pitchFamily="2" charset="2"/>
              </a:rPr>
              <a:t>Exploited</a:t>
            </a:r>
            <a:r>
              <a:rPr lang="it-IT" sz="1800" dirty="0">
                <a:latin typeface="DejaVu Serif Condensed"/>
                <a:sym typeface="Wingdings" pitchFamily="2" charset="2"/>
              </a:rPr>
              <a:t> </a:t>
            </a:r>
            <a:r>
              <a:rPr lang="it-IT" sz="1800" dirty="0" err="1">
                <a:latin typeface="DejaVu Serif Condensed"/>
                <a:sym typeface="Wingdings" pitchFamily="2" charset="2"/>
              </a:rPr>
              <a:t>as</a:t>
            </a:r>
            <a:r>
              <a:rPr lang="it-IT" sz="1800" dirty="0">
                <a:latin typeface="DejaVu Serif Condensed"/>
                <a:sym typeface="Wingdings" pitchFamily="2" charset="2"/>
              </a:rPr>
              <a:t> a </a:t>
            </a:r>
            <a:r>
              <a:rPr lang="it-IT" sz="1800" b="1" dirty="0">
                <a:latin typeface="DejaVu Serif Condensed"/>
                <a:sym typeface="Wingdings" pitchFamily="2" charset="2"/>
              </a:rPr>
              <a:t>lock-</a:t>
            </a:r>
            <a:r>
              <a:rPr lang="it-IT" sz="1800" b="1" dirty="0" err="1">
                <a:latin typeface="DejaVu Serif Condensed"/>
                <a:sym typeface="Wingdings" pitchFamily="2" charset="2"/>
              </a:rPr>
              <a:t>pick</a:t>
            </a:r>
            <a:r>
              <a:rPr lang="it-IT" sz="1800" b="1" dirty="0">
                <a:latin typeface="DejaVu Serif Condensed"/>
                <a:sym typeface="Wingdings" pitchFamily="2" charset="2"/>
              </a:rPr>
              <a:t> for the study of the DLC </a:t>
            </a:r>
            <a:r>
              <a:rPr lang="it-IT" sz="1800" b="1" dirty="0" err="1">
                <a:latin typeface="DejaVu Serif Condensed"/>
                <a:sym typeface="Wingdings" pitchFamily="2" charset="2"/>
              </a:rPr>
              <a:t>as</a:t>
            </a:r>
            <a:r>
              <a:rPr lang="it-IT" sz="1800" b="1" dirty="0">
                <a:latin typeface="DejaVu Serif Condensed"/>
                <a:sym typeface="Wingdings" pitchFamily="2" charset="2"/>
              </a:rPr>
              <a:t> SRPC </a:t>
            </a:r>
            <a:r>
              <a:rPr lang="it-IT" sz="1800" b="1" dirty="0" err="1">
                <a:latin typeface="DejaVu Serif Condensed"/>
                <a:sym typeface="Wingdings" pitchFamily="2" charset="2"/>
              </a:rPr>
              <a:t>electrodes</a:t>
            </a:r>
            <a:r>
              <a:rPr lang="it-IT" sz="1800" b="1" dirty="0">
                <a:latin typeface="DejaVu Serif Condensed"/>
                <a:sym typeface="Wingdings" pitchFamily="2" charset="2"/>
              </a:rPr>
              <a:t>  </a:t>
            </a:r>
            <a:endParaRPr lang="en-GB" sz="1800" b="1" dirty="0">
              <a:latin typeface="DejaVu Serif Condensed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462093C1-0489-3AD6-0244-1AE1B3454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6915">
            <a:off x="5341878" y="880778"/>
            <a:ext cx="4592776" cy="3502595"/>
          </a:xfrm>
          <a:prstGeom prst="rect">
            <a:avLst/>
          </a:prstGeom>
        </p:spPr>
      </p:pic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52C1C14F-CDDF-08AF-227F-1F5895F627B2}"/>
              </a:ext>
            </a:extLst>
          </p:cNvPr>
          <p:cNvCxnSpPr>
            <a:cxnSpLocks/>
          </p:cNvCxnSpPr>
          <p:nvPr/>
        </p:nvCxnSpPr>
        <p:spPr>
          <a:xfrm rot="21576915" flipV="1">
            <a:off x="7039031" y="799330"/>
            <a:ext cx="243246" cy="50034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52DD86A-3F4F-474E-13D7-1E3BF453C09C}"/>
              </a:ext>
            </a:extLst>
          </p:cNvPr>
          <p:cNvSpPr txBox="1"/>
          <p:nvPr/>
        </p:nvSpPr>
        <p:spPr>
          <a:xfrm rot="21576915">
            <a:off x="6839948" y="473326"/>
            <a:ext cx="3200107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DejaVu Serif Condensed"/>
              </a:rPr>
              <a:t>onset of the </a:t>
            </a:r>
            <a:r>
              <a:rPr lang="en-GB" sz="1600" b="1" dirty="0">
                <a:latin typeface="DejaVu Serif Condensed"/>
              </a:rPr>
              <a:t>DLC-cathode instability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88F0069-C32A-871B-A402-459253612341}"/>
              </a:ext>
            </a:extLst>
          </p:cNvPr>
          <p:cNvSpPr/>
          <p:nvPr/>
        </p:nvSpPr>
        <p:spPr>
          <a:xfrm rot="21576915">
            <a:off x="6894907" y="1286269"/>
            <a:ext cx="226785" cy="22671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988F7515-C74A-939A-BE21-DF4FE2638410}"/>
              </a:ext>
            </a:extLst>
          </p:cNvPr>
          <p:cNvCxnSpPr>
            <a:cxnSpLocks/>
          </p:cNvCxnSpPr>
          <p:nvPr/>
        </p:nvCxnSpPr>
        <p:spPr>
          <a:xfrm rot="21576915" flipH="1">
            <a:off x="6370118" y="1981366"/>
            <a:ext cx="430126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>
            <a:extLst>
              <a:ext uri="{FF2B5EF4-FFF2-40B4-BE49-F238E27FC236}">
                <a16:creationId xmlns:a16="http://schemas.microsoft.com/office/drawing/2014/main" id="{85989672-42D6-EFCF-0EEA-E705A2AA4FFE}"/>
              </a:ext>
            </a:extLst>
          </p:cNvPr>
          <p:cNvSpPr/>
          <p:nvPr/>
        </p:nvSpPr>
        <p:spPr>
          <a:xfrm rot="21576915">
            <a:off x="6246129" y="1725643"/>
            <a:ext cx="695973" cy="573437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3EF435A9-EC7A-4FAF-526C-B08E6965E490}"/>
              </a:ext>
            </a:extLst>
          </p:cNvPr>
          <p:cNvCxnSpPr>
            <a:cxnSpLocks/>
          </p:cNvCxnSpPr>
          <p:nvPr/>
        </p:nvCxnSpPr>
        <p:spPr>
          <a:xfrm rot="21576915">
            <a:off x="6568743" y="2297955"/>
            <a:ext cx="373359" cy="196526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BDA2683-7675-6D4A-6EFE-7B2DA306E4C1}"/>
              </a:ext>
            </a:extLst>
          </p:cNvPr>
          <p:cNvSpPr txBox="1"/>
          <p:nvPr/>
        </p:nvSpPr>
        <p:spPr>
          <a:xfrm rot="21576915">
            <a:off x="6151899" y="4304800"/>
            <a:ext cx="3995196" cy="338554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DejaVu Serif Condensed"/>
              </a:rPr>
              <a:t>CREMAT 110 </a:t>
            </a:r>
            <a:r>
              <a:rPr lang="en-GB" sz="1600" dirty="0">
                <a:latin typeface="DejaVu Serif Condensed"/>
              </a:rPr>
              <a:t>fee lowering the operating point</a:t>
            </a: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51B909EE-B1D4-7263-00C9-A1BE3A86E481}"/>
              </a:ext>
            </a:extLst>
          </p:cNvPr>
          <p:cNvSpPr/>
          <p:nvPr/>
        </p:nvSpPr>
        <p:spPr>
          <a:xfrm rot="21576915">
            <a:off x="5286994" y="4851587"/>
            <a:ext cx="453492" cy="357987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Elaborazione alternativa 33">
            <a:extLst>
              <a:ext uri="{FF2B5EF4-FFF2-40B4-BE49-F238E27FC236}">
                <a16:creationId xmlns:a16="http://schemas.microsoft.com/office/drawing/2014/main" id="{6F43076C-442B-34FE-D7EB-FC642CDDFB58}"/>
              </a:ext>
            </a:extLst>
          </p:cNvPr>
          <p:cNvSpPr/>
          <p:nvPr/>
        </p:nvSpPr>
        <p:spPr>
          <a:xfrm rot="21576915">
            <a:off x="5796676" y="4709609"/>
            <a:ext cx="3858414" cy="663142"/>
          </a:xfrm>
          <a:prstGeom prst="flowChartAlternateProcess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A0E38897-4E9D-0222-E7F6-42F4A75B9DC9}"/>
              </a:ext>
            </a:extLst>
          </p:cNvPr>
          <p:cNvSpPr/>
          <p:nvPr/>
        </p:nvSpPr>
        <p:spPr>
          <a:xfrm rot="21576915">
            <a:off x="6804416" y="477883"/>
            <a:ext cx="3245079" cy="31767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710CDDE9-DD12-56CE-606F-587511F1B83E}"/>
              </a:ext>
            </a:extLst>
          </p:cNvPr>
          <p:cNvSpPr/>
          <p:nvPr/>
        </p:nvSpPr>
        <p:spPr>
          <a:xfrm rot="21576915">
            <a:off x="6175974" y="4325232"/>
            <a:ext cx="3931860" cy="300449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0"/>
          </a:p>
        </p:txBody>
      </p:sp>
    </p:spTree>
    <p:extLst>
      <p:ext uri="{BB962C8B-B14F-4D97-AF65-F5344CB8AC3E}">
        <p14:creationId xmlns:p14="http://schemas.microsoft.com/office/powerpoint/2010/main" val="6088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2"/>
    </mc:Choice>
    <mc:Fallback xmlns="">
      <p:transition spd="slow" advTm="178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2BF7FDA-EB82-B5A2-27AD-B27935D6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E3B5045-E331-F50E-8240-79C6D610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rPr lang="it-IT" smtClean="0"/>
              <a:t>5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C62958-1668-3411-EC3D-75EAB3CCB9BD}"/>
              </a:ext>
            </a:extLst>
          </p:cNvPr>
          <p:cNvSpPr txBox="1"/>
          <p:nvPr/>
        </p:nvSpPr>
        <p:spPr>
          <a:xfrm>
            <a:off x="153754" y="1142504"/>
            <a:ext cx="4732491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latin typeface="DejaVu Serif Condensed"/>
                <a:sym typeface="Wingdings" pitchFamily="2" charset="2"/>
              </a:rPr>
              <a:t>Tests indicate that the</a:t>
            </a:r>
            <a:r>
              <a:rPr lang="en-GB" sz="1800" b="1" dirty="0">
                <a:latin typeface="DejaVu Serif Condensed"/>
                <a:sym typeface="Wingdings" pitchFamily="2" charset="2"/>
              </a:rPr>
              <a:t> instability </a:t>
            </a:r>
            <a:r>
              <a:rPr lang="en-GB" sz="1800" dirty="0">
                <a:latin typeface="DejaVu Serif Condensed"/>
                <a:sym typeface="Wingdings" pitchFamily="2" charset="2"/>
              </a:rPr>
              <a:t>at highest voltages is due to some </a:t>
            </a:r>
            <a:r>
              <a:rPr lang="en-GB" sz="1800" b="1" dirty="0">
                <a:latin typeface="DejaVu Serif Condensed"/>
                <a:sym typeface="Wingdings" pitchFamily="2" charset="2"/>
              </a:rPr>
              <a:t>physics occurring at the cathode surface</a:t>
            </a:r>
            <a:r>
              <a:rPr lang="en-GB" sz="1800" dirty="0">
                <a:latin typeface="DejaVu Serif Condensed"/>
                <a:sym typeface="Wingdings" pitchFamily="2" charset="2"/>
              </a:rPr>
              <a:t> (</a:t>
            </a:r>
            <a:r>
              <a:rPr lang="en-US" sz="1800" b="1" dirty="0">
                <a:latin typeface="DejaVu Serif Condensed"/>
                <a:sym typeface="Wingdings" pitchFamily="2" charset="2"/>
              </a:rPr>
              <a:t>photon-feedback or/and field emission effects on the DLC</a:t>
            </a:r>
            <a:r>
              <a:rPr lang="en-US" sz="1800" dirty="0">
                <a:latin typeface="DejaVu Serif Condensed"/>
                <a:sym typeface="Wingdings" pitchFamily="2" charset="2"/>
              </a:rPr>
              <a:t>)</a:t>
            </a:r>
            <a:r>
              <a:rPr lang="en-GB" sz="1800" dirty="0">
                <a:latin typeface="DejaVu Serif Condensed"/>
                <a:sym typeface="Wingdings" pitchFamily="2" charset="2"/>
              </a:rPr>
              <a:t>.</a:t>
            </a:r>
          </a:p>
          <a:p>
            <a:pPr algn="just"/>
            <a:endParaRPr lang="en-GB" sz="300" dirty="0">
              <a:latin typeface="DejaVu Serif Condensed"/>
              <a:sym typeface="Wingdings" pitchFamily="2" charset="2"/>
            </a:endParaRPr>
          </a:p>
          <a:p>
            <a:pPr algn="just"/>
            <a:endParaRPr lang="en-GB" sz="500" dirty="0">
              <a:latin typeface="DejaVu Serif Condensed"/>
              <a:sym typeface="Wingdings" pitchFamily="2" charset="2"/>
            </a:endParaRPr>
          </a:p>
          <a:p>
            <a:pPr algn="just"/>
            <a:r>
              <a:rPr lang="en-GB" sz="1800" dirty="0">
                <a:latin typeface="DejaVu Serif Condensed"/>
                <a:sym typeface="Wingdings" pitchFamily="2" charset="2"/>
              </a:rPr>
              <a:t>Besides</a:t>
            </a:r>
            <a:r>
              <a:rPr lang="en-US" sz="1800" dirty="0">
                <a:latin typeface="DejaVu Serif Condensed"/>
                <a:sym typeface="Wingdings" pitchFamily="2" charset="2"/>
              </a:rPr>
              <a:t> </a:t>
            </a:r>
            <a:r>
              <a:rPr lang="en-US" sz="1800" b="1" dirty="0">
                <a:latin typeface="DejaVu Serif Condensed"/>
                <a:sym typeface="Wingdings" pitchFamily="2" charset="2"/>
              </a:rPr>
              <a:t>replacing the DLC cathode </a:t>
            </a:r>
            <a:r>
              <a:rPr lang="en-US" sz="1800" dirty="0">
                <a:latin typeface="DejaVu Serif Condensed"/>
                <a:sym typeface="Wingdings" pitchFamily="2" charset="2"/>
              </a:rPr>
              <a:t>with the float glass electrode (Hybrid layout),</a:t>
            </a:r>
            <a:r>
              <a:rPr lang="en-GB" sz="1800" dirty="0">
                <a:latin typeface="DejaVu Serif Condensed"/>
                <a:sym typeface="Wingdings" pitchFamily="2" charset="2"/>
              </a:rPr>
              <a:t> we </a:t>
            </a:r>
            <a:r>
              <a:rPr lang="en-US" sz="1800" dirty="0">
                <a:latin typeface="DejaVu Serif Condensed"/>
                <a:sym typeface="Wingdings" pitchFamily="2" charset="2"/>
              </a:rPr>
              <a:t>tested several</a:t>
            </a:r>
            <a:r>
              <a:rPr lang="en-US" sz="1800" b="1" dirty="0">
                <a:latin typeface="DejaVu Serif Condensed"/>
                <a:sym typeface="Wingdings" pitchFamily="2" charset="2"/>
              </a:rPr>
              <a:t> cathode configurations, leaving the anode unchanged</a:t>
            </a:r>
            <a:r>
              <a:rPr lang="en-GB" sz="1800" b="1" dirty="0">
                <a:latin typeface="DejaVu Serif Condensed"/>
                <a:sym typeface="Wingdings" pitchFamily="2" charset="2"/>
              </a:rPr>
              <a:t>.</a:t>
            </a:r>
          </a:p>
          <a:p>
            <a:pPr algn="just"/>
            <a:endParaRPr lang="en-GB" sz="300" b="1" dirty="0">
              <a:latin typeface="DejaVu Serif Condensed"/>
              <a:sym typeface="Wingdings" pitchFamily="2" charset="2"/>
            </a:endParaRPr>
          </a:p>
          <a:p>
            <a:pPr algn="just"/>
            <a:r>
              <a:rPr lang="en-US" sz="1800" dirty="0">
                <a:latin typeface="DejaVu Serif Condensed"/>
                <a:sym typeface="Wingdings" pitchFamily="2" charset="2"/>
              </a:rPr>
              <a:t>The idea is to </a:t>
            </a:r>
            <a:r>
              <a:rPr lang="en-US" sz="1800" b="1" dirty="0">
                <a:latin typeface="DejaVu Serif Condensed"/>
                <a:sym typeface="Wingdings" pitchFamily="2" charset="2"/>
              </a:rPr>
              <a:t>create a barrier </a:t>
            </a:r>
            <a:r>
              <a:rPr lang="en-US" sz="1800" dirty="0">
                <a:latin typeface="DejaVu Serif Condensed"/>
                <a:sym typeface="Wingdings" pitchFamily="2" charset="2"/>
              </a:rPr>
              <a:t>in order </a:t>
            </a:r>
            <a:r>
              <a:rPr lang="en-US" sz="1800" b="1" dirty="0">
                <a:latin typeface="DejaVu Serif Condensed"/>
                <a:sym typeface="Wingdings" pitchFamily="2" charset="2"/>
              </a:rPr>
              <a:t>to suppress the electron extraction from the cathode DLC surface (cathode passivation).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F44E9B-0782-1AF2-48B2-6E9EC5C2C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80" y="634028"/>
            <a:ext cx="5430959" cy="394855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34D9B1-5CE6-5EA8-3B9C-AF6FB53320D6}"/>
              </a:ext>
            </a:extLst>
          </p:cNvPr>
          <p:cNvSpPr txBox="1"/>
          <p:nvPr/>
        </p:nvSpPr>
        <p:spPr>
          <a:xfrm>
            <a:off x="5921890" y="4712185"/>
            <a:ext cx="362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DejaVu Serif Condensed"/>
                <a:sym typeface="Wingdings" pitchFamily="2" charset="2"/>
              </a:rPr>
              <a:t> </a:t>
            </a:r>
            <a:r>
              <a:rPr lang="en-US" sz="1800" b="1" dirty="0">
                <a:latin typeface="DejaVu Serif Condensed"/>
                <a:sym typeface="Wingdings" pitchFamily="2" charset="2"/>
              </a:rPr>
              <a:t>DLC(anode) </a:t>
            </a:r>
            <a:r>
              <a:rPr lang="en-US" sz="1800" b="1" dirty="0">
                <a:latin typeface="DejaVu Serif Condensed"/>
                <a:sym typeface="Symbol"/>
              </a:rPr>
              <a:t></a:t>
            </a:r>
            <a:r>
              <a:rPr lang="en-US" sz="1800" b="1" dirty="0">
                <a:latin typeface="DejaVu Serif Condensed"/>
                <a:sym typeface="Wingdings" pitchFamily="2" charset="2"/>
              </a:rPr>
              <a:t> DLC-coated(cathode)</a:t>
            </a:r>
            <a:endParaRPr lang="en-GB" sz="18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77D97A-396C-F0A3-D703-381B649BC6A8}"/>
              </a:ext>
            </a:extLst>
          </p:cNvPr>
          <p:cNvSpPr txBox="1"/>
          <p:nvPr/>
        </p:nvSpPr>
        <p:spPr>
          <a:xfrm>
            <a:off x="480130" y="4628577"/>
            <a:ext cx="479261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latin typeface="DejaVu Serif Condensed"/>
                <a:sym typeface="Wingdings" pitchFamily="2" charset="2"/>
              </a:rPr>
              <a:t>High </a:t>
            </a:r>
            <a:r>
              <a:rPr lang="it-IT" sz="1800" b="1" dirty="0" err="1">
                <a:latin typeface="DejaVu Serif Condensed"/>
                <a:sym typeface="Wingdings" pitchFamily="2" charset="2"/>
              </a:rPr>
              <a:t>stability</a:t>
            </a:r>
            <a:r>
              <a:rPr lang="it-IT" sz="1800" b="1" dirty="0">
                <a:latin typeface="DejaVu Serif Condensed"/>
                <a:sym typeface="Wingdings" pitchFamily="2" charset="2"/>
              </a:rPr>
              <a:t> </a:t>
            </a:r>
            <a:r>
              <a:rPr lang="it-IT" sz="1800" dirty="0">
                <a:latin typeface="DejaVu Serif Condensed"/>
                <a:sym typeface="Wingdings" pitchFamily="2" charset="2"/>
              </a:rPr>
              <a:t>(&gt;1kV  wide </a:t>
            </a:r>
            <a:r>
              <a:rPr lang="it-IT" sz="1800" dirty="0" err="1">
                <a:latin typeface="DejaVu Serif Condensed"/>
                <a:sym typeface="Wingdings" pitchFamily="2" charset="2"/>
              </a:rPr>
              <a:t>operating</a:t>
            </a:r>
            <a:r>
              <a:rPr lang="it-IT" sz="1800" dirty="0">
                <a:latin typeface="DejaVu Serif Condensed"/>
                <a:sym typeface="Wingdings" pitchFamily="2" charset="2"/>
              </a:rPr>
              <a:t> </a:t>
            </a:r>
            <a:r>
              <a:rPr lang="it-IT" sz="1800" dirty="0" err="1">
                <a:latin typeface="DejaVu Serif Condensed"/>
                <a:sym typeface="Wingdings" pitchFamily="2" charset="2"/>
              </a:rPr>
              <a:t>voltage</a:t>
            </a:r>
            <a:r>
              <a:rPr lang="it-IT" sz="1800" dirty="0">
                <a:latin typeface="DejaVu Serif Condensed"/>
                <a:sym typeface="Wingdings" pitchFamily="2" charset="2"/>
              </a:rPr>
              <a:t>) </a:t>
            </a:r>
            <a:r>
              <a:rPr lang="it-IT" sz="1800" dirty="0" err="1">
                <a:latin typeface="DejaVu Serif Condensed"/>
                <a:sym typeface="Wingdings" pitchFamily="2" charset="2"/>
              </a:rPr>
              <a:t>achieved</a:t>
            </a:r>
            <a:r>
              <a:rPr lang="it-IT" sz="1800" dirty="0">
                <a:latin typeface="DejaVu Serif Condensed"/>
                <a:sym typeface="Wingdings" pitchFamily="2" charset="2"/>
              </a:rPr>
              <a:t> with </a:t>
            </a:r>
            <a:r>
              <a:rPr lang="it-IT" sz="1800" dirty="0" err="1">
                <a:latin typeface="DejaVu Serif Condensed"/>
                <a:sym typeface="Wingdings" pitchFamily="2" charset="2"/>
              </a:rPr>
              <a:t>suitable</a:t>
            </a:r>
            <a:r>
              <a:rPr lang="it-IT" sz="1800" dirty="0">
                <a:latin typeface="DejaVu Serif Condensed"/>
                <a:sym typeface="Wingdings" pitchFamily="2" charset="2"/>
              </a:rPr>
              <a:t> </a:t>
            </a:r>
            <a:r>
              <a:rPr lang="it-IT" sz="1800" b="1" dirty="0" err="1">
                <a:latin typeface="DejaVu Serif Condensed"/>
                <a:sym typeface="Wingdings" pitchFamily="2" charset="2"/>
              </a:rPr>
              <a:t>cathode</a:t>
            </a:r>
            <a:r>
              <a:rPr lang="it-IT" sz="1800" b="1" dirty="0">
                <a:latin typeface="DejaVu Serif Condensed"/>
                <a:sym typeface="Wingdings" pitchFamily="2" charset="2"/>
              </a:rPr>
              <a:t> </a:t>
            </a:r>
            <a:r>
              <a:rPr lang="it-IT" sz="1800" b="1" dirty="0" err="1">
                <a:latin typeface="DejaVu Serif Condensed"/>
                <a:sym typeface="Wingdings" pitchFamily="2" charset="2"/>
              </a:rPr>
              <a:t>passivation</a:t>
            </a:r>
            <a:endParaRPr lang="en-GB" sz="1800" b="1" dirty="0">
              <a:latin typeface="DejaVu Serif Condensed"/>
            </a:endParaRPr>
          </a:p>
        </p:txBody>
      </p:sp>
      <p:sp>
        <p:nvSpPr>
          <p:cNvPr id="8" name="Elaborazione alternativa 7">
            <a:extLst>
              <a:ext uri="{FF2B5EF4-FFF2-40B4-BE49-F238E27FC236}">
                <a16:creationId xmlns:a16="http://schemas.microsoft.com/office/drawing/2014/main" id="{5176B8A1-ABD7-1175-0A5E-E1774C4D49B3}"/>
              </a:ext>
            </a:extLst>
          </p:cNvPr>
          <p:cNvSpPr/>
          <p:nvPr/>
        </p:nvSpPr>
        <p:spPr>
          <a:xfrm>
            <a:off x="554561" y="4648047"/>
            <a:ext cx="4651971" cy="609635"/>
          </a:xfrm>
          <a:prstGeom prst="flowChartAlternateProcess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464DC9BD-434C-8517-353D-A8E281C0ECC6}"/>
              </a:ext>
            </a:extLst>
          </p:cNvPr>
          <p:cNvCxnSpPr>
            <a:cxnSpLocks/>
          </p:cNvCxnSpPr>
          <p:nvPr/>
        </p:nvCxnSpPr>
        <p:spPr>
          <a:xfrm flipV="1">
            <a:off x="5206532" y="1465943"/>
            <a:ext cx="2667468" cy="318990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olo 1">
            <a:extLst>
              <a:ext uri="{FF2B5EF4-FFF2-40B4-BE49-F238E27FC236}">
                <a16:creationId xmlns:a16="http://schemas.microsoft.com/office/drawing/2014/main" id="{85C5FBE2-0153-C40A-E084-186824628B11}"/>
              </a:ext>
            </a:extLst>
          </p:cNvPr>
          <p:cNvSpPr txBox="1">
            <a:spLocks/>
          </p:cNvSpPr>
          <p:nvPr/>
        </p:nvSpPr>
        <p:spPr>
          <a:xfrm>
            <a:off x="157742" y="149152"/>
            <a:ext cx="9361581" cy="4434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lvl1pPr lvl="0" algn="l" hangingPunct="0">
              <a:buNone/>
              <a:tabLst/>
              <a:defRPr lang="en-US" sz="2800" b="0" i="0" u="none" strike="noStrike" kern="1200" cap="none" spc="28">
                <a:ln>
                  <a:noFill/>
                </a:ln>
                <a:latin typeface="Impact" pitchFamily="34"/>
                <a:ea typeface="Droid Sans Fallback" pitchFamily="2"/>
                <a:cs typeface="FreeSans" pitchFamily="2"/>
              </a:defRPr>
            </a:lvl1pPr>
          </a:lstStyle>
          <a:p>
            <a:r>
              <a:rPr lang="en-US" dirty="0"/>
              <a:t>  Symmetrical layout: the cathode puzzle</a:t>
            </a:r>
          </a:p>
        </p:txBody>
      </p:sp>
    </p:spTree>
    <p:extLst>
      <p:ext uri="{BB962C8B-B14F-4D97-AF65-F5344CB8AC3E}">
        <p14:creationId xmlns:p14="http://schemas.microsoft.com/office/powerpoint/2010/main" val="376344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0F429-328D-4D63-8038-DCB6134F4D9B}"/>
              </a:ext>
            </a:extLst>
          </p:cNvPr>
          <p:cNvSpPr txBox="1">
            <a:spLocks/>
          </p:cNvSpPr>
          <p:nvPr/>
        </p:nvSpPr>
        <p:spPr>
          <a:xfrm>
            <a:off x="259920" y="174373"/>
            <a:ext cx="962892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hangingPunct="0">
              <a:buNone/>
              <a:tabLst/>
              <a:defRPr lang="en-US" sz="2800" b="0" i="0" u="none" strike="noStrike" kern="1200" cap="none" spc="28">
                <a:ln>
                  <a:noFill/>
                </a:ln>
                <a:latin typeface="Impact" pitchFamily="34"/>
                <a:ea typeface="Droid Sans Fallback" pitchFamily="2"/>
                <a:cs typeface="FreeSans" pitchFamily="2"/>
              </a:defRPr>
            </a:lvl1pPr>
          </a:lstStyle>
          <a:p>
            <a:r>
              <a:rPr lang="en-US" dirty="0"/>
              <a:t>Symmetric layout: preliminary stability tests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5307" y="1098804"/>
            <a:ext cx="9277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b="1" dirty="0">
                <a:latin typeface="DejaVu Serif Condensed"/>
                <a:sym typeface="Wingdings" pitchFamily="2" charset="2"/>
              </a:rPr>
              <a:t>     DLC(anode) </a:t>
            </a:r>
            <a:r>
              <a:rPr lang="en-US" sz="1600" b="1" dirty="0">
                <a:latin typeface="DejaVu Serif Condensed"/>
                <a:sym typeface="Symbol"/>
              </a:rPr>
              <a:t></a:t>
            </a:r>
            <a:r>
              <a:rPr lang="en-US" sz="1600" b="1" dirty="0">
                <a:latin typeface="DejaVu Serif Condensed"/>
                <a:sym typeface="Wingdings" pitchFamily="2" charset="2"/>
              </a:rPr>
              <a:t> DLC-coated(cathode)		     DLC(anode) </a:t>
            </a:r>
            <a:r>
              <a:rPr lang="en-US" sz="1600" b="1" dirty="0">
                <a:latin typeface="DejaVu Serif Condensed"/>
                <a:sym typeface="Symbol"/>
              </a:rPr>
              <a:t> Cu(cathode)</a:t>
            </a:r>
          </a:p>
          <a:p>
            <a:pPr lvl="1"/>
            <a:r>
              <a:rPr lang="en-US" sz="1600" b="1" dirty="0">
                <a:latin typeface="DejaVu Serif Condensed"/>
                <a:sym typeface="Symbol"/>
              </a:rPr>
              <a:t>                        </a:t>
            </a:r>
            <a:r>
              <a:rPr lang="en-US" sz="1600" b="1" dirty="0" err="1">
                <a:latin typeface="DejaVu Serif Condensed"/>
                <a:sym typeface="Symbol"/>
              </a:rPr>
              <a:t>Poliuretano</a:t>
            </a:r>
            <a:endParaRPr lang="en-US" sz="1600" b="1" dirty="0">
              <a:latin typeface="DejaVu Serif Condensed"/>
              <a:sym typeface="Wingdings" pitchFamily="2" charset="2"/>
            </a:endParaRPr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  <a:endParaRPr lang="en-US" dirty="0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rPr lang="it-IT" smtClean="0"/>
              <a:t>6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7" y="1715444"/>
            <a:ext cx="4473316" cy="325230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02" y="1715444"/>
            <a:ext cx="4533188" cy="329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6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"/>
    </mc:Choice>
    <mc:Fallback xmlns="">
      <p:transition spd="slow" advTm="47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rPr lang="it-IT" smtClean="0"/>
              <a:t>7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001967A-72B6-51A4-5BAF-346ED2771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13" y="1632855"/>
            <a:ext cx="4372701" cy="3179151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8430FF69-B984-538B-5336-BD55EA8F02EF}"/>
              </a:ext>
            </a:extLst>
          </p:cNvPr>
          <p:cNvSpPr txBox="1">
            <a:spLocks/>
          </p:cNvSpPr>
          <p:nvPr/>
        </p:nvSpPr>
        <p:spPr>
          <a:xfrm>
            <a:off x="435155" y="90550"/>
            <a:ext cx="9361581" cy="4308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anchor="ctr">
            <a:spAutoFit/>
          </a:bodyPr>
          <a:lstStyle>
            <a:lvl1pPr lvl="0" algn="l" hangingPunct="0">
              <a:buNone/>
              <a:tabLst/>
              <a:defRPr lang="en-US" sz="2800" b="0" i="0" u="none" strike="noStrike" kern="1200" cap="none" spc="28">
                <a:ln>
                  <a:noFill/>
                </a:ln>
                <a:latin typeface="Impact" pitchFamily="34"/>
                <a:ea typeface="Droid Sans Fallback" pitchFamily="2"/>
                <a:cs typeface="FreeSans" pitchFamily="2"/>
              </a:defRPr>
            </a:lvl1pPr>
          </a:lstStyle>
          <a:p>
            <a:r>
              <a:rPr lang="en-US" dirty="0"/>
              <a:t>  High-rate layout : rate capability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68513B-EBD6-E327-1768-C762F34A29AE}"/>
              </a:ext>
            </a:extLst>
          </p:cNvPr>
          <p:cNvSpPr txBox="1"/>
          <p:nvPr/>
        </p:nvSpPr>
        <p:spPr>
          <a:xfrm>
            <a:off x="262388" y="731134"/>
            <a:ext cx="981823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latin typeface="DejaVu Serif Condensed"/>
                <a:sym typeface="Wingdings" pitchFamily="2" charset="2"/>
              </a:rPr>
              <a:t>The </a:t>
            </a:r>
            <a:r>
              <a:rPr lang="en-GB" sz="1800" b="1" dirty="0">
                <a:latin typeface="DejaVu Serif Condensed"/>
                <a:sym typeface="Wingdings" pitchFamily="2" charset="2"/>
              </a:rPr>
              <a:t>rate capability </a:t>
            </a:r>
            <a:r>
              <a:rPr lang="en-GB" sz="1800" dirty="0">
                <a:latin typeface="DejaVu Serif Condensed"/>
                <a:sym typeface="Wingdings" pitchFamily="2" charset="2"/>
              </a:rPr>
              <a:t>of a </a:t>
            </a:r>
            <a:r>
              <a:rPr lang="en-GB" sz="1800" b="1" dirty="0">
                <a:latin typeface="DejaVu Serif Condensed"/>
                <a:sym typeface="Wingdings" pitchFamily="2" charset="2"/>
              </a:rPr>
              <a:t>symmetric high-rate layout </a:t>
            </a:r>
            <a:r>
              <a:rPr lang="en-GB" sz="1800" dirty="0">
                <a:latin typeface="DejaVu Serif Condensed"/>
                <a:sym typeface="Wingdings" pitchFamily="2" charset="2"/>
              </a:rPr>
              <a:t>has been measured irradiating the detector with </a:t>
            </a:r>
            <a:r>
              <a:rPr lang="en-GB" sz="1800" b="1" dirty="0">
                <a:latin typeface="DejaVu Serif Condensed"/>
                <a:sym typeface="Wingdings" pitchFamily="2" charset="2"/>
              </a:rPr>
              <a:t>a high intensity 5.9 keV X-ray gun </a:t>
            </a:r>
            <a:r>
              <a:rPr lang="en-GB" sz="1800" dirty="0">
                <a:latin typeface="DejaVu Serif Condensed"/>
                <a:sym typeface="Wingdings" pitchFamily="2" charset="2"/>
              </a:rPr>
              <a:t>with different </a:t>
            </a:r>
            <a:r>
              <a:rPr lang="en-GB" sz="1800" b="1" dirty="0">
                <a:latin typeface="DejaVu Serif Condensed"/>
                <a:sym typeface="Wingdings" pitchFamily="2" charset="2"/>
              </a:rPr>
              <a:t>spot size (1÷5 cm diameter) larger than the pitch (1 cm) of the current evacuation conductive grid </a:t>
            </a:r>
            <a:r>
              <a:rPr lang="en-GB" sz="1800" dirty="0">
                <a:latin typeface="DejaVu Serif Condensed"/>
                <a:sym typeface="Wingdings" pitchFamily="2" charset="2"/>
              </a:rPr>
              <a:t>realized on the DLC surface electrode.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F08FC5F-3447-7471-EC85-8BE39B9DED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r="13663" b="5129"/>
          <a:stretch/>
        </p:blipFill>
        <p:spPr>
          <a:xfrm>
            <a:off x="1095166" y="2032716"/>
            <a:ext cx="2767576" cy="250907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A1D54EB-BB40-C7B2-A697-F72C00DE88A5}"/>
              </a:ext>
            </a:extLst>
          </p:cNvPr>
          <p:cNvSpPr txBox="1"/>
          <p:nvPr/>
        </p:nvSpPr>
        <p:spPr>
          <a:xfrm>
            <a:off x="292760" y="4747254"/>
            <a:ext cx="5472393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latin typeface="DejaVu Serif Condensed"/>
              </a:rPr>
              <a:t>High-rate layout </a:t>
            </a:r>
            <a:r>
              <a:rPr lang="en-GB" sz="1600" dirty="0">
                <a:latin typeface="DejaVu Serif Condensed"/>
              </a:rPr>
              <a:t>with </a:t>
            </a:r>
            <a:r>
              <a:rPr lang="en-GB" sz="1600" b="1" dirty="0">
                <a:latin typeface="DejaVu Serif Condensed"/>
              </a:rPr>
              <a:t>conductive grid </a:t>
            </a:r>
            <a:r>
              <a:rPr lang="en-GB" sz="1600" dirty="0">
                <a:latin typeface="DejaVu Serif Condensed"/>
              </a:rPr>
              <a:t>acting as </a:t>
            </a:r>
            <a:r>
              <a:rPr lang="en-GB" sz="1600" b="1" dirty="0">
                <a:latin typeface="DejaVu Serif Condensed"/>
              </a:rPr>
              <a:t>fast current evacuation scheme. Grid-pitch  </a:t>
            </a:r>
            <a:r>
              <a:rPr lang="en-GB" sz="1600" b="1" dirty="0">
                <a:latin typeface="Times New Roman"/>
                <a:cs typeface="Times New Roman"/>
              </a:rPr>
              <a:t>~</a:t>
            </a:r>
            <a:r>
              <a:rPr lang="en-GB" sz="1600" b="1" dirty="0">
                <a:latin typeface="DejaVu Serif Condensed"/>
              </a:rPr>
              <a:t>1 cm, DLC resistivity </a:t>
            </a:r>
            <a:r>
              <a:rPr lang="en-GB" sz="1600" b="1" dirty="0">
                <a:latin typeface="Times New Roman"/>
                <a:cs typeface="Times New Roman"/>
              </a:rPr>
              <a:t>~ </a:t>
            </a:r>
            <a:r>
              <a:rPr lang="en-GB" sz="1600" b="1" dirty="0">
                <a:latin typeface="DejaVu Serif Condensed"/>
              </a:rPr>
              <a:t>7G</a:t>
            </a:r>
            <a:r>
              <a:rPr lang="el-GR" sz="1600" b="1" dirty="0">
                <a:latin typeface="DejaVu Serif Condensed"/>
              </a:rPr>
              <a:t>Ω</a:t>
            </a:r>
            <a:r>
              <a:rPr lang="it-IT" sz="1600" b="1" dirty="0">
                <a:latin typeface="DejaVu Serif Condensed"/>
              </a:rPr>
              <a:t>/</a:t>
            </a:r>
            <a:r>
              <a:rPr lang="it-IT" sz="1800" b="1" dirty="0">
                <a:latin typeface="DejaVu Serif Condensed"/>
                <a:cs typeface="Calibri"/>
              </a:rPr>
              <a:t>□</a:t>
            </a:r>
            <a:r>
              <a:rPr lang="it-IT" sz="1600" b="1" dirty="0">
                <a:latin typeface="DejaVu Serif Condensed"/>
              </a:rPr>
              <a:t> </a:t>
            </a:r>
            <a:endParaRPr lang="en-GB" sz="1600" b="1" dirty="0">
              <a:latin typeface="DejaVu Serif Condensed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E703A09-F683-7395-641E-8EE568082CFD}"/>
              </a:ext>
            </a:extLst>
          </p:cNvPr>
          <p:cNvGrpSpPr/>
          <p:nvPr/>
        </p:nvGrpSpPr>
        <p:grpSpPr>
          <a:xfrm>
            <a:off x="6098413" y="4810905"/>
            <a:ext cx="3650441" cy="717597"/>
            <a:chOff x="6098413" y="4818162"/>
            <a:chExt cx="3650441" cy="717597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CB872F1-1919-3547-6E1D-1145989B133A}"/>
                </a:ext>
              </a:extLst>
            </p:cNvPr>
            <p:cNvSpPr txBox="1"/>
            <p:nvPr/>
          </p:nvSpPr>
          <p:spPr>
            <a:xfrm>
              <a:off x="6128519" y="4876710"/>
              <a:ext cx="3620335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b="1" dirty="0">
                  <a:latin typeface="DejaVu Serif Condensed"/>
                  <a:sym typeface="Wingdings" pitchFamily="2" charset="2"/>
                </a:rPr>
                <a:t>Rate capability </a:t>
              </a:r>
              <a:r>
                <a:rPr lang="en-US" sz="1600" dirty="0">
                  <a:latin typeface="DejaVu Serif Condensed"/>
                  <a:sym typeface="Wingdings" pitchFamily="2" charset="2"/>
                </a:rPr>
                <a:t>of </a:t>
              </a:r>
              <a:r>
                <a:rPr lang="en-GB" sz="1600" b="1" dirty="0">
                  <a:latin typeface="Times New Roman"/>
                  <a:cs typeface="Times New Roman"/>
                </a:rPr>
                <a:t>~</a:t>
              </a:r>
              <a:r>
                <a:rPr lang="en-US" sz="1600" b="1" dirty="0">
                  <a:latin typeface="DejaVu Serif Condensed"/>
                  <a:sym typeface="Wingdings" pitchFamily="2" charset="2"/>
                </a:rPr>
                <a:t>1 kHz/cm</a:t>
              </a:r>
              <a:r>
                <a:rPr lang="en-US" sz="1600" b="1" baseline="30000" dirty="0">
                  <a:latin typeface="DejaVu Serif Condensed"/>
                  <a:sym typeface="Wingdings" pitchFamily="2" charset="2"/>
                </a:rPr>
                <a:t>2 </a:t>
              </a:r>
              <a:r>
                <a:rPr lang="en-US" sz="1600" b="1" dirty="0">
                  <a:latin typeface="DejaVu Serif Condensed"/>
                  <a:sym typeface="Wingdings" pitchFamily="2" charset="2"/>
                </a:rPr>
                <a:t>with X-ray, </a:t>
              </a:r>
              <a:r>
                <a:rPr lang="en-US" sz="1600" dirty="0">
                  <a:latin typeface="DejaVu Serif Condensed"/>
                  <a:sym typeface="Wingdings" pitchFamily="2" charset="2"/>
                </a:rPr>
                <a:t>corresponding to </a:t>
              </a:r>
              <a:r>
                <a:rPr lang="en-GB" sz="1600" b="1" dirty="0">
                  <a:latin typeface="Times New Roman"/>
                  <a:cs typeface="Times New Roman"/>
                </a:rPr>
                <a:t>~ </a:t>
              </a:r>
              <a:r>
                <a:rPr lang="en-US" sz="1600" b="1" dirty="0">
                  <a:latin typeface="DejaVu Serif Condensed"/>
                  <a:sym typeface="Wingdings" pitchFamily="2" charset="2"/>
                </a:rPr>
                <a:t>3 kHz/cm</a:t>
              </a:r>
              <a:r>
                <a:rPr lang="en-US" sz="1600" b="1" baseline="30000" dirty="0">
                  <a:latin typeface="DejaVu Serif Condensed"/>
                  <a:sym typeface="Wingdings" pitchFamily="2" charset="2"/>
                </a:rPr>
                <a:t>2  </a:t>
              </a:r>
              <a:r>
                <a:rPr lang="en-US" sz="1600" b="1" dirty="0" err="1">
                  <a:latin typeface="DejaVu Serif Condensed"/>
                  <a:sym typeface="Wingdings" pitchFamily="2" charset="2"/>
                </a:rPr>
                <a:t>m.i.p.</a:t>
              </a:r>
              <a:endParaRPr lang="en-US" sz="1600" baseline="30000" dirty="0">
                <a:latin typeface="DejaVu Serif Condensed"/>
                <a:sym typeface="Wingdings" pitchFamily="2" charset="2"/>
              </a:endParaRPr>
            </a:p>
          </p:txBody>
        </p:sp>
        <p:sp>
          <p:nvSpPr>
            <p:cNvPr id="21" name="Elaborazione alternativa 20">
              <a:extLst>
                <a:ext uri="{FF2B5EF4-FFF2-40B4-BE49-F238E27FC236}">
                  <a16:creationId xmlns:a16="http://schemas.microsoft.com/office/drawing/2014/main" id="{C5CE00BD-E99F-267D-7A25-DF0BBC612814}"/>
                </a:ext>
              </a:extLst>
            </p:cNvPr>
            <p:cNvSpPr/>
            <p:nvPr/>
          </p:nvSpPr>
          <p:spPr>
            <a:xfrm>
              <a:off x="6098413" y="4818162"/>
              <a:ext cx="3576678" cy="717597"/>
            </a:xfrm>
            <a:prstGeom prst="flowChartAlternateProcess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366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"/>
    </mc:Choice>
    <mc:Fallback xmlns="">
      <p:transition spd="slow" advTm="132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028B0E1-2836-08E0-56ED-B727C3FF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EB97CCB-B939-330B-9DC8-52F7844E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rPr lang="it-IT" smtClean="0"/>
              <a:t>8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E635EC-C92B-02F7-D562-67391268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81" y="971056"/>
            <a:ext cx="5192600" cy="37969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9DDF210-44E4-7A97-50FE-6C69B9B93FC2}"/>
              </a:ext>
            </a:extLst>
          </p:cNvPr>
          <p:cNvSpPr txBox="1">
            <a:spLocks/>
          </p:cNvSpPr>
          <p:nvPr/>
        </p:nvSpPr>
        <p:spPr>
          <a:xfrm>
            <a:off x="577140" y="277849"/>
            <a:ext cx="3885720" cy="4924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lvl1pPr lvl="0" algn="l" hangingPunct="0">
              <a:buNone/>
              <a:tabLst/>
              <a:defRPr lang="en-US" sz="2800" b="0" i="0" u="none" strike="noStrike" kern="1200" cap="none" spc="28">
                <a:ln>
                  <a:noFill/>
                </a:ln>
                <a:latin typeface="Impact" pitchFamily="34"/>
                <a:ea typeface="Droid Sans Fallback" pitchFamily="2"/>
                <a:cs typeface="FreeSans" pitchFamily="2"/>
              </a:defRPr>
            </a:lvl1pPr>
          </a:lstStyle>
          <a:p>
            <a:pPr algn="ctr"/>
            <a:r>
              <a:rPr lang="en-US" dirty="0"/>
              <a:t>   </a:t>
            </a:r>
            <a:r>
              <a:rPr lang="en-US" sz="3200" dirty="0"/>
              <a:t>Time resolution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A73848-C4FE-CD82-ABEA-6B8D03953C03}"/>
              </a:ext>
            </a:extLst>
          </p:cNvPr>
          <p:cNvSpPr txBox="1"/>
          <p:nvPr/>
        </p:nvSpPr>
        <p:spPr>
          <a:xfrm>
            <a:off x="1648048" y="4767984"/>
            <a:ext cx="695369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latin typeface="DejaVu Serif Condensed"/>
                <a:sym typeface="Wingdings" pitchFamily="2" charset="2"/>
              </a:rPr>
              <a:t>O(</a:t>
            </a:r>
            <a:r>
              <a:rPr lang="it-IT" sz="1800" b="1" dirty="0">
                <a:latin typeface="DejaVu Serif Condensed"/>
                <a:sym typeface="Wingdings" pitchFamily="2" charset="2"/>
              </a:rPr>
              <a:t>1 ns) time </a:t>
            </a:r>
            <a:r>
              <a:rPr lang="it-IT" sz="1800" b="1" dirty="0" err="1">
                <a:latin typeface="DejaVu Serif Condensed"/>
                <a:sym typeface="Wingdings" pitchFamily="2" charset="2"/>
              </a:rPr>
              <a:t>resolution</a:t>
            </a:r>
            <a:r>
              <a:rPr lang="it-IT" sz="1800" b="1" dirty="0">
                <a:latin typeface="DejaVu Serif Condensed"/>
                <a:sym typeface="Wingdings" pitchFamily="2" charset="2"/>
              </a:rPr>
              <a:t> </a:t>
            </a:r>
            <a:r>
              <a:rPr lang="it-IT" sz="1800" b="1" dirty="0" err="1">
                <a:latin typeface="DejaVu Serif Condensed"/>
                <a:sym typeface="Wingdings" pitchFamily="2" charset="2"/>
              </a:rPr>
              <a:t>obtained</a:t>
            </a:r>
            <a:r>
              <a:rPr lang="it-IT" sz="1800" b="1" dirty="0">
                <a:latin typeface="DejaVu Serif Condensed"/>
                <a:sym typeface="Wingdings" pitchFamily="2" charset="2"/>
              </a:rPr>
              <a:t> </a:t>
            </a:r>
            <a:r>
              <a:rPr lang="it-IT" sz="1800" dirty="0">
                <a:latin typeface="DejaVu Serif Condensed"/>
                <a:sym typeface="Wingdings" pitchFamily="2" charset="2"/>
              </a:rPr>
              <a:t>with </a:t>
            </a:r>
            <a:r>
              <a:rPr lang="it-IT" sz="1800" dirty="0" err="1">
                <a:latin typeface="DejaVu Serif Condensed"/>
                <a:sym typeface="Wingdings" pitchFamily="2" charset="2"/>
              </a:rPr>
              <a:t>different</a:t>
            </a:r>
            <a:r>
              <a:rPr lang="it-IT" sz="1800" dirty="0">
                <a:latin typeface="DejaVu Serif Condensed"/>
                <a:sym typeface="Wingdings" pitchFamily="2" charset="2"/>
              </a:rPr>
              <a:t> </a:t>
            </a:r>
            <a:r>
              <a:rPr lang="it-IT" sz="1800" b="1" dirty="0" err="1">
                <a:latin typeface="DejaVu Serif Condensed"/>
                <a:sym typeface="Wingdings" pitchFamily="2" charset="2"/>
              </a:rPr>
              <a:t>sRPC</a:t>
            </a:r>
            <a:r>
              <a:rPr lang="it-IT" sz="1800" b="1" dirty="0">
                <a:latin typeface="DejaVu Serif Condensed"/>
                <a:sym typeface="Wingdings" pitchFamily="2" charset="2"/>
              </a:rPr>
              <a:t>  </a:t>
            </a:r>
            <a:r>
              <a:rPr lang="it-IT" sz="1800" b="1" dirty="0" err="1">
                <a:latin typeface="DejaVu Serif Condensed"/>
                <a:sym typeface="Wingdings" pitchFamily="2" charset="2"/>
              </a:rPr>
              <a:t>prototypes</a:t>
            </a:r>
            <a:endParaRPr lang="en-GB" sz="1800" b="1" dirty="0">
              <a:latin typeface="DejaVu Serif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7990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0F429-328D-4D63-8038-DCB6134F4D9B}"/>
              </a:ext>
            </a:extLst>
          </p:cNvPr>
          <p:cNvSpPr txBox="1">
            <a:spLocks/>
          </p:cNvSpPr>
          <p:nvPr/>
        </p:nvSpPr>
        <p:spPr>
          <a:xfrm>
            <a:off x="259920" y="174373"/>
            <a:ext cx="9628920" cy="4308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lvl1pPr lvl="0" algn="l" hangingPunct="0">
              <a:buNone/>
              <a:tabLst/>
              <a:defRPr lang="en-US" sz="2800" b="0" i="0" u="none" strike="noStrike" kern="1200" cap="none" spc="28">
                <a:ln>
                  <a:noFill/>
                </a:ln>
                <a:latin typeface="Impact" pitchFamily="34"/>
                <a:ea typeface="Droid Sans Fallback" pitchFamily="2"/>
                <a:cs typeface="FreeSans" pitchFamily="2"/>
              </a:defRPr>
            </a:lvl1pPr>
          </a:lstStyle>
          <a:p>
            <a:r>
              <a:rPr lang="en-US" dirty="0"/>
              <a:t>Summary and Outlook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G. Bencivenni - GM resistive detectors activity, 21-22 June 2022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C5337F-7B8A-4CA6-8CDD-5AA00E4F539D}" type="slidenum">
              <a:rPr lang="it-IT" smtClean="0"/>
              <a:t>9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AA86AEF-8606-5212-D5A4-60665A6A9633}"/>
              </a:ext>
            </a:extLst>
          </p:cNvPr>
          <p:cNvSpPr txBox="1"/>
          <p:nvPr/>
        </p:nvSpPr>
        <p:spPr>
          <a:xfrm>
            <a:off x="355522" y="914312"/>
            <a:ext cx="9080118" cy="42165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DejaVu Serif Condensed"/>
                <a:sym typeface="Wingdings" pitchFamily="2" charset="2"/>
              </a:rPr>
              <a:t>By exploiting the </a:t>
            </a:r>
            <a:r>
              <a:rPr lang="en-US" b="1" dirty="0">
                <a:latin typeface="DejaVu Serif Condensed"/>
                <a:sym typeface="Wingdings" pitchFamily="2" charset="2"/>
              </a:rPr>
              <a:t>DLC sputtering technology </a:t>
            </a:r>
            <a:r>
              <a:rPr lang="en-US" dirty="0">
                <a:latin typeface="DejaVu Serif Condensed"/>
                <a:sym typeface="Wingdings" pitchFamily="2" charset="2"/>
              </a:rPr>
              <a:t>developed for </a:t>
            </a:r>
            <a:r>
              <a:rPr lang="en-US" b="1" dirty="0">
                <a:latin typeface="DejaVu Serif Condensed"/>
                <a:sym typeface="Wingdings" pitchFamily="2" charset="2"/>
              </a:rPr>
              <a:t>resistive MPGDs </a:t>
            </a:r>
            <a:r>
              <a:rPr lang="en-US" dirty="0">
                <a:latin typeface="DejaVu Serif Condensed"/>
                <a:sym typeface="Wingdings" pitchFamily="2" charset="2"/>
              </a:rPr>
              <a:t>we realized </a:t>
            </a:r>
            <a:r>
              <a:rPr lang="en-US" b="1" dirty="0">
                <a:latin typeface="DejaVu Serif Condensed"/>
                <a:sym typeface="Wingdings" pitchFamily="2" charset="2"/>
              </a:rPr>
              <a:t>surface resistive electrodes </a:t>
            </a:r>
            <a:r>
              <a:rPr lang="en-US" dirty="0">
                <a:latin typeface="DejaVu Serif Condensed"/>
                <a:sym typeface="Wingdings" pitchFamily="2" charset="2"/>
              </a:rPr>
              <a:t>for a </a:t>
            </a:r>
            <a:r>
              <a:rPr lang="en-US" b="1" dirty="0">
                <a:latin typeface="DejaVu Serif Condensed"/>
                <a:sym typeface="Wingdings" pitchFamily="2" charset="2"/>
              </a:rPr>
              <a:t>new generation of RPCs</a:t>
            </a:r>
          </a:p>
          <a:p>
            <a:pPr algn="just"/>
            <a:endParaRPr lang="en-US" sz="200" dirty="0">
              <a:latin typeface="DejaVu Serif Condensed"/>
              <a:sym typeface="Wingdings" pitchFamily="2" charset="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DejaVu Serif Condensed"/>
                <a:sym typeface="Wingdings" pitchFamily="2" charset="2"/>
              </a:rPr>
              <a:t>Detector layouts with </a:t>
            </a:r>
            <a:r>
              <a:rPr lang="en-US" b="1" dirty="0">
                <a:latin typeface="DejaVu Serif Condensed"/>
                <a:sym typeface="Wingdings" pitchFamily="2" charset="2"/>
              </a:rPr>
              <a:t>electrode resistivity </a:t>
            </a:r>
            <a:r>
              <a:rPr lang="el-GR" b="1" dirty="0">
                <a:latin typeface="DejaVu Serif Condensed"/>
                <a:cs typeface="Times New Roman"/>
              </a:rPr>
              <a:t>ρ</a:t>
            </a:r>
            <a:r>
              <a:rPr lang="it-IT" b="1" baseline="-25000" dirty="0">
                <a:latin typeface="DejaVu Serif Condensed"/>
                <a:cs typeface="Times New Roman"/>
              </a:rPr>
              <a:t>S </a:t>
            </a:r>
            <a:r>
              <a:rPr lang="it-IT" b="1" dirty="0">
                <a:latin typeface="DejaVu Serif Condensed"/>
                <a:ea typeface="Adobe Ming Std L"/>
                <a:cs typeface="Times New Roman"/>
              </a:rPr>
              <a:t>&gt;</a:t>
            </a:r>
            <a:r>
              <a:rPr lang="en-GB" b="1" dirty="0">
                <a:latin typeface="DejaVu Serif Condensed"/>
              </a:rPr>
              <a:t>1G</a:t>
            </a:r>
            <a:r>
              <a:rPr lang="el-GR" b="1" dirty="0">
                <a:latin typeface="DejaVu Serif Condensed"/>
              </a:rPr>
              <a:t>Ω</a:t>
            </a:r>
            <a:r>
              <a:rPr lang="it-IT" b="1" dirty="0">
                <a:latin typeface="DejaVu Serif Condensed"/>
              </a:rPr>
              <a:t>/</a:t>
            </a:r>
            <a:r>
              <a:rPr lang="it-IT" sz="2800" b="1" dirty="0">
                <a:latin typeface="DejaVu Serif Condensed"/>
                <a:cs typeface="Calibri"/>
              </a:rPr>
              <a:t>□</a:t>
            </a:r>
            <a:r>
              <a:rPr lang="it-IT" b="1" dirty="0">
                <a:latin typeface="DejaVu Serif Condensed"/>
              </a:rPr>
              <a:t> </a:t>
            </a:r>
            <a:r>
              <a:rPr lang="en-US" dirty="0">
                <a:latin typeface="DejaVu Serif Condensed"/>
                <a:sym typeface="Wingdings" pitchFamily="2" charset="2"/>
              </a:rPr>
              <a:t>have been tested, exhibiting high stability and good performance in terms of </a:t>
            </a:r>
            <a:r>
              <a:rPr lang="en-US" b="1" dirty="0">
                <a:latin typeface="DejaVu Serif Condensed"/>
                <a:sym typeface="Wingdings" pitchFamily="2" charset="2"/>
              </a:rPr>
              <a:t>efficiency</a:t>
            </a:r>
            <a:r>
              <a:rPr lang="en-US" dirty="0">
                <a:latin typeface="DejaVu Serif Condensed"/>
                <a:sym typeface="Wingdings" pitchFamily="2" charset="2"/>
              </a:rPr>
              <a:t> </a:t>
            </a:r>
            <a:r>
              <a:rPr lang="it-IT" b="1" dirty="0">
                <a:latin typeface="DejaVu Serif Condensed"/>
                <a:sym typeface="Symbol" panose="05050102010706020507" pitchFamily="18" charset="2"/>
              </a:rPr>
              <a:t></a:t>
            </a:r>
            <a:r>
              <a:rPr lang="en-US" b="1" dirty="0">
                <a:latin typeface="DejaVu Serif Condensed"/>
                <a:sym typeface="Wingdings" pitchFamily="2" charset="2"/>
              </a:rPr>
              <a:t>95% </a:t>
            </a:r>
            <a:r>
              <a:rPr lang="en-US" dirty="0">
                <a:latin typeface="DejaVu Serif Condensed"/>
                <a:sym typeface="Wingdings" pitchFamily="2" charset="2"/>
              </a:rPr>
              <a:t>and</a:t>
            </a:r>
            <a:r>
              <a:rPr lang="en-US" b="1" dirty="0">
                <a:latin typeface="DejaVu Serif Condensed"/>
                <a:sym typeface="Wingdings" pitchFamily="2" charset="2"/>
              </a:rPr>
              <a:t> time resolution </a:t>
            </a:r>
            <a:r>
              <a:rPr lang="it-IT" b="1" dirty="0">
                <a:latin typeface="DejaVu Serif Condensed"/>
                <a:sym typeface="Wingdings" pitchFamily="2" charset="2"/>
              </a:rPr>
              <a:t> </a:t>
            </a:r>
            <a:r>
              <a:rPr lang="it-IT" b="1" dirty="0">
                <a:latin typeface="DejaVu Serif Condensed"/>
                <a:sym typeface="Symbol" panose="05050102010706020507" pitchFamily="18" charset="2"/>
              </a:rPr>
              <a:t></a:t>
            </a:r>
            <a:r>
              <a:rPr lang="en-US" b="1" dirty="0">
                <a:latin typeface="DejaVu Serif Condensed"/>
                <a:sym typeface="Wingdings" pitchFamily="2" charset="2"/>
              </a:rPr>
              <a:t>1 ns</a:t>
            </a:r>
            <a:endParaRPr lang="en-US" sz="500" b="1" dirty="0">
              <a:latin typeface="DejaVu Serif Condensed"/>
              <a:sym typeface="Wingdings" pitchFamily="2" charset="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>
                <a:latin typeface="DejaVu Serif Condensed"/>
                <a:sym typeface="Wingdings" pitchFamily="2" charset="2"/>
              </a:rPr>
              <a:t>A first high-rate layout </a:t>
            </a:r>
            <a:r>
              <a:rPr lang="en-US" dirty="0">
                <a:latin typeface="DejaVu Serif Condensed"/>
                <a:sym typeface="Wingdings" pitchFamily="2" charset="2"/>
              </a:rPr>
              <a:t>with </a:t>
            </a:r>
            <a:r>
              <a:rPr lang="el-GR" b="1" dirty="0">
                <a:latin typeface="DejaVu Serif Condensed"/>
                <a:cs typeface="Times New Roman"/>
              </a:rPr>
              <a:t>ρ</a:t>
            </a:r>
            <a:r>
              <a:rPr lang="it-IT" b="1" baseline="-25000" dirty="0">
                <a:latin typeface="DejaVu Serif Condensed"/>
                <a:cs typeface="Times New Roman"/>
              </a:rPr>
              <a:t>S</a:t>
            </a:r>
            <a:r>
              <a:rPr lang="it-IT" b="1" dirty="0">
                <a:latin typeface="DejaVu Serif Condensed"/>
                <a:sym typeface="Symbol" panose="05050102010706020507" pitchFamily="18" charset="2"/>
              </a:rPr>
              <a:t> </a:t>
            </a:r>
            <a:r>
              <a:rPr lang="en-GB" b="1" dirty="0">
                <a:latin typeface="DejaVu Serif Condensed"/>
              </a:rPr>
              <a:t>7G</a:t>
            </a:r>
            <a:r>
              <a:rPr lang="el-GR" b="1" dirty="0">
                <a:latin typeface="DejaVu Serif Condensed"/>
              </a:rPr>
              <a:t>Ω</a:t>
            </a:r>
            <a:r>
              <a:rPr lang="it-IT" b="1" dirty="0">
                <a:latin typeface="DejaVu Serif Condensed"/>
              </a:rPr>
              <a:t>/</a:t>
            </a:r>
            <a:r>
              <a:rPr lang="it-IT" sz="2800" b="1" dirty="0">
                <a:latin typeface="DejaVu Serif Condensed"/>
                <a:cs typeface="Calibri"/>
              </a:rPr>
              <a:t>□</a:t>
            </a:r>
            <a:r>
              <a:rPr lang="it-IT" b="1" dirty="0">
                <a:latin typeface="DejaVu Serif Condensed"/>
              </a:rPr>
              <a:t> </a:t>
            </a:r>
            <a:r>
              <a:rPr lang="it-IT" dirty="0">
                <a:latin typeface="DejaVu Serif Condensed"/>
              </a:rPr>
              <a:t>&amp;</a:t>
            </a:r>
            <a:r>
              <a:rPr lang="it-IT" b="1" dirty="0">
                <a:latin typeface="DejaVu Serif Condensed"/>
              </a:rPr>
              <a:t> ground-pitch </a:t>
            </a:r>
            <a:r>
              <a:rPr lang="en-US" b="1" dirty="0">
                <a:latin typeface="DejaVu Serif Condensed"/>
                <a:sym typeface="Wingdings" pitchFamily="2" charset="2"/>
              </a:rPr>
              <a:t>1 </a:t>
            </a:r>
            <a:r>
              <a:rPr lang="it-IT" b="1" dirty="0">
                <a:latin typeface="DejaVu Serif Condensed"/>
                <a:sym typeface="Wingdings" pitchFamily="2" charset="2"/>
              </a:rPr>
              <a:t>c</a:t>
            </a:r>
            <a:r>
              <a:rPr lang="it-IT" b="1" dirty="0">
                <a:latin typeface="DejaVu Serif Condensed"/>
              </a:rPr>
              <a:t>m</a:t>
            </a:r>
            <a:r>
              <a:rPr lang="en-US" dirty="0">
                <a:latin typeface="DejaVu Serif Condensed"/>
                <a:sym typeface="Wingdings" pitchFamily="2" charset="2"/>
              </a:rPr>
              <a:t> showed a </a:t>
            </a:r>
            <a:r>
              <a:rPr lang="en-US" b="1" dirty="0">
                <a:latin typeface="DejaVu Serif Condensed"/>
                <a:sym typeface="Wingdings" pitchFamily="2" charset="2"/>
              </a:rPr>
              <a:t>rate capability </a:t>
            </a:r>
            <a:r>
              <a:rPr lang="en-US" dirty="0">
                <a:latin typeface="DejaVu Serif Condensed"/>
                <a:sym typeface="Wingdings" pitchFamily="2" charset="2"/>
              </a:rPr>
              <a:t>of </a:t>
            </a:r>
            <a:r>
              <a:rPr lang="it-IT" b="1" dirty="0">
                <a:latin typeface="DejaVu Serif Condensed"/>
                <a:sym typeface="Symbol" panose="05050102010706020507" pitchFamily="18" charset="2"/>
              </a:rPr>
              <a:t></a:t>
            </a:r>
            <a:r>
              <a:rPr lang="en-US" b="1" dirty="0">
                <a:latin typeface="DejaVu Serif Condensed"/>
                <a:sym typeface="Wingdings" pitchFamily="2" charset="2"/>
              </a:rPr>
              <a:t>3 kHz/cm</a:t>
            </a:r>
            <a:r>
              <a:rPr lang="en-US" b="1" baseline="30000" dirty="0">
                <a:latin typeface="DejaVu Serif Condensed"/>
                <a:sym typeface="Wingdings" pitchFamily="2" charset="2"/>
              </a:rPr>
              <a:t>2  </a:t>
            </a:r>
            <a:r>
              <a:rPr lang="en-US" b="1" dirty="0">
                <a:latin typeface="DejaVu Serif Condensed"/>
                <a:sym typeface="Wingdings" pitchFamily="2" charset="2"/>
              </a:rPr>
              <a:t>with </a:t>
            </a:r>
            <a:r>
              <a:rPr lang="en-US" b="1" dirty="0" err="1">
                <a:latin typeface="DejaVu Serif Condensed"/>
                <a:sym typeface="Wingdings" pitchFamily="2" charset="2"/>
              </a:rPr>
              <a:t>m.i.p</a:t>
            </a:r>
            <a:endParaRPr lang="it-IT" sz="600" dirty="0">
              <a:latin typeface="DejaVu Serif Condensed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en-US" sz="600" dirty="0">
              <a:latin typeface="DejaVu Serif Condensed"/>
              <a:cs typeface="Calibri"/>
              <a:sym typeface="Wingdings" pitchFamily="2" charset="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b="1" dirty="0">
                <a:latin typeface="DejaVu Serif Condensed"/>
                <a:cs typeface="Calibri"/>
              </a:rPr>
              <a:t>Optimizing the ground-pitch </a:t>
            </a:r>
            <a:r>
              <a:rPr lang="it-IT" dirty="0">
                <a:latin typeface="DejaVu Serif Condensed"/>
                <a:cs typeface="Calibri"/>
              </a:rPr>
              <a:t>and </a:t>
            </a:r>
            <a:r>
              <a:rPr lang="it-IT" b="1" dirty="0" err="1">
                <a:latin typeface="DejaVu Serif Condensed"/>
                <a:cs typeface="Calibri"/>
              </a:rPr>
              <a:t>reducing</a:t>
            </a:r>
            <a:r>
              <a:rPr lang="it-IT" b="1" dirty="0">
                <a:latin typeface="DejaVu Serif Condensed"/>
                <a:cs typeface="Calibri"/>
              </a:rPr>
              <a:t> the </a:t>
            </a:r>
            <a:r>
              <a:rPr lang="it-IT" b="1" dirty="0" err="1">
                <a:latin typeface="DejaVu Serif Condensed"/>
                <a:cs typeface="Calibri"/>
              </a:rPr>
              <a:t>surface</a:t>
            </a:r>
            <a:r>
              <a:rPr lang="it-IT" b="1" dirty="0">
                <a:latin typeface="DejaVu Serif Condensed"/>
                <a:cs typeface="Calibri"/>
              </a:rPr>
              <a:t> </a:t>
            </a:r>
            <a:r>
              <a:rPr lang="it-IT" b="1" dirty="0" err="1">
                <a:latin typeface="DejaVu Serif Condensed"/>
                <a:cs typeface="Calibri"/>
              </a:rPr>
              <a:t>resistivity</a:t>
            </a:r>
            <a:r>
              <a:rPr lang="it-IT" b="1" dirty="0">
                <a:latin typeface="DejaVu Serif Condensed"/>
                <a:cs typeface="Calibri"/>
              </a:rPr>
              <a:t> (down to </a:t>
            </a:r>
            <a:r>
              <a:rPr lang="it-IT" b="1" dirty="0">
                <a:latin typeface="DejaVu Serif Condensed"/>
                <a:sym typeface="Symbol" panose="05050102010706020507" pitchFamily="18" charset="2"/>
              </a:rPr>
              <a:t></a:t>
            </a:r>
            <a:r>
              <a:rPr lang="it-IT" b="1" dirty="0">
                <a:latin typeface="DejaVu Serif Condensed"/>
                <a:cs typeface="Calibri"/>
              </a:rPr>
              <a:t>100 </a:t>
            </a:r>
            <a:r>
              <a:rPr lang="it-IT" b="1" dirty="0">
                <a:latin typeface="DejaVu Serif Condensed"/>
                <a:cs typeface="Calibri"/>
                <a:sym typeface="Symbol" panose="05050102010706020507" pitchFamily="18" charset="2"/>
              </a:rPr>
              <a:t>M</a:t>
            </a:r>
            <a:r>
              <a:rPr lang="el-GR" b="1" dirty="0">
                <a:latin typeface="DejaVu Serif Condensed"/>
              </a:rPr>
              <a:t>Ω</a:t>
            </a:r>
            <a:r>
              <a:rPr lang="it-IT" b="1" dirty="0">
                <a:latin typeface="DejaVu Serif Condensed"/>
              </a:rPr>
              <a:t>/</a:t>
            </a:r>
            <a:r>
              <a:rPr lang="it-IT" sz="2800" b="1" dirty="0">
                <a:latin typeface="DejaVu Serif Condensed"/>
                <a:cs typeface="Calibri"/>
              </a:rPr>
              <a:t>□</a:t>
            </a:r>
            <a:r>
              <a:rPr lang="it-IT" b="1" dirty="0">
                <a:latin typeface="DejaVu Serif Condensed"/>
                <a:cs typeface="Calibri"/>
              </a:rPr>
              <a:t>) a rate capability </a:t>
            </a:r>
            <a:r>
              <a:rPr lang="it-IT" dirty="0">
                <a:latin typeface="DejaVu Serif Condensed"/>
                <a:cs typeface="Calibri"/>
              </a:rPr>
              <a:t>of the detector </a:t>
            </a:r>
            <a:r>
              <a:rPr lang="it-IT" b="1" dirty="0" err="1">
                <a:latin typeface="DejaVu Serif Condensed"/>
                <a:cs typeface="Calibri"/>
                <a:sym typeface="Wingdings" pitchFamily="2" charset="2"/>
              </a:rPr>
              <a:t>hundreds</a:t>
            </a:r>
            <a:r>
              <a:rPr lang="it-IT" b="1" dirty="0">
                <a:latin typeface="DejaVu Serif Condensed"/>
                <a:cs typeface="Calibri"/>
                <a:sym typeface="Wingdings" pitchFamily="2" charset="2"/>
              </a:rPr>
              <a:t> </a:t>
            </a:r>
            <a:r>
              <a:rPr lang="en-US" b="1" dirty="0">
                <a:latin typeface="DejaVu Serif Condensed"/>
                <a:sym typeface="Wingdings" pitchFamily="2" charset="2"/>
              </a:rPr>
              <a:t>kHz/cm</a:t>
            </a:r>
            <a:r>
              <a:rPr lang="en-US" b="1" baseline="30000" dirty="0">
                <a:latin typeface="DejaVu Serif Condensed"/>
                <a:sym typeface="Wingdings" pitchFamily="2" charset="2"/>
              </a:rPr>
              <a:t>2  </a:t>
            </a:r>
            <a:r>
              <a:rPr lang="en-US" b="1" dirty="0">
                <a:latin typeface="DejaVu Serif Condensed"/>
                <a:sym typeface="Wingdings" pitchFamily="2" charset="2"/>
              </a:rPr>
              <a:t>could be achieved</a:t>
            </a:r>
            <a:endParaRPr lang="en-US" dirty="0">
              <a:latin typeface="DejaVu Serif Condensed"/>
              <a:sym typeface="Wingdings" pitchFamily="2" charset="2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en-US" sz="900" baseline="30000" dirty="0">
              <a:latin typeface="DejaVu Serif Condensed"/>
              <a:sym typeface="Wingdings" pitchFamily="2" charset="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it-IT" b="1" dirty="0">
                <a:latin typeface="DejaVu Serif Condensed"/>
              </a:rPr>
              <a:t>The DLC </a:t>
            </a:r>
            <a:r>
              <a:rPr lang="it-IT" b="1" dirty="0" err="1">
                <a:latin typeface="DejaVu Serif Condensed"/>
              </a:rPr>
              <a:t>technology</a:t>
            </a:r>
            <a:r>
              <a:rPr lang="it-IT" b="1" dirty="0">
                <a:latin typeface="DejaVu Serif Condensed"/>
              </a:rPr>
              <a:t> </a:t>
            </a:r>
            <a:r>
              <a:rPr lang="it-IT" dirty="0" err="1">
                <a:latin typeface="DejaVu Serif Condensed"/>
              </a:rPr>
              <a:t>allows</a:t>
            </a:r>
            <a:r>
              <a:rPr lang="it-IT" dirty="0">
                <a:latin typeface="DejaVu Serif Condensed"/>
              </a:rPr>
              <a:t> to </a:t>
            </a:r>
            <a:r>
              <a:rPr lang="it-IT" dirty="0" err="1">
                <a:latin typeface="DejaVu Serif Condensed"/>
              </a:rPr>
              <a:t>realize</a:t>
            </a:r>
            <a:r>
              <a:rPr lang="it-IT" dirty="0">
                <a:latin typeface="DejaVu Serif Condensed"/>
              </a:rPr>
              <a:t> </a:t>
            </a:r>
            <a:r>
              <a:rPr lang="it-IT" b="1" dirty="0">
                <a:latin typeface="DejaVu Serif Condensed"/>
              </a:rPr>
              <a:t>large area </a:t>
            </a:r>
            <a:r>
              <a:rPr lang="it-IT" b="1" dirty="0" err="1">
                <a:latin typeface="DejaVu Serif Condensed"/>
              </a:rPr>
              <a:t>electrodes</a:t>
            </a:r>
            <a:r>
              <a:rPr lang="it-IT" b="1" dirty="0">
                <a:latin typeface="DejaVu Serif Condensed"/>
              </a:rPr>
              <a:t>: </a:t>
            </a:r>
            <a:r>
              <a:rPr lang="it-IT" dirty="0">
                <a:latin typeface="DejaVu Serif Condensed"/>
              </a:rPr>
              <a:t>the </a:t>
            </a:r>
            <a:r>
              <a:rPr lang="it-IT" b="1" dirty="0">
                <a:latin typeface="DejaVu Serif Condensed"/>
              </a:rPr>
              <a:t>CERN-INFN DLC </a:t>
            </a:r>
            <a:r>
              <a:rPr lang="it-IT" b="1" dirty="0" err="1">
                <a:latin typeface="DejaVu Serif Condensed"/>
              </a:rPr>
              <a:t>sputtering</a:t>
            </a:r>
            <a:r>
              <a:rPr lang="it-IT" b="1" dirty="0">
                <a:latin typeface="DejaVu Serif Condensed"/>
              </a:rPr>
              <a:t> facility </a:t>
            </a:r>
            <a:r>
              <a:rPr lang="it-IT" dirty="0">
                <a:latin typeface="DejaVu Serif Condensed"/>
              </a:rPr>
              <a:t>can </a:t>
            </a:r>
            <a:r>
              <a:rPr lang="it-IT" dirty="0" err="1">
                <a:latin typeface="DejaVu Serif Condensed"/>
              </a:rPr>
              <a:t>easily</a:t>
            </a:r>
            <a:r>
              <a:rPr lang="it-IT" dirty="0">
                <a:latin typeface="DejaVu Serif Condensed"/>
              </a:rPr>
              <a:t> produce </a:t>
            </a:r>
            <a:r>
              <a:rPr lang="it-IT" b="1" dirty="0">
                <a:latin typeface="DejaVu Serif Condensed"/>
              </a:rPr>
              <a:t>2x0.5 m DLC </a:t>
            </a:r>
            <a:r>
              <a:rPr lang="it-IT" b="1" dirty="0" err="1">
                <a:latin typeface="DejaVu Serif Condensed"/>
              </a:rPr>
              <a:t>foils</a:t>
            </a:r>
            <a:endParaRPr lang="it-IT" b="1" dirty="0">
              <a:latin typeface="DejaVu Serif Condensed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it-IT" sz="700" b="1" dirty="0">
              <a:latin typeface="DejaVu Serif Condensed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>
                <a:latin typeface="DejaVu Serif Condensed"/>
              </a:rPr>
              <a:t>Cost-effective technology</a:t>
            </a:r>
            <a:r>
              <a:rPr lang="en-US" dirty="0">
                <a:latin typeface="DejaVu Serif Condensed"/>
              </a:rPr>
              <a:t> suitable for applications in </a:t>
            </a:r>
            <a:r>
              <a:rPr lang="en-US" b="1" dirty="0">
                <a:latin typeface="DejaVu Serif Condensed"/>
              </a:rPr>
              <a:t>large HEP experiments for future high luminosity colliders (FCC-</a:t>
            </a:r>
            <a:r>
              <a:rPr lang="en-US" b="1" dirty="0" err="1">
                <a:latin typeface="DejaVu Serif Condensed"/>
              </a:rPr>
              <a:t>ee</a:t>
            </a:r>
            <a:r>
              <a:rPr lang="en-US" b="1" dirty="0">
                <a:latin typeface="DejaVu Serif Condensed"/>
              </a:rPr>
              <a:t>, </a:t>
            </a:r>
            <a:r>
              <a:rPr lang="en-US" b="1" dirty="0" err="1">
                <a:latin typeface="DejaVu Serif Condensed"/>
              </a:rPr>
              <a:t>CepC</a:t>
            </a:r>
            <a:r>
              <a:rPr lang="en-US" b="1" dirty="0">
                <a:latin typeface="DejaVu Serif Condensed"/>
              </a:rPr>
              <a:t>)</a:t>
            </a:r>
            <a:endParaRPr lang="en-US" b="1" baseline="30000" dirty="0">
              <a:latin typeface="DejaVu Serif Condensed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5174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50"/>
    </mc:Choice>
    <mc:Fallback xmlns="">
      <p:transition spd="slow" advTm="136450"/>
    </mc:Fallback>
  </mc:AlternateContent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25803</TotalTime>
  <Words>1111</Words>
  <Application>Microsoft Office PowerPoint</Application>
  <PresentationFormat>Personalizzato</PresentationFormat>
  <Paragraphs>111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Calibri</vt:lpstr>
      <vt:lpstr>DejaVu Serif Condensed</vt:lpstr>
      <vt:lpstr>Impact</vt:lpstr>
      <vt:lpstr>Liberation Sans</vt:lpstr>
      <vt:lpstr>Liberation Serif</vt:lpstr>
      <vt:lpstr>OpenSymbol</vt:lpstr>
      <vt:lpstr>Times New Roman</vt:lpstr>
      <vt:lpstr>Predefinito</vt:lpstr>
      <vt:lpstr>sRPC: an RPC based on resistive MPGD technology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Resistive MPGD</dc:title>
  <dc:creator>gianni</dc:creator>
  <cp:lastModifiedBy>Giovanni Bencivenni</cp:lastModifiedBy>
  <cp:revision>367</cp:revision>
  <dcterms:created xsi:type="dcterms:W3CDTF">2020-02-11T10:20:47Z</dcterms:created>
  <dcterms:modified xsi:type="dcterms:W3CDTF">2022-06-21T10:25:44Z</dcterms:modified>
</cp:coreProperties>
</file>