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27757-0075-DE44-8936-6D87A5BF96E3}" type="datetimeFigureOut">
              <a:rPr lang="en-IT" smtClean="0"/>
              <a:t>13/07/22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DF87-541E-FA4D-B6DA-7C3EB53F799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9725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CAE0-BE90-C559-C4F0-E4910578F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FBE07-A4A9-BE02-7610-A59F8F72E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EB34-22E5-C0C2-3007-D71B3E9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4ECE-F8E0-8BEA-C531-68B807E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FDEE-0F86-B7E5-C79A-E8F67B8E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148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0458-3972-0585-5751-73F0D324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ACE33-4589-084B-FDF2-096441D9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F8F6-B08A-3073-AB91-B4DC9A77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4BAD9-1A5A-6BB5-A29A-D8269EFF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C6670-E034-0668-C18E-79E436AD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584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33965-611A-9059-0A66-95E70AD95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86E3C-AFC5-5500-BCBF-BCED341E2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E160-BB6B-AF26-217C-4BF7C7CD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39E90-BF2B-7200-9AEE-3C41F3EF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9FC5-BF74-55B1-3688-9FAB6A0B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4208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44DC-A0C4-160D-D24C-7E953649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BFF4-87E4-4422-6D60-65037D42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7E696-DB54-A6A5-2FF2-E844BA9D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AB61-0BBC-DD8E-35AF-5C3A036D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7B0A-5468-FE64-F820-E0580719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1366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F968-0C8E-2BA0-3468-650E09B4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1BD35-1D55-7D1B-1C09-F622A705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AB42-F4C5-A7FB-9CBD-4E305581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1A2F4-D93E-4FE5-4338-BDF3C044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05C4-76C8-D1FA-9193-1360D38E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89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9D48-E16E-A5E3-D7BC-57699DDB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ABAD-BCFE-EC9D-6264-EEBB6800C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68FD1-3616-EC5B-3521-BE1088C5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F9078-88FA-6824-EFF4-50479017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61239-E2B2-F10E-AEEC-AC5F2EDD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F4560-F038-D14E-B91D-6C966870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274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0D39-0305-5C77-A026-10C3742C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BA87E-CD1F-4522-C81E-F0D01551D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E7AFA-1095-2F5A-1DA3-C04AF135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423D7-784F-BC54-942F-E4C96F131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09825-32A2-A9CC-8B6C-B89F19A77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3B19E-DAFE-79F4-251A-1C5BD7FB8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79A54-AB88-9E7D-F7AA-0DA34B33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76FB7-DEFB-8D5D-875F-9F2DFD63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7379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499D-41DD-923B-2ADD-61654981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CEB3D-656B-19DD-AEEA-81C97084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AB2AA-F4F7-D3F9-3905-01D16DAF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7714A-E719-A380-9752-00767F35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600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EE0A66-9167-FF84-1444-580B20E2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AF01-2837-FA32-C92F-F99FEC44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2A108-9730-6CFC-B4BC-215555E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6459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A082-6670-8088-72A9-41397D518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2BEC-C320-3E35-8640-4D23639B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AF6E-028A-1060-ECF9-A2067F07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6854-C5D3-F4E5-BA0E-A686A8DC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B3545-9E9A-23A0-B620-1A5C3501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A71AA-8E42-3526-5C40-4CBDF500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73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B778-5FC0-D013-CB62-2DE3B0C9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1E41E-9F12-B405-AD2D-4BA488736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567B4-AF0A-6EEF-2ADB-817047B56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AF33-C738-2840-575B-EEAA19B3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A0F2-859B-78EE-82F2-CBA813DE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26E56-DCCB-609B-CEAB-5C374E81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68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6A619-B1C1-9A60-8320-CD4B3FE5C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D00DE-7445-D42B-DF09-2E202A63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1F35E-E405-72AC-F451-BA504603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20220713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5441-B998-AF23-1465-6FFD647D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A103-A1A8-889D-7CC7-A06A47AC4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994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genda.infn.it/e/conper.openscience/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uvrirlascience.fr/mettre-en-oeuvre-la-strategie-de-non-cession-des-droits-sur-les-publications-scientifiques/" TargetMode="External"/><Relationship Id="rId2" Type="http://schemas.openxmlformats.org/officeDocument/2006/relationships/hyperlink" Target="https://www.mur.gov.it/it/atti-e-normativa/decreto-ministeriale-n-268-del-28-02-202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genda.infn.it/category/1725/" TargetMode="External"/><Relationship Id="rId2" Type="http://schemas.openxmlformats.org/officeDocument/2006/relationships/hyperlink" Target="https://pandora.infn.it/public/conper-openscience-publi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genda.infn.it/login/?next=%2Fcategory%2F1682%2F" TargetMode="External"/><Relationship Id="rId4" Type="http://schemas.openxmlformats.org/officeDocument/2006/relationships/hyperlink" Target="https://pandora.infn.it/ws-my-files/conper.openscie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6055-4ACD-FDF8-B84D-58D7D93D3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9614" y="1137542"/>
            <a:ext cx="9144000" cy="377664"/>
          </a:xfrm>
        </p:spPr>
        <p:txBody>
          <a:bodyPr>
            <a:noAutofit/>
          </a:bodyPr>
          <a:lstStyle/>
          <a:p>
            <a:r>
              <a:rPr lang="en-IT" sz="4400" dirty="0"/>
              <a:t>Open Science ConPER n.7</a:t>
            </a:r>
            <a:br>
              <a:rPr lang="en-IT" sz="4400" dirty="0"/>
            </a:br>
            <a:r>
              <a:rPr lang="en-GB" sz="2000" dirty="0">
                <a:hlinkClick r:id="rId2"/>
              </a:rPr>
              <a:t>https://agenda.infn.it/e/conper.openscience</a:t>
            </a:r>
            <a:r>
              <a:rPr lang="en-GB" sz="1400" dirty="0">
                <a:hlinkClick r:id="rId2"/>
              </a:rPr>
              <a:t>/7</a:t>
            </a:r>
            <a:br>
              <a:rPr lang="en-GB" sz="1400" dirty="0"/>
            </a:br>
            <a:r>
              <a:rPr lang="en-GB" sz="1600" b="1" dirty="0"/>
              <a:t>https://</a:t>
            </a:r>
            <a:r>
              <a:rPr lang="en-GB" sz="1600" b="1" dirty="0" err="1"/>
              <a:t>home.infn.it</a:t>
            </a:r>
            <a:r>
              <a:rPr lang="en-GB" sz="1600" b="1" dirty="0"/>
              <a:t>/</a:t>
            </a:r>
            <a:r>
              <a:rPr lang="en-GB" sz="1600" b="1" dirty="0" err="1"/>
              <a:t>conper</a:t>
            </a:r>
            <a:r>
              <a:rPr lang="en-GB" sz="1600" b="1" dirty="0"/>
              <a:t>/</a:t>
            </a:r>
            <a:r>
              <a:rPr lang="en-GB" sz="1600" b="1" dirty="0" err="1"/>
              <a:t>openscience.html</a:t>
            </a:r>
            <a:endParaRPr lang="en-IT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F4433-F85D-FBC2-67BC-00F167C6AE6E}"/>
              </a:ext>
            </a:extLst>
          </p:cNvPr>
          <p:cNvSpPr txBox="1"/>
          <p:nvPr/>
        </p:nvSpPr>
        <p:spPr>
          <a:xfrm>
            <a:off x="4335695" y="1570707"/>
            <a:ext cx="2805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</a:t>
            </a:r>
            <a:r>
              <a:rPr lang="en-IT" dirty="0"/>
              <a:t>tefano, Anna Grazia, Mario</a:t>
            </a:r>
          </a:p>
          <a:p>
            <a:pPr algn="ctr"/>
            <a:r>
              <a:rPr lang="en-IT" dirty="0"/>
              <a:t>20220713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56A224-A0B3-BAAF-E8B8-3310D25CB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614" y="1502752"/>
            <a:ext cx="8613873" cy="5188672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F4640291-855E-5D30-2963-34CF8275F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299590-619B-52C5-17AC-9949CA58F0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700" y="346702"/>
            <a:ext cx="1498600" cy="927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8083CE-77B8-316A-C218-5D57777B1F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3487" y="326774"/>
            <a:ext cx="14986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3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F4F9-D74B-0934-76DE-FE2F8BDE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64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</a:t>
            </a:r>
            <a:r>
              <a:rPr lang="en-IT" b="1" dirty="0"/>
              <a:t>ggiornamenti (1/2)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ECBA24-707F-DE6A-AF5B-1B4DA09659E5}"/>
              </a:ext>
            </a:extLst>
          </p:cNvPr>
          <p:cNvSpPr txBox="1">
            <a:spLocks/>
          </p:cNvSpPr>
          <p:nvPr/>
        </p:nvSpPr>
        <p:spPr>
          <a:xfrm>
            <a:off x="838200" y="1629398"/>
            <a:ext cx="10638034" cy="38980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T" dirty="0"/>
              <a:t>Agenda di oggi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Composizione del gruppo di lavoro</a:t>
            </a:r>
          </a:p>
          <a:p>
            <a:pPr lvl="1"/>
            <a:r>
              <a:rPr lang="en-IT" dirty="0"/>
              <a:t>Interesse ISS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OPEN-IT Upgrade di OpenAire per infrastruttura nazionale di archivi aperti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Piano Nazionale Scienza Aperta</a:t>
            </a:r>
          </a:p>
          <a:p>
            <a:pPr lvl="1"/>
            <a:r>
              <a:rPr lang="en-GB" dirty="0">
                <a:hlinkClick r:id="rId2"/>
              </a:rPr>
              <a:t>https://www.mur.gov.it/it/atti-e-normativa/decreto-ministeriale-n-268-del-28-02-2022</a:t>
            </a:r>
            <a:endParaRPr lang="en-IT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</a:t>
            </a:r>
            <a:r>
              <a:rPr lang="en-IT" dirty="0"/>
              <a:t>otizia - L</a:t>
            </a:r>
            <a:r>
              <a:rPr lang="en-GB" dirty="0"/>
              <a:t>a Francia </a:t>
            </a:r>
            <a:r>
              <a:rPr lang="en-GB" dirty="0" err="1"/>
              <a:t>adotta</a:t>
            </a:r>
            <a:r>
              <a:rPr lang="en-GB" dirty="0"/>
              <a:t>/</a:t>
            </a:r>
            <a:r>
              <a:rPr lang="en-GB" dirty="0" err="1"/>
              <a:t>raccomanda</a:t>
            </a:r>
            <a:r>
              <a:rPr lang="en-GB" dirty="0"/>
              <a:t> la RRS di </a:t>
            </a:r>
            <a:r>
              <a:rPr lang="en-GB" dirty="0" err="1"/>
              <a:t>cOAlitionS</a:t>
            </a:r>
            <a:r>
              <a:rPr lang="en-GB" dirty="0"/>
              <a:t>,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sintetizziamo</a:t>
            </a:r>
            <a:r>
              <a:rPr lang="en-GB" dirty="0"/>
              <a:t> </a:t>
            </a:r>
            <a:r>
              <a:rPr lang="en-GB" dirty="0" err="1"/>
              <a:t>nel</a:t>
            </a:r>
            <a:r>
              <a:rPr lang="en-GB" dirty="0"/>
              <a:t> principio di non </a:t>
            </a:r>
            <a:r>
              <a:rPr lang="en-GB" dirty="0" err="1"/>
              <a:t>cedere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diritti</a:t>
            </a:r>
            <a:r>
              <a:rPr lang="en-GB" dirty="0"/>
              <a:t> </a:t>
            </a:r>
            <a:r>
              <a:rPr lang="en-GB" dirty="0" err="1"/>
              <a:t>sulla</a:t>
            </a:r>
            <a:r>
              <a:rPr lang="en-GB" dirty="0"/>
              <a:t> AAM e </a:t>
            </a:r>
            <a:r>
              <a:rPr lang="en-GB" dirty="0" err="1"/>
              <a:t>pubblicare</a:t>
            </a:r>
            <a:r>
              <a:rPr lang="en-GB" dirty="0"/>
              <a:t> </a:t>
            </a:r>
            <a:r>
              <a:rPr lang="en-GB" dirty="0" err="1"/>
              <a:t>greenOA</a:t>
            </a:r>
            <a:r>
              <a:rPr lang="en-GB" dirty="0"/>
              <a:t> a zero embargo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archivio</a:t>
            </a:r>
            <a:r>
              <a:rPr lang="en-GB" dirty="0"/>
              <a:t> </a:t>
            </a:r>
            <a:r>
              <a:rPr lang="en-GB" dirty="0" err="1"/>
              <a:t>aperto</a:t>
            </a:r>
            <a:endParaRPr lang="en-IT" dirty="0"/>
          </a:p>
          <a:p>
            <a:pPr lvl="1"/>
            <a:r>
              <a:rPr lang="en-IT" dirty="0"/>
              <a:t> </a:t>
            </a:r>
            <a:r>
              <a:rPr lang="en-GB" dirty="0">
                <a:hlinkClick r:id="rId3"/>
              </a:rPr>
              <a:t>https://www.ouvrirlascience.fr/mettre-en-oeuvre-la-strategie-de-non-cession-des-droits-sur-les-publications-scientifiques/</a:t>
            </a:r>
            <a:endParaRPr lang="en-IT" dirty="0"/>
          </a:p>
          <a:p>
            <a:pPr marL="0" indent="0">
              <a:buNone/>
            </a:pPr>
            <a:endParaRPr lang="en-IT" dirty="0"/>
          </a:p>
          <a:p>
            <a:pPr marL="342900" indent="-342900"/>
            <a:endParaRPr lang="en-I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A8151-2D94-88E7-194A-C697CFDE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F2143-75D0-DDBE-F2FE-A7619209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0844C-C0D4-510A-AAFC-4E5E5801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1462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F4F9-D74B-0934-76DE-FE2F8BDE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64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</a:t>
            </a:r>
            <a:r>
              <a:rPr lang="en-IT" b="1" dirty="0"/>
              <a:t>ggiornamenti (2/2)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ECBA24-707F-DE6A-AF5B-1B4DA09659E5}"/>
              </a:ext>
            </a:extLst>
          </p:cNvPr>
          <p:cNvSpPr txBox="1">
            <a:spLocks/>
          </p:cNvSpPr>
          <p:nvPr/>
        </p:nvSpPr>
        <p:spPr>
          <a:xfrm>
            <a:off x="838200" y="1403366"/>
            <a:ext cx="9144000" cy="460701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6"/>
            </a:pPr>
            <a:r>
              <a:rPr lang="en-GB" dirty="0" err="1"/>
              <a:t>Altre</a:t>
            </a:r>
            <a:r>
              <a:rPr lang="en-GB" dirty="0"/>
              <a:t> </a:t>
            </a:r>
            <a:r>
              <a:rPr lang="en-GB" dirty="0" err="1"/>
              <a:t>attività</a:t>
            </a:r>
            <a:r>
              <a:rPr lang="en-GB" dirty="0"/>
              <a:t> del Gruppo di </a:t>
            </a:r>
            <a:r>
              <a:rPr lang="en-GB" dirty="0" err="1"/>
              <a:t>lavoro</a:t>
            </a: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P</a:t>
            </a:r>
            <a:r>
              <a:rPr lang="en-IT" dirty="0"/>
              <a:t>agina web (Roberta Vigni + volontari(e) ?]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IT" dirty="0"/>
              <a:t>Attualmente:</a:t>
            </a:r>
          </a:p>
          <a:p>
            <a:pPr lvl="2"/>
            <a:r>
              <a:rPr lang="en-GB" dirty="0"/>
              <a:t>&gt;&gt; </a:t>
            </a:r>
            <a:r>
              <a:rPr lang="en-GB" b="1" dirty="0">
                <a:hlinkClick r:id="rId2"/>
              </a:rPr>
              <a:t>Area documenti pubblici</a:t>
            </a:r>
            <a:endParaRPr lang="en-GB" b="1" dirty="0"/>
          </a:p>
          <a:p>
            <a:pPr lvl="3"/>
            <a:r>
              <a:rPr lang="en-GB" b="1" dirty="0" err="1"/>
              <a:t>Programma</a:t>
            </a:r>
            <a:r>
              <a:rPr lang="en-GB" b="1" dirty="0"/>
              <a:t> di </a:t>
            </a:r>
            <a:r>
              <a:rPr lang="en-GB" b="1" dirty="0" err="1"/>
              <a:t>lavoro</a:t>
            </a:r>
            <a:endParaRPr lang="en-GB" b="1" dirty="0"/>
          </a:p>
          <a:p>
            <a:pPr lvl="3"/>
            <a:r>
              <a:rPr lang="en-GB" b="1" dirty="0"/>
              <a:t>[Che </a:t>
            </a:r>
            <a:r>
              <a:rPr lang="en-GB" b="1" dirty="0" err="1"/>
              <a:t>altro</a:t>
            </a:r>
            <a:r>
              <a:rPr lang="en-GB" b="1" dirty="0"/>
              <a:t> ?]</a:t>
            </a:r>
            <a:endParaRPr lang="en-GB" dirty="0"/>
          </a:p>
          <a:p>
            <a:pPr lvl="2"/>
            <a:r>
              <a:rPr lang="en-GB" dirty="0"/>
              <a:t>&gt;&gt; </a:t>
            </a:r>
            <a:r>
              <a:rPr lang="en-GB" b="1" dirty="0">
                <a:hlinkClick r:id="rId3"/>
              </a:rPr>
              <a:t>Eventi pubblici</a:t>
            </a:r>
            <a:endParaRPr lang="en-GB" b="1" dirty="0"/>
          </a:p>
          <a:p>
            <a:pPr lvl="3"/>
            <a:r>
              <a:rPr lang="en-GB" dirty="0"/>
              <a:t>[</a:t>
            </a:r>
            <a:r>
              <a:rPr lang="en-GB" dirty="0" err="1"/>
              <a:t>nessuno</a:t>
            </a:r>
            <a:r>
              <a:rPr lang="en-GB" dirty="0"/>
              <a:t>] </a:t>
            </a:r>
            <a:r>
              <a:rPr lang="en-GB" dirty="0" err="1"/>
              <a:t>rendere</a:t>
            </a:r>
            <a:r>
              <a:rPr lang="en-GB" dirty="0"/>
              <a:t> </a:t>
            </a:r>
            <a:r>
              <a:rPr lang="en-GB" dirty="0" err="1"/>
              <a:t>pubbliche</a:t>
            </a:r>
            <a:r>
              <a:rPr lang="en-GB" dirty="0"/>
              <a:t> le </a:t>
            </a:r>
            <a:r>
              <a:rPr lang="en-GB" dirty="0" err="1"/>
              <a:t>riunioni</a:t>
            </a:r>
            <a:r>
              <a:rPr lang="en-GB" dirty="0"/>
              <a:t>, </a:t>
            </a:r>
            <a:r>
              <a:rPr lang="en-GB" dirty="0" err="1"/>
              <a:t>gli</a:t>
            </a:r>
            <a:r>
              <a:rPr lang="en-GB" dirty="0"/>
              <a:t> </a:t>
            </a:r>
            <a:r>
              <a:rPr lang="en-GB" dirty="0" err="1"/>
              <a:t>appunti</a:t>
            </a:r>
            <a:r>
              <a:rPr lang="en-GB" dirty="0"/>
              <a:t> </a:t>
            </a:r>
            <a:r>
              <a:rPr lang="en-GB" dirty="0" err="1"/>
              <a:t>delle</a:t>
            </a:r>
            <a:r>
              <a:rPr lang="en-GB" dirty="0"/>
              <a:t> </a:t>
            </a:r>
            <a:r>
              <a:rPr lang="en-GB" dirty="0" err="1"/>
              <a:t>riunioni</a:t>
            </a:r>
            <a:r>
              <a:rPr lang="en-GB" dirty="0"/>
              <a:t>, </a:t>
            </a:r>
            <a:r>
              <a:rPr lang="en-GB" dirty="0" err="1"/>
              <a:t>presentazioni</a:t>
            </a:r>
            <a:r>
              <a:rPr lang="en-GB" dirty="0"/>
              <a:t> </a:t>
            </a:r>
            <a:r>
              <a:rPr lang="en-GB" dirty="0" err="1"/>
              <a:t>selezionate</a:t>
            </a:r>
            <a:r>
              <a:rPr lang="en-GB" dirty="0"/>
              <a:t> ?</a:t>
            </a:r>
          </a:p>
          <a:p>
            <a:pPr lvl="2"/>
            <a:r>
              <a:rPr lang="en-GB" dirty="0"/>
              <a:t>&gt;&gt; </a:t>
            </a:r>
            <a:r>
              <a:rPr lang="en-GB" b="1" dirty="0">
                <a:hlinkClick r:id="rId4"/>
              </a:rPr>
              <a:t>Area di lavoro</a:t>
            </a:r>
            <a:r>
              <a:rPr lang="en-GB" b="1" dirty="0"/>
              <a:t> [accesso ristretto]</a:t>
            </a:r>
            <a:endParaRPr lang="en-GB" dirty="0"/>
          </a:p>
          <a:p>
            <a:pPr lvl="2"/>
            <a:r>
              <a:rPr lang="en-GB" dirty="0"/>
              <a:t>&gt;&gt; </a:t>
            </a:r>
            <a:r>
              <a:rPr lang="en-GB" b="1" dirty="0">
                <a:hlinkClick r:id="rId5"/>
              </a:rPr>
              <a:t>Riunioni</a:t>
            </a:r>
            <a:r>
              <a:rPr lang="en-GB" b="1" dirty="0"/>
              <a:t> [accesso ristretto]</a:t>
            </a:r>
            <a:endParaRPr lang="en-GB" dirty="0"/>
          </a:p>
          <a:p>
            <a:pPr marL="1885950" lvl="3" indent="-514350">
              <a:buFont typeface="+mj-lt"/>
              <a:buAutoNum type="arabicPeriod"/>
            </a:pPr>
            <a:endParaRPr lang="en-IT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C</a:t>
            </a:r>
            <a:r>
              <a:rPr lang="en-IT" dirty="0"/>
              <a:t>onvegno ConPER open science novembre 2022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IT" dirty="0"/>
              <a:t>Dove ? Chi ? Cosa ?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IT" dirty="0"/>
              <a:t>Valutazione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IT" dirty="0"/>
              <a:t>Legge diritto autore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IT" dirty="0"/>
              <a:t>PNSA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IT" dirty="0"/>
              <a:t>Infrastruttura nazionale di archivi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IT" dirty="0"/>
              <a:t>Risultati del sondaggio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IT" dirty="0"/>
              <a:t>Monitoring openAPC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IT" dirty="0"/>
              <a:t>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R</a:t>
            </a:r>
            <a:r>
              <a:rPr lang="en-IT" dirty="0"/>
              <a:t>iunione agosto ?</a:t>
            </a:r>
          </a:p>
          <a:p>
            <a:pPr marL="342900" indent="-342900"/>
            <a:endParaRPr lang="en-IT" dirty="0"/>
          </a:p>
          <a:p>
            <a:pPr marL="342900" indent="-342900"/>
            <a:endParaRPr lang="en-I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A8151-2D94-88E7-194A-C697CFDE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20220713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F2143-75D0-DDBE-F2FE-A7619209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0844C-C0D4-510A-AAFC-4E5E5801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3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1662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252</Words>
  <Application>Microsoft Macintosh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Open Science ConPER n.7 https://agenda.infn.it/e/conper.openscience/7 https://home.infn.it/conper/openscience.html</vt:lpstr>
      <vt:lpstr>Aggiornamenti (1/2)</vt:lpstr>
      <vt:lpstr>Aggiornamenti (2/2)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2022-07-12T07:40:53Z</dcterms:created>
  <dcterms:modified xsi:type="dcterms:W3CDTF">2022-07-13T06:52:38Z</dcterms:modified>
</cp:coreProperties>
</file>