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39"/>
  </p:notesMasterIdLst>
  <p:sldIdLst>
    <p:sldId id="256" r:id="rId4"/>
    <p:sldId id="293" r:id="rId5"/>
    <p:sldId id="275" r:id="rId6"/>
    <p:sldId id="337" r:id="rId7"/>
    <p:sldId id="334" r:id="rId8"/>
    <p:sldId id="350" r:id="rId9"/>
    <p:sldId id="351" r:id="rId10"/>
    <p:sldId id="299" r:id="rId11"/>
    <p:sldId id="340" r:id="rId12"/>
    <p:sldId id="339" r:id="rId13"/>
    <p:sldId id="341" r:id="rId14"/>
    <p:sldId id="342" r:id="rId15"/>
    <p:sldId id="343" r:id="rId16"/>
    <p:sldId id="353" r:id="rId17"/>
    <p:sldId id="359" r:id="rId18"/>
    <p:sldId id="360" r:id="rId19"/>
    <p:sldId id="361" r:id="rId20"/>
    <p:sldId id="362" r:id="rId21"/>
    <p:sldId id="363" r:id="rId22"/>
    <p:sldId id="364" r:id="rId23"/>
    <p:sldId id="354" r:id="rId24"/>
    <p:sldId id="325" r:id="rId25"/>
    <p:sldId id="338" r:id="rId26"/>
    <p:sldId id="344" r:id="rId27"/>
    <p:sldId id="355" r:id="rId28"/>
    <p:sldId id="335" r:id="rId29"/>
    <p:sldId id="356" r:id="rId30"/>
    <p:sldId id="357" r:id="rId31"/>
    <p:sldId id="352" r:id="rId32"/>
    <p:sldId id="345" r:id="rId33"/>
    <p:sldId id="365" r:id="rId34"/>
    <p:sldId id="366" r:id="rId35"/>
    <p:sldId id="367" r:id="rId36"/>
    <p:sldId id="368" r:id="rId37"/>
    <p:sldId id="320" r:id="rId3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5"/>
    <p:restoredTop sz="96317"/>
  </p:normalViewPr>
  <p:slideViewPr>
    <p:cSldViewPr snapToGrid="0" snapToObjects="1">
      <p:cViewPr varScale="1">
        <p:scale>
          <a:sx n="119" d="100"/>
          <a:sy n="119" d="100"/>
        </p:scale>
        <p:origin x="232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347E-096A-4649-8926-D0817F341A27}" type="datetimeFigureOut">
              <a:rPr lang="it-IT" smtClean="0"/>
              <a:t>20/06/22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65AF9-89F2-2245-A52B-ADB3D9CDF8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58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65AF9-89F2-2245-A52B-ADB3D9CDF81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9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6AF808-F6CA-EE46-80D8-CEBC237C6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C1925A-1C62-014A-9AB2-8E00AD7AD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44D708-DE29-F746-9088-7592C0C6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798EA-B115-8D4D-B214-15EB49180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233AD0-A7D1-5C41-AFC9-CE911BEB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75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D253A9-D795-9D49-A0B7-F11EDE43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4C6FD9-9B13-AA41-96BB-D789C575D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1EF55A-5031-3C4E-806E-68858729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27BFD9-2D5F-2945-ABD7-F49588BE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D378A-CAB9-4F4A-A8CD-EA6BC1CB1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03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DD7FF09-7D71-4943-B8C2-18B316E64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475F439-1841-C349-B938-2E8BD554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E5B992-D0DE-9044-B329-3C3E0B21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381C21-1C85-5740-8D2E-8EE5FB99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26E223-2FD3-D148-AFA7-FA859E5A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95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4135B-20AD-FD41-824D-22C1A1F3A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C9878D-F3E0-124F-B954-E5B5E2770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B85A46-BB94-0F4F-973F-F4A9B02F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66224F-1875-C047-B5E7-DBA54F3F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696E69-0FB2-724D-874A-A2DA117E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020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DC838A-C9A5-1341-9D66-B310701D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4DCFE6-79BE-7240-94BB-A7883E322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3448A8-D137-954C-9039-7BB6C9C43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ADC9C1-667C-8E41-944A-7D972BA6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4E0E32-555F-D445-9E3E-162561B0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871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8C76AD-9A4C-3A4D-84DD-967D0E7F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E464CA-2830-E348-B5B0-D620759DB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5B17A5-5EB1-1B46-897A-BC17FF93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DDF0E4-803D-CD47-BD31-47513C07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9AEE79-29EF-8740-B84A-DA9A7968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52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7F85-E850-594E-A663-D00DDB8D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6F5E2C-6407-F248-99A3-552EABE37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353E69-E87A-2844-A57C-F408A9290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B06B6D-1938-EC49-95A4-E92B78B1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0B8AA9-4758-C34A-87B7-4AB2F9B2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890D6E-4F98-CF46-AD50-6BC8B95C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676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D00B9-E1D7-2946-A16C-DF2E5CC1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F7D5E2-B549-6F46-A690-1708865FD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C62D78-7859-9D4A-B535-583D63B58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375C2F-D109-844A-921E-BFB8975D8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EF14D4E-C150-C040-B0E6-C8E4F241B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0A584F-95A1-194F-BA2E-231C8DF87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B866DAD-869C-9740-AEB7-21C7FBE4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00A521-23F7-9A48-BEB5-8083B289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12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3EF47-4D7D-3348-ABAA-358CC9A22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F3E57E-7B3A-A449-90A0-927B917B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74600D-C28D-6F4D-9C23-BE9DD23C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CF3F52-B2C8-3D49-B40E-AC77553A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406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1388B3-44DE-834A-93D3-0C89815A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DBCF82-9C7D-C94B-ABD6-1019DEFD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94AA7A-C364-BB4E-8CE0-8CE53B1A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2209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A8E8F4-8B63-B841-AC9F-B7AE58FDA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0D39D7-CC4F-A448-97A3-E3FF8B7F4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A6CC7A-BB03-E048-846E-B535C1F02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3984EB-CE3E-E54F-9A73-02CE0FE0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128576-74E1-BB45-9037-81D9B697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A638E8-9687-4D4A-9B28-A2001ED1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C972B2-B0F7-F54F-A7F5-4517397D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40"/>
            <a:ext cx="10515600" cy="456152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88D72F-8CD5-084B-97BD-B78113A8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283E17-F285-AA4F-BCF3-0D8F4170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861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5987C6-F2B2-494B-A646-EF7AC280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1D7ACAFF-31D9-0441-8464-A3C10C20E5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endParaRPr lang="it-IT" sz="29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89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FD123-1D94-DC45-BD82-8E0AF21B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B8E468-00C7-7A43-A811-9E889C4CF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5828C1-3D67-6644-A07E-7336929E0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7F20A-A073-4249-BFE5-30BBF1E2A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651A4E-A8A5-FF43-AFC2-3B71F025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21834E-DEA0-B64D-960C-AA4CFBDD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8843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145376-CFB9-A148-BBFC-7401CC74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3D85AD-6AEF-A043-92B8-5BEFE6FD2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DA3F72-723F-A742-B115-397D9DCA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6D8111-49FA-CD44-ACB8-4D6E3E41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49400-DD59-094C-A13C-495B755D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179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19A817-D42E-FC40-8310-2E0624926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D43273-92FB-114B-A46F-6782E1AB4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E07A2-F7AB-8546-969B-991F5457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6DAE5F-A35E-3847-975A-C872E92D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C62E0A-0E72-DA46-BA59-D4FB57A6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7261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6E682-DA7C-734F-B1D9-01CA4EFB7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01423B8-D370-A14A-AA1D-31A88AB73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6F46A-CEA3-C942-BC3F-B16FC9F4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1E43BC-352C-3F45-AECC-557336E3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8D4A59-11CE-9B4B-B387-2D8AEDA5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222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697C60-DF7B-B64A-B996-6E18ED5E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7E6F54-055E-7143-ABFE-BDCA69F87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D64D0C-1A1A-034D-8077-9AE7F507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02126D-E0F5-7D48-A379-765E2EE4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02F968-4ABD-8340-9348-9C9B5E05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4656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56F301-2413-084D-AF73-F7CDA57B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60CB6B-1929-9641-8475-B03A8E87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56255B-AF8A-4142-BB9A-F49C7528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25C38B-B5FB-2640-A774-893599B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5235B9-5E82-7044-B9E5-FF03AABA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164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C82DF-37C1-5B4A-9407-7A7473BC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D8DB79-7403-9F4D-93C9-A544E9FC6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AD186D6-6F0F-0041-B4C0-6AE003972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34EE2F-7CC5-504A-B85D-E10AB620A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7ED4B8-F427-E742-AF30-883AE1FD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BF4433-E88A-014D-8FDE-C661A55A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56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E9F55-331E-8A43-B814-71A3B4EDA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57F4FC-36C9-5D43-BC63-4FA79164A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E3E75A-B5E1-8346-88D2-0E5C7073D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53F10C-F997-B34F-BAB2-B5B317BED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FAB260-21C7-BD4D-95AE-62E2E38F50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F523C1C-86B9-6D43-8D8F-875DA613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5A10B5-74B5-2044-872C-1079D575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AF7B32A-0E13-C54E-AAF7-98E866D5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1943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7F7598-781F-F642-A534-270FCA78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73AB80-D8FA-F646-8BCC-A5E80EBB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0F7F24-012B-DB41-AFCF-7451B183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D57949-B25D-2643-B660-B8A4909B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890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9F64828-B78A-D24A-AC34-7441C635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2A15C7-2F53-E244-B441-5E5A1586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39B805-EE5E-1E49-803D-FB41943F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442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198A9B-84ED-C443-B2A3-DB02F3B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77E3D1-92DF-994F-9111-C879CEBF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5006FB-8D3B-074D-940F-E9F86361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E67699-D43F-5D47-856B-99BA486D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88F853-A46B-8640-A1CA-36B935BE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0276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5C993E-A81E-2E43-A2D4-E38D21B3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C91277-FD3C-6140-A6CB-9E421D156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5D960D0-80CF-B64A-A51B-CA5368906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751275-F49D-8842-8F23-AA5423A2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284B4F-3768-194E-94FE-1583B134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7EE127-66CB-8740-9FAE-313EB1F3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4130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3F580-775E-4144-ACA9-7219612A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1A0E8B-3ED3-BD44-A078-9EB1B4086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52D922-93CC-A246-90ED-561AAF39C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BA1C7D-01D3-E84F-930F-ADB55734D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BB24DF2-4754-4540-9F86-88180693B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08EC78-0D8A-1B42-9C47-26BC3E09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7903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94940A-206D-1743-9F0F-C5AF37DF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FFD0FF7-9FBD-9B47-BA5F-DFA5BA22F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E6602B-45F5-894E-8A41-580A3ACE2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E833FE-E479-BF44-A39A-AA4702C3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D53729-5D81-8440-AA57-E4A592FC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6768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7D99704-A737-6D49-B73D-F5448420A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E1EA40-3D57-2640-95B8-179540C92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FE8798-BEAC-2C4B-827C-E81B319B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5D60AD-E8C9-7644-8CDE-530352DB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91B8B3-4521-644A-BAC8-05ACCD3A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438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93457-D9C4-5349-A7BD-70CE21E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B4F767-622C-CC4A-9A87-DF9D24E85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108FF1-865B-7C42-B840-CEC167AF1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026790-3363-D44B-8F48-CE58E02D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2ADEE5-C340-E440-9F5A-C2F0C87C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6FE805-9984-DB48-9627-92CA5B9F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889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70BB7-FDC8-6843-89CF-A38041B9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06B136-8A66-A44D-B49E-A26D2BEC1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09E665-A39E-B946-9D0A-75BA0FBF2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65B34E1-2FCB-5545-8DEE-86F90B95A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280E1C9-C27A-784F-8DAF-47E894970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2D91EDC-4568-1B41-85E9-127A39C1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C514CF0-92BB-564B-BD80-F4EADC52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58F9405-FCAD-1741-AB92-675F86D3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088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730623-10F6-3C44-B655-C8CAB001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4AC6E7-C932-8F44-A0F4-7D669674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E164D6-8CFC-B64E-9B5A-42FDEB931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B6D9B83-760F-5441-A07B-DA26AC15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494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549D289-0D71-3944-8E90-33B6F250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4302CD-447C-F746-87E6-916AE376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9E6B3C-9440-8843-A9A6-26D54311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51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2E106-FE2C-8943-8930-5D7288F8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078372-A91E-B74E-B599-3684DE47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468B37-2870-5E44-B6FA-B2ECD49D3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6EC580-5E0C-A048-B82C-9EFF9D8C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E0192A-0ECB-1249-94AF-69F815AC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710F1F-AAB1-2C44-BC37-7D207266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55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A8698-B509-5840-BA2A-1EB1DF1A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B231E4E-B209-2A49-9E92-17130E62A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8447BC-0DAA-6F43-8DAA-BACF8B814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035584-92A7-A94A-A133-85BA33FF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D28B27-B993-3C4B-A27C-68A8E987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7721B2-7B24-3943-9266-8BC924CD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519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8">
            <a:extLst>
              <a:ext uri="{FF2B5EF4-FFF2-40B4-BE49-F238E27FC236}">
                <a16:creationId xmlns:a16="http://schemas.microsoft.com/office/drawing/2014/main" id="{A4EFBEBC-B919-5446-94A5-F0B50813CD89}"/>
              </a:ext>
            </a:extLst>
          </p:cNvPr>
          <p:cNvSpPr txBox="1">
            <a:spLocks/>
          </p:cNvSpPr>
          <p:nvPr userDrawn="1"/>
        </p:nvSpPr>
        <p:spPr>
          <a:xfrm>
            <a:off x="0" y="6445558"/>
            <a:ext cx="12192000" cy="401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29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7D30F1-0E5C-3C4D-8E62-20B2AF914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0D64A6-58F9-E548-BDC7-FA9C0C074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45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EDFFB4-A057-7444-BED9-F4C85ED88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55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E45F4-01BE-AC49-847F-5E2C65470EFF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570903-216C-EC46-B481-A2B2E6E35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55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G. Carlino - Preparazione preventivi</a:t>
            </a:r>
            <a:endParaRPr lang="it-IT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ECD391DC-FA9C-F145-94E0-F7609FA6851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8759"/>
            <a:ext cx="1778000" cy="884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3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389045-E13F-A64F-AF96-D199F3906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AA378E-8C76-6A48-A638-CD903E58B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4B0086-E732-BD49-A701-DAE885F4E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388272-8F66-7745-8BD6-E619EF0CC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401444-3FE4-3543-8D80-E8F4DDF74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5944-F9C0-DA46-82E2-E872C8BD9BC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7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73E6EC3-0209-4346-90D1-C069365D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20FA49-763D-5741-9006-93FE0C322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DDECA0-34FF-3440-9685-C0CD60DCA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C3SN - 16/06/22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EBC332-6A44-F449-9D3C-719FBEE1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G. Carlino - Preparazione preventivi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2ED73B-794E-A145-AFE0-727435A11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04B9-93C2-264F-8783-86072BD079E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149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BBDFE5D-F16F-284C-93C6-1643F6DB9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4852415"/>
            <a:ext cx="3962400" cy="685355"/>
          </a:xfrm>
        </p:spPr>
        <p:txBody>
          <a:bodyPr>
            <a:normAutofit lnSpcReduction="10000"/>
          </a:bodyPr>
          <a:lstStyle/>
          <a:p>
            <a:r>
              <a:rPr lang="it-IT" sz="1800" dirty="0"/>
              <a:t>G. Carlino  </a:t>
            </a:r>
          </a:p>
          <a:p>
            <a:r>
              <a:rPr lang="it-IT" sz="1800" dirty="0"/>
              <a:t>C3SN - 16/06/2022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853AFA9C-B630-4A44-9BBA-A0A212A69C0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67584" y="1840885"/>
            <a:ext cx="7242048" cy="1588115"/>
          </a:xfrm>
          <a:prstGeom prst="rect">
            <a:avLst/>
          </a:prstGeom>
          <a:solidFill>
            <a:schemeClr val="accent5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00FF"/>
                </a:solidFill>
              </a:rPr>
              <a:t>CNC </a:t>
            </a:r>
            <a:br>
              <a:rPr lang="en-US" sz="3600" b="1" i="1" dirty="0">
                <a:solidFill>
                  <a:srgbClr val="0000FF"/>
                </a:solidFill>
              </a:rPr>
            </a:br>
            <a:r>
              <a:rPr lang="en-US" sz="3600" b="1" i="1" dirty="0" err="1">
                <a:solidFill>
                  <a:srgbClr val="0000FF"/>
                </a:solidFill>
              </a:rPr>
              <a:t>preparazione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preventivi</a:t>
            </a:r>
            <a:r>
              <a:rPr lang="en-US" sz="3600" b="1" i="1" dirty="0">
                <a:solidFill>
                  <a:srgbClr val="0000FF"/>
                </a:solidFill>
              </a:rPr>
              <a:t>: </a:t>
            </a:r>
            <a:br>
              <a:rPr lang="en-US" sz="3600" b="1" i="1" dirty="0">
                <a:solidFill>
                  <a:srgbClr val="0000FF"/>
                </a:solidFill>
              </a:rPr>
            </a:br>
            <a:r>
              <a:rPr lang="en-US" sz="3600" b="1" i="1" dirty="0" err="1">
                <a:solidFill>
                  <a:srgbClr val="0000FF"/>
                </a:solidFill>
              </a:rPr>
              <a:t>bilancio</a:t>
            </a:r>
            <a:r>
              <a:rPr lang="en-US" sz="3600" b="1" i="1" dirty="0">
                <a:solidFill>
                  <a:srgbClr val="0000FF"/>
                </a:solidFill>
              </a:rPr>
              <a:t> e  </a:t>
            </a:r>
            <a:r>
              <a:rPr lang="en-US" sz="3600" b="1" i="1" dirty="0" err="1">
                <a:solidFill>
                  <a:srgbClr val="0000FF"/>
                </a:solidFill>
              </a:rPr>
              <a:t>referaggi</a:t>
            </a:r>
            <a:endParaRPr lang="en-GB" sz="3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5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Supporto Progetti – Stima 2023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10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1EE763-4CA9-E4F1-56BC-E2FDB2CAB98F}"/>
              </a:ext>
            </a:extLst>
          </p:cNvPr>
          <p:cNvSpPr txBox="1"/>
          <p:nvPr/>
        </p:nvSpPr>
        <p:spPr>
          <a:xfrm>
            <a:off x="2484441" y="1574033"/>
            <a:ext cx="77916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/>
              <a:t>Sigle varie a Supporto Progetti</a:t>
            </a:r>
          </a:p>
          <a:p>
            <a:pPr algn="ctr"/>
            <a:endParaRPr lang="it-IT" sz="20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accent1"/>
                </a:solidFill>
              </a:rPr>
              <a:t>Storico Missioni: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accent1"/>
                </a:solidFill>
              </a:rPr>
              <a:t>media 2015-19 =  101 k€ - 2022 = 115 k€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/>
              <a:t>Stima Missioni 2023: </a:t>
            </a:r>
            <a:r>
              <a:rPr lang="it-IT" sz="2000">
                <a:solidFill>
                  <a:srgbClr val="FF0000"/>
                </a:solidFill>
              </a:rPr>
              <a:t>115 k€</a:t>
            </a:r>
          </a:p>
          <a:p>
            <a:pPr fontAlgn="base"/>
            <a:endParaRPr lang="it-IT">
              <a:solidFill>
                <a:srgbClr val="FF0000"/>
              </a:solidFill>
            </a:endParaRPr>
          </a:p>
          <a:p>
            <a:endParaRPr lang="it-IT" sz="2000" b="1"/>
          </a:p>
        </p:txBody>
      </p:sp>
    </p:spTree>
    <p:extLst>
      <p:ext uri="{BB962C8B-B14F-4D97-AF65-F5344CB8AC3E}">
        <p14:creationId xmlns:p14="http://schemas.microsoft.com/office/powerpoint/2010/main" val="209265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WG – Stima 2023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11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1EE763-4CA9-E4F1-56BC-E2FDB2CAB98F}"/>
              </a:ext>
            </a:extLst>
          </p:cNvPr>
          <p:cNvSpPr txBox="1"/>
          <p:nvPr/>
        </p:nvSpPr>
        <p:spPr>
          <a:xfrm>
            <a:off x="1637994" y="1180475"/>
            <a:ext cx="964474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WG  Infrastruttura</a:t>
            </a:r>
          </a:p>
          <a:p>
            <a:pPr algn="ctr"/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Storico INFN CLOUD - Missioni = 70 k€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Stima 203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Missioni = </a:t>
            </a:r>
            <a:r>
              <a:rPr lang="it-IT" sz="2000" dirty="0">
                <a:solidFill>
                  <a:srgbClr val="FF0000"/>
                </a:solidFill>
              </a:rPr>
              <a:t>40 k€</a:t>
            </a:r>
            <a:r>
              <a:rPr lang="it-IT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Consumo = </a:t>
            </a:r>
            <a:r>
              <a:rPr lang="it-IT" sz="2000" dirty="0">
                <a:solidFill>
                  <a:srgbClr val="FF0000"/>
                </a:solidFill>
              </a:rPr>
              <a:t>24 k€</a:t>
            </a:r>
            <a:r>
              <a:rPr lang="it-IT" sz="2000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18 per 9 Tier2 + 6 per siti 3 INFN-CLOUD federati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Inventariabile = </a:t>
            </a:r>
            <a:r>
              <a:rPr lang="it-IT" sz="2000" dirty="0">
                <a:solidFill>
                  <a:srgbClr val="FF0000"/>
                </a:solidFill>
              </a:rPr>
              <a:t>20 k€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R&amp;D </a:t>
            </a:r>
            <a:r>
              <a:rPr lang="it-IT" dirty="0"/>
              <a:t>per test di integrazione cloud provider esterni, test di integrazione FPGA o </a:t>
            </a:r>
            <a:r>
              <a:rPr lang="it-IT" dirty="0" err="1"/>
              <a:t>edge</a:t>
            </a:r>
            <a:r>
              <a:rPr lang="it-IT" dirty="0"/>
              <a:t> devices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/>
              <a:t>Rete Tier2: </a:t>
            </a:r>
            <a:r>
              <a:rPr lang="it-IT" dirty="0">
                <a:solidFill>
                  <a:schemeClr val="accent1"/>
                </a:solidFill>
              </a:rPr>
              <a:t>50 - 150 k€ </a:t>
            </a:r>
            <a:r>
              <a:rPr lang="it-IT" dirty="0">
                <a:solidFill>
                  <a:schemeClr val="accent1"/>
                </a:solidFill>
                <a:sym typeface="Wingdings" pitchFamily="2" charset="2"/>
              </a:rPr>
              <a:t> PNRR</a:t>
            </a:r>
            <a:r>
              <a:rPr lang="it-IT" dirty="0">
                <a:solidFill>
                  <a:schemeClr val="accent1"/>
                </a:solidFill>
              </a:rPr>
              <a:t>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/>
              <a:t>Backbone:   </a:t>
            </a:r>
            <a:r>
              <a:rPr lang="it-IT" dirty="0">
                <a:solidFill>
                  <a:schemeClr val="accent1"/>
                </a:solidFill>
                <a:sym typeface="Wingdings" pitchFamily="2" charset="2"/>
              </a:rPr>
              <a:t>  PNRR </a:t>
            </a:r>
            <a:endParaRPr lang="it-IT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Sistema integrato di gestione, certificazioni e corsi relativi: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Corsi </a:t>
            </a:r>
            <a:r>
              <a:rPr lang="it-IT" dirty="0">
                <a:solidFill>
                  <a:srgbClr val="FF0000"/>
                </a:solidFill>
              </a:rPr>
              <a:t>20 k€</a:t>
            </a:r>
            <a:r>
              <a:rPr lang="it-IT" dirty="0"/>
              <a:t> (nel 2022 spesi 16 k€ per corsi online)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Certificazioni 3 siti ISO (CNAF, BA, CT) </a:t>
            </a:r>
            <a:r>
              <a:rPr lang="it-IT" dirty="0">
                <a:solidFill>
                  <a:schemeClr val="accent1"/>
                </a:solidFill>
              </a:rPr>
              <a:t>30 k€ </a:t>
            </a:r>
            <a:r>
              <a:rPr lang="it-IT" dirty="0">
                <a:solidFill>
                  <a:schemeClr val="accent1"/>
                </a:solidFill>
                <a:sym typeface="Wingdings" pitchFamily="2" charset="2"/>
              </a:rPr>
              <a:t> PNRR</a:t>
            </a:r>
            <a:endParaRPr lang="it-IT" dirty="0">
              <a:solidFill>
                <a:schemeClr val="accent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TOTALE: 40 k€ (missioni) + 24 k€ (consumo) + 20 k€ (inventariabile) + 20 k€ (altro)</a:t>
            </a:r>
          </a:p>
        </p:txBody>
      </p:sp>
    </p:spTree>
    <p:extLst>
      <p:ext uri="{BB962C8B-B14F-4D97-AF65-F5344CB8AC3E}">
        <p14:creationId xmlns:p14="http://schemas.microsoft.com/office/powerpoint/2010/main" val="3984299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WG – Stima 2023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12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1EE763-4CA9-E4F1-56BC-E2FDB2CAB98F}"/>
              </a:ext>
            </a:extLst>
          </p:cNvPr>
          <p:cNvSpPr txBox="1"/>
          <p:nvPr/>
        </p:nvSpPr>
        <p:spPr>
          <a:xfrm>
            <a:off x="2098041" y="1243786"/>
            <a:ext cx="87223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WG Tecnologie Informatiche</a:t>
            </a:r>
          </a:p>
          <a:p>
            <a:pPr algn="ctr"/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Missioni = </a:t>
            </a:r>
            <a:r>
              <a:rPr lang="it-IT" sz="2000" dirty="0">
                <a:solidFill>
                  <a:srgbClr val="FF0000"/>
                </a:solidFill>
              </a:rPr>
              <a:t>15 k€</a:t>
            </a:r>
            <a:r>
              <a:rPr lang="it-IT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8 k€ </a:t>
            </a:r>
            <a:r>
              <a:rPr lang="it-IT" sz="2000" dirty="0" err="1"/>
              <a:t>SuperComputing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1.5 k€ Coordinatore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5 k€ Tasca partecipanti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Consumo = </a:t>
            </a:r>
            <a:r>
              <a:rPr lang="it-IT" sz="2000" dirty="0">
                <a:solidFill>
                  <a:srgbClr val="FF0000"/>
                </a:solidFill>
              </a:rPr>
              <a:t>20 k€</a:t>
            </a:r>
            <a:r>
              <a:rPr lang="it-IT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Super Computing 13 k€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Tasca = 7 k€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Inventariabile = </a:t>
            </a:r>
            <a:r>
              <a:rPr lang="it-IT" sz="2000" dirty="0">
                <a:solidFill>
                  <a:srgbClr val="FF0000"/>
                </a:solidFill>
              </a:rPr>
              <a:t>0 k€  </a:t>
            </a:r>
            <a:r>
              <a:rPr lang="it-IT" sz="2000" dirty="0"/>
              <a:t>(da valutare)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Accordi con </a:t>
            </a:r>
            <a:r>
              <a:rPr lang="it-IT" sz="2000" dirty="0" err="1"/>
              <a:t>vendor</a:t>
            </a:r>
            <a:r>
              <a:rPr lang="it-IT" sz="2000" dirty="0"/>
              <a:t> per test gratuiti</a:t>
            </a:r>
          </a:p>
          <a:p>
            <a:pPr lvl="1"/>
            <a:endParaRPr lang="it-IT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TOTALE: 15 k€ (missioni) + 20 k€ (consumo)</a:t>
            </a:r>
          </a:p>
        </p:txBody>
      </p:sp>
    </p:spTree>
    <p:extLst>
      <p:ext uri="{BB962C8B-B14F-4D97-AF65-F5344CB8AC3E}">
        <p14:creationId xmlns:p14="http://schemas.microsoft.com/office/powerpoint/2010/main" val="390677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C3SN – Stima 2023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13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1EE763-4CA9-E4F1-56BC-E2FDB2CAB98F}"/>
              </a:ext>
            </a:extLst>
          </p:cNvPr>
          <p:cNvSpPr txBox="1"/>
          <p:nvPr/>
        </p:nvSpPr>
        <p:spPr>
          <a:xfrm>
            <a:off x="2209800" y="1134929"/>
            <a:ext cx="8722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Bilancio Totale C3SN = 385 k€</a:t>
            </a:r>
          </a:p>
          <a:p>
            <a:pPr algn="ctr"/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Missioni = </a:t>
            </a:r>
            <a:r>
              <a:rPr lang="it-IT" sz="2000" dirty="0">
                <a:solidFill>
                  <a:srgbClr val="FF0000"/>
                </a:solidFill>
              </a:rPr>
              <a:t>288 k€</a:t>
            </a:r>
            <a:r>
              <a:rPr lang="it-IT" sz="2000" dirty="0"/>
              <a:t> --&gt; </a:t>
            </a:r>
            <a:r>
              <a:rPr lang="it-IT" sz="2000" dirty="0">
                <a:solidFill>
                  <a:srgbClr val="FF0000"/>
                </a:solidFill>
              </a:rPr>
              <a:t>290 k€</a:t>
            </a:r>
            <a:r>
              <a:rPr lang="it-IT" sz="2000" dirty="0"/>
              <a:t> (73%)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Consumo = </a:t>
            </a:r>
            <a:r>
              <a:rPr lang="it-IT" sz="2000" dirty="0">
                <a:solidFill>
                  <a:srgbClr val="FF0000"/>
                </a:solidFill>
              </a:rPr>
              <a:t>54 k€ </a:t>
            </a:r>
            <a:r>
              <a:rPr lang="it-IT" sz="2000" dirty="0"/>
              <a:t>--&gt; </a:t>
            </a:r>
            <a:r>
              <a:rPr lang="it-IT" sz="2000" dirty="0">
                <a:solidFill>
                  <a:srgbClr val="FF0000"/>
                </a:solidFill>
              </a:rPr>
              <a:t>55 k€</a:t>
            </a:r>
            <a:r>
              <a:rPr lang="it-IT" sz="2000" dirty="0"/>
              <a:t>  (15 %)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Inventariabile = </a:t>
            </a:r>
            <a:r>
              <a:rPr lang="it-IT" sz="2000" dirty="0">
                <a:solidFill>
                  <a:srgbClr val="FF0000"/>
                </a:solidFill>
              </a:rPr>
              <a:t>20 k€  </a:t>
            </a:r>
            <a:r>
              <a:rPr lang="it-IT" sz="2000" dirty="0"/>
              <a:t>(6%)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Altro = </a:t>
            </a:r>
            <a:r>
              <a:rPr lang="it-IT" sz="2000" dirty="0">
                <a:solidFill>
                  <a:srgbClr val="FF0000"/>
                </a:solidFill>
              </a:rPr>
              <a:t>20 k€ </a:t>
            </a:r>
            <a:r>
              <a:rPr lang="it-IT" sz="2000" dirty="0"/>
              <a:t>(6%)</a:t>
            </a:r>
            <a:endParaRPr lang="it-IT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FF0000"/>
              </a:solidFill>
            </a:endParaRP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Riferimento 2020 CSN: 358 k€</a:t>
            </a:r>
          </a:p>
          <a:p>
            <a:endParaRPr lang="it-IT" sz="2000" dirty="0">
              <a:solidFill>
                <a:schemeClr val="accent1"/>
              </a:solidFill>
            </a:endParaRP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3977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– Previsioni spese 2023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14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BEB44F9-8B5A-2A6F-FDEB-76146EE4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61" y="1424642"/>
            <a:ext cx="10515600" cy="4561523"/>
          </a:xfrm>
        </p:spPr>
        <p:txBody>
          <a:bodyPr/>
          <a:lstStyle/>
          <a:p>
            <a:r>
              <a:rPr lang="en-IT" sz="2000"/>
              <a:t>Attivit</a:t>
            </a:r>
            <a:r>
              <a:rPr lang="en-US" sz="2000" dirty="0" err="1"/>
              <a:t>à</a:t>
            </a:r>
            <a:r>
              <a:rPr lang="en-IT" sz="2000"/>
              <a:t> </a:t>
            </a:r>
            <a:r>
              <a:rPr lang="en-IT" sz="2000" dirty="0"/>
              <a:t>supportate:</a:t>
            </a:r>
            <a:br>
              <a:rPr lang="en-IT" sz="2000" dirty="0"/>
            </a:br>
            <a:endParaRPr lang="en-IT" sz="2000" dirty="0"/>
          </a:p>
          <a:p>
            <a:pPr lvl="1"/>
            <a:r>
              <a:rPr lang="en-IT" sz="2000" dirty="0">
                <a:solidFill>
                  <a:srgbClr val="0070C0"/>
                </a:solidFill>
              </a:rPr>
              <a:t>Missioni a riunioni e workshop per membri e coordinatori dei gruppi </a:t>
            </a:r>
          </a:p>
          <a:p>
            <a:pPr lvl="1"/>
            <a:r>
              <a:rPr lang="en-IT" sz="2000" dirty="0">
                <a:solidFill>
                  <a:srgbClr val="0070C0"/>
                </a:solidFill>
              </a:rPr>
              <a:t>Gruppi di lavoro: missioni, consumo, licenze specifiche</a:t>
            </a:r>
          </a:p>
          <a:p>
            <a:pPr lvl="2"/>
            <a:r>
              <a:rPr lang="en-IT" sz="1600" dirty="0"/>
              <a:t>AAI, AFS, ASW, Condor, Harmony, Hepix, Linux, Mailing, Multimedia, Netgroup, Microservizi, Security, Windows</a:t>
            </a:r>
          </a:p>
          <a:p>
            <a:pPr lvl="1"/>
            <a:r>
              <a:rPr lang="en-GB" sz="2000" dirty="0" err="1">
                <a:solidFill>
                  <a:srgbClr val="0070C0"/>
                </a:solidFill>
              </a:rPr>
              <a:t>Manutenzione</a:t>
            </a:r>
            <a:r>
              <a:rPr lang="en-GB" sz="2000" dirty="0">
                <a:solidFill>
                  <a:srgbClr val="0070C0"/>
                </a:solidFill>
              </a:rPr>
              <a:t> e </a:t>
            </a:r>
            <a:r>
              <a:rPr lang="en-GB" sz="2000" dirty="0" err="1">
                <a:solidFill>
                  <a:srgbClr val="0070C0"/>
                </a:solidFill>
              </a:rPr>
              <a:t>potenziamento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  <a:r>
              <a:rPr lang="en-IT" sz="2000" dirty="0">
                <a:solidFill>
                  <a:srgbClr val="0070C0"/>
                </a:solidFill>
              </a:rPr>
              <a:t>infrastruttura di BC/DR</a:t>
            </a:r>
          </a:p>
          <a:p>
            <a:pPr lvl="1"/>
            <a:r>
              <a:rPr lang="en-IT" sz="2000" dirty="0">
                <a:solidFill>
                  <a:srgbClr val="0070C0"/>
                </a:solidFill>
              </a:rPr>
              <a:t>Manutenzione e potenziamento servizi calcolo delle strutture</a:t>
            </a:r>
          </a:p>
          <a:p>
            <a:pPr lvl="2"/>
            <a:r>
              <a:rPr lang="en-IT" dirty="0"/>
              <a:t>apparati di rete locale e connettivita’ geografica (tranne Tier1/Tier2)</a:t>
            </a:r>
          </a:p>
          <a:p>
            <a:pPr lvl="2"/>
            <a:r>
              <a:rPr lang="en-IT" dirty="0"/>
              <a:t>server e storage per servizi centrali delle strutture</a:t>
            </a:r>
          </a:p>
          <a:p>
            <a:pPr lvl="1"/>
            <a:r>
              <a:rPr lang="en-IT" sz="2000" dirty="0">
                <a:solidFill>
                  <a:srgbClr val="0070C0"/>
                </a:solidFill>
              </a:rPr>
              <a:t>Contratti software centrali (la parte di competenza di CCR)</a:t>
            </a:r>
          </a:p>
          <a:p>
            <a:pPr lvl="2"/>
            <a:r>
              <a:rPr lang="en-IT" dirty="0"/>
              <a:t>CRUI, NI, Atlassian, Alfresco, End Point Protection, Adobe, Microsoft, Zoom, …</a:t>
            </a:r>
          </a:p>
          <a:p>
            <a:pPr lvl="1"/>
            <a:r>
              <a:rPr lang="en-IT" sz="2000" dirty="0"/>
              <a:t> </a:t>
            </a:r>
            <a:r>
              <a:rPr lang="en-IT" sz="2000" dirty="0">
                <a:solidFill>
                  <a:srgbClr val="0070C0"/>
                </a:solidFill>
              </a:rPr>
              <a:t>Contratti di manutenzione hardware</a:t>
            </a:r>
          </a:p>
          <a:p>
            <a:pPr lvl="2"/>
            <a:r>
              <a:rPr lang="en-IT" dirty="0"/>
              <a:t>Solo apparati di core delle strutture, contratti centralizzati</a:t>
            </a:r>
          </a:p>
          <a:p>
            <a:pPr marL="457200" lvl="1" indent="0">
              <a:buNone/>
            </a:pP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51195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– Missioni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15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D3097A0-900F-8055-B6AA-482BB96A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139" y="1342449"/>
            <a:ext cx="9626885" cy="4561523"/>
          </a:xfrm>
        </p:spPr>
        <p:txBody>
          <a:bodyPr>
            <a:normAutofit/>
          </a:bodyPr>
          <a:lstStyle/>
          <a:p>
            <a:pPr marL="342900" indent="-342900"/>
            <a:r>
              <a:rPr lang="it-IT" sz="2000" dirty="0">
                <a:solidFill>
                  <a:srgbClr val="0070C0"/>
                </a:solidFill>
              </a:rPr>
              <a:t>Partecipazione al Workshop sul Calcolo dell’INFN: 57 k€</a:t>
            </a:r>
          </a:p>
          <a:p>
            <a:pPr marL="800100" lvl="1" indent="-342900"/>
            <a:r>
              <a:rPr lang="it-IT" sz="2000" dirty="0"/>
              <a:t>1.5 k€ per sede (21), 2.5 k€ per sede disagiata (5), 3.0 k€ CNAF, 1.0 k€ per membri ex officio (6), 1.0 k€ per coordinatori di gruppo non membri (4)</a:t>
            </a:r>
          </a:p>
          <a:p>
            <a:pPr marL="342900" indent="-342900"/>
            <a:r>
              <a:rPr lang="it-IT" sz="2000" dirty="0">
                <a:solidFill>
                  <a:srgbClr val="0070C0"/>
                </a:solidFill>
              </a:rPr>
              <a:t>Riunioni: 10 k€</a:t>
            </a:r>
          </a:p>
          <a:p>
            <a:pPr marL="800100" lvl="1" indent="-342900"/>
            <a:r>
              <a:rPr lang="it-IT" sz="2000" dirty="0"/>
              <a:t>1 k€ membri ex officio (6), 1 k€ per coordinatori di gruppo non membri (4)</a:t>
            </a:r>
          </a:p>
          <a:p>
            <a:pPr marL="1257300" lvl="2" indent="-342900"/>
            <a:r>
              <a:rPr lang="it-IT" i="1" dirty="0"/>
              <a:t>riunioni dei rappresentanti delle strutture a carico delle strutture</a:t>
            </a:r>
          </a:p>
          <a:p>
            <a:pPr marL="342900" indent="-342900"/>
            <a:r>
              <a:rPr lang="it-IT" sz="2000" dirty="0">
                <a:solidFill>
                  <a:srgbClr val="0070C0"/>
                </a:solidFill>
              </a:rPr>
              <a:t>Presidente: 10 k€, Segreteria: 5 k€</a:t>
            </a:r>
          </a:p>
          <a:p>
            <a:pPr marL="342900" indent="-342900"/>
            <a:r>
              <a:rPr lang="it-IT" sz="2000" dirty="0">
                <a:solidFill>
                  <a:srgbClr val="0070C0"/>
                </a:solidFill>
              </a:rPr>
              <a:t>Gruppi di lavoro CCR: 50 k€</a:t>
            </a:r>
          </a:p>
          <a:p>
            <a:pPr marL="800100" lvl="1" indent="-342900"/>
            <a:r>
              <a:rPr lang="it-IT" sz="2000" dirty="0"/>
              <a:t>media ultimi anni: 47 k€</a:t>
            </a:r>
            <a:br>
              <a:rPr lang="it-IT" sz="2000" dirty="0"/>
            </a:br>
            <a:endParaRPr lang="it-IT" sz="2000" dirty="0"/>
          </a:p>
          <a:p>
            <a:pPr marL="342900" indent="-342900"/>
            <a:r>
              <a:rPr lang="it-IT" sz="2000" dirty="0">
                <a:solidFill>
                  <a:srgbClr val="0070C0"/>
                </a:solidFill>
              </a:rPr>
              <a:t>Totale missioni: 132 k€</a:t>
            </a:r>
          </a:p>
          <a:p>
            <a:pPr marL="800100" lvl="1" indent="-342900"/>
            <a:r>
              <a:rPr lang="it-IT" sz="2000" dirty="0"/>
              <a:t>media ultimi anni: 130.4 k€</a:t>
            </a: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365330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– Manutenzione e Potenziamento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16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B6ACC27-E55E-3041-6D69-A57DBCAC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075" y="1424642"/>
            <a:ext cx="8007849" cy="4561523"/>
          </a:xfrm>
        </p:spPr>
        <p:txBody>
          <a:bodyPr>
            <a:normAutofit/>
          </a:bodyPr>
          <a:lstStyle/>
          <a:p>
            <a:r>
              <a:rPr lang="en-IT" sz="2000" dirty="0">
                <a:solidFill>
                  <a:srgbClr val="0070C0"/>
                </a:solidFill>
              </a:rPr>
              <a:t>Infrastruttura di BC/DR: 30 k€</a:t>
            </a:r>
          </a:p>
          <a:p>
            <a:pPr lvl="1"/>
            <a:r>
              <a:rPr lang="en-IT" sz="2000" dirty="0"/>
              <a:t>manutenzione annuale server: 30 k€</a:t>
            </a:r>
          </a:p>
          <a:p>
            <a:pPr lvl="1"/>
            <a:r>
              <a:rPr lang="en-IT" sz="2000" dirty="0"/>
              <a:t>media ultimi 5 anni: 147 k€</a:t>
            </a:r>
          </a:p>
          <a:p>
            <a:pPr lvl="2"/>
            <a:r>
              <a:rPr lang="en-IT" dirty="0"/>
              <a:t>per il 2023 non ci sono nuovi acquisti, finanziati gia’ nel 2022</a:t>
            </a:r>
          </a:p>
          <a:p>
            <a:pPr lvl="2"/>
            <a:endParaRPr lang="en-IT" dirty="0"/>
          </a:p>
          <a:p>
            <a:r>
              <a:rPr lang="en-IT" sz="2000" dirty="0">
                <a:solidFill>
                  <a:srgbClr val="0070C0"/>
                </a:solidFill>
              </a:rPr>
              <a:t>Servizi calcolo delle strutture: 700 k€</a:t>
            </a:r>
          </a:p>
          <a:p>
            <a:pPr lvl="1"/>
            <a:r>
              <a:rPr lang="en-IT" sz="2000" dirty="0"/>
              <a:t>potenziamento server, storage, rete</a:t>
            </a:r>
          </a:p>
          <a:p>
            <a:pPr lvl="1"/>
            <a:r>
              <a:rPr lang="en-IT" sz="2000" dirty="0"/>
              <a:t>media ultimi anni: 698.8 k€</a:t>
            </a:r>
          </a:p>
          <a:p>
            <a:endParaRPr lang="en-IT" dirty="0"/>
          </a:p>
          <a:p>
            <a:r>
              <a:rPr lang="en-IT" sz="2000" dirty="0">
                <a:solidFill>
                  <a:srgbClr val="0070C0"/>
                </a:solidFill>
              </a:rPr>
              <a:t>Totale potenziamento infrastrutture: 730 k€</a:t>
            </a:r>
          </a:p>
        </p:txBody>
      </p:sp>
    </p:spTree>
    <p:extLst>
      <p:ext uri="{BB962C8B-B14F-4D97-AF65-F5344CB8AC3E}">
        <p14:creationId xmlns:p14="http://schemas.microsoft.com/office/powerpoint/2010/main" val="116656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– Gruppi di Lavoro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17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3D1A5C3-7CAF-FC53-5143-2DD3C9AD3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807" y="1424642"/>
            <a:ext cx="7315200" cy="4561523"/>
          </a:xfrm>
        </p:spPr>
        <p:txBody>
          <a:bodyPr>
            <a:normAutofit/>
          </a:bodyPr>
          <a:lstStyle/>
          <a:p>
            <a:r>
              <a:rPr lang="en-IT" sz="2000" dirty="0">
                <a:solidFill>
                  <a:srgbClr val="0070C0"/>
                </a:solidFill>
              </a:rPr>
              <a:t>Attivita’ dei gruppi di lavoro (escluso missioni)</a:t>
            </a:r>
          </a:p>
          <a:p>
            <a:pPr lvl="1"/>
            <a:r>
              <a:rPr lang="en-IT" sz="2000" dirty="0"/>
              <a:t>AAI: licenza software di sviluppo: 1 k€</a:t>
            </a:r>
          </a:p>
          <a:p>
            <a:pPr lvl="1"/>
            <a:r>
              <a:rPr lang="en-IT" sz="2000" dirty="0"/>
              <a:t>ASW: servizio piattaforma di supporto alla accessiblita’: 20 k€</a:t>
            </a:r>
          </a:p>
          <a:p>
            <a:pPr lvl="1"/>
            <a:r>
              <a:rPr lang="en-IT" sz="2000" dirty="0"/>
              <a:t>ASW: manutenzione siti Web e licenze plugin: 8 k€ (stima)</a:t>
            </a:r>
          </a:p>
          <a:p>
            <a:pPr lvl="1"/>
            <a:r>
              <a:rPr lang="en-IT" sz="2000" dirty="0"/>
              <a:t>Multimedia: Rinnovo attrezzature e licenze software: 10 k€</a:t>
            </a:r>
          </a:p>
          <a:p>
            <a:pPr lvl="1"/>
            <a:r>
              <a:rPr lang="en-IT" sz="2000" dirty="0"/>
              <a:t>Mailing: supporto software antispam/antivirus: 3 k€</a:t>
            </a:r>
          </a:p>
          <a:p>
            <a:pPr lvl="1"/>
            <a:r>
              <a:rPr lang="en-IT" sz="2000" dirty="0"/>
              <a:t>Mailing: caselle PEC: 3 k€</a:t>
            </a:r>
            <a:endParaRPr lang="en-IT" sz="2400" dirty="0"/>
          </a:p>
          <a:p>
            <a:pPr marL="0" indent="0">
              <a:buNone/>
            </a:pPr>
            <a:endParaRPr lang="en-IT" sz="2400" dirty="0"/>
          </a:p>
          <a:p>
            <a:r>
              <a:rPr lang="en-IT" sz="2000" dirty="0">
                <a:solidFill>
                  <a:srgbClr val="0070C0"/>
                </a:solidFill>
              </a:rPr>
              <a:t>Totale: 45 k€</a:t>
            </a:r>
          </a:p>
          <a:p>
            <a:pPr lvl="1"/>
            <a:r>
              <a:rPr lang="en-IT" sz="2000" dirty="0"/>
              <a:t>media ultimi anni: 33 k€</a:t>
            </a:r>
          </a:p>
        </p:txBody>
      </p:sp>
    </p:spTree>
    <p:extLst>
      <p:ext uri="{BB962C8B-B14F-4D97-AF65-F5344CB8AC3E}">
        <p14:creationId xmlns:p14="http://schemas.microsoft.com/office/powerpoint/2010/main" val="3506247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– Licenze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18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1D05815-B2B4-3BC3-C8B9-378804D0C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431" y="1424642"/>
            <a:ext cx="8079769" cy="4561523"/>
          </a:xfrm>
        </p:spPr>
        <p:txBody>
          <a:bodyPr>
            <a:noAutofit/>
          </a:bodyPr>
          <a:lstStyle/>
          <a:p>
            <a:r>
              <a:rPr lang="en-IT" sz="2000" dirty="0">
                <a:solidFill>
                  <a:srgbClr val="0070C0"/>
                </a:solidFill>
              </a:rPr>
              <a:t>Licenze software: 900 k€</a:t>
            </a:r>
          </a:p>
          <a:p>
            <a:pPr lvl="1"/>
            <a:r>
              <a:rPr lang="en-IT" sz="2000" dirty="0"/>
              <a:t>costo licenze 2022 (stima): 739.5 k€</a:t>
            </a:r>
          </a:p>
          <a:p>
            <a:pPr lvl="1"/>
            <a:r>
              <a:rPr lang="en-IT" sz="2000" dirty="0"/>
              <a:t>aumento contratto Microsoft (assunzioni): 7.5 k€</a:t>
            </a:r>
          </a:p>
          <a:p>
            <a:pPr lvl="1"/>
            <a:r>
              <a:rPr lang="en-IT" sz="2000" dirty="0"/>
              <a:t>aumento contratto Atlassian (incremento licenze): 53.0 k€</a:t>
            </a:r>
          </a:p>
          <a:p>
            <a:pPr lvl="1"/>
            <a:r>
              <a:rPr lang="en-IT" sz="2000" dirty="0"/>
              <a:t>nuovo contratto End Point Protection: 100 k€ (stima)</a:t>
            </a:r>
          </a:p>
          <a:p>
            <a:pPr lvl="1"/>
            <a:endParaRPr lang="en-IT" sz="2000" dirty="0"/>
          </a:p>
          <a:p>
            <a:r>
              <a:rPr lang="en-IT" sz="2000" dirty="0">
                <a:solidFill>
                  <a:srgbClr val="0070C0"/>
                </a:solidFill>
              </a:rPr>
              <a:t>Contratti di manutenzione apparati di rete core: 170 k€</a:t>
            </a:r>
          </a:p>
          <a:p>
            <a:pPr lvl="1"/>
            <a:r>
              <a:rPr lang="en-IT" sz="2000" dirty="0"/>
              <a:t>Costi 2022 contratti Cisco, Juniper, Extreme Networks: 168 k€</a:t>
            </a:r>
          </a:p>
          <a:p>
            <a:endParaRPr lang="en-IT" sz="2400" dirty="0"/>
          </a:p>
          <a:p>
            <a:endParaRPr lang="en-IT" sz="2400" dirty="0"/>
          </a:p>
          <a:p>
            <a:r>
              <a:rPr lang="en-IT" sz="2000" dirty="0">
                <a:solidFill>
                  <a:srgbClr val="0070C0"/>
                </a:solidFill>
              </a:rPr>
              <a:t>Totale licenze: 1070 k€</a:t>
            </a:r>
          </a:p>
        </p:txBody>
      </p:sp>
    </p:spTree>
    <p:extLst>
      <p:ext uri="{BB962C8B-B14F-4D97-AF65-F5344CB8AC3E}">
        <p14:creationId xmlns:p14="http://schemas.microsoft.com/office/powerpoint/2010/main" val="2378217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CCR – Prospetto Conclusivo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19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1D7832B-A74C-A3C1-D98D-9D85C39D3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421176"/>
            <a:ext cx="8182510" cy="4561523"/>
          </a:xfrm>
        </p:spPr>
        <p:txBody>
          <a:bodyPr/>
          <a:lstStyle/>
          <a:p>
            <a:r>
              <a:rPr lang="en-IT" dirty="0">
                <a:solidFill>
                  <a:srgbClr val="0070C0"/>
                </a:solidFill>
              </a:rPr>
              <a:t>Missioni</a:t>
            </a:r>
            <a:r>
              <a:rPr lang="en-IT" dirty="0"/>
              <a:t>: 132 k€</a:t>
            </a:r>
          </a:p>
          <a:p>
            <a:r>
              <a:rPr lang="en-IT" dirty="0">
                <a:solidFill>
                  <a:srgbClr val="0070C0"/>
                </a:solidFill>
              </a:rPr>
              <a:t>Potenziamento infrastrutture</a:t>
            </a:r>
            <a:r>
              <a:rPr lang="en-IT" dirty="0"/>
              <a:t>: 730 k€</a:t>
            </a:r>
          </a:p>
          <a:p>
            <a:r>
              <a:rPr lang="en-IT" dirty="0"/>
              <a:t> </a:t>
            </a:r>
            <a:r>
              <a:rPr lang="en-IT" dirty="0">
                <a:solidFill>
                  <a:srgbClr val="0070C0"/>
                </a:solidFill>
              </a:rPr>
              <a:t>Gruppi di lavoro (escluso missioni)</a:t>
            </a:r>
            <a:r>
              <a:rPr lang="en-IT" dirty="0"/>
              <a:t>: 45 k€</a:t>
            </a:r>
          </a:p>
          <a:p>
            <a:r>
              <a:rPr lang="en-IT" dirty="0">
                <a:solidFill>
                  <a:srgbClr val="0070C0"/>
                </a:solidFill>
              </a:rPr>
              <a:t>Software</a:t>
            </a:r>
            <a:r>
              <a:rPr lang="en-IT" dirty="0"/>
              <a:t>: 900 k€</a:t>
            </a:r>
          </a:p>
          <a:p>
            <a:r>
              <a:rPr lang="en-IT" dirty="0">
                <a:solidFill>
                  <a:srgbClr val="0070C0"/>
                </a:solidFill>
              </a:rPr>
              <a:t>Manutenzioni apparati di rete</a:t>
            </a:r>
            <a:r>
              <a:rPr lang="en-IT" dirty="0"/>
              <a:t>: 170 k€</a:t>
            </a:r>
          </a:p>
          <a:p>
            <a:endParaRPr lang="en-IT" dirty="0"/>
          </a:p>
          <a:p>
            <a:r>
              <a:rPr lang="en-IT" dirty="0">
                <a:solidFill>
                  <a:srgbClr val="0070C0"/>
                </a:solidFill>
              </a:rPr>
              <a:t>Totale</a:t>
            </a:r>
            <a:r>
              <a:rPr lang="en-IT" dirty="0"/>
              <a:t>: 1977 k€ (missioni: 132 k€, altro: 1845 k€)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47341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Argomenti di discussione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A7A9A7-EA47-F349-93D4-D26CE6AEF8FE}"/>
              </a:ext>
            </a:extLst>
          </p:cNvPr>
          <p:cNvSpPr txBox="1"/>
          <p:nvPr/>
        </p:nvSpPr>
        <p:spPr>
          <a:xfrm>
            <a:off x="3088241" y="1294754"/>
            <a:ext cx="52633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Organizzazione Preventivi CNC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Sigle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Bilancio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Il PNRR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Referaggi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Aggiornamenti WG Infrastruttura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Inizio attività WG Progetti Esterni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Inizio attività WG Computing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dirty="0"/>
              <a:t>Prossime riunioni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985491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sulla previsione di spesa della CCR  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20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BC5D11A-2B2B-C170-8041-23659ECAA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945"/>
            <a:ext cx="10515600" cy="4561523"/>
          </a:xfrm>
        </p:spPr>
        <p:txBody>
          <a:bodyPr>
            <a:normAutofit/>
          </a:bodyPr>
          <a:lstStyle/>
          <a:p>
            <a:r>
              <a:rPr lang="en-IT" sz="2000" dirty="0"/>
              <a:t>Missioni sostanzialmente invariate rispetto al 2022, ma </a:t>
            </a:r>
            <a:r>
              <a:rPr lang="en-IT" sz="2000" dirty="0">
                <a:solidFill>
                  <a:srgbClr val="0070C0"/>
                </a:solidFill>
              </a:rPr>
              <a:t>compresse rispetto agli anni pre-covid</a:t>
            </a:r>
          </a:p>
          <a:p>
            <a:r>
              <a:rPr lang="en-IT" sz="2000" dirty="0"/>
              <a:t>Potenziamento infrastrutture centrali sostanzialmente invariato (ma vedi punto seguente)</a:t>
            </a:r>
          </a:p>
          <a:p>
            <a:r>
              <a:rPr lang="en-IT" sz="2000" dirty="0"/>
              <a:t>Manutenzione apparati di rete in </a:t>
            </a:r>
            <a:r>
              <a:rPr lang="en-IT" sz="2000"/>
              <a:t>crescita gi</a:t>
            </a:r>
            <a:r>
              <a:rPr lang="en-US" sz="2000" dirty="0" err="1"/>
              <a:t>à</a:t>
            </a:r>
            <a:r>
              <a:rPr lang="en-IT" sz="2000"/>
              <a:t> </a:t>
            </a:r>
            <a:r>
              <a:rPr lang="en-IT" sz="2000" dirty="0"/>
              <a:t>nel 2022, </a:t>
            </a:r>
            <a:r>
              <a:rPr lang="en-IT" sz="2000" dirty="0">
                <a:solidFill>
                  <a:srgbClr val="0070C0"/>
                </a:solidFill>
              </a:rPr>
              <a:t>l’ipotesi di spesa costante per il </a:t>
            </a:r>
            <a:r>
              <a:rPr lang="en-IT" sz="2000">
                <a:solidFill>
                  <a:srgbClr val="0070C0"/>
                </a:solidFill>
              </a:rPr>
              <a:t>2023 </a:t>
            </a:r>
            <a:r>
              <a:rPr lang="en-US" sz="2000" dirty="0" err="1">
                <a:solidFill>
                  <a:srgbClr val="0070C0"/>
                </a:solidFill>
              </a:rPr>
              <a:t>è</a:t>
            </a:r>
            <a:r>
              <a:rPr lang="en-IT" sz="2000">
                <a:solidFill>
                  <a:srgbClr val="0070C0"/>
                </a:solidFill>
              </a:rPr>
              <a:t> </a:t>
            </a:r>
            <a:r>
              <a:rPr lang="en-IT" sz="2000" dirty="0">
                <a:solidFill>
                  <a:srgbClr val="0070C0"/>
                </a:solidFill>
              </a:rPr>
              <a:t>ottimistica</a:t>
            </a:r>
          </a:p>
          <a:p>
            <a:pPr lvl="1"/>
            <a:r>
              <a:rPr lang="en-IT" sz="2000"/>
              <a:t>necessit</a:t>
            </a:r>
            <a:r>
              <a:rPr lang="en-US" sz="2000" dirty="0" err="1"/>
              <a:t>à</a:t>
            </a:r>
            <a:r>
              <a:rPr lang="en-IT" sz="2000"/>
              <a:t> </a:t>
            </a:r>
            <a:r>
              <a:rPr lang="en-IT" sz="2000" dirty="0"/>
              <a:t>di sostituire apparati obsoleti</a:t>
            </a:r>
            <a:r>
              <a:rPr lang="en-IT" sz="2000"/>
              <a:t>, sar</a:t>
            </a:r>
            <a:r>
              <a:rPr lang="en-US" sz="2000" dirty="0" err="1"/>
              <a:t>à</a:t>
            </a:r>
            <a:r>
              <a:rPr lang="en-IT" sz="2000"/>
              <a:t> </a:t>
            </a:r>
            <a:r>
              <a:rPr lang="en-IT" sz="2000" dirty="0"/>
              <a:t>un costo che cercheremo di assorbire nel bilancio ordinario</a:t>
            </a:r>
          </a:p>
          <a:p>
            <a:r>
              <a:rPr lang="en-IT" sz="2000" dirty="0"/>
              <a:t>Aumento spese software: +160 k€</a:t>
            </a:r>
          </a:p>
          <a:p>
            <a:pPr lvl="1"/>
            <a:r>
              <a:rPr lang="en-US" sz="2000" dirty="0" err="1"/>
              <a:t>è</a:t>
            </a:r>
            <a:r>
              <a:rPr lang="en-IT" sz="2000"/>
              <a:t> </a:t>
            </a:r>
            <a:r>
              <a:rPr lang="en-IT" sz="2000" dirty="0"/>
              <a:t>la causa dell’aumento delle richieste rispetto al bilancio 2022</a:t>
            </a:r>
          </a:p>
          <a:p>
            <a:pPr lvl="1"/>
            <a:r>
              <a:rPr lang="en-IT" sz="2000" dirty="0"/>
              <a:t>End Point Protection: 100 k</a:t>
            </a:r>
            <a:r>
              <a:rPr lang="en-IT" sz="2000"/>
              <a:t>€ </a:t>
            </a:r>
            <a:r>
              <a:rPr lang="en-US" sz="2000" dirty="0" err="1"/>
              <a:t>è</a:t>
            </a:r>
            <a:r>
              <a:rPr lang="en-IT" sz="2000"/>
              <a:t> </a:t>
            </a:r>
            <a:r>
              <a:rPr lang="en-IT" sz="2000" dirty="0"/>
              <a:t>una stima ottimistica, ma spero di starci dentro</a:t>
            </a:r>
            <a:r>
              <a:rPr lang="en-IT" sz="2000"/>
              <a:t>. </a:t>
            </a:r>
            <a:r>
              <a:rPr lang="en-US" sz="2000" dirty="0" err="1"/>
              <a:t>È</a:t>
            </a:r>
            <a:r>
              <a:rPr lang="en-US" sz="2000" dirty="0"/>
              <a:t> </a:t>
            </a:r>
            <a:r>
              <a:rPr lang="en-IT" sz="2000"/>
              <a:t> </a:t>
            </a:r>
            <a:r>
              <a:rPr lang="en-IT" sz="2000" dirty="0"/>
              <a:t>una spesa assolutamente necessaria, </a:t>
            </a:r>
            <a:r>
              <a:rPr lang="en-IT" sz="2000" dirty="0">
                <a:solidFill>
                  <a:srgbClr val="0070C0"/>
                </a:solidFill>
              </a:rPr>
              <a:t>serve un sistema di protezione di nuova generazione</a:t>
            </a:r>
            <a:r>
              <a:rPr lang="en-IT" sz="2000" dirty="0"/>
              <a:t>, non un antivirus basato sulle sole signature. </a:t>
            </a:r>
          </a:p>
          <a:p>
            <a:pPr lvl="1"/>
            <a:r>
              <a:rPr lang="en-IT" sz="2000" dirty="0">
                <a:solidFill>
                  <a:srgbClr val="0070C0"/>
                </a:solidFill>
              </a:rPr>
              <a:t>Alcune incognite</a:t>
            </a:r>
            <a:r>
              <a:rPr lang="en-IT" sz="2000" dirty="0"/>
              <a:t>: rinnovi di Vmware </a:t>
            </a:r>
            <a:r>
              <a:rPr lang="en-IT" sz="2000"/>
              <a:t>e Adobe, quantificabili </a:t>
            </a:r>
            <a:r>
              <a:rPr lang="en-IT" sz="2000" dirty="0"/>
              <a:t>solo a settembre; possibili aumenti contenuti che per il 2023 assorbiremo sul bilancio ordinario.</a:t>
            </a:r>
          </a:p>
        </p:txBody>
      </p:sp>
    </p:spTree>
    <p:extLst>
      <p:ext uri="{BB962C8B-B14F-4D97-AF65-F5344CB8AC3E}">
        <p14:creationId xmlns:p14="http://schemas.microsoft.com/office/powerpoint/2010/main" val="19198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CNC – Stima 2023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21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1EE763-4CA9-E4F1-56BC-E2FDB2CAB98F}"/>
              </a:ext>
            </a:extLst>
          </p:cNvPr>
          <p:cNvSpPr txBox="1"/>
          <p:nvPr/>
        </p:nvSpPr>
        <p:spPr>
          <a:xfrm>
            <a:off x="982467" y="1469785"/>
            <a:ext cx="5197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Stima Bilancio C3SN = 383 k€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Missioni = </a:t>
            </a:r>
            <a:r>
              <a:rPr lang="it-IT" sz="2000" dirty="0">
                <a:solidFill>
                  <a:srgbClr val="FF0000"/>
                </a:solidFill>
              </a:rPr>
              <a:t>288 k€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 k€</a:t>
            </a:r>
            <a:r>
              <a:rPr lang="it-IT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Consumo = </a:t>
            </a:r>
            <a:r>
              <a:rPr lang="it-IT" sz="2000" dirty="0">
                <a:solidFill>
                  <a:srgbClr val="FF0000"/>
                </a:solidFill>
              </a:rPr>
              <a:t>54 k€</a:t>
            </a:r>
            <a:r>
              <a:rPr lang="it-IT" sz="2000" dirty="0"/>
              <a:t>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Inventariabile = </a:t>
            </a:r>
            <a:r>
              <a:rPr lang="it-IT" sz="2000" dirty="0">
                <a:solidFill>
                  <a:srgbClr val="FF0000"/>
                </a:solidFill>
              </a:rPr>
              <a:t>20 k€  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Altro = </a:t>
            </a:r>
            <a:r>
              <a:rPr lang="it-IT" sz="2000" dirty="0">
                <a:solidFill>
                  <a:srgbClr val="FF0000"/>
                </a:solidFill>
              </a:rPr>
              <a:t>20 k€ </a:t>
            </a:r>
          </a:p>
          <a:p>
            <a:endParaRPr lang="it-IT" sz="2000" dirty="0">
              <a:solidFill>
                <a:schemeClr val="accent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1D296F-2683-5926-12FD-F8D7C4F0DEB5}"/>
              </a:ext>
            </a:extLst>
          </p:cNvPr>
          <p:cNvSpPr txBox="1"/>
          <p:nvPr/>
        </p:nvSpPr>
        <p:spPr>
          <a:xfrm>
            <a:off x="6096000" y="1296753"/>
            <a:ext cx="4979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Stima Bilancio CCR = 1977 k€</a:t>
            </a:r>
          </a:p>
          <a:p>
            <a:pPr algn="ctr"/>
            <a:endParaRPr lang="it-IT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Missioni = </a:t>
            </a:r>
            <a:r>
              <a:rPr lang="it-IT" sz="2000" dirty="0">
                <a:solidFill>
                  <a:srgbClr val="FF0000"/>
                </a:solidFill>
              </a:rPr>
              <a:t>132 k€</a:t>
            </a:r>
            <a:r>
              <a:rPr lang="it-IT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Consumo = </a:t>
            </a:r>
            <a:r>
              <a:rPr lang="it-IT" sz="2000" dirty="0">
                <a:solidFill>
                  <a:srgbClr val="FF0000"/>
                </a:solidFill>
              </a:rPr>
              <a:t>??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Inventariabile = </a:t>
            </a:r>
            <a:r>
              <a:rPr lang="it-IT" sz="2000" dirty="0">
                <a:solidFill>
                  <a:srgbClr val="FF0000"/>
                </a:solidFill>
              </a:rPr>
              <a:t>700 k€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Manutenzioni =</a:t>
            </a:r>
            <a:r>
              <a:rPr lang="it-IT" sz="2000" dirty="0">
                <a:solidFill>
                  <a:srgbClr val="FF0000"/>
                </a:solidFill>
              </a:rPr>
              <a:t> 200 k€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Licenze= </a:t>
            </a:r>
            <a:r>
              <a:rPr lang="it-IT" sz="2000" dirty="0">
                <a:solidFill>
                  <a:srgbClr val="FF0000"/>
                </a:solidFill>
              </a:rPr>
              <a:t>900 k€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Altro = </a:t>
            </a:r>
            <a:r>
              <a:rPr lang="it-IT" sz="2000" dirty="0">
                <a:solidFill>
                  <a:srgbClr val="FF0000"/>
                </a:solidFill>
              </a:rPr>
              <a:t>45 k€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BCDE1C-40D0-F78A-D8A2-E44D0F2002AE}"/>
              </a:ext>
            </a:extLst>
          </p:cNvPr>
          <p:cNvSpPr txBox="1"/>
          <p:nvPr/>
        </p:nvSpPr>
        <p:spPr>
          <a:xfrm>
            <a:off x="2725206" y="4384321"/>
            <a:ext cx="6189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Stima Bilancio Totale CNC = 2360 k€</a:t>
            </a:r>
          </a:p>
          <a:p>
            <a:pPr algn="ctr"/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11382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536E9-E2DF-984D-A151-46F8000AB13B}"/>
              </a:ext>
            </a:extLst>
          </p:cNvPr>
          <p:cNvSpPr txBox="1"/>
          <p:nvPr/>
        </p:nvSpPr>
        <p:spPr>
          <a:xfrm>
            <a:off x="1644407" y="1089898"/>
            <a:ext cx="9239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/>
              <a:t>Bilancio (CNC) = Bilancio (C3SN) + Bilancio (CCR) </a:t>
            </a:r>
          </a:p>
          <a:p>
            <a:pPr algn="ctr"/>
            <a:endParaRPr lang="it-IT" sz="2000"/>
          </a:p>
          <a:p>
            <a:pPr algn="ctr"/>
            <a:r>
              <a:rPr lang="it-IT" sz="2000" b="1"/>
              <a:t>Goal</a:t>
            </a:r>
            <a:r>
              <a:rPr lang="it-IT" sz="2000"/>
              <a:t>: Bilancio (CNC) &gt; Bilancio (CCR 2022) 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CNC – Storico CCR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22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348C59-15F9-B936-F565-23D9616C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72302"/>
            <a:ext cx="6126327" cy="368258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EE00AA-538C-25EB-FC05-861B1B3EFBC1}"/>
              </a:ext>
            </a:extLst>
          </p:cNvPr>
          <p:cNvSpPr txBox="1"/>
          <p:nvPr/>
        </p:nvSpPr>
        <p:spPr>
          <a:xfrm>
            <a:off x="8610600" y="2382560"/>
            <a:ext cx="32221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Riferimento: </a:t>
            </a:r>
          </a:p>
          <a:p>
            <a:r>
              <a:rPr lang="it-IT">
                <a:solidFill>
                  <a:srgbClr val="FF0000"/>
                </a:solidFill>
              </a:rPr>
              <a:t>Bilancio 2020 = 2.020 k€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FF0000"/>
                </a:solidFill>
              </a:rPr>
              <a:t>Attività CCR = 1.662 k€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rgbClr val="FF0000"/>
                </a:solidFill>
              </a:rPr>
              <a:t>Attività C3S = 358 k€</a:t>
            </a:r>
          </a:p>
          <a:p>
            <a:endParaRPr lang="it-IT"/>
          </a:p>
          <a:p>
            <a:r>
              <a:rPr lang="it-IT"/>
              <a:t>Bilancio 2021/22 drogato dal COVID e finanziamenti straordinari</a:t>
            </a:r>
          </a:p>
        </p:txBody>
      </p:sp>
      <p:sp>
        <p:nvSpPr>
          <p:cNvPr id="12" name="Freccia giù 11">
            <a:extLst>
              <a:ext uri="{FF2B5EF4-FFF2-40B4-BE49-F238E27FC236}">
                <a16:creationId xmlns:a16="http://schemas.microsoft.com/office/drawing/2014/main" id="{44919AF1-FD47-AC05-AC77-08E79A966C63}"/>
              </a:ext>
            </a:extLst>
          </p:cNvPr>
          <p:cNvSpPr/>
          <p:nvPr/>
        </p:nvSpPr>
        <p:spPr>
          <a:xfrm>
            <a:off x="6868885" y="2718535"/>
            <a:ext cx="152400" cy="4331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37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CNC – Storico CCR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23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CDBF1A3-BAC4-DDDD-DE99-C3CD5819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4" y="1962150"/>
            <a:ext cx="5524500" cy="29337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56E0F0-C0E8-6ADA-B0C1-4DB7C342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28" y="987552"/>
            <a:ext cx="5089072" cy="270247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8AB8BA8-7431-D49C-9DD4-90A1D0783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28" y="3680739"/>
            <a:ext cx="5265963" cy="27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00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90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Referaggi</a:t>
            </a:r>
            <a:endParaRPr lang="it-IT" sz="29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2073059" y="1788714"/>
            <a:ext cx="87969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 gruppi di referaggio devono essere definiti e completati al più presto</a:t>
            </a:r>
          </a:p>
          <a:p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devono essere attivi alla chiusura dei preventivi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meglio prima, per dare indicazioni sulle modalità di inserimento delle informazioni sul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 nomi dei referee devono essere inseriti nel DB da Liliana per ogni sigla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r>
              <a:rPr lang="it-IT" sz="2000" dirty="0">
                <a:solidFill>
                  <a:schemeClr val="accent1"/>
                </a:solidFill>
              </a:rPr>
              <a:t>Peculiarità di questi referaggi: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I referee rispondono al C3SN:  fanno le loro proposte di assegnazioni al C3SN nel quale siedono in larga parte i responsabili delle attività da finanziare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Il C3SN definisce i mandati ma poi bisogna lasciare libertà di azione ai referee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24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2806594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Referaggi – cosa si refera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1405239" y="1278047"/>
            <a:ext cx="994856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Finanziamento Risorse di Calcolo per Esperimenti e Attività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</a:rPr>
              <a:t>(</a:t>
            </a:r>
            <a:r>
              <a:rPr lang="it-IT" sz="2000" dirty="0" err="1">
                <a:solidFill>
                  <a:srgbClr val="FF0000"/>
                </a:solidFill>
              </a:rPr>
              <a:t>pledge</a:t>
            </a:r>
            <a:r>
              <a:rPr lang="it-IT" sz="2000" dirty="0">
                <a:solidFill>
                  <a:srgbClr val="FF0000"/>
                </a:solidFill>
              </a:rPr>
              <a:t>)</a:t>
            </a:r>
            <a:endParaRPr lang="it-IT" sz="2000" b="1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Esperimenti</a:t>
            </a:r>
            <a:r>
              <a:rPr lang="it-IT" dirty="0"/>
              <a:t>: analisi delle attività di calcolo e valutazione delle esigenze HTC (grid e cloud) e HPC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Siti</a:t>
            </a:r>
            <a:r>
              <a:rPr lang="it-IT" dirty="0"/>
              <a:t>: valutazione delle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Referaggio collaborativo</a:t>
            </a:r>
            <a:r>
              <a:rPr lang="it-IT" dirty="0"/>
              <a:t>: ottimizzazione delle richieste dal punto di vista dei CM, della tecnologia e dell’adattabilità all’infrastruttura calcolo distribuito (grid e cloud)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Finanziamento servizi informatici Tier1 e Tier2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Tier1: servizi di rete, farming e storage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Tier2: rete e servizi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6"/>
                </a:solidFill>
              </a:rPr>
              <a:t>da capire come gestire i finanziamenti degli impianti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Sigle CNC: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C3SN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Working Groups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/>
              <a:t>Metabolismi, attività WG e eventuali progetti speciali </a:t>
            </a:r>
            <a:endParaRPr lang="it-IT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/>
                </a:solidFill>
              </a:rPr>
              <a:t>Supporto a Progetti Esterni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/>
              <a:t>missioni</a:t>
            </a: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Attività CCR</a:t>
            </a:r>
            <a:r>
              <a:rPr lang="it-IT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Missioni, consumo e inventariabile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25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522043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 di referaggio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744081" y="1295753"/>
            <a:ext cx="81969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/>
              <a:t>Referee Risorse di Calcolo per Esperimenti e Attività </a:t>
            </a:r>
            <a:r>
              <a:rPr lang="it-IT" sz="2000" b="1" dirty="0">
                <a:solidFill>
                  <a:srgbClr val="FF0000"/>
                </a:solidFill>
              </a:rPr>
              <a:t>(</a:t>
            </a:r>
            <a:r>
              <a:rPr lang="it-IT" sz="2000" b="1" dirty="0" err="1">
                <a:solidFill>
                  <a:srgbClr val="FF0000"/>
                </a:solidFill>
              </a:rPr>
              <a:t>pledge</a:t>
            </a:r>
            <a:r>
              <a:rPr lang="it-IT" sz="2000" b="1" dirty="0">
                <a:solidFill>
                  <a:srgbClr val="FF0000"/>
                </a:solidFill>
              </a:rPr>
              <a:t>) </a:t>
            </a: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Chair Referee, membro del C3SN, nominato dal Presidente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referee calcolo esperimenti, nominati dai Presidenti delle Commissioni</a:t>
            </a:r>
            <a:endParaRPr lang="it-IT" dirty="0">
              <a:solidFill>
                <a:schemeClr val="accent6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esperto di infrastruttura calcolo, nominato dal C3SN, referee WG Infra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esperto di tecnologia (con il ruolo di consulente)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Esperto/i di modelli di calcolo (competenza già garantita dagli attuali referee)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Referee RRB ?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/>
              <a:t>Referee C3SN + Progetti Esterni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/>
              <a:t>esperti nominati dal C3SN (membri C3SN, WG, CCR, esterni)</a:t>
            </a:r>
            <a:endParaRPr lang="it-IT" sz="2000" b="1" dirty="0"/>
          </a:p>
          <a:p>
            <a:pPr marL="457200" indent="-457200">
              <a:buFont typeface="+mj-lt"/>
              <a:buAutoNum type="arabicPeriod"/>
            </a:pPr>
            <a:r>
              <a:rPr lang="it-IT" sz="2000" b="1" dirty="0"/>
              <a:t>Referee WG Infrastruttura) </a:t>
            </a:r>
            <a:r>
              <a:rPr lang="it-IT" dirty="0">
                <a:solidFill>
                  <a:schemeClr val="accent1"/>
                </a:solidFill>
              </a:rPr>
              <a:t>(unica sigla)</a:t>
            </a:r>
            <a:endParaRPr lang="it-IT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esperti nominati dal C3SN </a:t>
            </a:r>
            <a:r>
              <a:rPr lang="it-IT" sz="2000" dirty="0"/>
              <a:t>(membri C3SN, WG, CCR, esterni)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/>
              <a:t>Referee infrastruttura IT del Tier1 e dei Tier2 </a:t>
            </a:r>
            <a:r>
              <a:rPr lang="it-IT" dirty="0">
                <a:solidFill>
                  <a:schemeClr val="accent1"/>
                </a:solidFill>
              </a:rPr>
              <a:t>(solo rete so far)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gruppo non necessario, referaggio del gruppo di referaggio WG Infra</a:t>
            </a:r>
            <a:endParaRPr lang="it-IT" sz="2000" b="1" dirty="0"/>
          </a:p>
          <a:p>
            <a:pPr marL="457200" indent="-457200">
              <a:buFont typeface="+mj-lt"/>
              <a:buAutoNum type="arabicPeriod" startAt="4"/>
            </a:pPr>
            <a:r>
              <a:rPr lang="it-IT" sz="2000" b="1" dirty="0"/>
              <a:t>Referee Attività CCR</a:t>
            </a:r>
            <a:r>
              <a:rPr lang="it-IT" sz="20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esperti nominati dalla CCR (membri CCR, esterni)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26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C2A6C1-F214-7D87-B937-66960B285F4E}"/>
              </a:ext>
            </a:extLst>
          </p:cNvPr>
          <p:cNvSpPr txBox="1"/>
          <p:nvPr/>
        </p:nvSpPr>
        <p:spPr>
          <a:xfrm>
            <a:off x="8941024" y="3065468"/>
            <a:ext cx="261635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Gruppi di Referaggio CNC: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3 C3SN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?? CCR</a:t>
            </a:r>
          </a:p>
        </p:txBody>
      </p:sp>
    </p:spTree>
    <p:extLst>
      <p:ext uri="{BB962C8B-B14F-4D97-AF65-F5344CB8AC3E}">
        <p14:creationId xmlns:p14="http://schemas.microsoft.com/office/powerpoint/2010/main" val="325940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 di referaggio C3SN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1228220" y="1453879"/>
            <a:ext cx="101255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/>
              <a:t>Referee Risorse di Calcolo per Esperimenti e Attività </a:t>
            </a:r>
            <a:r>
              <a:rPr lang="it-IT" sz="2000" b="1" dirty="0">
                <a:solidFill>
                  <a:srgbClr val="FF0000"/>
                </a:solidFill>
              </a:rPr>
              <a:t> - COMPLETO</a:t>
            </a:r>
            <a:endParaRPr lang="it-IT" sz="2000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Chair Referee: </a:t>
            </a:r>
            <a:r>
              <a:rPr lang="it-IT" b="1" dirty="0"/>
              <a:t>G.C.</a:t>
            </a:r>
            <a:r>
              <a:rPr lang="it-IT" dirty="0"/>
              <a:t> ad interim (a ottobre si discuterà del membro effettivo)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CSN1: D. Bonacorsi, D. Elia (</a:t>
            </a:r>
            <a:r>
              <a:rPr lang="it-IT" dirty="0" err="1"/>
              <a:t>atlas&amp;cms</a:t>
            </a:r>
            <a:r>
              <a:rPr lang="it-IT" dirty="0"/>
              <a:t>), A. Perrotta (non </a:t>
            </a:r>
            <a:r>
              <a:rPr lang="it-IT" dirty="0" err="1"/>
              <a:t>lhc</a:t>
            </a:r>
            <a:r>
              <a:rPr lang="it-IT" dirty="0"/>
              <a:t>), P. Spagnolo (</a:t>
            </a:r>
            <a:r>
              <a:rPr lang="it-IT" dirty="0" err="1"/>
              <a:t>lhcb</a:t>
            </a:r>
            <a:r>
              <a:rPr lang="it-IT" dirty="0"/>
              <a:t>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CSN2: </a:t>
            </a:r>
            <a:r>
              <a:rPr lang="it-IT" dirty="0" err="1"/>
              <a:t>F</a:t>
            </a:r>
            <a:r>
              <a:rPr lang="it-IT" dirty="0"/>
              <a:t>. Di Pierro, M. Duranti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CSN3: S. Pirrone, M. La Cognata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CSN4: L. Cosmai, M. Pepe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CSN5: A. Lonardo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Infrastruttura: A. De Salvo (referee WG Infra)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Referee RRB 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t-IT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Organizzazione attività: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Incontro con i referee a inizi luglio per definire le procedure di referaggio, dare indicazioni agli esperimenti e stabilire l’agenda delle riunioni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Da capire bene come impostare i referaggi delle CSN4 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questa prima fase, può essere utile la partecipazione dei rappresentanti delle CSN alle riunioni</a:t>
            </a:r>
          </a:p>
          <a:p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27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312897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Gruppi di referaggio C3SN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2209800" y="1296271"/>
            <a:ext cx="82341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it-IT" sz="2000" b="1" dirty="0"/>
              <a:t>Referee C3SN + Progetti Esterni </a:t>
            </a:r>
            <a:r>
              <a:rPr lang="it-IT" dirty="0">
                <a:solidFill>
                  <a:schemeClr val="accent1"/>
                </a:solidFill>
              </a:rPr>
              <a:t>(3 membri)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/>
              <a:t>S. Pardi (ex CCR), </a:t>
            </a:r>
            <a:r>
              <a:rPr lang="it-IT" b="1" dirty="0" err="1"/>
              <a:t>F</a:t>
            </a:r>
            <a:r>
              <a:rPr lang="it-IT" b="1" dirty="0"/>
              <a:t>. Prelz </a:t>
            </a:r>
            <a:r>
              <a:rPr lang="it-IT" dirty="0"/>
              <a:t>(ex CCR, da contattare) + B. Martelli (da contattare)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457200" indent="-457200">
              <a:buFont typeface="+mj-lt"/>
              <a:buAutoNum type="arabicPeriod" startAt="2"/>
            </a:pPr>
            <a:r>
              <a:rPr lang="it-IT" sz="2000" b="1" dirty="0"/>
              <a:t>Referee WG Infrastruttura + Tier1 e Tier2 </a:t>
            </a:r>
            <a:r>
              <a:rPr lang="it-IT" dirty="0">
                <a:solidFill>
                  <a:schemeClr val="accent1"/>
                </a:solidFill>
              </a:rPr>
              <a:t>(5 membri)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b="1" dirty="0"/>
              <a:t>A. De Salvo </a:t>
            </a:r>
            <a:r>
              <a:rPr lang="it-IT" dirty="0"/>
              <a:t>(ex INFN-CLOUD), S. Bagnasco (ex INFN-CLOUD)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dirty="0"/>
              <a:t>Altri nomi proposti da contattare: </a:t>
            </a:r>
            <a:r>
              <a:rPr lang="it-IT" dirty="0" err="1"/>
              <a:t>R</a:t>
            </a:r>
            <a:r>
              <a:rPr lang="it-IT" dirty="0"/>
              <a:t>. Alfieri, E. </a:t>
            </a:r>
            <a:r>
              <a:rPr lang="it-IT" dirty="0" err="1"/>
              <a:t>Fattibene</a:t>
            </a:r>
            <a:r>
              <a:rPr lang="it-IT" dirty="0"/>
              <a:t>, M. </a:t>
            </a:r>
            <a:r>
              <a:rPr lang="it-IT" dirty="0" err="1"/>
              <a:t>Verlato</a:t>
            </a:r>
            <a:r>
              <a:rPr lang="it-IT" dirty="0"/>
              <a:t>, A. </a:t>
            </a:r>
            <a:r>
              <a:rPr lang="it-IT" dirty="0" err="1"/>
              <a:t>Budano</a:t>
            </a:r>
            <a:r>
              <a:rPr lang="it-IT" dirty="0"/>
              <a:t> (ex INFN-CLOUD)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t-IT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Organizzazione attività: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Dopo aver completato i gruppi di referaggi, riunione preliminare tra i referee e il C3SN per definire il mandato e le 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Non è necessaria la presenza dell’intero C3SN, è importante la presenza delle persone più coinvolte nelle attività (chair, direttore CNAF, rappresentanti Tier1 e Tier2, coordinatore WG Infra ….)</a:t>
            </a:r>
          </a:p>
          <a:p>
            <a:endParaRPr lang="it-IT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28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1587880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536E9-E2DF-984D-A151-46F8000AB13B}"/>
              </a:ext>
            </a:extLst>
          </p:cNvPr>
          <p:cNvSpPr txBox="1"/>
          <p:nvPr/>
        </p:nvSpPr>
        <p:spPr>
          <a:xfrm>
            <a:off x="1684283" y="1371418"/>
            <a:ext cx="94356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/>
              <a:t>Definito il bilancio (stimato, non effettivo), bisogna istruire i responsabili locali sulla compilazione dei preventivi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Sigla C3SN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Finanziamenti workshop interesse INFN (come in CCR), come fare per le strutture che non hanno una sigla?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CT, LNS, LNL, LNGS, TS, </a:t>
            </a:r>
            <a:r>
              <a:rPr lang="it-IT" sz="2000" dirty="0">
                <a:solidFill>
                  <a:schemeClr val="accent1"/>
                </a:solidFill>
              </a:rPr>
              <a:t>CA, FI, LE, PV, RM2, RM3 </a:t>
            </a:r>
            <a:r>
              <a:rPr lang="it-IT" sz="1600" dirty="0">
                <a:solidFill>
                  <a:schemeClr val="accent1"/>
                </a:solidFill>
              </a:rPr>
              <a:t>(neanche in DATACLOUD)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Sigla DATACLOUD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Decidere se e come centralizzare le missioni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Ai fini del referaggio, decidere il </a:t>
            </a:r>
            <a:r>
              <a:rPr lang="it-IT" sz="2000" i="1" dirty="0"/>
              <a:t>quanto</a:t>
            </a:r>
            <a:r>
              <a:rPr lang="it-IT" sz="2000" dirty="0"/>
              <a:t> da assegnare a ogni sezione coinvolta, anche se tutto verrà centralizzato. Necessario stimare il numero di persone coinvolte e definire un algoritmo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Definire i mandati per i gruppi di referaggio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/>
              <a:t>Quando verrà comunicato il bilancio effettivo del CNC bisognerà rimodulare i parziali C3SN, CCR e comunicarlo ai referee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Preventivi - finale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29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1889419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Sigla C3SN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8CFB4C-4019-6B42-B281-6A58359C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3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E6642555-2E43-6C46-BF85-CC87B38F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51287545-6302-9B4E-A3DE-32CBA12C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D3E8C0-5874-DF6A-818D-9AB4D68D1A59}"/>
              </a:ext>
            </a:extLst>
          </p:cNvPr>
          <p:cNvSpPr txBox="1"/>
          <p:nvPr/>
        </p:nvSpPr>
        <p:spPr>
          <a:xfrm>
            <a:off x="357027" y="1323887"/>
            <a:ext cx="55488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Attività da finanziare nella sigla C3SN: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b="1" dirty="0"/>
              <a:t>Consumo</a:t>
            </a:r>
            <a:r>
              <a:rPr lang="it-IT" sz="2000" dirty="0"/>
              <a:t>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it-IT" sz="2000" dirty="0"/>
              <a:t>Tasca indivisa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b="1" dirty="0"/>
              <a:t>Missioni</a:t>
            </a:r>
            <a:r>
              <a:rPr lang="it-IT" sz="2000" dirty="0"/>
              <a:t> 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it-IT" sz="2000" dirty="0"/>
              <a:t>gettone membri C3SN per attività C3SN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it-IT" sz="2000" dirty="0"/>
              <a:t>gettone coordinatori WG non membri C3SN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it-IT" sz="2000" dirty="0"/>
              <a:t>fondi per workshop o riunioni per attività di interesse INFN non supportata (completamente) da esperimenti. Per membri e non membri C3SN </a:t>
            </a:r>
          </a:p>
          <a:p>
            <a:pPr marL="800100" lvl="1" indent="-342900" fontAlgn="base">
              <a:buFont typeface="+mj-lt"/>
              <a:buAutoNum type="arabicPeriod"/>
            </a:pPr>
            <a:r>
              <a:rPr lang="it-IT" sz="2000" dirty="0"/>
              <a:t>Tasche</a:t>
            </a:r>
          </a:p>
          <a:p>
            <a:pPr marL="1257300" lvl="2" indent="-342900" fontAlgn="base">
              <a:buFont typeface="+mj-lt"/>
              <a:buAutoNum type="arabicPeriod"/>
            </a:pPr>
            <a:r>
              <a:rPr lang="it-IT" sz="2000" dirty="0"/>
              <a:t>indivisa missioni da assegnare in corso d’anno</a:t>
            </a:r>
          </a:p>
          <a:p>
            <a:pPr marL="1257300" lvl="2" indent="-342900" fontAlgn="base">
              <a:buFont typeface="+mj-lt"/>
              <a:buAutoNum type="arabicPeriod"/>
            </a:pPr>
            <a:r>
              <a:rPr lang="it-IT" sz="2000" dirty="0"/>
              <a:t>tasca indivisa nuovi progetti gestita dal coordinatore WG Progetti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21C95AC-8B92-055D-D32B-CD9BBA5FF78C}"/>
              </a:ext>
            </a:extLst>
          </p:cNvPr>
          <p:cNvSpPr txBox="1"/>
          <p:nvPr/>
        </p:nvSpPr>
        <p:spPr>
          <a:xfrm>
            <a:off x="6185042" y="1120080"/>
            <a:ext cx="5767173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Strutture e Responsabili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Membri C3SN: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BA ( Elia) – BO (Grandi) – CNAF (</a:t>
            </a:r>
            <a:r>
              <a:rPr lang="it-IT" dirty="0" err="1"/>
              <a:t>Cesini</a:t>
            </a:r>
            <a:r>
              <a:rPr lang="it-IT" dirty="0"/>
              <a:t>) – FE (Bozzi) – GE (</a:t>
            </a:r>
            <a:r>
              <a:rPr lang="it-IT" dirty="0" err="1"/>
              <a:t>Brunengo</a:t>
            </a:r>
            <a:r>
              <a:rPr lang="it-IT" dirty="0"/>
              <a:t>) – LNF (Mazzitelli) - MI (Perini) – MIB (Giusti) – NA (Carlino, RN) – PI (Boccali)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Coordinatori WG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TO (Gaido)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63984D3-F67A-2119-15A9-102054D38F9A}"/>
              </a:ext>
            </a:extLst>
          </p:cNvPr>
          <p:cNvSpPr txBox="1"/>
          <p:nvPr/>
        </p:nvSpPr>
        <p:spPr>
          <a:xfrm>
            <a:off x="8371016" y="3428404"/>
            <a:ext cx="35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Le sigle dovrebbero essere già aperte e i responsabili informati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6F5DAD-AD41-6E8E-DAB4-2DC1A849B6C4}"/>
              </a:ext>
            </a:extLst>
          </p:cNvPr>
          <p:cNvSpPr txBox="1"/>
          <p:nvPr/>
        </p:nvSpPr>
        <p:spPr>
          <a:xfrm>
            <a:off x="6611205" y="4090124"/>
            <a:ext cx="523489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 decidere: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Missioni Workshop CNC su che sigla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Missioni punto 3 assegnata a personale di strutture senza la sigla: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aprire la sigla in tutte le sezioni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>
                <a:solidFill>
                  <a:srgbClr val="FF0000"/>
                </a:solidFill>
              </a:rPr>
              <a:t>centralizzare</a:t>
            </a:r>
          </a:p>
          <a:p>
            <a:r>
              <a:rPr lang="it-IT" dirty="0">
                <a:solidFill>
                  <a:srgbClr val="FF0000"/>
                </a:solidFill>
              </a:rPr>
              <a:t>Nell’ipotesi 2, chiarire come compilare i preventivi </a:t>
            </a:r>
          </a:p>
        </p:txBody>
      </p:sp>
    </p:spTree>
    <p:extLst>
      <p:ext uri="{BB962C8B-B14F-4D97-AF65-F5344CB8AC3E}">
        <p14:creationId xmlns:p14="http://schemas.microsoft.com/office/powerpoint/2010/main" val="2148299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Progetti di Calcolo PNRR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1600399" y="1151801"/>
            <a:ext cx="91977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Centro Nazionale ICSC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Infrastruttura di Ricerca TERABIT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Partenariato Esteso 1 AI FAIR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Partenariato </a:t>
            </a:r>
            <a:r>
              <a:rPr lang="it-IT" sz="2000" b="1" dirty="0" err="1"/>
              <a:t>Estesp</a:t>
            </a:r>
            <a:r>
              <a:rPr lang="it-IT" sz="2000" b="1" dirty="0"/>
              <a:t> 6 BOSPHORHUS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Infrastruttura di Ricerca ITINERIS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……….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r>
              <a:rPr lang="it-IT" dirty="0">
                <a:solidFill>
                  <a:srgbClr val="FF0000"/>
                </a:solidFill>
              </a:rPr>
              <a:t>I progetti del PNRR necessitano di fondi di metabolismo non recuperabili nel bilancio ordinario del CNC e (forse) delle CSN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progetti del PNRR avranno delle sigle per la rendicontazione delle spese e del personale sotto UE nel DB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 metabolismi potranno essere inseriti in queste sigle oppure bisogna creare delle sigle di supporto come per gli altri progetti esterni del calcolo ??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 responsabili delle sigle ufficiali è logico siano anche responsabili delle sigle di supporto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La GE (D.B.) è stata informata di questa necessità ma non è chiaro se ha già valutato questi aspetti e preso delle decisioni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Diego ha chiesto una stima delle possibili richieste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30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2456255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Progetti di Calcolo PNRR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2564524" y="1212414"/>
            <a:ext cx="789326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2000" dirty="0"/>
              <a:t>Personale Coinvolto</a:t>
            </a:r>
          </a:p>
          <a:p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Staff e TD per attività infrastrutturali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Interesse specifico CNC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Staff e TD per attività tecnologiche in ambito esperimenti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Interesse specifico CSN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1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Se si creeranno delle sigle di supporto in CNC, dovranno supportare solo le attività infrastrutturali </a:t>
            </a:r>
          </a:p>
          <a:p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Le sigle e i finanziamenti non sono necessariamente collegate ai preventivi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Le sigle possono essere aperte in corso d’anno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I finanziamenti,  provenendo dalla GE (fondi FOE o overhead dei progetti), possono essere assegnati in corso d’anno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In tal caso, non fanno parte del bilancio ordinario CNC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31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3076321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 nei Progetti di Calcolo PNRR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3304101" y="1166842"/>
            <a:ext cx="6638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Personale TD Coinvolto in attività Infrastrutturali  </a:t>
            </a:r>
            <a:r>
              <a:rPr lang="it-IT" dirty="0">
                <a:solidFill>
                  <a:srgbClr val="FF0000"/>
                </a:solidFill>
              </a:rPr>
              <a:t>- molto preliminare</a:t>
            </a:r>
            <a:r>
              <a:rPr lang="it-IT" dirty="0"/>
              <a:t>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ICSC </a:t>
            </a:r>
            <a:r>
              <a:rPr lang="it-IT" dirty="0" err="1"/>
              <a:t>Spoke</a:t>
            </a:r>
            <a:r>
              <a:rPr lang="it-IT" dirty="0"/>
              <a:t> 0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TD: Tecnologi: 10 nord + 6 sud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TD: Tecnici: 6 nord + 4 sud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TERABIT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 Tecnologi: 14 nord + 4 sud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 Tecnici: 3 sud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TD: 3.5 FTE  (triennali)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ITINERIS</a:t>
            </a:r>
            <a:endParaRPr lang="it-IT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 Tecnologi: 2 (biennali) 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BOSPHORHUS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OPEN.IT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 Tecnologi: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 Tecnici: 4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32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3449571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Metabolismi Progetti di Calcolo PNRR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3069022" y="1166842"/>
            <a:ext cx="7151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Stima metabolismi TD </a:t>
            </a:r>
            <a:r>
              <a:rPr lang="it-IT" dirty="0">
                <a:solidFill>
                  <a:srgbClr val="FF0000"/>
                </a:solidFill>
              </a:rPr>
              <a:t>- molto preliminare</a:t>
            </a:r>
            <a:r>
              <a:rPr lang="it-IT" dirty="0"/>
              <a:t>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Metabolismi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Missioni: 1 k€ a TD / anno </a:t>
            </a:r>
            <a:r>
              <a:rPr lang="it-IT" dirty="0"/>
              <a:t>(</a:t>
            </a:r>
            <a:r>
              <a:rPr lang="it-IT" dirty="0" err="1"/>
              <a:t>p.es</a:t>
            </a:r>
            <a:r>
              <a:rPr lang="it-IT" dirty="0"/>
              <a:t>. ~ 2-3 trasferte anno a BO)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Inventariabili (computer): 1.5 €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Stima totale personale TD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 Tecnologi: 41.5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 Tecnici: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Stima metabolismi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Missioni: ~ 60 k€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Inventariabile: 90 k€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Da chiarire come finanziare le attività degli staff, almeno per le responsabilità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33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3369572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 Progetti di Calcolo PNRR - II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2096816" y="1304747"/>
            <a:ext cx="88654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titolo di esempio: Personale coinvolto nello </a:t>
            </a:r>
            <a:r>
              <a:rPr lang="it-IT" dirty="0" err="1"/>
              <a:t>Spoke</a:t>
            </a:r>
            <a:r>
              <a:rPr lang="it-IT" dirty="0"/>
              <a:t> 2 ICSC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Attività non infrastrutturali – fanno riferimento alle CSN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Personale coinvolto: dipendenti o associati (assunti dalle università)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TD: 52 M€ = 32 persone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PhD: 2 M € = 30 persone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Stima metabolismi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Missioni: ~ 60 k€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Inventariabile: 90 k€</a:t>
            </a:r>
          </a:p>
          <a:p>
            <a:pPr lvl="1"/>
            <a:endParaRPr lang="it-IT" dirty="0">
              <a:solidFill>
                <a:schemeClr val="accent1"/>
              </a:solidFill>
            </a:endParaRPr>
          </a:p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Gli staff coinvolti possono utilizzare fondi di esperimento o dotazioni CSN</a:t>
            </a:r>
          </a:p>
          <a:p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Solo per lo </a:t>
            </a:r>
            <a:r>
              <a:rPr lang="it-IT" dirty="0" err="1">
                <a:solidFill>
                  <a:srgbClr val="FF0000"/>
                </a:solidFill>
              </a:rPr>
              <a:t>Spoke</a:t>
            </a:r>
            <a:r>
              <a:rPr lang="it-IT" dirty="0">
                <a:solidFill>
                  <a:srgbClr val="FF0000"/>
                </a:solidFill>
              </a:rPr>
              <a:t> 2 le necessità di metabolismo coincidono con tutto il personale «</a:t>
            </a:r>
            <a:r>
              <a:rPr lang="it-IT" dirty="0" err="1">
                <a:solidFill>
                  <a:srgbClr val="FF0000"/>
                </a:solidFill>
              </a:rPr>
              <a:t>infrastruttuale</a:t>
            </a:r>
            <a:r>
              <a:rPr lang="it-IT" dirty="0">
                <a:solidFill>
                  <a:srgbClr val="FF0000"/>
                </a:solidFill>
              </a:rPr>
              <a:t>».</a:t>
            </a:r>
          </a:p>
          <a:p>
            <a:r>
              <a:rPr lang="it-IT" dirty="0">
                <a:solidFill>
                  <a:srgbClr val="FF0000"/>
                </a:solidFill>
              </a:rPr>
              <a:t>Le attività sono più di pertinenza delle CSN, per cui non se ne deve occupare il CNC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106E56C-AC76-6741-A080-214D3621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34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2BD797BC-1F21-2D4B-A33D-0CE50BF5A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13F985B-817E-B14A-B507-3C89CC6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3214012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536E9-E2DF-984D-A151-46F8000AB13B}"/>
              </a:ext>
            </a:extLst>
          </p:cNvPr>
          <p:cNvSpPr txBox="1"/>
          <p:nvPr/>
        </p:nvSpPr>
        <p:spPr>
          <a:xfrm>
            <a:off x="1747400" y="1342842"/>
            <a:ext cx="93729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Prossime Riunioni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Luglio – da decidere anche in base all’organizzazione dei referaggi e la definizione del bilancio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endParaRPr lang="it-IT" sz="2000" dirty="0"/>
          </a:p>
          <a:p>
            <a:r>
              <a:rPr lang="it-IT" sz="2000" b="1" dirty="0"/>
              <a:t>Riunione di bilancio di settembre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Insieme a CCR, organizzazione in comune (logistica)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28-29 Settembre – Castel Gandolfo Hotel </a:t>
            </a:r>
            <a:r>
              <a:rPr lang="it-IT" sz="2000"/>
              <a:t>Castel Vecchio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Riunioni C3SN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35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363440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536E9-E2DF-984D-A151-46F8000AB13B}"/>
              </a:ext>
            </a:extLst>
          </p:cNvPr>
          <p:cNvSpPr txBox="1"/>
          <p:nvPr/>
        </p:nvSpPr>
        <p:spPr>
          <a:xfrm>
            <a:off x="378075" y="973268"/>
            <a:ext cx="4512534" cy="560153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CNRBIOMICS_CNC (Donvito)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CSCALE_CNC (Donvito)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DICE_CNC (Salomoni)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BA, CNAF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EGI_ACE_CNC (Gaido)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BA, CNAF, PG,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EOSC_FUTURE_CNC (Gaido)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500" dirty="0"/>
              <a:t>CNAF, PI, RM1, PD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IBISCO_CNC (Carlino)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BA, CT, LNF, 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LWPLUS (Donvito)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AI4EOSC_CNC (Donvito)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</a:t>
            </a:r>
            <a:r>
              <a:rPr lang="it-IT" sz="1500" dirty="0"/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ESG_CNC (</a:t>
            </a:r>
            <a:r>
              <a:rPr lang="it-IT" sz="2000" dirty="0" err="1"/>
              <a:t>Nicotri</a:t>
            </a:r>
            <a:r>
              <a:rPr lang="it-IT" sz="2000" dirty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/>
              <a:t>InterTwin_CNC</a:t>
            </a:r>
            <a:r>
              <a:rPr lang="it-IT" sz="2000" dirty="0"/>
              <a:t> (Spiga)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BA, CNAF, PG, PI,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Skill4EOSC_CNC (Gaido)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200" dirty="0"/>
              <a:t>BO, CNAF, MI, TO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a Progetti Esterni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4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C3SN - 16/06/2</a:t>
            </a:r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28694B-AD39-605B-9D15-B9EC159B5B92}"/>
              </a:ext>
            </a:extLst>
          </p:cNvPr>
          <p:cNvSpPr txBox="1"/>
          <p:nvPr/>
        </p:nvSpPr>
        <p:spPr>
          <a:xfrm>
            <a:off x="5712181" y="3429000"/>
            <a:ext cx="451253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Progetti In chiusura nel 2023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CA_2020_CCR (Masoni)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EOSC_HUB_CCR (Gaido)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EOSC_PILLAR_CCR (Perini)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ESCAPE_CCR (Boccali)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1500" dirty="0"/>
              <a:t>eventuali richieste per attività di pochi mesi nel 2023 in C3SN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EUROEXA_CCR (Vicini)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IOTWINS_CCR (</a:t>
            </a:r>
            <a:r>
              <a:rPr lang="it-IT" sz="2000" dirty="0" err="1"/>
              <a:t>Cesini</a:t>
            </a:r>
            <a:r>
              <a:rPr lang="it-IT" sz="2000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697EF7B-BA40-87F2-45E4-361587D7EC96}"/>
              </a:ext>
            </a:extLst>
          </p:cNvPr>
          <p:cNvSpPr txBox="1"/>
          <p:nvPr/>
        </p:nvSpPr>
        <p:spPr>
          <a:xfrm>
            <a:off x="5148942" y="1285646"/>
            <a:ext cx="643345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/>
              <a:t>Le sigle in CNC di supporto a progetti  finanziano missioni quando i progetti non li prevedono (a sufficienza)</a:t>
            </a:r>
          </a:p>
          <a:p>
            <a:endParaRPr lang="it-IT"/>
          </a:p>
          <a:p>
            <a:r>
              <a:rPr lang="it-IT" b="1"/>
              <a:t>Che tipo di progetti possono avere una sigla di supporto in CNC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accent1"/>
                </a:solidFill>
              </a:rPr>
              <a:t>Progetti su attività di calcolo infrastrutturale (hw, </a:t>
            </a:r>
            <a:r>
              <a:rPr lang="it-IT" err="1">
                <a:solidFill>
                  <a:schemeClr val="accent1"/>
                </a:solidFill>
              </a:rPr>
              <a:t>sw</a:t>
            </a:r>
            <a:r>
              <a:rPr lang="it-IT">
                <a:solidFill>
                  <a:schemeClr val="accent1"/>
                </a:solidFill>
              </a:rPr>
              <a:t>, mw)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accent1"/>
                </a:solidFill>
              </a:rPr>
              <a:t>Non sono previsti progetti di applicazioni di calcolo per attività scientifiche svolte nelle CSN (per esempio AI …) </a:t>
            </a:r>
          </a:p>
        </p:txBody>
      </p:sp>
    </p:spTree>
    <p:extLst>
      <p:ext uri="{BB962C8B-B14F-4D97-AF65-F5344CB8AC3E}">
        <p14:creationId xmlns:p14="http://schemas.microsoft.com/office/powerpoint/2010/main" val="129048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536E9-E2DF-984D-A151-46F8000AB13B}"/>
              </a:ext>
            </a:extLst>
          </p:cNvPr>
          <p:cNvSpPr txBox="1"/>
          <p:nvPr/>
        </p:nvSpPr>
        <p:spPr>
          <a:xfrm>
            <a:off x="1160981" y="1054287"/>
            <a:ext cx="99202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Nome sigla:  </a:t>
            </a:r>
            <a:r>
              <a:rPr lang="it-IT" sz="2000" dirty="0">
                <a:solidFill>
                  <a:srgbClr val="FF0000"/>
                </a:solidFill>
              </a:rPr>
              <a:t>DATACLOUD</a:t>
            </a:r>
            <a:r>
              <a:rPr lang="it-IT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Attività: integrazione tra l’infrastruttura a </a:t>
            </a:r>
            <a:r>
              <a:rPr lang="it-IT" sz="2000" dirty="0" err="1">
                <a:solidFill>
                  <a:schemeClr val="accent1"/>
                </a:solidFill>
              </a:rPr>
              <a:t>Tier</a:t>
            </a:r>
            <a:r>
              <a:rPr lang="it-IT" sz="2000" dirty="0">
                <a:solidFill>
                  <a:schemeClr val="accent1"/>
                </a:solidFill>
              </a:rPr>
              <a:t> e Cloud, sviluppo mw per il CN, </a:t>
            </a:r>
            <a:r>
              <a:rPr lang="it-IT" sz="2000" dirty="0" err="1">
                <a:solidFill>
                  <a:schemeClr val="accent1"/>
                </a:solidFill>
              </a:rPr>
              <a:t>operations</a:t>
            </a:r>
            <a:r>
              <a:rPr lang="it-IT" sz="2000" dirty="0">
                <a:solidFill>
                  <a:schemeClr val="accent1"/>
                </a:solidFill>
              </a:rPr>
              <a:t>, supporto ai siti e agli utenti …… </a:t>
            </a:r>
            <a:r>
              <a:rPr lang="it-IT" sz="2000" dirty="0"/>
              <a:t>. Suddivisione in WP.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@ Davide: Stima persone coinvolte ??? </a:t>
            </a:r>
            <a:r>
              <a:rPr lang="it-IT" sz="2000" dirty="0"/>
              <a:t>Da fare per meeting 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Attività da finanziare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/>
              <a:t>Missioni</a:t>
            </a:r>
            <a:r>
              <a:rPr lang="it-IT" sz="2000" dirty="0"/>
              <a:t> 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000" dirty="0"/>
              <a:t>riunioni del personale dei WP per meeting periodici 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000" dirty="0"/>
              <a:t>riunioni del personale dei siti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000" dirty="0"/>
              <a:t>workshop CNC (maggio + </a:t>
            </a:r>
            <a:r>
              <a:rPr lang="it-IT" sz="2000" dirty="0" err="1"/>
              <a:t>ws</a:t>
            </a:r>
            <a:r>
              <a:rPr lang="it-IT" sz="2000" dirty="0"/>
              <a:t> tecnico in autunno)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/>
              <a:t>Consumo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Gettoni Tier2 e Booth </a:t>
            </a:r>
            <a:r>
              <a:rPr lang="it-IT" sz="2000" dirty="0" err="1"/>
              <a:t>Supercomputing</a:t>
            </a:r>
            <a:endParaRPr lang="it-IT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/>
              <a:t>Inventariabile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R&amp;D per test di integrazione cloud provider esterni, test di integrazione FPGA o </a:t>
            </a:r>
            <a:r>
              <a:rPr lang="it-IT" sz="2000" dirty="0" err="1"/>
              <a:t>edge</a:t>
            </a:r>
            <a:r>
              <a:rPr lang="it-IT" sz="2000" dirty="0"/>
              <a:t> devices – in collaborazione con il WG Tecnologie Informatiche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/>
              <a:t>Altro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Corsi per la certificazione dei siti ISO per il personale coinvolto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b="1" dirty="0"/>
              <a:t>Non incluso:  </a:t>
            </a:r>
            <a:r>
              <a:rPr lang="it-IT" sz="2000" dirty="0"/>
              <a:t>hw per la infrastruttura INFN CLOUD, Tier2 e certificazione siti </a:t>
            </a:r>
            <a:r>
              <a:rPr lang="it-IT" sz="2000" dirty="0">
                <a:solidFill>
                  <a:schemeClr val="accent1"/>
                </a:solidFill>
                <a:sym typeface="Wingdings" pitchFamily="2" charset="2"/>
              </a:rPr>
              <a:t> PNRR</a:t>
            </a:r>
            <a:r>
              <a:rPr lang="it-IT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Infrastruttura - DATACLOUD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5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174663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536E9-E2DF-984D-A151-46F8000AB13B}"/>
              </a:ext>
            </a:extLst>
          </p:cNvPr>
          <p:cNvSpPr txBox="1"/>
          <p:nvPr/>
        </p:nvSpPr>
        <p:spPr>
          <a:xfrm>
            <a:off x="1244290" y="1392560"/>
            <a:ext cx="970341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Strutture coinvolte e Responsabili Locali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INFN-CLOUD: BA (Donvito), CNAF (Salomoni, RN), BO (Peco), LNGS (</a:t>
            </a:r>
            <a:r>
              <a:rPr lang="it-IT" sz="2000" dirty="0" err="1"/>
              <a:t>Stalio</a:t>
            </a:r>
            <a:r>
              <a:rPr lang="it-IT" sz="2000" dirty="0"/>
              <a:t>), LNS (Giorgio) PD (</a:t>
            </a:r>
            <a:r>
              <a:rPr lang="it-IT" sz="2000" dirty="0" err="1"/>
              <a:t>Sgaravatto</a:t>
            </a:r>
            <a:r>
              <a:rPr lang="it-IT" sz="2000" dirty="0"/>
              <a:t>), PG (Spiga), TO (Gaido), TS (</a:t>
            </a:r>
            <a:r>
              <a:rPr lang="it-IT" sz="2000" dirty="0" err="1"/>
              <a:t>Strizzolo</a:t>
            </a:r>
            <a:r>
              <a:rPr lang="it-IT" sz="2000" dirty="0"/>
              <a:t>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Tier2: CT (Monforte), LNF (Vilucchi), LNL (</a:t>
            </a:r>
            <a:r>
              <a:rPr lang="it-IT" sz="2000" dirty="0" err="1"/>
              <a:t>Biasotto</a:t>
            </a:r>
            <a:r>
              <a:rPr lang="it-IT" sz="2000" dirty="0"/>
              <a:t>), NA (Doria), MI (Carminati/Prelz), PI (Mazzoni), RM1 (De Salvo)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Nuove: MIB (Carbone)</a:t>
            </a:r>
          </a:p>
          <a:p>
            <a:endParaRPr lang="it-IT" sz="2000" dirty="0"/>
          </a:p>
          <a:p>
            <a:r>
              <a:rPr lang="it-IT" sz="2000" dirty="0">
                <a:solidFill>
                  <a:schemeClr val="accent1"/>
                </a:solidFill>
              </a:rPr>
              <a:t>Mancano: CA, GE, LE, FI, PV, RM2, RM3</a:t>
            </a:r>
          </a:p>
          <a:p>
            <a:endParaRPr lang="it-IT" sz="2000" dirty="0">
              <a:solidFill>
                <a:schemeClr val="accent1"/>
              </a:solidFill>
            </a:endParaRPr>
          </a:p>
          <a:p>
            <a:endParaRPr lang="it-IT" sz="2000" dirty="0">
              <a:solidFill>
                <a:schemeClr val="accent1"/>
              </a:solidFill>
            </a:endParaRPr>
          </a:p>
          <a:p>
            <a:r>
              <a:rPr lang="it-IT" sz="2000" dirty="0"/>
              <a:t>Gli FTE del personale potranno in gran </a:t>
            </a:r>
          </a:p>
          <a:p>
            <a:r>
              <a:rPr lang="it-IT" sz="2000" dirty="0"/>
              <a:t>parte sovrapporsi a quelli dichiarati sulle</a:t>
            </a:r>
          </a:p>
          <a:p>
            <a:r>
              <a:rPr lang="it-IT" sz="2000" dirty="0"/>
              <a:t>sigle del PNRR da rendicontare 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Infrastruttura - DATACLOUD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503322-33EF-AEF0-C1CA-FB58DAE4BC82}"/>
              </a:ext>
            </a:extLst>
          </p:cNvPr>
          <p:cNvSpPr txBox="1"/>
          <p:nvPr/>
        </p:nvSpPr>
        <p:spPr>
          <a:xfrm>
            <a:off x="5887092" y="4060876"/>
            <a:ext cx="6022476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Da decidere: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Missioni ai punti 1 e 2 (parzialmente) centralizzate o assegnate alle singole strutture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FF0000"/>
                </a:solidFill>
              </a:rPr>
              <a:t>Gettone per sito + tasca centrale </a:t>
            </a:r>
          </a:p>
          <a:p>
            <a:pPr lvl="1"/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chemeClr val="accent1"/>
                </a:solidFill>
              </a:rPr>
              <a:t>Da chiarire come compilare i preventivi </a:t>
            </a:r>
          </a:p>
        </p:txBody>
      </p:sp>
    </p:spTree>
    <p:extLst>
      <p:ext uri="{BB962C8B-B14F-4D97-AF65-F5344CB8AC3E}">
        <p14:creationId xmlns:p14="http://schemas.microsoft.com/office/powerpoint/2010/main" val="76354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8536E9-E2DF-984D-A151-46F8000AB13B}"/>
              </a:ext>
            </a:extLst>
          </p:cNvPr>
          <p:cNvSpPr txBox="1"/>
          <p:nvPr/>
        </p:nvSpPr>
        <p:spPr>
          <a:xfrm>
            <a:off x="1244290" y="1080020"/>
            <a:ext cx="97034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Riunione «gruppetto» preparatorio a Paestum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 breve prima riunione per l’organizzazione delle attività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Attività prioritarie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Stabilire Costi Unitari 2023 per i preventivi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Esercizio utile anche se non strettamente necessario se le </a:t>
            </a:r>
            <a:r>
              <a:rPr lang="it-IT" sz="2000" dirty="0" err="1">
                <a:solidFill>
                  <a:schemeClr val="accent1"/>
                </a:solidFill>
              </a:rPr>
              <a:t>pledge</a:t>
            </a:r>
            <a:r>
              <a:rPr lang="it-IT" sz="2000" dirty="0">
                <a:solidFill>
                  <a:schemeClr val="accent1"/>
                </a:solidFill>
              </a:rPr>
              <a:t> vengono comprate con il PNRR. In ogni caso nel DB preventivi saranno indicate le richieste e poi annullate in fase di assegnazione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Preparazione Gare PNRR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Apertura Sigla Specifica?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Probabilmente è troppo presto per capire se è utile/opportuna e definire gli FTE dei partecipanti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Richieste in C3SN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Tecnologie Informatiche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7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210370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8">
            <a:extLst>
              <a:ext uri="{FF2B5EF4-FFF2-40B4-BE49-F238E27FC236}">
                <a16:creationId xmlns:a16="http://schemas.microsoft.com/office/drawing/2014/main" id="{6D3FB2DE-5433-2C46-983D-241AFC2F309D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e Finanziamenti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C91D501-BFF6-714C-8872-434EC2DA013A}"/>
              </a:ext>
            </a:extLst>
          </p:cNvPr>
          <p:cNvSpPr txBox="1"/>
          <p:nvPr/>
        </p:nvSpPr>
        <p:spPr>
          <a:xfrm>
            <a:off x="1700670" y="1160375"/>
            <a:ext cx="965313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/>
              <a:t>il CNC ha un unico bilancio assegnato al C3SN per il funzionamento dei centri di calcolo e dei gruppi di lavoro. Una quota è attribuita alla CCR per gestire in autonomia le attività di propria competenza.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>
              <a:solidFill>
                <a:srgbClr val="FF0000"/>
              </a:solidFill>
            </a:endParaRPr>
          </a:p>
          <a:p>
            <a:r>
              <a:rPr lang="it-IT" sz="2000" b="1"/>
              <a:t>Bilancio ordinario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>
                <a:solidFill>
                  <a:srgbClr val="FF0000"/>
                </a:solidFill>
              </a:rPr>
              <a:t>fondi attualmente della CCR, fondi per le infrastrutture dei siti e fondi per le attività metaboliche dei WG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/>
              <a:t>Il C3SN trasferisce i fondi alla CCR per le attività di propria competenza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/>
          </a:p>
          <a:p>
            <a:r>
              <a:rPr lang="it-IT" sz="2000" b="1"/>
              <a:t>Finanziamenti non direttamente assegnati al CNC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rgbClr val="FF0000"/>
                </a:solidFill>
              </a:rPr>
              <a:t>fondi straordinari provenienti da progetti esterni o GE per progetti speciali (INFN Cloud)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/>
              <a:t>il CNC metterà a disposizione il proprio sistema di sigle per la gestione e la distribuzione dei finanziamenti tra le strutture INFN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>
                <a:solidFill>
                  <a:srgbClr val="FF0000"/>
                </a:solidFill>
              </a:rPr>
              <a:t>fondi di CSN e GE per le risorse informatiche dei siti (pledges)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/>
              <a:t>il CNC, attraverso il C3SN e i gruppi di referaggio, organizza il referaggio delle richieste e propone i finanziamenti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2ACAB14-80E6-3E4F-923F-5EC7EC63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8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8F884529-6113-F240-90D8-664F6FA0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22E924B-EADF-2E43-8CB9-7B43F2BA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</p:spTree>
    <p:extLst>
      <p:ext uri="{BB962C8B-B14F-4D97-AF65-F5344CB8AC3E}">
        <p14:creationId xmlns:p14="http://schemas.microsoft.com/office/powerpoint/2010/main" val="245493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E0F26EE-5DD5-154A-A3F2-ACABC123AA6C}"/>
              </a:ext>
            </a:extLst>
          </p:cNvPr>
          <p:cNvSpPr txBox="1">
            <a:spLocks/>
          </p:cNvSpPr>
          <p:nvPr/>
        </p:nvSpPr>
        <p:spPr>
          <a:xfrm>
            <a:off x="2936240" y="198437"/>
            <a:ext cx="8417560" cy="789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9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 C3SN – Stima 2023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D357D8F-6372-0A41-A2F3-CC711720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E45F4-01BE-AC49-847F-5E2C65470EFF}" type="slidenum">
              <a:rPr lang="it-IT" smtClean="0"/>
              <a:t>9</a:t>
            </a:fld>
            <a:endParaRPr lang="it-IT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BC940E8D-B190-8B45-B4D9-5127273E2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C3SN - 16/06/22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1B04F71-B90E-ED41-9535-F7605D12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G. Carlino - Preparazione preventivi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1EE763-4CA9-E4F1-56BC-E2FDB2CAB98F}"/>
              </a:ext>
            </a:extLst>
          </p:cNvPr>
          <p:cNvSpPr txBox="1"/>
          <p:nvPr/>
        </p:nvSpPr>
        <p:spPr>
          <a:xfrm>
            <a:off x="1482955" y="1212414"/>
            <a:ext cx="965313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C3SN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Storico C3S: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Missioni: media 2013-19 =  105 k€ - 2022 = 89 k€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</a:rPr>
              <a:t>Consumo: 18 k€ (Tier2) + 13 k€ (Super Computing)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Stima 2023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it-IT" dirty="0"/>
              <a:t>Consumo 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it-IT" dirty="0"/>
              <a:t>Tasca indivisa = </a:t>
            </a:r>
            <a:r>
              <a:rPr lang="it-IT" dirty="0">
                <a:solidFill>
                  <a:srgbClr val="FF0000"/>
                </a:solidFill>
              </a:rPr>
              <a:t>10 k€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it-IT" dirty="0"/>
              <a:t>Missioni 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it-IT" dirty="0"/>
              <a:t>membri C3SN per attività C3SN: Chair 10 k€ - membri 2.5 k€ (10: 25 k€) - membri rappresentanti CNS ( + finanziamento CSN) 1 k€ = </a:t>
            </a:r>
            <a:r>
              <a:rPr lang="it-IT" dirty="0">
                <a:solidFill>
                  <a:srgbClr val="FF0000"/>
                </a:solidFill>
              </a:rPr>
              <a:t>40 k€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it-IT" dirty="0"/>
              <a:t>coordinatori WG non membri C3SN: 1.5 k€ (2) = </a:t>
            </a:r>
            <a:r>
              <a:rPr lang="it-IT" dirty="0">
                <a:solidFill>
                  <a:srgbClr val="FF0000"/>
                </a:solidFill>
              </a:rPr>
              <a:t>3 k€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it-IT" dirty="0"/>
              <a:t>Tasca indivisa missioni = </a:t>
            </a:r>
            <a:r>
              <a:rPr lang="it-IT" dirty="0">
                <a:solidFill>
                  <a:srgbClr val="FF0000"/>
                </a:solidFill>
              </a:rPr>
              <a:t>10 k€</a:t>
            </a:r>
            <a:endParaRPr lang="it-IT" dirty="0"/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it-IT" dirty="0"/>
              <a:t>Tasca indivisa nuovi progetti = </a:t>
            </a:r>
            <a:r>
              <a:rPr lang="it-IT" dirty="0">
                <a:solidFill>
                  <a:srgbClr val="FF0000"/>
                </a:solidFill>
              </a:rPr>
              <a:t>5 k€ </a:t>
            </a:r>
            <a:r>
              <a:rPr lang="it-IT" dirty="0"/>
              <a:t>(gestita dal coordinatore WG)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it-IT" dirty="0"/>
              <a:t>workshop o riunioni per attività di interesse INFN non supportata da esperimenti = </a:t>
            </a:r>
            <a:r>
              <a:rPr lang="it-IT" dirty="0">
                <a:solidFill>
                  <a:srgbClr val="FF0000"/>
                </a:solidFill>
              </a:rPr>
              <a:t>60 k€</a:t>
            </a:r>
          </a:p>
          <a:p>
            <a:pPr fontAlgn="base"/>
            <a:endParaRPr lang="it-IT" dirty="0">
              <a:solidFill>
                <a:srgbClr val="FF0000"/>
              </a:solidFill>
            </a:endParaRPr>
          </a:p>
          <a:p>
            <a:pPr algn="ctr" fontAlgn="base"/>
            <a:r>
              <a:rPr lang="it-IT" dirty="0">
                <a:solidFill>
                  <a:srgbClr val="FF0000"/>
                </a:solidFill>
              </a:rPr>
              <a:t>TOTALE = 118 k€ (missioni) + 10 k€ (consumo)</a:t>
            </a:r>
          </a:p>
          <a:p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644653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21305</TotalTime>
  <Words>4019</Words>
  <Application>Microsoft Macintosh PowerPoint</Application>
  <PresentationFormat>Widescreen</PresentationFormat>
  <Paragraphs>576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Tema di Office</vt:lpstr>
      <vt:lpstr>1_Personalizza struttura</vt:lpstr>
      <vt:lpstr>Personalizza struttura</vt:lpstr>
      <vt:lpstr>CNC  preparazione preventivi:  bilancio e  referaggi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Gianpaolo Carlino</dc:creator>
  <cp:lastModifiedBy>Gianpaolo Carlino</cp:lastModifiedBy>
  <cp:revision>460</cp:revision>
  <cp:lastPrinted>2022-06-16T12:17:41Z</cp:lastPrinted>
  <dcterms:created xsi:type="dcterms:W3CDTF">2020-11-14T15:48:13Z</dcterms:created>
  <dcterms:modified xsi:type="dcterms:W3CDTF">2022-06-20T14:46:58Z</dcterms:modified>
</cp:coreProperties>
</file>