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5" r:id="rId6"/>
    <p:sldId id="266" r:id="rId7"/>
    <p:sldId id="257" r:id="rId8"/>
    <p:sldId id="271" r:id="rId9"/>
    <p:sldId id="272" r:id="rId10"/>
    <p:sldId id="267" r:id="rId11"/>
    <p:sldId id="273" r:id="rId12"/>
    <p:sldId id="27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52A0D-9A2E-40B2-8D05-E7E72132852F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851D4-40C3-420F-A9BF-FC5ECFFD72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1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\220416——SEU</a:t>
            </a:r>
            <a:r>
              <a:rPr lang="zh-CN" altLang="en-US" dirty="0"/>
              <a:t>复现</a:t>
            </a:r>
            <a:r>
              <a:rPr lang="en-US" altLang="zh-CN" dirty="0"/>
              <a:t>AMS02</a:t>
            </a:r>
            <a:r>
              <a:rPr lang="zh-CN" altLang="en-US" dirty="0"/>
              <a:t>文章</a:t>
            </a:r>
            <a:r>
              <a:rPr lang="en-US" altLang="zh-CN" dirty="0"/>
              <a:t>\Step4_</a:t>
            </a:r>
            <a:r>
              <a:rPr lang="zh-CN" altLang="en-US" dirty="0"/>
              <a:t>无</a:t>
            </a:r>
            <a:r>
              <a:rPr lang="en-US" altLang="zh-CN" dirty="0"/>
              <a:t>AC</a:t>
            </a:r>
            <a:r>
              <a:rPr lang="zh-CN" altLang="en-US" dirty="0"/>
              <a:t>条</a:t>
            </a:r>
            <a:r>
              <a:rPr lang="en-US" altLang="zh-CN" dirty="0"/>
              <a:t>SEU\700pF\AMS</a:t>
            </a:r>
            <a:r>
              <a:rPr lang="zh-CN" altLang="en-US" dirty="0"/>
              <a:t>斜入射</a:t>
            </a:r>
            <a:r>
              <a:rPr lang="en-US" altLang="zh-CN" dirty="0"/>
              <a:t>SEU</a:t>
            </a:r>
            <a:r>
              <a:rPr lang="zh-CN" altLang="en-US" dirty="0"/>
              <a:t>示意图</a:t>
            </a:r>
            <a:r>
              <a:rPr lang="en-US" altLang="zh-CN" dirty="0"/>
              <a:t>.</a:t>
            </a:r>
            <a:r>
              <a:rPr lang="en-US" altLang="zh-CN" dirty="0" err="1"/>
              <a:t>png</a:t>
            </a:r>
            <a:r>
              <a:rPr lang="en-US" altLang="zh-CN" dirty="0"/>
              <a:t> </a:t>
            </a:r>
          </a:p>
          <a:p>
            <a:r>
              <a:rPr lang="zh-CN" altLang="en-US" dirty="0"/>
              <a:t>菲利普博士论文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C6D1B-45C6-42F9-B0F1-43FF766B25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03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 Jia et al., NIMA 972 (2020) 164169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zh-CN" altLang="en-US" dirty="0"/>
              <a:t>资料</a:t>
            </a:r>
            <a:r>
              <a:rPr lang="en-US" altLang="zh-CN" dirty="0"/>
              <a:t>\AMS\AMS02</a:t>
            </a:r>
            <a:r>
              <a:rPr lang="zh-CN" altLang="en-US" dirty="0"/>
              <a:t>的参数</a:t>
            </a:r>
            <a:r>
              <a:rPr lang="en-US" altLang="zh-CN" dirty="0"/>
              <a:t>.docx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57A2-32C2-460B-9D45-0EB9DB34EB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7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\220618——</a:t>
            </a:r>
            <a:r>
              <a:rPr lang="zh-CN" altLang="en-US" dirty="0"/>
              <a:t>再次复现</a:t>
            </a:r>
            <a:r>
              <a:rPr lang="en-US" altLang="zh-CN" dirty="0"/>
              <a:t>AMS02</a:t>
            </a:r>
            <a:r>
              <a:rPr lang="zh-CN" altLang="en-US" dirty="0"/>
              <a:t>文章</a:t>
            </a:r>
            <a:r>
              <a:rPr lang="en-US" altLang="zh-CN" dirty="0"/>
              <a:t>\Step3_17</a:t>
            </a:r>
            <a:r>
              <a:rPr lang="zh-CN" altLang="en-US" dirty="0"/>
              <a:t>根条</a:t>
            </a:r>
            <a:r>
              <a:rPr lang="en-US" altLang="zh-CN" dirty="0"/>
              <a:t>SEU_old_80V\</a:t>
            </a:r>
            <a:r>
              <a:rPr lang="en-US" altLang="zh-CN" dirty="0" err="1"/>
              <a:t>SEU_str_PNG</a:t>
            </a:r>
            <a:r>
              <a:rPr lang="en-US" altLang="zh-CN" dirty="0"/>
              <a:t>\SEU_IP0.3_Angle10.png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\220618——</a:t>
            </a:r>
            <a:r>
              <a:rPr lang="zh-CN" altLang="en-US" dirty="0"/>
              <a:t>再次复现</a:t>
            </a:r>
            <a:r>
              <a:rPr lang="en-US" altLang="zh-CN" dirty="0"/>
              <a:t>AMS02</a:t>
            </a:r>
            <a:r>
              <a:rPr lang="zh-CN" altLang="en-US" dirty="0"/>
              <a:t>文章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\Step3_17strips_80V\</a:t>
            </a:r>
            <a:r>
              <a:rPr lang="zh-CN" altLang="en-US" dirty="0"/>
              <a:t>瞬态累积电量曲线</a:t>
            </a:r>
            <a:r>
              <a:rPr lang="en-US" altLang="zh-CN" dirty="0"/>
              <a:t>_12sensor_IP0.3_Angle10.png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51D4-40C3-420F-A9BF-FC5ECFFD72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66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\220618——</a:t>
            </a:r>
            <a:r>
              <a:rPr lang="zh-CN" altLang="en-US" dirty="0"/>
              <a:t>再次复现</a:t>
            </a:r>
            <a:r>
              <a:rPr lang="en-US" altLang="zh-CN" dirty="0"/>
              <a:t>AMS02</a:t>
            </a:r>
            <a:r>
              <a:rPr lang="zh-CN" altLang="en-US" dirty="0"/>
              <a:t>文章</a:t>
            </a:r>
            <a:r>
              <a:rPr lang="en-US" altLang="zh-CN" dirty="0"/>
              <a:t>\Step5_5</a:t>
            </a:r>
            <a:r>
              <a:rPr lang="zh-CN" altLang="en-US" dirty="0"/>
              <a:t>根条</a:t>
            </a:r>
            <a:r>
              <a:rPr lang="en-US" altLang="zh-CN" dirty="0"/>
              <a:t>SEU_</a:t>
            </a:r>
            <a:r>
              <a:rPr lang="zh-CN" altLang="en-US" dirty="0"/>
              <a:t>测试偏压的影响</a:t>
            </a:r>
            <a:r>
              <a:rPr lang="en-US" altLang="zh-CN" dirty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57A2-32C2-460B-9D45-0EB9DB34EBC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77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\220618——</a:t>
            </a:r>
            <a:r>
              <a:rPr lang="zh-CN" altLang="en-US" dirty="0"/>
              <a:t>再次复现</a:t>
            </a:r>
            <a:r>
              <a:rPr lang="en-US" altLang="zh-CN" dirty="0"/>
              <a:t>AMS02</a:t>
            </a:r>
            <a:r>
              <a:rPr lang="zh-CN" altLang="en-US" dirty="0"/>
              <a:t>文章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\Step5_5strip_ChangeBias\</a:t>
            </a:r>
            <a:r>
              <a:rPr lang="zh-CN" altLang="en-US" dirty="0"/>
              <a:t>瞬态累积电量曲线</a:t>
            </a:r>
            <a:r>
              <a:rPr lang="en-US" altLang="zh-CN" dirty="0"/>
              <a:t>_80V.png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\220618——</a:t>
            </a:r>
            <a:r>
              <a:rPr lang="zh-CN" altLang="en-US" dirty="0"/>
              <a:t>再次复现</a:t>
            </a:r>
            <a:r>
              <a:rPr lang="en-US" altLang="zh-CN" dirty="0"/>
              <a:t>AMS02</a:t>
            </a:r>
            <a:r>
              <a:rPr lang="zh-CN" altLang="en-US" dirty="0"/>
              <a:t>文章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\Step5_5strip_ChangeBias\</a:t>
            </a:r>
            <a:r>
              <a:rPr lang="zh-CN" altLang="en-US" dirty="0"/>
              <a:t>瞬态累积电量曲线</a:t>
            </a:r>
            <a:r>
              <a:rPr lang="en-US" altLang="zh-CN" dirty="0"/>
              <a:t>_500V.png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57A2-32C2-460B-9D45-0EB9DB34EBC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28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\220618——</a:t>
            </a:r>
            <a:r>
              <a:rPr lang="zh-CN" altLang="en-US" dirty="0"/>
              <a:t>再次复现</a:t>
            </a:r>
            <a:r>
              <a:rPr lang="en-US" altLang="zh-CN" dirty="0"/>
              <a:t>AMS02</a:t>
            </a:r>
            <a:r>
              <a:rPr lang="zh-CN" altLang="en-US" dirty="0"/>
              <a:t>文章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\Step8_17strips_500V\</a:t>
            </a:r>
            <a:r>
              <a:rPr lang="zh-CN" altLang="en-US" dirty="0"/>
              <a:t>比较通道占比</a:t>
            </a:r>
            <a:r>
              <a:rPr lang="en-US" altLang="zh-CN" dirty="0"/>
              <a:t>_AMS02_vs_TCAD_vs_SPICE_***.png</a:t>
            </a:r>
          </a:p>
          <a:p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\220618——</a:t>
            </a:r>
            <a:r>
              <a:rPr lang="zh-CN" altLang="en-US" dirty="0"/>
              <a:t>再次复现</a:t>
            </a:r>
            <a:r>
              <a:rPr lang="en-US" altLang="zh-CN" dirty="0"/>
              <a:t>AMS02</a:t>
            </a:r>
            <a:r>
              <a:rPr lang="zh-CN" altLang="en-US" dirty="0"/>
              <a:t>文章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\Step8_17strips_500V\</a:t>
            </a:r>
            <a:r>
              <a:rPr lang="zh-CN" altLang="en-US" dirty="0"/>
              <a:t>瞬态累积电量曲线</a:t>
            </a:r>
            <a:r>
              <a:rPr lang="en-US" altLang="zh-CN" dirty="0"/>
              <a:t>_15sensor_IP0.3_Angle10.png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51D4-40C3-420F-A9BF-FC5ECFFD72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88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来源：</a:t>
            </a: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\220618——</a:t>
            </a:r>
            <a:r>
              <a:rPr lang="zh-CN" altLang="en-US" dirty="0"/>
              <a:t>再次复现</a:t>
            </a:r>
            <a:r>
              <a:rPr lang="en-US" altLang="zh-CN" dirty="0"/>
              <a:t>AMS02</a:t>
            </a:r>
            <a:r>
              <a:rPr lang="zh-CN" altLang="en-US" dirty="0"/>
              <a:t>文章</a:t>
            </a:r>
            <a:r>
              <a:rPr lang="en-US" altLang="zh-CN" dirty="0"/>
              <a:t>\Step8_17</a:t>
            </a:r>
            <a:r>
              <a:rPr lang="zh-CN" altLang="en-US" dirty="0"/>
              <a:t>根条</a:t>
            </a:r>
            <a:r>
              <a:rPr lang="en-US" altLang="zh-CN" dirty="0"/>
              <a:t>SEU_500V\</a:t>
            </a:r>
            <a:r>
              <a:rPr lang="zh-CN" altLang="en-US" dirty="0"/>
              <a:t>所有电容</a:t>
            </a:r>
            <a:r>
              <a:rPr lang="en-US" altLang="zh-CN" dirty="0"/>
              <a:t>.txt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科研任务</a:t>
            </a:r>
            <a:r>
              <a:rPr lang="en-US" altLang="zh-CN" dirty="0"/>
              <a:t>\211212_</a:t>
            </a:r>
            <a:r>
              <a:rPr lang="zh-CN" altLang="en-US" dirty="0"/>
              <a:t>硅微条模拟</a:t>
            </a:r>
            <a:r>
              <a:rPr lang="en-US" altLang="zh-CN" dirty="0"/>
              <a:t>\</a:t>
            </a:r>
            <a:r>
              <a:rPr lang="en-US" altLang="zh-CN" dirty="0" err="1"/>
              <a:t>MyTCAD</a:t>
            </a:r>
            <a:r>
              <a:rPr lang="en-US" altLang="zh-CN" dirty="0"/>
              <a:t>\220618——</a:t>
            </a:r>
            <a:r>
              <a:rPr lang="zh-CN" altLang="en-US" dirty="0"/>
              <a:t>再次复现</a:t>
            </a:r>
            <a:r>
              <a:rPr lang="en-US" altLang="zh-CN" dirty="0"/>
              <a:t>AMS02</a:t>
            </a:r>
            <a:r>
              <a:rPr lang="zh-CN" altLang="en-US" dirty="0"/>
              <a:t>文章</a:t>
            </a:r>
            <a:r>
              <a:rPr lang="en-US" altLang="zh-CN" dirty="0"/>
              <a:t>\</a:t>
            </a:r>
            <a:r>
              <a:rPr lang="en-US" altLang="zh-CN" dirty="0" err="1"/>
              <a:t>png</a:t>
            </a:r>
            <a:r>
              <a:rPr lang="en-US" altLang="zh-CN" dirty="0"/>
              <a:t>\Step8_17strips_500V\</a:t>
            </a:r>
            <a:r>
              <a:rPr lang="zh-CN" altLang="en-US" dirty="0"/>
              <a:t>比较通道占比</a:t>
            </a:r>
            <a:r>
              <a:rPr lang="en-US" altLang="zh-CN" dirty="0"/>
              <a:t>_AMS02_vs_TCAD_vs_SPICE_16inter.png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51D4-40C3-420F-A9BF-FC5ECFFD728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1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E93EF-24D5-4EFD-9996-82607A868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1B45AA-5EA9-4AD5-93E7-2EB1E0059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9641C-8E79-49BD-B7D8-20E7DE0C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1472D0-FC00-425D-9275-72F801D4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EC95BB-8470-4745-9E06-AC5F114B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66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C2B3D-E79E-4BBC-A871-A23DD19A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44CBED-58BE-40B5-80BB-90092C28A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DD465-595D-438E-9544-2D72C766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D00127-F00C-48C0-B033-E14C07A2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4EA0-4787-4830-BB0C-46F39BAE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6F1519-DEDB-4356-8082-4F6CA4DCF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BBAC66-1E1A-4420-9683-4CE913E19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4703B5-9767-4F97-9EA3-C365B489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8A04C1-1A08-4928-B028-918F5C4C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F9E2F-C597-4616-A91F-8F0C5BFD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27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F4BD4-610E-496B-82BF-71B2FB05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A24EA6-1ECE-414D-BCAB-58831EEFE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F92D46-B3B2-44E5-88B8-CE2C954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E57753-0CD4-45EA-89FF-7A3022AE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BE3F53-00B2-4277-8EA8-AB6EE9AF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53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1327F-84E0-4D4F-BD08-E335F210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5FC76-33B9-4ED4-B377-A0F42CE70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9D6F7C-F359-49AC-8E75-B50C62D0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B06349-FB34-42C8-A5F4-9857CC71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1DD946-1FD2-4FC4-BA28-732D5BB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5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71D53C-8F71-4DAA-9F28-65BA0F8D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29EC93-8036-4AAF-A9A6-739385635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240E5D-4AD5-41FD-8E33-848304538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1F112-E500-47A6-982F-BFDEB1AC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3DD75E-1C10-4E46-82F3-485E3379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2634CE-341D-4D54-8EDE-5D6DB683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01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DE261E-BA6D-4669-83C8-7B065C4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70B30A-4D4F-4D0B-AD6F-8F27520A1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59BEE0-4249-4125-BC19-D0F90043D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ABBEB8-3C01-402A-A7D1-F5B1D4E31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F7D495-F532-4212-A180-85E6C68BA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0BEE76-6C61-4C5B-9D98-D3E640D6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67C309-81F8-44D4-83FE-43A771C9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94BB29-0F69-4A82-97AA-0448E1A9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1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6BA909-6757-4A51-B5DD-2651568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FA3DCD-A808-416F-BF02-4328D525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851557C-A252-441B-9891-AC6C4E4C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A0DA52-D317-43BA-B7BD-8D848808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2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CC8F2B-FAB1-4A26-A9F9-8231DDED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36A25A-DC60-421C-B3BC-3A403687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F7078F-4EA6-49B2-8F73-08C6B9AD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42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CEFE2-CE1F-4F8E-9DBE-DAEC9AC9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6CEC5D-E7FA-4389-94CC-6465D812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851C10-403D-4254-AD6D-60A5F38D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6C545E-5260-4520-B404-8FFFC0E1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98442A-4CF7-4050-93EC-8FAD1854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FE28D3-EADB-4ABC-B9BC-C3DEB892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4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6F84DD-080C-4A53-BB80-374BDB47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FD595B-BB62-47F3-B2E3-95C28E596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361AED-2696-49FF-B06C-F254B0BB7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81930-BC42-447C-9205-0D33F27C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778F97-DDF2-4048-9268-B93319E4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BE6306-E4B3-4276-9136-D13453FD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88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FB9C409-8D8E-4DEC-93E5-24892D42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2093B6-59CB-4DD7-AE77-26C2DD71C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B7D60B-1D49-4015-A27C-5CF2FEEF7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DF99BE-689D-498C-9FBC-3124DF232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536A87-8555-4F4D-A255-4FF469F83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3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7F2F9-B405-4BD4-AC2B-CAB2224B9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Verification of TCAD &amp; SPICE simulation with AMS02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6DC9D0-DDCD-4F80-BBBB-FB7461548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Rui </a:t>
            </a:r>
            <a:r>
              <a:rPr lang="en-US" altLang="zh-CN" dirty="0" err="1"/>
              <a:t>Qiao</a:t>
            </a:r>
            <a:r>
              <a:rPr lang="en-US" altLang="zh-CN" dirty="0"/>
              <a:t>; </a:t>
            </a:r>
            <a:r>
              <a:rPr lang="en-US" altLang="zh-CN" dirty="0" err="1"/>
              <a:t>WenXi</a:t>
            </a:r>
            <a:r>
              <a:rPr lang="en-US" altLang="zh-CN" dirty="0"/>
              <a:t> Peng; </a:t>
            </a:r>
            <a:r>
              <a:rPr lang="en-US" altLang="zh-CN" dirty="0" err="1"/>
              <a:t>Ke</a:t>
            </a:r>
            <a:r>
              <a:rPr lang="en-US" altLang="zh-CN" dirty="0"/>
              <a:t> Gong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53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DC1E9D5C-41F6-4018-B251-5CAB29D3BE40}"/>
              </a:ext>
            </a:extLst>
          </p:cNvPr>
          <p:cNvSpPr txBox="1">
            <a:spLocks/>
          </p:cNvSpPr>
          <p:nvPr/>
        </p:nvSpPr>
        <p:spPr>
          <a:xfrm>
            <a:off x="129074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TCAD vs AMS02</a:t>
            </a:r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F17179D-AC7E-46D9-9EBB-9A044BE90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044" y="4030824"/>
            <a:ext cx="3853544" cy="245395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The coupling cap. is 700pF/counts for each sensor.</a:t>
            </a:r>
          </a:p>
          <a:p>
            <a:r>
              <a:rPr lang="en-US" altLang="zh-CN" dirty="0"/>
              <a:t>If a ladder consist of 7~10 sensors, the TCAD match AMS02.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356432-964D-43E7-9E04-FC24DE0DD9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11"/>
            <a:ext cx="7600844" cy="506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B5C29FC-8723-45B5-858A-AADADCD37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8" y="-9330"/>
            <a:ext cx="5203371" cy="3468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6D6A8BB3-E63B-402E-8AEC-BFF15119A493}"/>
              </a:ext>
            </a:extLst>
          </p:cNvPr>
          <p:cNvSpPr/>
          <p:nvPr/>
        </p:nvSpPr>
        <p:spPr>
          <a:xfrm>
            <a:off x="6400799" y="1455295"/>
            <a:ext cx="341629" cy="432940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F355CDF-3B3F-4EEC-815A-3695112DA478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6742428" y="1725127"/>
            <a:ext cx="246200" cy="1894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B14F6245-35E6-4F70-8FE2-492D38415FA4}"/>
              </a:ext>
            </a:extLst>
          </p:cNvPr>
          <p:cNvSpPr txBox="1"/>
          <p:nvPr/>
        </p:nvSpPr>
        <p:spPr>
          <a:xfrm>
            <a:off x="719436" y="6055286"/>
            <a:ext cx="568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Amplitude fraction of 3 channels(Y) on sensor counts(X)</a:t>
            </a:r>
          </a:p>
          <a:p>
            <a:pPr algn="ctr"/>
            <a:r>
              <a:rPr lang="en-US" altLang="zh-CN" dirty="0"/>
              <a:t>TCAD vs AMS02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846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FC0A8-8650-4FE0-9FF3-388A91AE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SPICE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40F687D1-6E04-4CDA-A47A-DB5CA50C6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254284"/>
              </p:ext>
            </p:extLst>
          </p:nvPr>
        </p:nvGraphicFramePr>
        <p:xfrm>
          <a:off x="287694" y="1690688"/>
          <a:ext cx="5226698" cy="434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0151">
                  <a:extLst>
                    <a:ext uri="{9D8B030D-6E8A-4147-A177-3AD203B41FA5}">
                      <a16:colId xmlns:a16="http://schemas.microsoft.com/office/drawing/2014/main" val="220692685"/>
                    </a:ext>
                  </a:extLst>
                </a:gridCol>
                <a:gridCol w="2696547">
                  <a:extLst>
                    <a:ext uri="{9D8B030D-6E8A-4147-A177-3AD203B41FA5}">
                      <a16:colId xmlns:a16="http://schemas.microsoft.com/office/drawing/2014/main" val="7496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Parameter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Value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09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Implant strips num.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11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Readout channels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0/4/8/12/16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63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Charge fractions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[13.6%, 52.0%, 34.4%]</a:t>
                      </a:r>
                    </a:p>
                    <a:p>
                      <a:pPr algn="ctr"/>
                      <a:r>
                        <a:rPr lang="en-US" altLang="zh-CN" dirty="0"/>
                        <a:t>IP=0.3, Angle=10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86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Bulk cap. [pF/cm]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0.102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42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Interstrip1 cap. [pF/cm]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1.687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212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Interstrip2 cap. [pF/cm]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0.093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81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Interstrip3 cap. [pF/cm]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0.037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79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Interstrip4 cap. [pF/cm]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0.019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96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Interstrip5 cap. [pF/cm]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0.012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467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Coupling cap. [pF/cm]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700/4.136/</a:t>
                      </a:r>
                      <a:r>
                        <a:rPr lang="en-US" altLang="zh-CN" dirty="0" err="1"/>
                        <a:t>n_sensor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50129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86A7DF6-5798-4F1A-8DC6-33C4AC7FC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87" y="1158843"/>
            <a:ext cx="6528479" cy="4348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A7C67A3-A4D9-47CD-BA6D-205B65E01B48}"/>
              </a:ext>
            </a:extLst>
          </p:cNvPr>
          <p:cNvSpPr txBox="1"/>
          <p:nvPr/>
        </p:nvSpPr>
        <p:spPr>
          <a:xfrm>
            <a:off x="6096000" y="5507323"/>
            <a:ext cx="568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Amplitude fraction of 3 channels(Y) on sensor counts(X)</a:t>
            </a:r>
          </a:p>
          <a:p>
            <a:pPr algn="ctr"/>
            <a:r>
              <a:rPr lang="en-US" altLang="zh-CN" dirty="0"/>
              <a:t>TCAD vs SPICE vs AMS02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280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764192-57B1-49A5-B19E-1CC3B546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D65862-B81C-4ECE-8D26-83EB0456C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charge equalization may be attributed to the high hole-concentration region between strips at low bias (80V). </a:t>
            </a:r>
          </a:p>
          <a:p>
            <a:r>
              <a:rPr lang="en-US" altLang="zh-CN" dirty="0"/>
              <a:t>High bias voltage (500V) can eliminate charge equalization</a:t>
            </a:r>
          </a:p>
          <a:p>
            <a:r>
              <a:rPr lang="en-US" altLang="zh-CN" dirty="0"/>
              <a:t>Two simulation tools (TCAD injection; SPICE injection) are introduced. </a:t>
            </a:r>
            <a:r>
              <a:rPr lang="en-US" altLang="zh-CN" b="1" dirty="0">
                <a:solidFill>
                  <a:srgbClr val="00B050"/>
                </a:solidFill>
              </a:rPr>
              <a:t>Both tools reproduced AMS02 results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In future, we use SPICE injection to find the best sensor specification, and then use TCAD injection to cross-check.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02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AB3CC-6BA4-4564-96E4-F5F4FBF7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9"/>
            <a:ext cx="10515600" cy="1325563"/>
          </a:xfrm>
        </p:spPr>
        <p:txBody>
          <a:bodyPr/>
          <a:lstStyle/>
          <a:p>
            <a:r>
              <a:rPr lang="en-US" altLang="zh-CN" dirty="0"/>
              <a:t>Background: SCD specification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2340279-B0A7-482F-B293-55B688F35864}"/>
              </a:ext>
            </a:extLst>
          </p:cNvPr>
          <p:cNvGrpSpPr/>
          <p:nvPr/>
        </p:nvGrpSpPr>
        <p:grpSpPr>
          <a:xfrm>
            <a:off x="6768467" y="1174071"/>
            <a:ext cx="3752309" cy="2743946"/>
            <a:chOff x="7061388" y="1196886"/>
            <a:chExt cx="4552122" cy="332882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700C652-70F3-48F3-8A18-3DE44282B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8409"/>
            <a:stretch/>
          </p:blipFill>
          <p:spPr>
            <a:xfrm>
              <a:off x="7061388" y="1196886"/>
              <a:ext cx="4552122" cy="24188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0A3BC3-B9FB-4FE6-86CB-40FBBCF26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3067"/>
            <a:stretch/>
          </p:blipFill>
          <p:spPr>
            <a:xfrm>
              <a:off x="7061388" y="3540919"/>
              <a:ext cx="4552122" cy="9847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EEAA6D9-73A4-4EC0-B43F-F38D50996A13}"/>
              </a:ext>
            </a:extLst>
          </p:cNvPr>
          <p:cNvCxnSpPr/>
          <p:nvPr/>
        </p:nvCxnSpPr>
        <p:spPr>
          <a:xfrm flipV="1">
            <a:off x="9960665" y="1174071"/>
            <a:ext cx="0" cy="1932184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6EF4A15D-A749-4725-8E14-0AF80EA4BC09}"/>
              </a:ext>
            </a:extLst>
          </p:cNvPr>
          <p:cNvSpPr/>
          <p:nvPr/>
        </p:nvSpPr>
        <p:spPr>
          <a:xfrm>
            <a:off x="9884465" y="1718707"/>
            <a:ext cx="152400" cy="152400"/>
          </a:xfrm>
          <a:prstGeom prst="ellipse">
            <a:avLst/>
          </a:prstGeom>
          <a:noFill/>
          <a:ln>
            <a:solidFill>
              <a:srgbClr val="0DF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35B1C09-38C1-4583-96A9-2031789F30D8}"/>
              </a:ext>
            </a:extLst>
          </p:cNvPr>
          <p:cNvSpPr/>
          <p:nvPr/>
        </p:nvSpPr>
        <p:spPr>
          <a:xfrm>
            <a:off x="9884465" y="152216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B1DA851-7AF5-41AF-BE2E-8F33D08D34D6}"/>
              </a:ext>
            </a:extLst>
          </p:cNvPr>
          <p:cNvSpPr txBox="1"/>
          <p:nvPr/>
        </p:nvSpPr>
        <p:spPr>
          <a:xfrm>
            <a:off x="7048671" y="3849865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Charge response of AMS02</a:t>
            </a:r>
            <a:endParaRPr lang="zh-CN" altLang="en-US" sz="2000" dirty="0">
              <a:solidFill>
                <a:schemeClr val="tx1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2DC2732B-822C-4B08-809E-5F8928FE9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73647"/>
              </p:ext>
            </p:extLst>
          </p:nvPr>
        </p:nvGraphicFramePr>
        <p:xfrm>
          <a:off x="1149445" y="1598360"/>
          <a:ext cx="3677732" cy="218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866">
                  <a:extLst>
                    <a:ext uri="{9D8B030D-6E8A-4147-A177-3AD203B41FA5}">
                      <a16:colId xmlns:a16="http://schemas.microsoft.com/office/drawing/2014/main" val="1916061918"/>
                    </a:ext>
                  </a:extLst>
                </a:gridCol>
                <a:gridCol w="1838866">
                  <a:extLst>
                    <a:ext uri="{9D8B030D-6E8A-4147-A177-3AD203B41FA5}">
                      <a16:colId xmlns:a16="http://schemas.microsoft.com/office/drawing/2014/main" val="2217481162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Specification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84414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Charge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range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Z=1~28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842704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&gt;80%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716094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Charge</a:t>
                      </a:r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resolution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&lt;0.1 </a:t>
                      </a:r>
                      <a:r>
                        <a:rPr lang="en-US" altLang="zh-CN" b="1" dirty="0" err="1">
                          <a:solidFill>
                            <a:schemeClr val="tx1"/>
                          </a:solidFill>
                        </a:rPr>
                        <a:t>c.u.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 @ Z=1</a:t>
                      </a:r>
                    </a:p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&lt;0.2 </a:t>
                      </a:r>
                      <a:r>
                        <a:rPr lang="en-US" altLang="zh-CN" b="1" dirty="0" err="1">
                          <a:solidFill>
                            <a:schemeClr val="tx1"/>
                          </a:solidFill>
                        </a:rPr>
                        <a:t>c.u.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 @ Z=6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854519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Dead time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&lt;2ms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138511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16473EFD-F6BB-4049-940D-F72044BE12DC}"/>
              </a:ext>
            </a:extLst>
          </p:cNvPr>
          <p:cNvSpPr/>
          <p:nvPr/>
        </p:nvSpPr>
        <p:spPr>
          <a:xfrm>
            <a:off x="472842" y="4881504"/>
            <a:ext cx="2686655" cy="1653360"/>
          </a:xfrm>
          <a:prstGeom prst="rect">
            <a:avLst/>
          </a:pr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Requirement: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Charge sharing to neighboring strips for High-Z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FAABFA8-C400-46C2-91B0-743B2DD453BC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3159497" y="5708184"/>
            <a:ext cx="1599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A1EB124F-3483-410C-AD9F-DD592A09A7F1}"/>
              </a:ext>
            </a:extLst>
          </p:cNvPr>
          <p:cNvSpPr/>
          <p:nvPr/>
        </p:nvSpPr>
        <p:spPr>
          <a:xfrm>
            <a:off x="4758613" y="4881504"/>
            <a:ext cx="3040132" cy="1653360"/>
          </a:xfrm>
          <a:prstGeom prst="rect">
            <a:avLst/>
          </a:prstGeom>
          <a:solidFill>
            <a:srgbClr val="FFF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Tools: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Simulation of charge sharing with given sensor specification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92B311F-F006-4A47-BC75-6DCC725AB81F}"/>
              </a:ext>
            </a:extLst>
          </p:cNvPr>
          <p:cNvSpPr/>
          <p:nvPr/>
        </p:nvSpPr>
        <p:spPr>
          <a:xfrm>
            <a:off x="9397861" y="4881504"/>
            <a:ext cx="2321297" cy="1653360"/>
          </a:xfrm>
          <a:prstGeom prst="rect">
            <a:avLst/>
          </a:prstGeom>
          <a:solidFill>
            <a:srgbClr val="00F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Objective: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The best sensor specification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9052508-B788-4242-9C84-83D61AFEFF5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7798745" y="5708184"/>
            <a:ext cx="1599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26A1DE-C952-44F7-BCDA-0B7D321B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8" y="0"/>
            <a:ext cx="10515600" cy="1325563"/>
          </a:xfrm>
        </p:spPr>
        <p:txBody>
          <a:bodyPr/>
          <a:lstStyle/>
          <a:p>
            <a:r>
              <a:rPr lang="en-US" altLang="zh-CN" dirty="0"/>
              <a:t>Two simulation tools</a:t>
            </a:r>
            <a:endParaRPr lang="zh-CN" altLang="en-US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0B5C4E9-0F75-4DE2-9EB2-829FCD080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512" y="4639487"/>
            <a:ext cx="4574320" cy="1853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1" name="内容占位符 4">
            <a:extLst>
              <a:ext uri="{FF2B5EF4-FFF2-40B4-BE49-F238E27FC236}">
                <a16:creationId xmlns:a16="http://schemas.microsoft.com/office/drawing/2014/main" id="{0DB93431-7339-4085-927B-E125E3006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41" y="767579"/>
            <a:ext cx="3869156" cy="290186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7688B5F5-1472-445C-9C5A-7B2A6345DE9E}"/>
              </a:ext>
            </a:extLst>
          </p:cNvPr>
          <p:cNvSpPr txBox="1"/>
          <p:nvPr/>
        </p:nvSpPr>
        <p:spPr>
          <a:xfrm>
            <a:off x="7724340" y="3669446"/>
            <a:ext cx="386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TCAD</a:t>
            </a:r>
            <a:r>
              <a:rPr lang="zh-CN" altLang="en-US" dirty="0"/>
              <a:t> </a:t>
            </a:r>
            <a:r>
              <a:rPr lang="en-US" altLang="zh-CN" dirty="0"/>
              <a:t>charge injection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9E16436-75D6-4E89-981E-46FDD0978A2B}"/>
              </a:ext>
            </a:extLst>
          </p:cNvPr>
          <p:cNvSpPr txBox="1"/>
          <p:nvPr/>
        </p:nvSpPr>
        <p:spPr>
          <a:xfrm>
            <a:off x="8820388" y="648866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SPICE</a:t>
            </a:r>
            <a:r>
              <a:rPr lang="zh-CN" altLang="en-US" dirty="0"/>
              <a:t> </a:t>
            </a:r>
            <a:r>
              <a:rPr lang="en-US" altLang="zh-CN" dirty="0"/>
              <a:t>Equivalent circuit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35DAFD-6C14-480D-9B11-7ADB82A4F0FA}"/>
              </a:ext>
            </a:extLst>
          </p:cNvPr>
          <p:cNvSpPr/>
          <p:nvPr/>
        </p:nvSpPr>
        <p:spPr>
          <a:xfrm>
            <a:off x="4095261" y="1732766"/>
            <a:ext cx="2965143" cy="1216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Tool 2:</a:t>
            </a:r>
          </a:p>
          <a:p>
            <a:pPr lvl="0"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TCAD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 capacitance</a:t>
            </a:r>
            <a:b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SPICE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charge injection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16271E3-C52A-4855-859D-66FCF971EB43}"/>
              </a:ext>
            </a:extLst>
          </p:cNvPr>
          <p:cNvSpPr/>
          <p:nvPr/>
        </p:nvSpPr>
        <p:spPr>
          <a:xfrm>
            <a:off x="606027" y="1732766"/>
            <a:ext cx="2965143" cy="1216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Tool 1:</a:t>
            </a:r>
          </a:p>
          <a:p>
            <a:pPr lvl="0"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TCAD charge injection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D510DA6-8C4D-4305-BE26-8C059F4694BB}"/>
              </a:ext>
            </a:extLst>
          </p:cNvPr>
          <p:cNvSpPr/>
          <p:nvPr/>
        </p:nvSpPr>
        <p:spPr>
          <a:xfrm>
            <a:off x="606027" y="2949007"/>
            <a:ext cx="2965143" cy="2474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B050"/>
                </a:solidFill>
              </a:rPr>
              <a:t>Advantages</a:t>
            </a:r>
            <a:r>
              <a:rPr lang="en-US" altLang="zh-C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:</a:t>
            </a:r>
            <a:br>
              <a:rPr lang="en-US" altLang="zh-C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</a:br>
            <a:r>
              <a:rPr lang="en-US" altLang="zh-C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More Physics</a:t>
            </a:r>
            <a:endParaRPr lang="zh-CN" alt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</a:rPr>
              <a:t>Disadvantages</a:t>
            </a:r>
            <a:r>
              <a:rPr lang="en-US" altLang="zh-CN" sz="2400" dirty="0"/>
              <a:t>: </a:t>
            </a:r>
            <a:br>
              <a:rPr lang="en-US" altLang="zh-CN" sz="2400" dirty="0"/>
            </a:br>
            <a:r>
              <a:rPr lang="en-US" altLang="zh-CN" sz="2400" dirty="0"/>
              <a:t>Slow! Sensitive to mesh &amp; step!</a:t>
            </a:r>
            <a:endParaRPr lang="zh-CN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92A46B2-8859-4B29-83F8-0085781DD28F}"/>
              </a:ext>
            </a:extLst>
          </p:cNvPr>
          <p:cNvSpPr/>
          <p:nvPr/>
        </p:nvSpPr>
        <p:spPr>
          <a:xfrm>
            <a:off x="4095260" y="2949007"/>
            <a:ext cx="2965143" cy="2474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B050"/>
                </a:solidFill>
              </a:rPr>
              <a:t>Advantages</a:t>
            </a:r>
            <a:r>
              <a:rPr lang="en-US" altLang="zh-CN" sz="2400" dirty="0"/>
              <a:t>:</a:t>
            </a:r>
            <a:br>
              <a:rPr lang="en-US" altLang="zh-CN" sz="2400" dirty="0"/>
            </a:br>
            <a:r>
              <a:rPr lang="en-US" altLang="zh-CN" sz="2400" dirty="0"/>
              <a:t>Fast! Reliable!</a:t>
            </a:r>
            <a:endParaRPr lang="zh-CN" alt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</a:rPr>
              <a:t>Disadvantages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/>
              <a:t>Less physics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005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48AEEC-695F-48FF-8522-8E3C7796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8"/>
            <a:ext cx="10515600" cy="958417"/>
          </a:xfrm>
        </p:spPr>
        <p:txBody>
          <a:bodyPr>
            <a:normAutofit/>
          </a:bodyPr>
          <a:lstStyle/>
          <a:p>
            <a:r>
              <a:rPr lang="en-US" altLang="zh-CN" dirty="0"/>
              <a:t>Two simulation procedures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E44D6B9-FE65-4517-9B1E-5DBF539574D0}"/>
              </a:ext>
            </a:extLst>
          </p:cNvPr>
          <p:cNvSpPr/>
          <p:nvPr/>
        </p:nvSpPr>
        <p:spPr>
          <a:xfrm>
            <a:off x="4314548" y="1102829"/>
            <a:ext cx="3204839" cy="721567"/>
          </a:xfrm>
          <a:prstGeom prst="rect">
            <a:avLst/>
          </a:prstGeom>
          <a:solidFill>
            <a:srgbClr val="00FF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Structure definition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638D140-44F3-4BB5-917B-3A2D3360F945}"/>
              </a:ext>
            </a:extLst>
          </p:cNvPr>
          <p:cNvSpPr/>
          <p:nvPr/>
        </p:nvSpPr>
        <p:spPr>
          <a:xfrm>
            <a:off x="1384917" y="2260403"/>
            <a:ext cx="3204839" cy="603940"/>
          </a:xfrm>
          <a:prstGeom prst="rect">
            <a:avLst/>
          </a:prstGeom>
          <a:solidFill>
            <a:srgbClr val="00FF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Contact (Bias resistor, coupling capacitance)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FBC356-E2BC-4BB9-A120-71DBE7B15BBF}"/>
              </a:ext>
            </a:extLst>
          </p:cNvPr>
          <p:cNvSpPr/>
          <p:nvPr/>
        </p:nvSpPr>
        <p:spPr>
          <a:xfrm>
            <a:off x="7519387" y="2260403"/>
            <a:ext cx="3204839" cy="603940"/>
          </a:xfrm>
          <a:prstGeom prst="rect">
            <a:avLst/>
          </a:prstGeom>
          <a:solidFill>
            <a:srgbClr val="00FF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NO Contact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8C87228-D59F-420C-B050-6F64A4C787F5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987337" y="1824396"/>
            <a:ext cx="2929631" cy="43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C32EC2A-E3DD-4C84-A532-BBBEFC898169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5916968" y="1824396"/>
            <a:ext cx="3204839" cy="43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14606C9D-140C-498D-8DAF-77851C2D13F8}"/>
              </a:ext>
            </a:extLst>
          </p:cNvPr>
          <p:cNvSpPr/>
          <p:nvPr/>
        </p:nvSpPr>
        <p:spPr>
          <a:xfrm>
            <a:off x="1384917" y="3300350"/>
            <a:ext cx="3204839" cy="603940"/>
          </a:xfrm>
          <a:prstGeom prst="rect">
            <a:avLst/>
          </a:prstGeom>
          <a:solidFill>
            <a:srgbClr val="00FF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Bias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ED79ACC-EC63-4C91-8B00-CE5F6162AFD4}"/>
              </a:ext>
            </a:extLst>
          </p:cNvPr>
          <p:cNvSpPr/>
          <p:nvPr/>
        </p:nvSpPr>
        <p:spPr>
          <a:xfrm>
            <a:off x="7519387" y="3300350"/>
            <a:ext cx="3204839" cy="603940"/>
          </a:xfrm>
          <a:prstGeom prst="rect">
            <a:avLst/>
          </a:prstGeom>
          <a:solidFill>
            <a:srgbClr val="00FF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Bias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057CBCA-FD7A-4E50-A389-38155F49C3BC}"/>
              </a:ext>
            </a:extLst>
          </p:cNvPr>
          <p:cNvCxnSpPr>
            <a:stCxn id="6" idx="2"/>
            <a:endCxn id="13" idx="0"/>
          </p:cNvCxnSpPr>
          <p:nvPr/>
        </p:nvCxnSpPr>
        <p:spPr>
          <a:xfrm>
            <a:off x="2987337" y="2864343"/>
            <a:ext cx="0" cy="43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7159BC8-107C-4DE7-908F-165CC0F53675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9121807" y="2864343"/>
            <a:ext cx="0" cy="43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F7C64018-9831-4A79-AA2C-B93CD58CDC28}"/>
              </a:ext>
            </a:extLst>
          </p:cNvPr>
          <p:cNvSpPr/>
          <p:nvPr/>
        </p:nvSpPr>
        <p:spPr>
          <a:xfrm>
            <a:off x="7519387" y="4340297"/>
            <a:ext cx="3204839" cy="603940"/>
          </a:xfrm>
          <a:prstGeom prst="rect">
            <a:avLst/>
          </a:prstGeom>
          <a:solidFill>
            <a:srgbClr val="00FF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AC analysis; Get cap.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38A4EE3-C341-4127-BBD8-B28326DC24DD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>
            <a:off x="9121807" y="3904290"/>
            <a:ext cx="0" cy="43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861CF1F0-B965-45A8-9480-058704EA46FD}"/>
              </a:ext>
            </a:extLst>
          </p:cNvPr>
          <p:cNvSpPr/>
          <p:nvPr/>
        </p:nvSpPr>
        <p:spPr>
          <a:xfrm>
            <a:off x="1384917" y="4340297"/>
            <a:ext cx="3204839" cy="603940"/>
          </a:xfrm>
          <a:prstGeom prst="rect">
            <a:avLst/>
          </a:prstGeom>
          <a:solidFill>
            <a:srgbClr val="00FFFF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Charge injection; Get current.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505C608-182D-4D14-88EA-BA0A25879C61}"/>
              </a:ext>
            </a:extLst>
          </p:cNvPr>
          <p:cNvSpPr/>
          <p:nvPr/>
        </p:nvSpPr>
        <p:spPr>
          <a:xfrm>
            <a:off x="1384917" y="5647916"/>
            <a:ext cx="3204839" cy="603940"/>
          </a:xfrm>
          <a:prstGeom prst="rect">
            <a:avLst/>
          </a:prstGeom>
          <a:solidFill>
            <a:srgbClr val="00FF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B050"/>
                </a:solidFill>
              </a:rPr>
              <a:t>Python analysis</a:t>
            </a:r>
            <a:r>
              <a:rPr lang="en-US" altLang="zh-CN" dirty="0">
                <a:solidFill>
                  <a:schemeClr val="tx1"/>
                </a:solidFill>
              </a:rPr>
              <a:t>; Get CCE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47CF3C3D-AF59-432B-AD04-7D994325C8D0}"/>
              </a:ext>
            </a:extLst>
          </p:cNvPr>
          <p:cNvCxnSpPr>
            <a:cxnSpLocks/>
            <a:stCxn id="13" idx="2"/>
            <a:endCxn id="26" idx="0"/>
          </p:cNvCxnSpPr>
          <p:nvPr/>
        </p:nvCxnSpPr>
        <p:spPr>
          <a:xfrm>
            <a:off x="2987337" y="3904290"/>
            <a:ext cx="0" cy="43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1076204-6B62-4FE6-88DD-F21188F13D9E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2987337" y="4944237"/>
            <a:ext cx="0" cy="703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D55616DA-3C09-4F13-BCFB-9F741462CB2D}"/>
              </a:ext>
            </a:extLst>
          </p:cNvPr>
          <p:cNvSpPr/>
          <p:nvPr/>
        </p:nvSpPr>
        <p:spPr>
          <a:xfrm>
            <a:off x="1066800" y="970385"/>
            <a:ext cx="9886950" cy="412549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0AA112F-76D2-48D2-B12C-2804509DE0E0}"/>
              </a:ext>
            </a:extLst>
          </p:cNvPr>
          <p:cNvSpPr/>
          <p:nvPr/>
        </p:nvSpPr>
        <p:spPr>
          <a:xfrm>
            <a:off x="7519387" y="5647916"/>
            <a:ext cx="3204839" cy="603940"/>
          </a:xfrm>
          <a:prstGeom prst="rect">
            <a:avLst/>
          </a:prstGeom>
          <a:solidFill>
            <a:srgbClr val="FF3300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SPICE simulation</a:t>
            </a:r>
            <a:r>
              <a:rPr lang="en-US" altLang="zh-CN" dirty="0">
                <a:solidFill>
                  <a:schemeClr val="tx1"/>
                </a:solidFill>
              </a:rPr>
              <a:t>; Get CCE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2A9FA446-8B41-4F61-B115-FB01F8A110EC}"/>
              </a:ext>
            </a:extLst>
          </p:cNvPr>
          <p:cNvCxnSpPr>
            <a:cxnSpLocks/>
            <a:stCxn id="21" idx="2"/>
            <a:endCxn id="45" idx="0"/>
          </p:cNvCxnSpPr>
          <p:nvPr/>
        </p:nvCxnSpPr>
        <p:spPr>
          <a:xfrm>
            <a:off x="9121807" y="4944237"/>
            <a:ext cx="0" cy="703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75863CE-930D-4A4F-9B43-F89312546FB6}"/>
              </a:ext>
            </a:extLst>
          </p:cNvPr>
          <p:cNvCxnSpPr/>
          <p:nvPr/>
        </p:nvCxnSpPr>
        <p:spPr>
          <a:xfrm flipV="1">
            <a:off x="6010275" y="1943100"/>
            <a:ext cx="0" cy="4848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5AD66575-32AE-4AA1-8B8B-DD9E372730E7}"/>
              </a:ext>
            </a:extLst>
          </p:cNvPr>
          <p:cNvSpPr txBox="1"/>
          <p:nvPr/>
        </p:nvSpPr>
        <p:spPr>
          <a:xfrm>
            <a:off x="5166602" y="4124163"/>
            <a:ext cx="150073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</a:rPr>
              <a:t>TCAD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4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A8CCA-B4D1-466E-B8C3-6380DCAB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74"/>
            <a:ext cx="10515600" cy="1325563"/>
          </a:xfrm>
        </p:spPr>
        <p:txBody>
          <a:bodyPr/>
          <a:lstStyle/>
          <a:p>
            <a:r>
              <a:rPr lang="en-US" altLang="zh-CN" dirty="0"/>
              <a:t>Validation of the two simulation tools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42725D6-416D-4A97-9CF5-F5E55EEDD5C5}"/>
              </a:ext>
            </a:extLst>
          </p:cNvPr>
          <p:cNvSpPr/>
          <p:nvPr/>
        </p:nvSpPr>
        <p:spPr>
          <a:xfrm>
            <a:off x="281742" y="1292362"/>
            <a:ext cx="3883891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Tool 1:</a:t>
            </a:r>
          </a:p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TCAD charge injection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0BFC38-0127-4E03-80F1-8D01F2661CB8}"/>
              </a:ext>
            </a:extLst>
          </p:cNvPr>
          <p:cNvSpPr/>
          <p:nvPr/>
        </p:nvSpPr>
        <p:spPr>
          <a:xfrm>
            <a:off x="281742" y="3927318"/>
            <a:ext cx="3883891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Tool 2:</a:t>
            </a:r>
          </a:p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TCAD for cap.</a:t>
            </a:r>
          </a:p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SPICE charge injection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696F7E7-DE0D-4BB7-8359-6A734CF7AD02}"/>
              </a:ext>
            </a:extLst>
          </p:cNvPr>
          <p:cNvSpPr/>
          <p:nvPr/>
        </p:nvSpPr>
        <p:spPr>
          <a:xfrm>
            <a:off x="5135651" y="3051726"/>
            <a:ext cx="2880000" cy="75454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AMS02 result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1C86043-A39A-48FE-BB26-C7C9C0081AAC}"/>
              </a:ext>
            </a:extLst>
          </p:cNvPr>
          <p:cNvCxnSpPr>
            <a:cxnSpLocks/>
            <a:stCxn id="4" idx="2"/>
            <a:endCxn id="22" idx="1"/>
          </p:cNvCxnSpPr>
          <p:nvPr/>
        </p:nvCxnSpPr>
        <p:spPr>
          <a:xfrm>
            <a:off x="2223688" y="2732362"/>
            <a:ext cx="2911963" cy="696638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082F6E8-525F-4488-A734-3D6C37EC6C36}"/>
              </a:ext>
            </a:extLst>
          </p:cNvPr>
          <p:cNvCxnSpPr>
            <a:cxnSpLocks/>
            <a:stCxn id="5" idx="0"/>
            <a:endCxn id="22" idx="1"/>
          </p:cNvCxnSpPr>
          <p:nvPr/>
        </p:nvCxnSpPr>
        <p:spPr>
          <a:xfrm flipV="1">
            <a:off x="2223688" y="3429000"/>
            <a:ext cx="2911963" cy="498318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3089AA18-91F4-48BE-AB07-1F51DDD47071}"/>
              </a:ext>
            </a:extLst>
          </p:cNvPr>
          <p:cNvSpPr txBox="1"/>
          <p:nvPr/>
        </p:nvSpPr>
        <p:spPr>
          <a:xfrm>
            <a:off x="2765634" y="3155972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</a:rPr>
              <a:t>Verification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27AD8B2-0FC2-4097-A09D-1779AE201D3B}"/>
              </a:ext>
            </a:extLst>
          </p:cNvPr>
          <p:cNvGrpSpPr/>
          <p:nvPr/>
        </p:nvGrpSpPr>
        <p:grpSpPr>
          <a:xfrm>
            <a:off x="8289357" y="1183372"/>
            <a:ext cx="3752309" cy="2743946"/>
            <a:chOff x="7061388" y="1196886"/>
            <a:chExt cx="4552122" cy="3328824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370D3242-4079-4CDA-8268-92F72CB4F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8409"/>
            <a:stretch/>
          </p:blipFill>
          <p:spPr>
            <a:xfrm>
              <a:off x="7061388" y="1196886"/>
              <a:ext cx="4552122" cy="24188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8819BC7F-2962-4453-A6E3-D4ED31C42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3067"/>
            <a:stretch/>
          </p:blipFill>
          <p:spPr>
            <a:xfrm>
              <a:off x="7061388" y="3540919"/>
              <a:ext cx="4552122" cy="9847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7A6A847A-9366-4AD2-88D9-0442B19F156D}"/>
              </a:ext>
            </a:extLst>
          </p:cNvPr>
          <p:cNvSpPr txBox="1"/>
          <p:nvPr/>
        </p:nvSpPr>
        <p:spPr>
          <a:xfrm>
            <a:off x="8569561" y="3859166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Charge response of AMS02</a:t>
            </a:r>
            <a:endParaRPr lang="zh-CN" altLang="en-US" sz="2000" dirty="0">
              <a:solidFill>
                <a:schemeClr val="tx1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A4974C7F-CC55-4B04-8CAB-C8206534B3D7}"/>
              </a:ext>
            </a:extLst>
          </p:cNvPr>
          <p:cNvCxnSpPr>
            <a:cxnSpLocks/>
          </p:cNvCxnSpPr>
          <p:nvPr/>
        </p:nvCxnSpPr>
        <p:spPr>
          <a:xfrm flipV="1">
            <a:off x="9797143" y="1339538"/>
            <a:ext cx="0" cy="1712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>
            <a:extLst>
              <a:ext uri="{FF2B5EF4-FFF2-40B4-BE49-F238E27FC236}">
                <a16:creationId xmlns:a16="http://schemas.microsoft.com/office/drawing/2014/main" id="{F192BC02-D7FE-4B93-8F17-769F34760830}"/>
              </a:ext>
            </a:extLst>
          </p:cNvPr>
          <p:cNvSpPr/>
          <p:nvPr/>
        </p:nvSpPr>
        <p:spPr>
          <a:xfrm>
            <a:off x="9722607" y="2689690"/>
            <a:ext cx="151731" cy="151731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01BF6AFD-5C61-4A98-B74B-1A18A209E61B}"/>
              </a:ext>
            </a:extLst>
          </p:cNvPr>
          <p:cNvSpPr/>
          <p:nvPr/>
        </p:nvSpPr>
        <p:spPr>
          <a:xfrm>
            <a:off x="9722607" y="2179149"/>
            <a:ext cx="151731" cy="151731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EDA1FE5F-84D8-4B80-9876-9A3F94EB00F0}"/>
              </a:ext>
            </a:extLst>
          </p:cNvPr>
          <p:cNvSpPr/>
          <p:nvPr/>
        </p:nvSpPr>
        <p:spPr>
          <a:xfrm>
            <a:off x="9722607" y="1747829"/>
            <a:ext cx="151731" cy="151731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C4F0527-C115-4199-B741-6427D81088AB}"/>
              </a:ext>
            </a:extLst>
          </p:cNvPr>
          <p:cNvSpPr txBox="1"/>
          <p:nvPr/>
        </p:nvSpPr>
        <p:spPr>
          <a:xfrm>
            <a:off x="9379878" y="4353055"/>
            <a:ext cx="157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A1: 65.66%</a:t>
            </a:r>
          </a:p>
          <a:p>
            <a:r>
              <a:rPr lang="en-US" altLang="zh-CN" sz="2400" dirty="0"/>
              <a:t>A2: 29.18%</a:t>
            </a:r>
          </a:p>
          <a:p>
            <a:r>
              <a:rPr lang="en-US" altLang="zh-CN" sz="2400" dirty="0"/>
              <a:t>A3:   5.16%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525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0" grpId="0"/>
      <p:bldP spid="44" grpId="0"/>
      <p:bldP spid="48" grpId="0" animBg="1"/>
      <p:bldP spid="49" grpId="0" animBg="1"/>
      <p:bldP spid="50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776082-2827-40E9-B2D8-131E90A6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12" y="0"/>
            <a:ext cx="11167188" cy="1325563"/>
          </a:xfrm>
        </p:spPr>
        <p:txBody>
          <a:bodyPr/>
          <a:lstStyle/>
          <a:p>
            <a:r>
              <a:rPr lang="en-US" altLang="zh-CN" dirty="0"/>
              <a:t>AMS02 specification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A38B13-73A6-433C-8705-8C894EAF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233" y="5724486"/>
            <a:ext cx="6436567" cy="984321"/>
          </a:xfrm>
        </p:spPr>
        <p:txBody>
          <a:bodyPr/>
          <a:lstStyle/>
          <a:p>
            <a:r>
              <a:rPr lang="en-US" altLang="zh-CN" dirty="0"/>
              <a:t>The IP, angle, sensor number are not precise!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ED780E1-570D-4C77-81E4-FEC9ED90C5D7}"/>
              </a:ext>
            </a:extLst>
          </p:cNvPr>
          <p:cNvGrpSpPr/>
          <p:nvPr/>
        </p:nvGrpSpPr>
        <p:grpSpPr>
          <a:xfrm>
            <a:off x="351119" y="1410770"/>
            <a:ext cx="3752309" cy="2743946"/>
            <a:chOff x="7061388" y="1196886"/>
            <a:chExt cx="4552122" cy="332882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E87AA22-B694-4145-A778-991E49899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8409"/>
            <a:stretch/>
          </p:blipFill>
          <p:spPr>
            <a:xfrm>
              <a:off x="7061388" y="1196886"/>
              <a:ext cx="4552122" cy="24188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F460AA0-23AA-4C7D-B290-E728591D4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3067"/>
            <a:stretch/>
          </p:blipFill>
          <p:spPr>
            <a:xfrm>
              <a:off x="7061388" y="3540919"/>
              <a:ext cx="4552122" cy="9847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552FC7D-BD5D-4F2A-A3E4-A14400CE39DB}"/>
              </a:ext>
            </a:extLst>
          </p:cNvPr>
          <p:cNvSpPr txBox="1"/>
          <p:nvPr/>
        </p:nvSpPr>
        <p:spPr>
          <a:xfrm>
            <a:off x="1044897" y="4173795"/>
            <a:ext cx="2308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ea typeface="黑体" panose="02010609060101010101" pitchFamily="2" charset="-122"/>
                <a:cs typeface="Arial" panose="020B0604020202020204" pitchFamily="34" charset="0"/>
              </a:rPr>
              <a:t>IP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~</a:t>
            </a:r>
            <a:r>
              <a:rPr lang="en-US" altLang="zh-CN" sz="2000" dirty="0">
                <a:ea typeface="黑体" panose="02010609060101010101" pitchFamily="2" charset="-122"/>
                <a:cs typeface="Arial" panose="020B0604020202020204" pitchFamily="34" charset="0"/>
              </a:rPr>
              <a:t>0.3</a:t>
            </a:r>
            <a:r>
              <a:rPr lang="zh-CN" altLang="en-US" sz="2000" dirty="0">
                <a:ea typeface="黑体" panose="02010609060101010101" pitchFamily="2" charset="-122"/>
                <a:cs typeface="Arial" panose="020B0604020202020204" pitchFamily="34" charset="0"/>
              </a:rPr>
              <a:t>， </a:t>
            </a:r>
            <a:r>
              <a:rPr lang="en-US" altLang="zh-CN" sz="2000" dirty="0">
                <a:ea typeface="黑体" panose="02010609060101010101" pitchFamily="2" charset="-122"/>
                <a:cs typeface="Arial" panose="020B0604020202020204" pitchFamily="34" charset="0"/>
              </a:rPr>
              <a:t>Angle</a:t>
            </a:r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~</a:t>
            </a:r>
            <a:r>
              <a:rPr lang="en-US" altLang="zh-CN" sz="2000" dirty="0">
                <a:ea typeface="黑体" panose="02010609060101010101" pitchFamily="2" charset="-122"/>
                <a:cs typeface="Arial" panose="020B0604020202020204" pitchFamily="34" charset="0"/>
              </a:rPr>
              <a:t>10</a:t>
            </a:r>
            <a:endParaRPr lang="zh-CN" altLang="en-US" sz="2000" dirty="0">
              <a:solidFill>
                <a:schemeClr val="tx1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Picture 6" descr="AMS in the Black">
            <a:extLst>
              <a:ext uri="{FF2B5EF4-FFF2-40B4-BE49-F238E27FC236}">
                <a16:creationId xmlns:a16="http://schemas.microsoft.com/office/drawing/2014/main" id="{2B2F6E40-426B-455C-AC1B-7D7745F63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3317" r="8840" b="4800"/>
          <a:stretch/>
        </p:blipFill>
        <p:spPr bwMode="auto">
          <a:xfrm>
            <a:off x="1007707" y="4923912"/>
            <a:ext cx="2546127" cy="19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内容占位符 4">
            <a:extLst>
              <a:ext uri="{FF2B5EF4-FFF2-40B4-BE49-F238E27FC236}">
                <a16:creationId xmlns:a16="http://schemas.microsoft.com/office/drawing/2014/main" id="{0F0CE262-0B0C-4055-A4EA-221A5341D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93531"/>
              </p:ext>
            </p:extLst>
          </p:nvPr>
        </p:nvGraphicFramePr>
        <p:xfrm>
          <a:off x="5309507" y="446316"/>
          <a:ext cx="630555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2775">
                  <a:extLst>
                    <a:ext uri="{9D8B030D-6E8A-4147-A177-3AD203B41FA5}">
                      <a16:colId xmlns:a16="http://schemas.microsoft.com/office/drawing/2014/main" val="4078760441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2757798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Known</a:t>
                      </a:r>
                      <a:r>
                        <a:rPr lang="en-US" altLang="zh-CN" dirty="0"/>
                        <a:t> Parameter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Value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090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Thickness [um]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50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Sensor num in ladder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~</a:t>
                      </a:r>
                      <a:r>
                        <a:rPr lang="en-US" altLang="zh-CN" dirty="0"/>
                        <a:t>15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803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P+ Length [cm/sensor]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4.136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6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P+ Implant Pitch [um]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27.5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6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P+ Implant Width [um]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26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P+ Readout Pitch [um]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07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Coupling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DC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89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External capacitance [pF]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700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2425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Interstrip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capacitance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[pF/cm]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348341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1570AD6-C0FF-4CEB-BC2A-B7245FEBC1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9507" y="4553072"/>
          <a:ext cx="630555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2775">
                  <a:extLst>
                    <a:ext uri="{9D8B030D-6E8A-4147-A177-3AD203B41FA5}">
                      <a16:colId xmlns:a16="http://schemas.microsoft.com/office/drawing/2014/main" val="559080904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1490850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00B050"/>
                          </a:solidFill>
                        </a:rPr>
                        <a:t>Solved</a:t>
                      </a:r>
                      <a:r>
                        <a:rPr lang="en-US" altLang="zh-CN" dirty="0"/>
                        <a:t> Parameter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Value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2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Implant Depth [um]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71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89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35F697-7C9C-42A1-938F-F32E8D4C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Solving the charge equalization in TCAD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60E07E5-124F-48A6-9F08-97EC095A33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96750"/>
            <a:ext cx="4887806" cy="3666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0394FFB-F47A-4BA0-8E0B-9D06C37343A1}"/>
              </a:ext>
            </a:extLst>
          </p:cNvPr>
          <p:cNvSpPr txBox="1"/>
          <p:nvPr/>
        </p:nvSpPr>
        <p:spPr>
          <a:xfrm>
            <a:off x="1048562" y="3521555"/>
            <a:ext cx="313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Readout Channels</a:t>
            </a:r>
            <a:endParaRPr lang="zh-CN" altLang="en-US" sz="2800" b="1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CB32A30A-F0DD-4877-9192-BC2E35D2CB83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838200" y="2612571"/>
            <a:ext cx="1778260" cy="908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97D9A7E-B61F-42C4-86F9-96BF5E10EADA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1733550" y="2612571"/>
            <a:ext cx="882910" cy="908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8E121FE-755F-4323-AC7C-CAE07DC88662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2586990" y="2612571"/>
            <a:ext cx="29470" cy="908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A103D78-E991-480F-AFB0-D5AE4F8E1667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616460" y="2612571"/>
            <a:ext cx="838199" cy="908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AF9BD2E-3509-4D7C-95B0-71ACE4ED33C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616460" y="2612571"/>
            <a:ext cx="1634281" cy="908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38D455CF-A0D9-4124-AC93-3309D444FCA7}"/>
              </a:ext>
            </a:extLst>
          </p:cNvPr>
          <p:cNvSpPr txBox="1"/>
          <p:nvPr/>
        </p:nvSpPr>
        <p:spPr>
          <a:xfrm>
            <a:off x="730133" y="5663682"/>
            <a:ext cx="342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TCAD charge injection of AMS02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93C3F8C-982D-4BB7-93BA-FDF95868C2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22" y="1746671"/>
            <a:ext cx="6527830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150C3C8-A400-475E-ABE4-3FB0C72ED766}"/>
              </a:ext>
            </a:extLst>
          </p:cNvPr>
          <p:cNvSpPr/>
          <p:nvPr/>
        </p:nvSpPr>
        <p:spPr>
          <a:xfrm>
            <a:off x="10095722" y="2309139"/>
            <a:ext cx="1171852" cy="321371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996AD58-83BA-4921-A66B-4D0312248CA2}"/>
              </a:ext>
            </a:extLst>
          </p:cNvPr>
          <p:cNvSpPr txBox="1"/>
          <p:nvPr/>
        </p:nvSpPr>
        <p:spPr>
          <a:xfrm>
            <a:off x="6918413" y="6098009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Cumulative charge(Y)</a:t>
            </a:r>
            <a:r>
              <a:rPr lang="zh-CN" altLang="en-US" dirty="0"/>
              <a:t> </a:t>
            </a:r>
            <a:r>
              <a:rPr lang="en-US" altLang="zh-CN" dirty="0"/>
              <a:t>vs Time(X)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309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2AF5C-7BAC-4007-B6AA-282FC374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reason for charge equalization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F64A8C-6D6E-402E-9486-3E4A42BC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537" y="1948873"/>
            <a:ext cx="3618900" cy="4228090"/>
          </a:xfrm>
        </p:spPr>
        <p:txBody>
          <a:bodyPr/>
          <a:lstStyle/>
          <a:p>
            <a:r>
              <a:rPr lang="en-US" altLang="zh-CN" dirty="0"/>
              <a:t>There are high hole-concentration region between strips with lower bias voltage.</a:t>
            </a:r>
          </a:p>
          <a:p>
            <a:r>
              <a:rPr lang="en-US" altLang="zh-CN" dirty="0"/>
              <a:t>This region become narrow with higher bias voltage.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6C7F56-32E9-430C-8E69-DA5C6F332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r="9412" b="46954"/>
          <a:stretch/>
        </p:blipFill>
        <p:spPr bwMode="auto">
          <a:xfrm>
            <a:off x="295563" y="1471765"/>
            <a:ext cx="3805382" cy="18625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A0F35FE-C4BE-412C-825C-84EA73E01DF7}"/>
              </a:ext>
            </a:extLst>
          </p:cNvPr>
          <p:cNvSpPr txBox="1"/>
          <p:nvPr/>
        </p:nvSpPr>
        <p:spPr>
          <a:xfrm>
            <a:off x="910882" y="3334326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Hole concentration. 80V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EDAE863-B4CB-4487-A7A3-46CECB96541C}"/>
              </a:ext>
            </a:extLst>
          </p:cNvPr>
          <p:cNvSpPr/>
          <p:nvPr/>
        </p:nvSpPr>
        <p:spPr>
          <a:xfrm>
            <a:off x="3140364" y="1690688"/>
            <a:ext cx="480291" cy="57222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2805E9-89D5-47CC-93BE-FBE57FE14D4D}"/>
              </a:ext>
            </a:extLst>
          </p:cNvPr>
          <p:cNvGrpSpPr/>
          <p:nvPr/>
        </p:nvGrpSpPr>
        <p:grpSpPr>
          <a:xfrm>
            <a:off x="295563" y="4024971"/>
            <a:ext cx="3805382" cy="2215588"/>
            <a:chOff x="295563" y="4024971"/>
            <a:chExt cx="3805382" cy="221558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7661A53-7B3E-4673-AE9C-F4CCB9C5E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r="9412" b="46954"/>
            <a:stretch/>
          </p:blipFill>
          <p:spPr bwMode="auto">
            <a:xfrm>
              <a:off x="295563" y="4024971"/>
              <a:ext cx="3805382" cy="1862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AE07784-67BB-4EC7-A991-91EF6D9B67C7}"/>
                </a:ext>
              </a:extLst>
            </p:cNvPr>
            <p:cNvSpPr/>
            <p:nvPr/>
          </p:nvSpPr>
          <p:spPr>
            <a:xfrm>
              <a:off x="3112676" y="4239924"/>
              <a:ext cx="480291" cy="5722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1C28FBA-DD99-4835-B5CA-E11CE0590A47}"/>
                </a:ext>
              </a:extLst>
            </p:cNvPr>
            <p:cNvSpPr txBox="1"/>
            <p:nvPr/>
          </p:nvSpPr>
          <p:spPr>
            <a:xfrm>
              <a:off x="849968" y="5871227"/>
              <a:ext cx="2696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/>
                <a:t>Hole concentration. 400V</a:t>
              </a:r>
              <a:endParaRPr lang="zh-CN" altLang="en-US" dirty="0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6EE2F9E-02B5-4928-9718-409729402DE3}"/>
              </a:ext>
            </a:extLst>
          </p:cNvPr>
          <p:cNvGrpSpPr/>
          <p:nvPr/>
        </p:nvGrpSpPr>
        <p:grpSpPr>
          <a:xfrm>
            <a:off x="4350327" y="1471765"/>
            <a:ext cx="3805382" cy="2231893"/>
            <a:chOff x="4350327" y="1471765"/>
            <a:chExt cx="3805382" cy="223189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5E01F9A-FAEC-45AB-BF64-586D669D2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r="9412" b="46954"/>
            <a:stretch/>
          </p:blipFill>
          <p:spPr bwMode="auto">
            <a:xfrm>
              <a:off x="4350327" y="1471765"/>
              <a:ext cx="3805382" cy="1862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27AB4C0-9542-4F9A-9F14-0331AEE62603}"/>
                </a:ext>
              </a:extLst>
            </p:cNvPr>
            <p:cNvSpPr/>
            <p:nvPr/>
          </p:nvSpPr>
          <p:spPr>
            <a:xfrm>
              <a:off x="7195127" y="1690688"/>
              <a:ext cx="480291" cy="5722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B6B19CF-8D7A-4CDB-ACAC-837CB1337856}"/>
                </a:ext>
              </a:extLst>
            </p:cNvPr>
            <p:cNvSpPr txBox="1"/>
            <p:nvPr/>
          </p:nvSpPr>
          <p:spPr>
            <a:xfrm>
              <a:off x="4965646" y="3334326"/>
              <a:ext cx="2696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/>
                <a:t>Hole concentration. 200V</a:t>
              </a:r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A5AE92D-BE61-4318-A349-3BA11E25C6A4}"/>
              </a:ext>
            </a:extLst>
          </p:cNvPr>
          <p:cNvGrpSpPr/>
          <p:nvPr/>
        </p:nvGrpSpPr>
        <p:grpSpPr>
          <a:xfrm>
            <a:off x="4350327" y="4024972"/>
            <a:ext cx="3805382" cy="2215587"/>
            <a:chOff x="4350327" y="4024972"/>
            <a:chExt cx="3805382" cy="221558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BC62F22-F687-46A4-BA5B-E21B85FA0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6" r="9412" b="46954"/>
            <a:stretch/>
          </p:blipFill>
          <p:spPr bwMode="auto">
            <a:xfrm>
              <a:off x="4350327" y="4024972"/>
              <a:ext cx="3805382" cy="1862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E37C3EA-1C66-46A3-8D89-B2ED75729650}"/>
                </a:ext>
              </a:extLst>
            </p:cNvPr>
            <p:cNvSpPr/>
            <p:nvPr/>
          </p:nvSpPr>
          <p:spPr>
            <a:xfrm>
              <a:off x="7195127" y="4239924"/>
              <a:ext cx="480291" cy="5722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9136A30-9AEB-4247-B498-17241C419208}"/>
                </a:ext>
              </a:extLst>
            </p:cNvPr>
            <p:cNvSpPr txBox="1"/>
            <p:nvPr/>
          </p:nvSpPr>
          <p:spPr>
            <a:xfrm>
              <a:off x="4965646" y="5871227"/>
              <a:ext cx="2696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/>
                <a:t>Hole concentration. 600V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53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84311-7F9D-49C1-869C-37754CBA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reason for charge equalization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99D9A7-EA0B-42FD-BD38-8CD1C3CA5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4883"/>
            <a:ext cx="10515600" cy="1127991"/>
          </a:xfrm>
        </p:spPr>
        <p:txBody>
          <a:bodyPr/>
          <a:lstStyle/>
          <a:p>
            <a:r>
              <a:rPr lang="en-US" altLang="zh-CN" dirty="0"/>
              <a:t>Charge Equalization disappear with 500V bias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DE019D-3083-4819-8F8C-9325B363D8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3116"/>
            <a:ext cx="4618908" cy="3078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CF7B417-CEEE-47CA-AD1A-122DD4F660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32" y="1493116"/>
            <a:ext cx="4618908" cy="3078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7FEEC74-FE14-45EB-8AE5-B75542DF583A}"/>
              </a:ext>
            </a:extLst>
          </p:cNvPr>
          <p:cNvSpPr txBox="1"/>
          <p:nvPr/>
        </p:nvSpPr>
        <p:spPr>
          <a:xfrm>
            <a:off x="838200" y="4572000"/>
            <a:ext cx="461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Cumulative charge(Y)</a:t>
            </a:r>
            <a:r>
              <a:rPr lang="zh-CN" altLang="en-US" dirty="0"/>
              <a:t> </a:t>
            </a:r>
            <a:r>
              <a:rPr lang="en-US" altLang="zh-CN" dirty="0"/>
              <a:t>vs Time(X), </a:t>
            </a:r>
            <a:r>
              <a:rPr lang="en-US" altLang="zh-CN" b="1" dirty="0">
                <a:solidFill>
                  <a:srgbClr val="FF0000"/>
                </a:solidFill>
              </a:rPr>
              <a:t>80V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C73DC9-71CD-44CE-9FB1-3DDD92338727}"/>
              </a:ext>
            </a:extLst>
          </p:cNvPr>
          <p:cNvSpPr txBox="1"/>
          <p:nvPr/>
        </p:nvSpPr>
        <p:spPr>
          <a:xfrm>
            <a:off x="5926675" y="4572000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Cumulative charge(Y)</a:t>
            </a:r>
            <a:r>
              <a:rPr lang="zh-CN" altLang="en-US" dirty="0"/>
              <a:t> </a:t>
            </a:r>
            <a:r>
              <a:rPr lang="en-US" altLang="zh-CN" dirty="0"/>
              <a:t>vs Time(X), </a:t>
            </a:r>
            <a:r>
              <a:rPr lang="en-US" altLang="zh-CN" b="1" dirty="0">
                <a:solidFill>
                  <a:srgbClr val="00B050"/>
                </a:solidFill>
              </a:rPr>
              <a:t>500V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C02A2CB-7A6C-4395-84B3-51BC37EE8474}"/>
              </a:ext>
            </a:extLst>
          </p:cNvPr>
          <p:cNvSpPr/>
          <p:nvPr/>
        </p:nvSpPr>
        <p:spPr>
          <a:xfrm>
            <a:off x="4114536" y="1727616"/>
            <a:ext cx="817682" cy="2401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B29E800-0F8C-4F28-A3C8-C9AA7F5DD6C8}"/>
              </a:ext>
            </a:extLst>
          </p:cNvPr>
          <p:cNvSpPr/>
          <p:nvPr/>
        </p:nvSpPr>
        <p:spPr>
          <a:xfrm>
            <a:off x="8825081" y="1727616"/>
            <a:ext cx="817682" cy="240104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1097</Words>
  <Application>Microsoft Office PowerPoint</Application>
  <PresentationFormat>宽屏</PresentationFormat>
  <Paragraphs>153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等线 Light</vt:lpstr>
      <vt:lpstr>黑体</vt:lpstr>
      <vt:lpstr>Arial</vt:lpstr>
      <vt:lpstr>Office 主题​​</vt:lpstr>
      <vt:lpstr>Verification of TCAD &amp; SPICE simulation with AMS02</vt:lpstr>
      <vt:lpstr>Background: SCD specification</vt:lpstr>
      <vt:lpstr>Two simulation tools</vt:lpstr>
      <vt:lpstr>Two simulation procedures</vt:lpstr>
      <vt:lpstr>Validation of the two simulation tools</vt:lpstr>
      <vt:lpstr>AMS02 specification</vt:lpstr>
      <vt:lpstr>Solving the charge equalization in TCAD</vt:lpstr>
      <vt:lpstr>Possible reason for charge equalization</vt:lpstr>
      <vt:lpstr>Possible reason for charge equalization</vt:lpstr>
      <vt:lpstr>PowerPoint 演示文稿</vt:lpstr>
      <vt:lpstr>SPICE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TCAD &amp; SPICE simulation with AMS02</dc:title>
  <dc:creator>乔锐</dc:creator>
  <cp:lastModifiedBy>Yuodaa220531</cp:lastModifiedBy>
  <cp:revision>50</cp:revision>
  <dcterms:created xsi:type="dcterms:W3CDTF">2022-07-03T14:05:55Z</dcterms:created>
  <dcterms:modified xsi:type="dcterms:W3CDTF">2022-07-04T07:46:30Z</dcterms:modified>
</cp:coreProperties>
</file>