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59" r:id="rId9"/>
    <p:sldId id="268" r:id="rId10"/>
    <p:sldId id="269" r:id="rId11"/>
    <p:sldId id="270" r:id="rId12"/>
    <p:sldId id="272" r:id="rId13"/>
    <p:sldId id="271" r:id="rId14"/>
    <p:sldId id="273" r:id="rId15"/>
    <p:sldId id="274" r:id="rId16"/>
    <p:sldId id="276" r:id="rId17"/>
    <p:sldId id="279" r:id="rId18"/>
    <p:sldId id="280" r:id="rId19"/>
    <p:sldId id="281" r:id="rId20"/>
    <p:sldId id="282" r:id="rId21"/>
    <p:sldId id="277" r:id="rId22"/>
    <p:sldId id="283" r:id="rId23"/>
    <p:sldId id="284" r:id="rId24"/>
    <p:sldId id="285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7A1E7-9D7F-44B9-89D0-BD070F0E8549}" type="datetimeFigureOut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98B4A-B342-4249-8189-F8E0D02BBC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64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41F2AD-35B6-0E9D-AAAF-820E002A7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BF3421-A280-5138-1671-E23430ED4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D8EAE0-685E-3B2A-0004-AFB005D2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9E28A-DEFC-4B99-ACCC-95DE4FAB710F}" type="datetime1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F514CE-E7DC-8CA5-D0BC-FF9291DD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CAC2C1-F478-A05A-596B-D8BC6D8D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62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0B4287-2663-AA52-8031-8EF7755A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1CAFBB-10B2-9D6D-B482-AC4044B2F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077716-CAD5-22EA-8CA0-1C683C5C7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8486-9A42-4615-9BAB-5D3055E3B2E1}" type="datetime1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F773F6-2E11-EC93-03DD-538B09B6B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908E2F-9A2B-F338-42B2-62B9CBDB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60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15AE1E4-D712-0ACC-0EEB-1191DD540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62024E-81FC-DC17-21B1-054F57231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FF1ED6-6CB6-EE4B-B330-7D855027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0C22F-9AB1-49E9-AE06-2CA3EEBF4D14}" type="datetime1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3AF6C2-A121-6415-ECBA-A428DA7E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79C874-9550-388D-6697-6C4B0396A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34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C92B72-BBB5-99A2-ECEB-37B8A3E4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0CBAB9B-35E0-D227-5301-A3EB28A18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6658"/>
            <a:ext cx="7886700" cy="46123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2B2021-3557-025A-ED80-06898B9F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F6FF0-DA18-4D05-857D-8C28BE8BD767}" type="datetime1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638239-A442-A5D0-5D09-C51B9377B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58FE31-5320-86AD-9D00-39331B0F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35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004D7C-24F0-6E82-A306-93EEAB417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DE701C-7B6C-06B1-F1CA-7C7B207BA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69EF4F-88D9-9531-72CB-42AF083E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ED08-48AA-4FF9-B6C9-CC47B04D12E2}" type="datetime1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7B1CA2-74C6-50CB-E2FA-D111B06D6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7F2AA7-290A-4777-5E99-B94868047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10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A7D89F-E010-1952-156E-9F9F23862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C0C5E0-9E88-670A-BAEF-25AE5E7D4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BBC08F-3661-DF22-C7F8-70B14DCAE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0C76191-B2A2-728E-A4FD-9B7D65653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1D8D-0D92-4C47-88D3-B7018D517C8C}" type="datetime1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62E643-57F5-A556-39CD-428E44CA5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A69D37-7261-07D0-AEF3-EB00971B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53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84225-8CB1-E9C3-47CB-70F111C5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B4C869-1AA6-5ED6-AD93-09916BAD4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0788EF-42C9-279A-3905-615C8F38E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4B0786C-A429-A797-27FE-D28605303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2D2163-6CC2-B057-9A81-05E20E835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74618E1-0ECC-3E0C-B21A-C2EC8D567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E59D-DF05-4775-A5AA-87A2CF7CB688}" type="datetime1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434CAA9-51FA-EC02-BFE7-CDE6A548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FFDCA15-7BAF-210C-60E2-6896962C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79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7E9649-9F72-A820-EFE9-38D943F4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36BE48-17EA-F78D-4AE0-163B9DB2A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A7239-1E4F-4056-BBC7-871E84D72310}" type="datetime1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5EB677-4A83-44A9-3891-7030FEFC2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24A20E-80EB-5200-E2DC-422C2A9EC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9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D59F0F9-1005-5CD0-EE55-BBE2F17F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F5071-227A-48A2-9745-525FB6B6B66B}" type="datetime1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A4AC3EC-5E58-46B9-363E-2D23D544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0C2100-871C-3401-D03A-66D067CE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02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4AE6BF-E2B6-2E4F-2EAB-0AA8EDDC8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B37160-5423-56C2-D335-F2A92C4F0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062DAE-703B-5BB6-BB12-DD4782288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A9833C-4B9D-5C3D-137F-792AB1F6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0B1EF-0613-40F0-8809-003D5C1C3D6D}" type="datetime1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A140F6-0677-5F9B-AD51-64CD93E69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E9172D-3B7A-A1CF-23E6-820AA4DD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37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99C0FE-F946-1C2E-10C6-E2BB5C8A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F14FC8A-5EAB-538C-9D7A-C8A102074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9EB90A-D7F8-A0B5-6F31-972DB5960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1C1011-C952-401D-1CEB-CD56E30BD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5C85-8F8E-4DC4-90CA-121DF18E53FC}" type="datetime1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621BDC-ECDC-FB29-144E-CD6FF005F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F2286F-80E0-02CD-331B-E6D49109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567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D34AF9F-7D92-9E6C-8887-7D799339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063325-FD54-4677-CADF-92FFF5507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BA58BE-4308-CD38-6576-A933DAAEC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A5BCB-87E3-4622-8C7E-62FF8AE0198A}" type="datetime1">
              <a:rPr lang="zh-CN" altLang="en-US" smtClean="0"/>
              <a:t>2022/6/18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A86DE6-F3BC-00CB-8C3A-6FC505930B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2D0724-3DF6-BA1B-AD08-5B1EBC33C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D7886-2A85-4588-9770-C302FCC729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02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0FF403-61E2-E14F-EF96-3EDAD6756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18166"/>
            <a:ext cx="6858000" cy="2387600"/>
          </a:xfrm>
        </p:spPr>
        <p:txBody>
          <a:bodyPr/>
          <a:lstStyle/>
          <a:p>
            <a:r>
              <a:rPr lang="en-US" altLang="zh-CN" dirty="0"/>
              <a:t>Observation of pentaquarks at the </a:t>
            </a:r>
            <a:r>
              <a:rPr lang="en-US" altLang="zh-CN" dirty="0" err="1"/>
              <a:t>LHCb</a:t>
            </a:r>
            <a:r>
              <a:rPr lang="en-US" altLang="zh-CN" dirty="0"/>
              <a:t> experiment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D482B7-C5D5-3B57-EAFE-2235383F7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51842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20/06/2022</a:t>
            </a:r>
          </a:p>
          <a:p>
            <a:r>
              <a:rPr lang="en-US" altLang="zh-CN" sz="2400" dirty="0"/>
              <a:t>Mengzhen Wang</a:t>
            </a:r>
            <a:endParaRPr lang="zh-CN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7A6B181-8FF9-382A-1966-D1920473C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10" y="126455"/>
            <a:ext cx="2438428" cy="14912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A2262E7-F3D3-E02A-AFC7-77B6F7301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575" y="95913"/>
            <a:ext cx="2524715" cy="1521812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47297D-C39D-1A26-C45D-956FCF26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210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C9B7107-661F-5E4A-1A1D-48318D595F3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resonances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C9B7107-661F-5E4A-1A1D-48318D595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DF716A8-3833-52B4-8DFC-1A4545CD82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06658"/>
                <a:ext cx="4323839" cy="461234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only</m:t>
                    </m:r>
                  </m:oMath>
                </a14:m>
                <a:r>
                  <a:rPr lang="en-US" altLang="zh-CN" dirty="0">
                    <a:solidFill>
                      <a:srgbClr val="3333FF"/>
                    </a:solidFill>
                  </a:rPr>
                  <a:t> model cannot well describe data </a:t>
                </a:r>
              </a:p>
              <a:p>
                <a:r>
                  <a:rPr lang="en-US" altLang="zh-CN" dirty="0"/>
                  <a:t>Still fails even when</a:t>
                </a:r>
              </a:p>
              <a:p>
                <a:pPr lvl="1"/>
                <a:r>
                  <a:rPr lang="en-US" altLang="zh-CN" dirty="0"/>
                  <a:t>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resonance (isospin violating)</a:t>
                </a:r>
              </a:p>
              <a:p>
                <a:pPr lvl="1"/>
                <a:r>
                  <a:rPr lang="en-US" altLang="zh-CN" dirty="0"/>
                  <a:t>Add unobserved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Add non-resonant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DF716A8-3833-52B4-8DFC-1A4545CD82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06658"/>
                <a:ext cx="4323839" cy="4612345"/>
              </a:xfrm>
              <a:blipFill>
                <a:blip r:embed="rId3"/>
                <a:stretch>
                  <a:fillRect l="-1834" t="-1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A89B8B-0611-C53C-60D5-1E2B41D5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9ED91E-7C50-DE0E-53C4-2085F0D47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711" y="1221246"/>
            <a:ext cx="4233128" cy="258216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C9A6A97-3CD3-667F-36FE-053899EC8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592" y="4066752"/>
            <a:ext cx="3239905" cy="26547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7E69820-5A73-C790-2A57-5670EAB01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5001" y="4016460"/>
            <a:ext cx="3239904" cy="2728086"/>
          </a:xfrm>
          <a:prstGeom prst="rect">
            <a:avLst/>
          </a:prstGeom>
        </p:spPr>
      </p:pic>
      <p:sp>
        <p:nvSpPr>
          <p:cNvPr id="11" name="Rectangle 22">
            <a:extLst>
              <a:ext uri="{FF2B5EF4-FFF2-40B4-BE49-F238E27FC236}">
                <a16:creationId xmlns:a16="http://schemas.microsoft.com/office/drawing/2014/main" id="{292E6764-236B-47FE-F434-B2B189F56B3D}"/>
              </a:ext>
            </a:extLst>
          </p:cNvPr>
          <p:cNvSpPr/>
          <p:nvPr/>
        </p:nvSpPr>
        <p:spPr>
          <a:xfrm>
            <a:off x="5832446" y="4160828"/>
            <a:ext cx="562218" cy="1239656"/>
          </a:xfrm>
          <a:prstGeom prst="rect">
            <a:avLst/>
          </a:prstGeom>
          <a:noFill/>
          <a:ln>
            <a:solidFill>
              <a:srgbClr val="2602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28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800AA12-187F-758D-73C0-50384057BD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Fit with pentaquark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800AA12-187F-758D-73C0-50384057B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7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32AF01-752B-C193-9642-1FE7E65F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DFC6910-D7E3-9D63-E23C-834A0F018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20" y="2013854"/>
            <a:ext cx="3108442" cy="267258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D13BBDD-16AD-EDA3-AF92-01A37AE3AB24}"/>
                  </a:ext>
                </a:extLst>
              </p:cNvPr>
              <p:cNvSpPr txBox="1"/>
              <p:nvPr/>
            </p:nvSpPr>
            <p:spPr>
              <a:xfrm>
                <a:off x="153423" y="1356195"/>
                <a:ext cx="45985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3333FF"/>
                    </a:solidFill>
                  </a:rPr>
                  <a:t>Much better description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3333FF"/>
                    </a:solidFill>
                  </a:rPr>
                  <a:t>spectrum when </a:t>
                </a:r>
                <a:r>
                  <a:rPr lang="en-US" altLang="zh-CN" b="1" dirty="0">
                    <a:solidFill>
                      <a:srgbClr val="3333FF"/>
                    </a:solidFill>
                  </a:rPr>
                  <a:t>two pentaquarks </a:t>
                </a:r>
                <a:r>
                  <a:rPr lang="en-US" altLang="zh-CN" dirty="0">
                    <a:solidFill>
                      <a:srgbClr val="3333FF"/>
                    </a:solidFill>
                  </a:rPr>
                  <a:t>involved</a:t>
                </a:r>
                <a:endParaRPr lang="zh-CN" altLang="en-US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D13BBDD-16AD-EDA3-AF92-01A37AE3AB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23" y="1356195"/>
                <a:ext cx="4598588" cy="646331"/>
              </a:xfrm>
              <a:prstGeom prst="rect">
                <a:avLst/>
              </a:prstGeom>
              <a:blipFill>
                <a:blip r:embed="rId4"/>
                <a:stretch>
                  <a:fillRect l="-1060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DA2D1D48-77FC-44F8-A803-C2B784E44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9459" y="1690689"/>
            <a:ext cx="3588821" cy="41148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B6FDB2A-A5E0-59D6-0B44-631D9CF3CE6F}"/>
              </a:ext>
            </a:extLst>
          </p:cNvPr>
          <p:cNvSpPr txBox="1"/>
          <p:nvPr/>
        </p:nvSpPr>
        <p:spPr>
          <a:xfrm>
            <a:off x="5119459" y="1278958"/>
            <a:ext cx="3680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33FF"/>
                </a:solidFill>
              </a:rPr>
              <a:t>Angular spectra also well modeled</a:t>
            </a:r>
            <a:endParaRPr lang="zh-CN" altLang="en-US" dirty="0">
              <a:solidFill>
                <a:srgbClr val="3333FF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84031F3-A2D0-DE71-4B90-C698FD6797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6" y="4608641"/>
            <a:ext cx="4926529" cy="10186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9B2618C-310C-C464-2BC0-55EE69ED1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022" y="5722691"/>
            <a:ext cx="2007573" cy="77018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6819A62-D730-5421-124E-70CFEFE170D2}"/>
                  </a:ext>
                </a:extLst>
              </p:cNvPr>
              <p:cNvSpPr txBox="1"/>
              <p:nvPr/>
            </p:nvSpPr>
            <p:spPr>
              <a:xfrm>
                <a:off x="3231721" y="5800833"/>
                <a:ext cx="41240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Major syst. uncertainties: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dirty="0"/>
                  <a:t> model, parameterization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1600" dirty="0"/>
                  <a:t> mass shapes 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6819A62-D730-5421-124E-70CFEFE17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721" y="5800833"/>
                <a:ext cx="4124006" cy="584775"/>
              </a:xfrm>
              <a:prstGeom prst="rect">
                <a:avLst/>
              </a:prstGeom>
              <a:blipFill>
                <a:blip r:embed="rId8"/>
                <a:stretch>
                  <a:fillRect l="-739" t="-3125" b="-1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13CC77E-E1C2-4FE7-FA21-46536C27F2A2}"/>
                  </a:ext>
                </a:extLst>
              </p:cNvPr>
              <p:cNvSpPr txBox="1"/>
              <p:nvPr/>
            </p:nvSpPr>
            <p:spPr>
              <a:xfrm>
                <a:off x="628650" y="6476142"/>
                <a:ext cx="80796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Observation of intermediate states consistent with pentaquarks (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𝒖𝒖𝒅</m:t>
                    </m:r>
                  </m:oMath>
                </a14:m>
                <a:r>
                  <a:rPr lang="en-US" altLang="zh-CN" b="1" dirty="0"/>
                  <a:t>)</a:t>
                </a:r>
                <a:endParaRPr lang="zh-CN" altLang="en-US" b="1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F13CC77E-E1C2-4FE7-FA21-46536C27F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6476142"/>
                <a:ext cx="8079630" cy="369332"/>
              </a:xfrm>
              <a:prstGeom prst="rect">
                <a:avLst/>
              </a:prstGeom>
              <a:blipFill>
                <a:blip r:embed="rId9"/>
                <a:stretch>
                  <a:fillRect l="-603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475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028AD0E3-6B71-0F89-BC1C-E0281FBCE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43" y="2648147"/>
            <a:ext cx="3061008" cy="22603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13D88E-1246-E044-1E7B-F21699054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Previous “observations”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E62FD8-B7AC-D1C8-B214-3F231A1EE628}"/>
              </a:ext>
            </a:extLst>
          </p:cNvPr>
          <p:cNvSpPr txBox="1"/>
          <p:nvPr/>
        </p:nvSpPr>
        <p:spPr>
          <a:xfrm>
            <a:off x="791660" y="2818067"/>
            <a:ext cx="3350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3333FF"/>
                </a:solidFill>
              </a:rPr>
              <a:t>PLB 588 (2004) 17-28</a:t>
            </a:r>
            <a:endParaRPr lang="zh-CN" altLang="en-US" sz="110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1780BAF6-0655-9403-FAF0-0B3BA44768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06658"/>
                <a:ext cx="7886700" cy="4612345"/>
              </a:xfrm>
            </p:spPr>
            <p:txBody>
              <a:bodyPr/>
              <a:lstStyle/>
              <a:p>
                <a:r>
                  <a:rPr lang="en-US" altLang="zh-CN" dirty="0"/>
                  <a:t>In the 50 years after the proposal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r>
                  <a:rPr lang="en-US" altLang="zh-CN" dirty="0"/>
                  <a:t>, several “observation” of pentaquarks made but later refuted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1780BAF6-0655-9403-FAF0-0B3BA4476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06658"/>
                <a:ext cx="7886700" cy="4612345"/>
              </a:xfrm>
              <a:blipFill>
                <a:blip r:embed="rId3"/>
                <a:stretch>
                  <a:fillRect l="-1005" t="-1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FEAF3B5-6A60-709A-4AEE-F5B7D2E70C2D}"/>
                  </a:ext>
                </a:extLst>
              </p:cNvPr>
              <p:cNvSpPr txBox="1"/>
              <p:nvPr/>
            </p:nvSpPr>
            <p:spPr>
              <a:xfrm>
                <a:off x="1156808" y="2320694"/>
                <a:ext cx="1871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𝑢𝑑𝑢𝑑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FEAF3B5-6A60-709A-4AEE-F5B7D2E70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808" y="2320694"/>
                <a:ext cx="1871758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B43D463-D93B-F329-0995-A662773FABA0}"/>
              </a:ext>
            </a:extLst>
          </p:cNvPr>
          <p:cNvSpPr txBox="1"/>
          <p:nvPr/>
        </p:nvSpPr>
        <p:spPr>
          <a:xfrm>
            <a:off x="328643" y="5992893"/>
            <a:ext cx="88214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33FF"/>
                </a:solidFill>
              </a:rPr>
              <a:t>not seen by companion experiments or further studies with larger sample size 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C2B0853-2915-719B-F783-623D50A044AE}"/>
              </a:ext>
            </a:extLst>
          </p:cNvPr>
          <p:cNvSpPr txBox="1"/>
          <p:nvPr/>
        </p:nvSpPr>
        <p:spPr>
          <a:xfrm>
            <a:off x="4737696" y="21123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Summarized in </a:t>
            </a:r>
            <a:r>
              <a:rPr lang="en-US" altLang="zh-CN" sz="1400" dirty="0" err="1"/>
              <a:t>Eur.Phys.J.H</a:t>
            </a:r>
            <a:r>
              <a:rPr lang="en-US" altLang="zh-CN" sz="1400" dirty="0"/>
              <a:t> 37 (2012) 1-31</a:t>
            </a:r>
            <a:endParaRPr lang="zh-CN" altLang="en-US" sz="14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BAB55DA-C221-EBC0-A1C9-7B0F23721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696" y="2552622"/>
            <a:ext cx="2854527" cy="2260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FEA2042-0304-D6F8-971D-018AB48D3813}"/>
                  </a:ext>
                </a:extLst>
              </p:cNvPr>
              <p:cNvSpPr txBox="1"/>
              <p:nvPr/>
            </p:nvSpPr>
            <p:spPr>
              <a:xfrm>
                <a:off x="5328886" y="2183290"/>
                <a:ext cx="1871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−−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FEA2042-0304-D6F8-971D-018AB48D3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886" y="2183290"/>
                <a:ext cx="187175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076D32FB-AAE1-C44B-0F55-952192DE2E8F}"/>
              </a:ext>
            </a:extLst>
          </p:cNvPr>
          <p:cNvSpPr txBox="1"/>
          <p:nvPr/>
        </p:nvSpPr>
        <p:spPr>
          <a:xfrm>
            <a:off x="5793245" y="2799057"/>
            <a:ext cx="3350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3333FF"/>
                </a:solidFill>
              </a:rPr>
              <a:t>PRL 92 (2004) 042003</a:t>
            </a:r>
            <a:endParaRPr lang="zh-CN" altLang="en-US" sz="1100" dirty="0">
              <a:solidFill>
                <a:srgbClr val="3333FF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E39751C-9CBA-29E7-D239-526E36825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357" y="4967056"/>
            <a:ext cx="6627866" cy="801230"/>
          </a:xfrm>
          <a:prstGeom prst="rect">
            <a:avLst/>
          </a:prstGeom>
        </p:spPr>
      </p:pic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C175A53E-C6D1-22E8-4366-354B68E9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131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E2CA6C0-3E13-95B0-D199-AB9A1596236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search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E2CA6C0-3E13-95B0-D199-AB9A159623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A8C467-8AD3-7C84-F15C-3EFBA0B6B4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/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/>
                          <m:t>Λ</m:t>
                        </m:r>
                      </m:e>
                      <m:sub>
                        <m:r>
                          <a:rPr lang="en-US" altLang="zh-CN" b="0" i="1" smtClean="0"/>
                          <m:t>𝑏</m:t>
                        </m:r>
                      </m:sub>
                      <m:sup>
                        <m:r>
                          <a:rPr lang="en-US" altLang="zh-CN" b="0" i="1" smtClean="0"/>
                          <m:t>0</m:t>
                        </m:r>
                      </m:sup>
                    </m:sSubSup>
                    <m:r>
                      <a:rPr lang="en-US" altLang="zh-CN" b="0" i="1" smtClean="0"/>
                      <m:t>→</m:t>
                    </m:r>
                    <m:r>
                      <a:rPr lang="en-US" altLang="zh-CN" b="0" i="1" smtClean="0"/>
                      <m:t>𝐽</m:t>
                    </m:r>
                    <m:r>
                      <m:rPr>
                        <m:lit/>
                      </m:rPr>
                      <a:rPr lang="en-US" altLang="zh-CN" b="0" i="1" smtClean="0"/>
                      <m:t>/</m:t>
                    </m:r>
                    <m:r>
                      <a:rPr lang="en-US" altLang="zh-CN" b="0" i="1" smtClean="0"/>
                      <m:t>𝜓</m:t>
                    </m:r>
                    <m:r>
                      <a:rPr lang="en-US" altLang="zh-CN" b="0" i="1" smtClean="0"/>
                      <m:t>𝑝</m:t>
                    </m:r>
                    <m:sSup>
                      <m:sSupPr>
                        <m:ctrlPr>
                          <a:rPr lang="en-US" altLang="zh-CN" b="0" i="1" smtClean="0"/>
                        </m:ctrlPr>
                      </m:sSupPr>
                      <m:e>
                        <m:r>
                          <a:rPr lang="en-US" altLang="zh-CN" b="0" i="1" smtClean="0"/>
                          <m:t>𝜋</m:t>
                        </m:r>
                      </m:e>
                      <m:sup>
                        <m:r>
                          <a:rPr lang="en-US" altLang="zh-CN" b="0" i="1" smtClean="0"/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 lvl="1"/>
                <a:r>
                  <a:rPr lang="en-US" altLang="zh-CN" sz="2400" dirty="0"/>
                  <a:t>Expect similar intermediate states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/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 b="0" i="0" smtClean="0"/>
                          <m:t>Λ</m:t>
                        </m:r>
                      </m:e>
                      <m:sub>
                        <m:r>
                          <a:rPr lang="en-US" altLang="zh-CN" sz="2400" b="0" i="1" smtClean="0"/>
                          <m:t>𝑏</m:t>
                        </m:r>
                      </m:sub>
                      <m:sup>
                        <m:r>
                          <a:rPr lang="en-US" altLang="zh-CN" sz="2400" b="0" i="1" smtClean="0"/>
                          <m:t>0</m:t>
                        </m:r>
                      </m:sup>
                    </m:sSubSup>
                    <m:r>
                      <a:rPr lang="en-US" altLang="zh-CN" sz="2400" b="0" i="1" smtClean="0"/>
                      <m:t>→</m:t>
                    </m:r>
                    <m:r>
                      <a:rPr lang="en-US" altLang="zh-CN" sz="2400" b="0" i="1" smtClean="0"/>
                      <m:t>𝐽</m:t>
                    </m:r>
                    <m:r>
                      <m:rPr>
                        <m:lit/>
                      </m:rPr>
                      <a:rPr lang="en-US" altLang="zh-CN" sz="2400" b="0" i="1" smtClean="0"/>
                      <m:t>/</m:t>
                    </m:r>
                    <m:r>
                      <a:rPr lang="en-US" altLang="zh-CN" sz="2400" b="0" i="1" smtClean="0"/>
                      <m:t>𝜓</m:t>
                    </m:r>
                    <m:r>
                      <a:rPr lang="en-US" altLang="zh-CN" sz="2400" b="0" i="1" smtClean="0"/>
                      <m:t>𝑝</m:t>
                    </m:r>
                    <m:sSup>
                      <m:sSupPr>
                        <m:ctrlPr>
                          <a:rPr lang="en-US" altLang="zh-CN" sz="2400" b="0" i="1" smtClean="0"/>
                        </m:ctrlPr>
                      </m:sSupPr>
                      <m:e>
                        <m:r>
                          <a:rPr lang="en-US" altLang="zh-CN" sz="2400" b="0" i="1" smtClean="0"/>
                          <m:t>𝐾</m:t>
                        </m:r>
                      </m:e>
                      <m:sup>
                        <m:r>
                          <a:rPr lang="en-US" altLang="zh-CN" sz="2400" b="0" i="1" smtClean="0"/>
                          <m:t>−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 lvl="1"/>
                <a:r>
                  <a:rPr lang="en-US" altLang="zh-CN" sz="2400" b="1" dirty="0" err="1"/>
                  <a:t>Cabibbo</a:t>
                </a:r>
                <a:r>
                  <a:rPr lang="en-US" altLang="zh-CN" sz="2400" b="1" dirty="0"/>
                  <a:t>-suppressed</a:t>
                </a:r>
                <a:r>
                  <a:rPr lang="en-US" altLang="zh-CN" sz="2400" dirty="0"/>
                  <a:t>, stat. X ~0.1</a:t>
                </a:r>
              </a:p>
              <a:p>
                <a:pPr lvl="1"/>
                <a:endParaRPr lang="en-US" altLang="zh-CN" sz="2400" dirty="0"/>
              </a:p>
              <a:p>
                <a:pPr lvl="1"/>
                <a:endParaRPr lang="en-US" altLang="zh-CN" sz="2400" dirty="0"/>
              </a:p>
              <a:p>
                <a:pPr lvl="1"/>
                <a:endParaRPr lang="en-US" altLang="zh-CN" sz="2400" dirty="0"/>
              </a:p>
              <a:p>
                <a:pPr lvl="1"/>
                <a:endParaRPr lang="en-US" altLang="zh-CN" sz="2400" dirty="0"/>
              </a:p>
              <a:p>
                <a:pPr lvl="1"/>
                <a:endParaRPr lang="en-US" altLang="zh-CN" sz="2400" dirty="0"/>
              </a:p>
              <a:p>
                <a:pPr lvl="1"/>
                <a:endParaRPr lang="en-US" altLang="zh-CN" sz="24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/>
                        </m:ctrlPr>
                      </m:sSubPr>
                      <m:e>
                        <m:r>
                          <a:rPr lang="en-US" altLang="zh-CN" sz="2400" b="0" i="1" smtClean="0"/>
                          <m:t>𝑃</m:t>
                        </m:r>
                      </m:e>
                      <m:sub>
                        <m:r>
                          <a:rPr lang="en-US" altLang="zh-CN" sz="2400" b="0" i="1" smtClean="0"/>
                          <m:t>𝑐</m:t>
                        </m:r>
                      </m:sub>
                    </m:sSub>
                  </m:oMath>
                </a14:m>
                <a:r>
                  <a:rPr lang="en-US" altLang="zh-CN" sz="2400" dirty="0"/>
                  <a:t> states found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/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/>
                          <m:t>Λ</m:t>
                        </m:r>
                      </m:e>
                      <m:sub>
                        <m:r>
                          <a:rPr lang="en-US" altLang="zh-CN" sz="2400" i="1"/>
                          <m:t>𝑏</m:t>
                        </m:r>
                      </m:sub>
                      <m:sup>
                        <m:r>
                          <a:rPr lang="en-US" altLang="zh-CN" sz="2400" i="1"/>
                          <m:t>0</m:t>
                        </m:r>
                      </m:sup>
                    </m:sSubSup>
                    <m:r>
                      <a:rPr lang="en-US" altLang="zh-CN" sz="2400" b="0" i="1" smtClean="0"/>
                      <m:t>→</m:t>
                    </m:r>
                    <m:r>
                      <a:rPr lang="en-US" altLang="zh-CN" sz="2400" b="0" i="1" smtClean="0"/>
                      <m:t>𝐽</m:t>
                    </m:r>
                    <m:r>
                      <m:rPr>
                        <m:lit/>
                      </m:rPr>
                      <a:rPr lang="en-US" altLang="zh-CN" sz="2400" b="0" i="1" smtClean="0"/>
                      <m:t>/</m:t>
                    </m:r>
                    <m:r>
                      <a:rPr lang="en-US" altLang="zh-CN" sz="2400" b="0" i="1" smtClean="0"/>
                      <m:t>𝜓</m:t>
                    </m:r>
                    <m:r>
                      <a:rPr lang="en-US" altLang="zh-CN" sz="2400" b="0" i="1" smtClean="0"/>
                      <m:t>𝑝</m:t>
                    </m:r>
                    <m:sSup>
                      <m:sSupPr>
                        <m:ctrlPr>
                          <a:rPr lang="en-US" altLang="zh-CN" sz="2400" b="0" i="1" smtClean="0"/>
                        </m:ctrlPr>
                      </m:sSupPr>
                      <m:e>
                        <m:r>
                          <a:rPr lang="en-US" altLang="zh-CN" sz="2400" b="0" i="1" smtClean="0"/>
                          <m:t>𝐾</m:t>
                        </m:r>
                      </m:e>
                      <m:sup>
                        <m:r>
                          <a:rPr lang="en-US" altLang="zh-CN" sz="2400" b="0" i="1" smtClean="0"/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/>
                  <a:t> should also contribute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/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400"/>
                          <m:t>Λ</m:t>
                        </m:r>
                      </m:e>
                      <m:sub>
                        <m:r>
                          <a:rPr lang="en-US" altLang="zh-CN" sz="2400" i="1"/>
                          <m:t>𝑏</m:t>
                        </m:r>
                      </m:sub>
                      <m:sup>
                        <m:r>
                          <a:rPr lang="en-US" altLang="zh-CN" sz="2400" i="1"/>
                          <m:t>0</m:t>
                        </m:r>
                      </m:sup>
                    </m:sSubSup>
                    <m:r>
                      <a:rPr lang="en-US" altLang="zh-CN" sz="2400" i="1"/>
                      <m:t>→</m:t>
                    </m:r>
                    <m:r>
                      <a:rPr lang="en-US" altLang="zh-CN" sz="2400" i="1"/>
                      <m:t>𝐽</m:t>
                    </m:r>
                    <m:r>
                      <m:rPr>
                        <m:lit/>
                      </m:rPr>
                      <a:rPr lang="en-US" altLang="zh-CN" sz="2400" i="1"/>
                      <m:t>/</m:t>
                    </m:r>
                    <m:r>
                      <a:rPr lang="en-US" altLang="zh-CN" sz="2400" i="1"/>
                      <m:t>𝜓</m:t>
                    </m:r>
                    <m:r>
                      <a:rPr lang="en-US" altLang="zh-CN" sz="2400" i="1"/>
                      <m:t>𝑝</m:t>
                    </m:r>
                    <m:sSup>
                      <m:sSupPr>
                        <m:ctrlPr>
                          <a:rPr lang="en-US" altLang="zh-CN" sz="2400" i="1"/>
                        </m:ctrlPr>
                      </m:sSupPr>
                      <m:e>
                        <m:r>
                          <a:rPr lang="en-US" altLang="zh-CN" sz="2400" b="0" i="1" smtClean="0"/>
                          <m:t>𝜋</m:t>
                        </m:r>
                      </m:e>
                      <m:sup>
                        <m:r>
                          <a:rPr lang="en-US" altLang="zh-CN" sz="2400" i="1"/>
                          <m:t>−</m:t>
                        </m:r>
                      </m:sup>
                    </m:sSup>
                  </m:oMath>
                </a14:m>
                <a:br>
                  <a:rPr lang="en-US" altLang="zh-CN" dirty="0"/>
                </a:b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CA8C467-8AD3-7C84-F15C-3EFBA0B6B4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20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E5CE2D-F490-1DBF-4167-583F3AF7A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43D1D3A-6F92-AEA6-F8A3-524B72D5B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65" y="3016887"/>
            <a:ext cx="8054699" cy="1653790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98232E3-C3A1-9E17-7EED-26D11A56AACC}"/>
              </a:ext>
            </a:extLst>
          </p:cNvPr>
          <p:cNvCxnSpPr/>
          <p:nvPr/>
        </p:nvCxnSpPr>
        <p:spPr>
          <a:xfrm>
            <a:off x="3129826" y="3975832"/>
            <a:ext cx="214792" cy="1472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297AE264-C1EF-54BF-E49F-BF3B5AAFF5F9}"/>
              </a:ext>
            </a:extLst>
          </p:cNvPr>
          <p:cNvCxnSpPr/>
          <p:nvPr/>
        </p:nvCxnSpPr>
        <p:spPr>
          <a:xfrm>
            <a:off x="3595208" y="4195738"/>
            <a:ext cx="214792" cy="1472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026E2C5-93C1-6281-D0D0-5C2FE6627765}"/>
                  </a:ext>
                </a:extLst>
              </p:cNvPr>
              <p:cNvSpPr txBox="1"/>
              <p:nvPr/>
            </p:nvSpPr>
            <p:spPr>
              <a:xfrm>
                <a:off x="3044188" y="3631048"/>
                <a:ext cx="3875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026E2C5-93C1-6281-D0D0-5C2FE6627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188" y="3631048"/>
                <a:ext cx="38754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445F9A7-924D-1E52-B387-94E83E789A4D}"/>
                  </a:ext>
                </a:extLst>
              </p:cNvPr>
              <p:cNvSpPr txBox="1"/>
              <p:nvPr/>
            </p:nvSpPr>
            <p:spPr>
              <a:xfrm>
                <a:off x="3546021" y="3843782"/>
                <a:ext cx="421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445F9A7-924D-1E52-B387-94E83E789A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021" y="3843782"/>
                <a:ext cx="42114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938D0E1-D869-3507-7322-0B45653B035F}"/>
                  </a:ext>
                </a:extLst>
              </p:cNvPr>
              <p:cNvSpPr txBox="1"/>
              <p:nvPr/>
            </p:nvSpPr>
            <p:spPr>
              <a:xfrm>
                <a:off x="7112856" y="2832221"/>
                <a:ext cx="38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938D0E1-D869-3507-7322-0B45653B0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856" y="2832221"/>
                <a:ext cx="38606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2453F97-945A-E628-19FF-4121FB4692BA}"/>
              </a:ext>
            </a:extLst>
          </p:cNvPr>
          <p:cNvCxnSpPr/>
          <p:nvPr/>
        </p:nvCxnSpPr>
        <p:spPr>
          <a:xfrm>
            <a:off x="7198494" y="3133540"/>
            <a:ext cx="214792" cy="1472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CE6F1A49-ADB9-D60F-A9D8-BABCA8B46631}"/>
              </a:ext>
            </a:extLst>
          </p:cNvPr>
          <p:cNvCxnSpPr/>
          <p:nvPr/>
        </p:nvCxnSpPr>
        <p:spPr>
          <a:xfrm>
            <a:off x="7498924" y="3218860"/>
            <a:ext cx="214792" cy="1472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DA98ECE-8516-C13D-274C-94B13BC86A19}"/>
                  </a:ext>
                </a:extLst>
              </p:cNvPr>
              <p:cNvSpPr txBox="1"/>
              <p:nvPr/>
            </p:nvSpPr>
            <p:spPr>
              <a:xfrm>
                <a:off x="7528202" y="2849528"/>
                <a:ext cx="5276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DA98ECE-8516-C13D-274C-94B13BC86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202" y="2849528"/>
                <a:ext cx="52764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93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2474F13-09CC-8E2F-B7DB-24F3DF0228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search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2474F13-09CC-8E2F-B7DB-24F3DF0228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3AA670-573C-FC46-E767-C9692BF3D5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06658"/>
                <a:ext cx="7886700" cy="526849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Amplitude analysis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, following similar strategy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study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Joint significance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4380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4450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3333FF"/>
                    </a:solidFill>
                  </a:rPr>
                  <a:t>larger than 3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dirty="0">
                  <a:solidFill>
                    <a:srgbClr val="3333FF"/>
                  </a:solidFill>
                </a:endParaRPr>
              </a:p>
              <a:p>
                <a:r>
                  <a:rPr lang="en-US" altLang="zh-CN" dirty="0">
                    <a:solidFill>
                      <a:srgbClr val="3333FF"/>
                    </a:solidFill>
                  </a:rPr>
                  <a:t>Mass &amp; width parameters consistent </a:t>
                </a:r>
                <a:r>
                  <a:rPr lang="en-US" altLang="zh-CN" dirty="0"/>
                  <a:t>with results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study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93AA670-573C-FC46-E767-C9692BF3D5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06658"/>
                <a:ext cx="7886700" cy="5268494"/>
              </a:xfrm>
              <a:blipFill>
                <a:blip r:embed="rId3"/>
                <a:stretch>
                  <a:fillRect l="-1005" t="-1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8F3F1F-7ECA-1BA7-948D-3B6C280B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90B8335-C111-C0EE-74A1-9779C62AC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03" y="2594378"/>
            <a:ext cx="3405188" cy="2286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C36F87E-0FF4-94C1-D184-B48A27684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940" y="2209917"/>
            <a:ext cx="3008020" cy="29092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EC50B90-B58B-70F6-6ACC-A912B6B85F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5" y="2698710"/>
            <a:ext cx="957818" cy="73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3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7A4FDFC-0D1E-8DBE-C2B5-5B621E045D6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49" y="365126"/>
                <a:ext cx="8564445" cy="132556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3200" dirty="0"/>
                  <a:t>Model-independent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sz="3200" dirty="0"/>
                  <a:t> </a:t>
                </a:r>
                <a:r>
                  <a:rPr lang="en-US" altLang="zh-CN" sz="3200" dirty="0"/>
                  <a:t>search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3200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3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sz="3200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E7A4FDFC-0D1E-8DBE-C2B5-5B621E045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49" y="365126"/>
                <a:ext cx="8564445" cy="1325563"/>
              </a:xfrm>
              <a:blipFill>
                <a:blip r:embed="rId2"/>
                <a:stretch>
                  <a:fillRect l="-17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5FAE52-1439-A12B-31B0-7FDE451EF9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Model dependence in amplitude analysis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Selection of states </a:t>
                </a:r>
                <a:r>
                  <a:rPr lang="en-US" altLang="zh-CN" dirty="0"/>
                  <a:t>to be involved in the fit model</a:t>
                </a:r>
              </a:p>
              <a:p>
                <a:pPr lvl="1"/>
                <a:r>
                  <a:rPr lang="en-US" altLang="zh-CN" dirty="0">
                    <a:solidFill>
                      <a:srgbClr val="3333FF"/>
                    </a:solidFill>
                  </a:rPr>
                  <a:t>Line-shape functions </a:t>
                </a:r>
                <a:r>
                  <a:rPr lang="en-US" altLang="zh-CN" dirty="0"/>
                  <a:t>of the intermediate states</a:t>
                </a:r>
              </a:p>
              <a:p>
                <a:pPr lvl="1"/>
                <a:r>
                  <a:rPr lang="en-US" altLang="zh-CN" dirty="0"/>
                  <a:t>…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r>
                  <a:rPr lang="en-US" altLang="zh-CN" dirty="0"/>
                  <a:t>The angular sector are more model-independent</a:t>
                </a:r>
              </a:p>
              <a:p>
                <a:pPr lvl="1"/>
                <a:r>
                  <a:rPr lang="en-US" altLang="zh-CN" dirty="0"/>
                  <a:t>angular-momentum conservation, very basic</a:t>
                </a:r>
              </a:p>
              <a:p>
                <a:r>
                  <a:rPr lang="en-US" altLang="zh-CN" b="1" dirty="0"/>
                  <a:t>An angular moments analysis for a model-independent confirmation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states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45FAE52-1439-A12B-31B0-7FDE451EF9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5EFA9D-6024-FF57-A16C-9EFF837C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2189AF5A-1F09-2E02-16A6-E53845D0D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004" y="3088110"/>
            <a:ext cx="5797458" cy="112181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EE950D4A-B895-A75F-1EFB-5253272599C2}"/>
              </a:ext>
            </a:extLst>
          </p:cNvPr>
          <p:cNvSpPr/>
          <p:nvPr/>
        </p:nvSpPr>
        <p:spPr>
          <a:xfrm>
            <a:off x="2583639" y="3025498"/>
            <a:ext cx="349805" cy="6014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9EE654D-DE75-009B-C506-7320199B724A}"/>
              </a:ext>
            </a:extLst>
          </p:cNvPr>
          <p:cNvSpPr/>
          <p:nvPr/>
        </p:nvSpPr>
        <p:spPr>
          <a:xfrm>
            <a:off x="2933444" y="3025497"/>
            <a:ext cx="853031" cy="601417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919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4FDFC-0D1E-8DBE-C2B5-5B621E04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564445" cy="1325563"/>
          </a:xfrm>
        </p:spPr>
        <p:txBody>
          <a:bodyPr>
            <a:normAutofit/>
          </a:bodyPr>
          <a:lstStyle/>
          <a:p>
            <a:r>
              <a:rPr lang="en-US" altLang="zh-CN" dirty="0"/>
              <a:t>The moments analysis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5EFA9D-6024-FF57-A16C-9EFF837C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16</a:t>
            </a:fld>
            <a:endParaRPr lang="zh-CN" altLang="en-US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DB98FACE-F878-40AE-4D91-47893ED04693}"/>
              </a:ext>
            </a:extLst>
          </p:cNvPr>
          <p:cNvCxnSpPr>
            <a:cxnSpLocks/>
          </p:cNvCxnSpPr>
          <p:nvPr/>
        </p:nvCxnSpPr>
        <p:spPr>
          <a:xfrm flipV="1">
            <a:off x="1153740" y="1626281"/>
            <a:ext cx="1626281" cy="149356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27F4B20-4FCE-C31A-8B47-917204BC389E}"/>
                  </a:ext>
                </a:extLst>
              </p:cNvPr>
              <p:cNvSpPr txBox="1"/>
              <p:nvPr/>
            </p:nvSpPr>
            <p:spPr>
              <a:xfrm>
                <a:off x="734703" y="1412444"/>
                <a:ext cx="1939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3333FF"/>
                    </a:solidFill>
                  </a:rPr>
                  <a:t>rest frame</a:t>
                </a:r>
                <a:endParaRPr lang="zh-CN" altLang="en-US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27F4B20-4FCE-C31A-8B47-917204BC3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03" y="1412444"/>
                <a:ext cx="1939264" cy="369332"/>
              </a:xfrm>
              <a:prstGeom prst="rect">
                <a:avLst/>
              </a:prstGeom>
              <a:blipFill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F3310A18-4751-2A14-CCAF-312BB458E4B5}"/>
              </a:ext>
            </a:extLst>
          </p:cNvPr>
          <p:cNvCxnSpPr/>
          <p:nvPr/>
        </p:nvCxnSpPr>
        <p:spPr>
          <a:xfrm flipH="1">
            <a:off x="583007" y="2373061"/>
            <a:ext cx="13838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87E0F14-F7CD-DE26-CFD0-B8BA215DAF61}"/>
                  </a:ext>
                </a:extLst>
              </p:cNvPr>
              <p:cNvSpPr txBox="1"/>
              <p:nvPr/>
            </p:nvSpPr>
            <p:spPr>
              <a:xfrm>
                <a:off x="319173" y="2003729"/>
                <a:ext cx="618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m:rPr>
                          <m:lit/>
                        </m:rP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87E0F14-F7CD-DE26-CFD0-B8BA215DA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73" y="2003729"/>
                <a:ext cx="618952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7FE1FAB-D441-FA5D-646F-5EE5597D3BE1}"/>
                  </a:ext>
                </a:extLst>
              </p:cNvPr>
              <p:cNvSpPr txBox="1"/>
              <p:nvPr/>
            </p:nvSpPr>
            <p:spPr>
              <a:xfrm>
                <a:off x="2780021" y="1506023"/>
                <a:ext cx="552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37FE1FAB-D441-FA5D-646F-5EE5597D3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021" y="1506023"/>
                <a:ext cx="55252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627CE74-3A57-D454-A6BD-F197D06E5E4E}"/>
                  </a:ext>
                </a:extLst>
              </p:cNvPr>
              <p:cNvSpPr txBox="1"/>
              <p:nvPr/>
            </p:nvSpPr>
            <p:spPr>
              <a:xfrm>
                <a:off x="877478" y="3123900"/>
                <a:ext cx="3782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7627CE74-3A57-D454-A6BD-F197D06E5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78" y="3123900"/>
                <a:ext cx="378245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1481E7B4-8F53-D065-D621-3F2A3459D029}"/>
              </a:ext>
            </a:extLst>
          </p:cNvPr>
          <p:cNvCxnSpPr/>
          <p:nvPr/>
        </p:nvCxnSpPr>
        <p:spPr>
          <a:xfrm>
            <a:off x="1966880" y="2378233"/>
            <a:ext cx="1296000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70BE63BA-7150-EB1D-80B3-502FACB4ED5B}"/>
              </a:ext>
            </a:extLst>
          </p:cNvPr>
          <p:cNvSpPr/>
          <p:nvPr/>
        </p:nvSpPr>
        <p:spPr>
          <a:xfrm>
            <a:off x="2166330" y="2215426"/>
            <a:ext cx="141566" cy="165696"/>
          </a:xfrm>
          <a:custGeom>
            <a:avLst/>
            <a:gdLst>
              <a:gd name="connsiteX0" fmla="*/ 0 w 141566"/>
              <a:gd name="connsiteY0" fmla="*/ 0 h 165696"/>
              <a:gd name="connsiteX1" fmla="*/ 30685 w 141566"/>
              <a:gd name="connsiteY1" fmla="*/ 6136 h 165696"/>
              <a:gd name="connsiteX2" fmla="*/ 61369 w 141566"/>
              <a:gd name="connsiteY2" fmla="*/ 18410 h 165696"/>
              <a:gd name="connsiteX3" fmla="*/ 79780 w 141566"/>
              <a:gd name="connsiteY3" fmla="*/ 24547 h 165696"/>
              <a:gd name="connsiteX4" fmla="*/ 104328 w 141566"/>
              <a:gd name="connsiteY4" fmla="*/ 49095 h 165696"/>
              <a:gd name="connsiteX5" fmla="*/ 116602 w 141566"/>
              <a:gd name="connsiteY5" fmla="*/ 67506 h 165696"/>
              <a:gd name="connsiteX6" fmla="*/ 135012 w 141566"/>
              <a:gd name="connsiteY6" fmla="*/ 92053 h 165696"/>
              <a:gd name="connsiteX7" fmla="*/ 141149 w 141566"/>
              <a:gd name="connsiteY7" fmla="*/ 165696 h 16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1566" h="165696">
                <a:moveTo>
                  <a:pt x="0" y="0"/>
                </a:moveTo>
                <a:cubicBezTo>
                  <a:pt x="10228" y="2045"/>
                  <a:pt x="20694" y="3139"/>
                  <a:pt x="30685" y="6136"/>
                </a:cubicBezTo>
                <a:cubicBezTo>
                  <a:pt x="41236" y="9301"/>
                  <a:pt x="51054" y="14542"/>
                  <a:pt x="61369" y="18410"/>
                </a:cubicBezTo>
                <a:cubicBezTo>
                  <a:pt x="67426" y="20681"/>
                  <a:pt x="73643" y="22501"/>
                  <a:pt x="79780" y="24547"/>
                </a:cubicBezTo>
                <a:cubicBezTo>
                  <a:pt x="87963" y="32730"/>
                  <a:pt x="96797" y="40309"/>
                  <a:pt x="104328" y="49095"/>
                </a:cubicBezTo>
                <a:cubicBezTo>
                  <a:pt x="109128" y="54695"/>
                  <a:pt x="112315" y="61504"/>
                  <a:pt x="116602" y="67506"/>
                </a:cubicBezTo>
                <a:cubicBezTo>
                  <a:pt x="122547" y="75829"/>
                  <a:pt x="128875" y="83871"/>
                  <a:pt x="135012" y="92053"/>
                </a:cubicBezTo>
                <a:cubicBezTo>
                  <a:pt x="143957" y="136779"/>
                  <a:pt x="141149" y="112307"/>
                  <a:pt x="141149" y="1656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BEB90C8-0F55-6383-80CC-5808CA2995F8}"/>
                  </a:ext>
                </a:extLst>
              </p:cNvPr>
              <p:cNvSpPr txBox="1"/>
              <p:nvPr/>
            </p:nvSpPr>
            <p:spPr>
              <a:xfrm>
                <a:off x="2231076" y="1967716"/>
                <a:ext cx="5763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2BEB90C8-0F55-6383-80CC-5808CA299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76" y="1967716"/>
                <a:ext cx="57631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CD861ECA-A4BE-B094-DC05-3D42678E5112}"/>
              </a:ext>
            </a:extLst>
          </p:cNvPr>
          <p:cNvCxnSpPr/>
          <p:nvPr/>
        </p:nvCxnSpPr>
        <p:spPr>
          <a:xfrm>
            <a:off x="3262880" y="2381122"/>
            <a:ext cx="696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F0E500F-FD2C-5E11-1DC8-B52D8A0700BE}"/>
                  </a:ext>
                </a:extLst>
              </p:cNvPr>
              <p:cNvSpPr txBox="1"/>
              <p:nvPr/>
            </p:nvSpPr>
            <p:spPr>
              <a:xfrm>
                <a:off x="3346036" y="2225332"/>
                <a:ext cx="1356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2F0E500F-FD2C-5E11-1DC8-B52D8A070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6036" y="2225332"/>
                <a:ext cx="1356910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B16DEB7-4CCD-0351-3A8C-0E8A855EBBC3}"/>
                  </a:ext>
                </a:extLst>
              </p:cNvPr>
              <p:cNvSpPr txBox="1"/>
              <p:nvPr/>
            </p:nvSpPr>
            <p:spPr>
              <a:xfrm>
                <a:off x="5142732" y="1948333"/>
                <a:ext cx="32771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3333FF"/>
                    </a:solidFill>
                  </a:rPr>
                  <a:t>A fixed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3333FF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en-US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3333FF"/>
                    </a:solidFill>
                  </a:rPr>
                  <a:t>lead to a fixed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EB16DEB7-4CCD-0351-3A8C-0E8A855EB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32" y="1948333"/>
                <a:ext cx="3277111" cy="646331"/>
              </a:xfrm>
              <a:prstGeom prst="rect">
                <a:avLst/>
              </a:prstGeom>
              <a:blipFill>
                <a:blip r:embed="rId8"/>
                <a:stretch>
                  <a:fillRect l="-1676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图片 31">
            <a:extLst>
              <a:ext uri="{FF2B5EF4-FFF2-40B4-BE49-F238E27FC236}">
                <a16:creationId xmlns:a16="http://schemas.microsoft.com/office/drawing/2014/main" id="{1F635E42-3EC2-6974-D95D-61BADFE959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173" y="3756112"/>
            <a:ext cx="4078891" cy="24530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0B2E384-8748-3556-F6D6-8774C0C490FE}"/>
                  </a:ext>
                </a:extLst>
              </p:cNvPr>
              <p:cNvSpPr txBox="1"/>
              <p:nvPr/>
            </p:nvSpPr>
            <p:spPr>
              <a:xfrm>
                <a:off x="5142731" y="3608301"/>
                <a:ext cx="327711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3333FF"/>
                    </a:solidFill>
                  </a:rPr>
                  <a:t>Split the dataset into different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sSup>
                          <m:sSupPr>
                            <m:ctrlPr>
                              <a:rPr lang="en-US" altLang="zh-CN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>
                    <a:solidFill>
                      <a:srgbClr val="3333FF"/>
                    </a:solidFill>
                  </a:rPr>
                  <a:t>slices. For each subset, if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CN" altLang="en-US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3333FF"/>
                    </a:solidFill>
                  </a:rPr>
                  <a:t>distribution, we can get the contribution to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>
                    <a:solidFill>
                      <a:srgbClr val="3333F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3333FF"/>
                    </a:solidFill>
                  </a:rPr>
                  <a:t>spectrum</a:t>
                </a:r>
                <a:endParaRPr lang="zh-CN" altLang="en-US" dirty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D0B2E384-8748-3556-F6D6-8774C0C49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31" y="3608301"/>
                <a:ext cx="3277111" cy="1477328"/>
              </a:xfrm>
              <a:prstGeom prst="rect">
                <a:avLst/>
              </a:prstGeom>
              <a:blipFill>
                <a:blip r:embed="rId10"/>
                <a:stretch>
                  <a:fillRect l="-1676" t="-2479" r="-3166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F388970-465C-4AF0-C8F8-AF4B985F17AF}"/>
                  </a:ext>
                </a:extLst>
              </p:cNvPr>
              <p:cNvSpPr txBox="1"/>
              <p:nvPr/>
            </p:nvSpPr>
            <p:spPr>
              <a:xfrm>
                <a:off x="5142731" y="5517085"/>
                <a:ext cx="327711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Features of angular spectrum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mass spectrum</a:t>
                </a:r>
                <a:endParaRPr lang="zh-CN" altLang="en-US" dirty="0"/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EF388970-465C-4AF0-C8F8-AF4B985F1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731" y="5517085"/>
                <a:ext cx="3277111" cy="646331"/>
              </a:xfrm>
              <a:prstGeom prst="rect">
                <a:avLst/>
              </a:prstGeom>
              <a:blipFill>
                <a:blip r:embed="rId11"/>
                <a:stretch>
                  <a:fillRect l="-1676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320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F370AE-0932-66A0-8471-3DEE272C5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moments analysis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4356D83-5FA0-F030-FA8D-3CF3D875C1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If consider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chain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cos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CN" dirty="0"/>
                  <a:t> distribution in data to obtain all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zh-CN" dirty="0"/>
                  <a:t>, assign a reasonable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altLang="zh-CN" dirty="0"/>
                  <a:t>, remove higher order terms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4356D83-5FA0-F030-FA8D-3CF3D875C1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9E3047-FDE9-B7CA-96E5-8515852F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F7BB71E-A88B-670E-EE5F-0BE473AA9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95" y="1988412"/>
            <a:ext cx="3718970" cy="8910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BB3759E-A49D-D604-61E3-66C22F8DC339}"/>
                  </a:ext>
                </a:extLst>
              </p:cNvPr>
              <p:cNvSpPr txBox="1"/>
              <p:nvPr/>
            </p:nvSpPr>
            <p:spPr>
              <a:xfrm>
                <a:off x="4992763" y="2249248"/>
                <a:ext cx="2362711" cy="38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BB3759E-A49D-D604-61E3-66C22F8DC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763" y="2249248"/>
                <a:ext cx="2362711" cy="381515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9843830A-B899-EA33-B8FF-3C85112E5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257" y="3694421"/>
            <a:ext cx="2877013" cy="3163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6078DC5-B572-BB44-DA3A-C94F38CB74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6085" y="3694421"/>
            <a:ext cx="3859449" cy="2377766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3E9DC56-D95D-1518-8654-CD94A10E248B}"/>
              </a:ext>
            </a:extLst>
          </p:cNvPr>
          <p:cNvSpPr/>
          <p:nvPr/>
        </p:nvSpPr>
        <p:spPr>
          <a:xfrm>
            <a:off x="5439376" y="3760061"/>
            <a:ext cx="1002235" cy="9634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34AF6FF-7D6B-72B5-B44E-79AA44797817}"/>
                  </a:ext>
                </a:extLst>
              </p:cNvPr>
              <p:cNvSpPr txBox="1"/>
              <p:nvPr/>
            </p:nvSpPr>
            <p:spPr>
              <a:xfrm>
                <a:off x="4449763" y="6031231"/>
                <a:ext cx="47254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Significant misdescription.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𝐨𝐧𝐥𝐲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 model cannot well describe data.  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34AF6FF-7D6B-72B5-B44E-79AA44797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763" y="6031231"/>
                <a:ext cx="4725423" cy="646331"/>
              </a:xfrm>
              <a:prstGeom prst="rect">
                <a:avLst/>
              </a:prstGeom>
              <a:blipFill>
                <a:blip r:embed="rId7"/>
                <a:stretch>
                  <a:fillRect l="-1161" t="-4717" r="-2194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829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D770E25-48DD-9E71-7FA3-AB2F9AD8AC4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515350" cy="132556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re-study using X10 data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D770E25-48DD-9E71-7FA3-AB2F9AD8AC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515350" cy="1325563"/>
              </a:xfrm>
              <a:blipFill>
                <a:blip r:embed="rId2"/>
                <a:stretch>
                  <a:fillRect r="-17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1BDD563-F07E-F139-B51C-D793AF70F1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First pentaquark observation @ </a:t>
                </a:r>
                <a:r>
                  <a:rPr lang="en-US" altLang="zh-CN" dirty="0" err="1"/>
                  <a:t>LHCb</a:t>
                </a:r>
                <a:r>
                  <a:rPr lang="en-US" altLang="zh-CN" dirty="0"/>
                  <a:t> is based on Run1 data,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~3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@ 7,8 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TeV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More data available in 2019 after Run2 operation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~6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=13 </m:t>
                    </m:r>
                    <m:r>
                      <m:rPr>
                        <m:sty m:val="p"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TeV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×4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b-production than Run1)</a:t>
                </a:r>
              </a:p>
              <a:p>
                <a:r>
                  <a:rPr lang="en-US" altLang="zh-CN" dirty="0"/>
                  <a:t>Updated event selection:</a:t>
                </a:r>
              </a:p>
              <a:p>
                <a:pPr lvl="1"/>
                <a:r>
                  <a:rPr lang="en-US" altLang="zh-CN" dirty="0"/>
                  <a:t>Use particle-identification info as input of MVA training</a:t>
                </a:r>
              </a:p>
              <a:p>
                <a:pPr lvl="1"/>
                <a:r>
                  <a:rPr lang="en-US" altLang="zh-CN" dirty="0">
                    <a:solidFill>
                      <a:srgbClr val="FF0000"/>
                    </a:solidFill>
                  </a:rPr>
                  <a:t>Efficiency X 2 </a:t>
                </a:r>
                <a:r>
                  <a:rPr lang="en-US" altLang="zh-CN" dirty="0"/>
                  <a:t>at the same BKG level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1BDD563-F07E-F139-B51C-D793AF70F1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05" t="-1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BB55BA-4F79-80FA-556B-574FD167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ABE529-5667-6DF0-4EC1-CA0708BD6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25" y="4289702"/>
            <a:ext cx="3567469" cy="24317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0F1447A-6FBD-9177-B457-A28B8A3324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5916" y="4292155"/>
            <a:ext cx="3589846" cy="242932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874E80E-CC06-1C48-9BEC-544536408566}"/>
              </a:ext>
            </a:extLst>
          </p:cNvPr>
          <p:cNvSpPr txBox="1"/>
          <p:nvPr/>
        </p:nvSpPr>
        <p:spPr>
          <a:xfrm>
            <a:off x="1564913" y="5013858"/>
            <a:ext cx="74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Run1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3EC4396-ECAE-065C-C0CE-4437A3371C9D}"/>
              </a:ext>
            </a:extLst>
          </p:cNvPr>
          <p:cNvSpPr txBox="1"/>
          <p:nvPr/>
        </p:nvSpPr>
        <p:spPr>
          <a:xfrm>
            <a:off x="5479241" y="5136257"/>
            <a:ext cx="130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Run1+2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B222CBC-BE69-7B7A-D000-93EE51609D11}"/>
                  </a:ext>
                </a:extLst>
              </p:cNvPr>
              <p:cNvSpPr txBox="1"/>
              <p:nvPr/>
            </p:nvSpPr>
            <p:spPr>
              <a:xfrm>
                <a:off x="6861624" y="4717064"/>
                <a:ext cx="23627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&gt;200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1600" dirty="0"/>
                  <a:t> </a:t>
                </a:r>
                <a:r>
                  <a:rPr lang="en-US" altLang="zh-CN" sz="1600" dirty="0"/>
                  <a:t>signals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B222CBC-BE69-7B7A-D000-93EE51609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624" y="4717064"/>
                <a:ext cx="2362712" cy="338554"/>
              </a:xfrm>
              <a:prstGeom prst="rect">
                <a:avLst/>
              </a:prstGeom>
              <a:blipFill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507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79F13EB-E5F3-0F5D-1C17-22A5836056D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49" y="365126"/>
                <a:ext cx="8263737" cy="1325563"/>
              </a:xfrm>
            </p:spPr>
            <p:txBody>
              <a:bodyPr/>
              <a:lstStyle/>
              <a:p>
                <a:r>
                  <a:rPr lang="en-US" altLang="zh-CN" dirty="0"/>
                  <a:t>Finer structures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spectrum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79F13EB-E5F3-0F5D-1C17-22A583605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49" y="365126"/>
                <a:ext cx="8263737" cy="1325563"/>
              </a:xfrm>
              <a:blipFill>
                <a:blip r:embed="rId2"/>
                <a:stretch>
                  <a:fillRect l="-2581" r="-9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B4C977-0E20-58C5-02A1-8C64D07E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19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075BC06-245D-5726-6C6A-10A72F17E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64" y="2474221"/>
            <a:ext cx="3866300" cy="32643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F01C72-5CFB-5950-DACC-13001DDE4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39" y="2496138"/>
            <a:ext cx="3742019" cy="32173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6F637DE-A962-E82B-4E6D-09E0C2A4F7BC}"/>
              </a:ext>
            </a:extLst>
          </p:cNvPr>
          <p:cNvSpPr txBox="1"/>
          <p:nvPr/>
        </p:nvSpPr>
        <p:spPr>
          <a:xfrm>
            <a:off x="2031319" y="1621256"/>
            <a:ext cx="168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Run1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B5FD4A-DD74-1AD9-CF1A-F7F2780D55DF}"/>
              </a:ext>
            </a:extLst>
          </p:cNvPr>
          <p:cNvSpPr txBox="1"/>
          <p:nvPr/>
        </p:nvSpPr>
        <p:spPr>
          <a:xfrm>
            <a:off x="6553201" y="1630230"/>
            <a:ext cx="168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Run1+2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CB42DA3-8CD9-389E-93FA-49048294D074}"/>
              </a:ext>
            </a:extLst>
          </p:cNvPr>
          <p:cNvSpPr/>
          <p:nvPr/>
        </p:nvSpPr>
        <p:spPr>
          <a:xfrm>
            <a:off x="1810389" y="2660279"/>
            <a:ext cx="638239" cy="11353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9B6A0E44-5544-2AD5-0DE7-71017249FD9E}"/>
              </a:ext>
            </a:extLst>
          </p:cNvPr>
          <p:cNvSpPr/>
          <p:nvPr/>
        </p:nvSpPr>
        <p:spPr>
          <a:xfrm>
            <a:off x="8116222" y="2496138"/>
            <a:ext cx="638239" cy="11353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067EE7E-00BF-F562-C4AD-20AD38DCDBDF}"/>
              </a:ext>
            </a:extLst>
          </p:cNvPr>
          <p:cNvSpPr/>
          <p:nvPr/>
        </p:nvSpPr>
        <p:spPr>
          <a:xfrm>
            <a:off x="1471756" y="3463401"/>
            <a:ext cx="342564" cy="811700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410E7882-0740-AD42-3A9B-8CBAFB1EBE24}"/>
              </a:ext>
            </a:extLst>
          </p:cNvPr>
          <p:cNvSpPr/>
          <p:nvPr/>
        </p:nvSpPr>
        <p:spPr>
          <a:xfrm>
            <a:off x="7211505" y="2987905"/>
            <a:ext cx="449568" cy="1065244"/>
          </a:xfrm>
          <a:prstGeom prst="ellipse">
            <a:avLst/>
          </a:prstGeom>
          <a:noFill/>
          <a:ln w="28575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CEAF6D1-932C-8934-0ADF-E92F7E1DC6D9}"/>
              </a:ext>
            </a:extLst>
          </p:cNvPr>
          <p:cNvSpPr txBox="1"/>
          <p:nvPr/>
        </p:nvSpPr>
        <p:spPr>
          <a:xfrm>
            <a:off x="2031319" y="2222838"/>
            <a:ext cx="279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Looks like 1 broad peak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2DF73F0-9299-B4BD-97DA-81341F5B8DD5}"/>
              </a:ext>
            </a:extLst>
          </p:cNvPr>
          <p:cNvSpPr txBox="1"/>
          <p:nvPr/>
        </p:nvSpPr>
        <p:spPr>
          <a:xfrm>
            <a:off x="6944071" y="2123770"/>
            <a:ext cx="279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Two narrower peaks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0333D23-ED4A-742F-717C-C3BBE4C93312}"/>
              </a:ext>
            </a:extLst>
          </p:cNvPr>
          <p:cNvSpPr txBox="1"/>
          <p:nvPr/>
        </p:nvSpPr>
        <p:spPr>
          <a:xfrm>
            <a:off x="833519" y="3227943"/>
            <a:ext cx="947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33FF"/>
                </a:solidFill>
              </a:rPr>
              <a:t>Just a hint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C8C1573-7F28-84D9-8CD7-7831734351AF}"/>
              </a:ext>
            </a:extLst>
          </p:cNvPr>
          <p:cNvSpPr txBox="1"/>
          <p:nvPr/>
        </p:nvSpPr>
        <p:spPr>
          <a:xfrm>
            <a:off x="6944071" y="2683798"/>
            <a:ext cx="227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33FF"/>
                </a:solidFill>
              </a:rPr>
              <a:t>Clear peak</a:t>
            </a:r>
            <a:endParaRPr lang="zh-CN" alt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7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AA4846-71C5-4AF7-5EEB-74A5E572F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8D9C5F-6B97-9038-5FDC-6531A2A59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0529"/>
            <a:ext cx="7886700" cy="4612345"/>
          </a:xfrm>
        </p:spPr>
        <p:txBody>
          <a:bodyPr/>
          <a:lstStyle/>
          <a:p>
            <a:r>
              <a:rPr lang="en-US" altLang="zh-CN" dirty="0"/>
              <a:t>History of pentaquarks</a:t>
            </a:r>
          </a:p>
          <a:p>
            <a:endParaRPr lang="en-US" altLang="zh-CN" dirty="0"/>
          </a:p>
          <a:p>
            <a:r>
              <a:rPr lang="en-US" altLang="zh-CN" dirty="0"/>
              <a:t>Pentaquarks @ </a:t>
            </a:r>
            <a:r>
              <a:rPr lang="en-US" altLang="zh-CN" dirty="0" err="1"/>
              <a:t>LHCb</a:t>
            </a:r>
            <a:endParaRPr lang="en-US" altLang="zh-CN" dirty="0"/>
          </a:p>
          <a:p>
            <a:pPr lvl="1"/>
            <a:r>
              <a:rPr lang="en-US" altLang="zh-CN" dirty="0"/>
              <a:t>First observation</a:t>
            </a:r>
          </a:p>
          <a:p>
            <a:pPr lvl="1"/>
            <a:r>
              <a:rPr lang="en-US" altLang="zh-CN" dirty="0"/>
              <a:t>Validations </a:t>
            </a:r>
          </a:p>
          <a:p>
            <a:pPr lvl="1"/>
            <a:r>
              <a:rPr lang="en-US" altLang="zh-CN" dirty="0"/>
              <a:t>Latest result with enlarged sample size</a:t>
            </a:r>
          </a:p>
          <a:p>
            <a:endParaRPr lang="en-US" altLang="zh-CN" dirty="0"/>
          </a:p>
          <a:p>
            <a:r>
              <a:rPr lang="en-US" altLang="zh-CN" dirty="0"/>
              <a:t>Conclusions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0B3460-6E07-D85E-4F1B-40AC96432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91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F4F38-7AB6-AC77-5CEA-0F41597B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Properties of the new pentaquarks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62F071-F664-1BE6-BB06-035BF3A1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6658"/>
            <a:ext cx="7886700" cy="825369"/>
          </a:xfrm>
        </p:spPr>
        <p:txBody>
          <a:bodyPr/>
          <a:lstStyle/>
          <a:p>
            <a:r>
              <a:rPr lang="en-US" altLang="zh-CN" dirty="0"/>
              <a:t>A 1D mass fit to subtract properties of peaking signals</a:t>
            </a:r>
          </a:p>
          <a:p>
            <a:pPr lvl="1"/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48C7A1-D48F-EB7E-D638-4DCA3502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4426C2-CCD2-9DA9-6AC9-A0912CE2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238" y="1919342"/>
            <a:ext cx="3598013" cy="3429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6578F040-0BB0-487B-6053-6EA7A8ADC0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645" y="2486525"/>
                <a:ext cx="4748308" cy="20046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-dependent weight assigned to 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/>
                  <a:t> contribution</a:t>
                </a:r>
              </a:p>
              <a:p>
                <a:pPr lvl="5"/>
                <a:endParaRPr lang="en-US" altLang="zh-CN" dirty="0"/>
              </a:p>
              <a:p>
                <a:pPr lvl="1"/>
                <a:r>
                  <a:rPr lang="en-US" altLang="zh-CN" dirty="0" err="1"/>
                  <a:t>Breit</a:t>
                </a:r>
                <a:r>
                  <a:rPr lang="en-US" altLang="zh-CN" dirty="0"/>
                  <a:t>-Wigner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 shapes</a:t>
                </a:r>
              </a:p>
              <a:p>
                <a:pPr lvl="5"/>
                <a:endParaRPr lang="en-US" altLang="zh-CN" dirty="0"/>
              </a:p>
              <a:p>
                <a:pPr lvl="1"/>
                <a:r>
                  <a:rPr lang="en-US" altLang="zh-CN" dirty="0"/>
                  <a:t>High-order polynomial for flat background</a:t>
                </a:r>
              </a:p>
            </p:txBody>
          </p:sp>
        </mc:Choice>
        <mc:Fallback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6578F040-0BB0-487B-6053-6EA7A8ADC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45" y="2486525"/>
                <a:ext cx="4748308" cy="2004678"/>
              </a:xfrm>
              <a:prstGeom prst="rect">
                <a:avLst/>
              </a:prstGeom>
              <a:blipFill>
                <a:blip r:embed="rId3"/>
                <a:stretch>
                  <a:fillRect t="-3343" r="-2696" b="-69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62E37B14-21A0-93E4-B7DE-8E6B7CC35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70" y="5348342"/>
            <a:ext cx="5271608" cy="11114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555791D-2BD4-D684-1FD0-1791695B4033}"/>
                  </a:ext>
                </a:extLst>
              </p:cNvPr>
              <p:cNvSpPr txBox="1"/>
              <p:nvPr/>
            </p:nvSpPr>
            <p:spPr>
              <a:xfrm>
                <a:off x="5492537" y="5461695"/>
                <a:ext cx="350149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Significance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4312</m:t>
                            </m:r>
                          </m:e>
                        </m:d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600" dirty="0"/>
                  <a:t>: 7.3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Significance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4440</m:t>
                            </m:r>
                          </m:e>
                        </m:d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4457</m:t>
                            </m:r>
                          </m:e>
                        </m:d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CN" sz="1600" dirty="0"/>
                  <a:t> two-peak structure: 5.4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1600" dirty="0"/>
                  <a:t> 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555791D-2BD4-D684-1FD0-1791695B4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537" y="5461695"/>
                <a:ext cx="3501493" cy="1077218"/>
              </a:xfrm>
              <a:prstGeom prst="rect">
                <a:avLst/>
              </a:prstGeom>
              <a:blipFill>
                <a:blip r:embed="rId5"/>
                <a:stretch>
                  <a:fillRect l="-871" t="-1695" b="-6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1277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D7BAC1-54E4-9E4E-8D44-72F67B9F9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0A74F8-3E60-0046-0CB6-FB597565A0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506658"/>
                <a:ext cx="8147135" cy="4612345"/>
              </a:xfrm>
            </p:spPr>
            <p:txBody>
              <a:bodyPr/>
              <a:lstStyle/>
              <a:p>
                <a:r>
                  <a:rPr lang="en-US" altLang="zh-CN" dirty="0"/>
                  <a:t>Intermediate states consistent with pentaquarks observed by </a:t>
                </a:r>
                <a:r>
                  <a:rPr lang="en-US" altLang="zh-CN" dirty="0" err="1"/>
                  <a:t>LHCb</a:t>
                </a:r>
                <a:r>
                  <a:rPr lang="en-US" altLang="zh-CN" dirty="0"/>
                  <a:t> in 2015, using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decay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Evidence of the same states seen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 2016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Model-independent studies prove the existence of exotic structures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process in 2016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With </a:t>
                </a:r>
                <a:r>
                  <a:rPr lang="en-US" altLang="zh-CN" dirty="0" err="1"/>
                  <a:t>LHCb</a:t>
                </a:r>
                <a:r>
                  <a:rPr lang="en-US" altLang="zh-CN" dirty="0"/>
                  <a:t> Run2 data available, peaking structures in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mass spectrum are further investigated. Three new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states announced in 2019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A0A74F8-3E60-0046-0CB6-FB597565A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06658"/>
                <a:ext cx="8147135" cy="4612345"/>
              </a:xfrm>
              <a:blipFill>
                <a:blip r:embed="rId2"/>
                <a:stretch>
                  <a:fillRect l="-972" t="-1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D396D4-CFD3-4F77-620D-44C06440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115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C85D88-8493-74ED-BE2A-88228B3D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 questions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0A3255-5A5E-A7B8-2F1C-8FE5DD3E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112956-D57B-4CF5-E745-1B8CDEE4ADD4}"/>
              </a:ext>
            </a:extLst>
          </p:cNvPr>
          <p:cNvSpPr/>
          <p:nvPr/>
        </p:nvSpPr>
        <p:spPr>
          <a:xfrm>
            <a:off x="205896" y="4636669"/>
            <a:ext cx="3499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432FF"/>
                </a:solidFill>
              </a:rPr>
              <a:t>JHEP12(2015)128, PLB749(2015)289–291, PLB793(2019)365-371, PRD95(2017)5</a:t>
            </a:r>
            <a:r>
              <a:rPr lang="mr-IN" altLang="zh-CN" sz="1200" dirty="0">
                <a:solidFill>
                  <a:srgbClr val="0432FF"/>
                </a:solidFill>
              </a:rPr>
              <a:t>…</a:t>
            </a:r>
            <a:endParaRPr lang="en-US" altLang="zh-CN" sz="1200" dirty="0">
              <a:solidFill>
                <a:srgbClr val="0432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DEA96C-B01A-8CC7-F177-76C028966DF8}"/>
              </a:ext>
            </a:extLst>
          </p:cNvPr>
          <p:cNvSpPr/>
          <p:nvPr/>
        </p:nvSpPr>
        <p:spPr>
          <a:xfrm>
            <a:off x="3014683" y="4470670"/>
            <a:ext cx="3814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432FF"/>
                </a:solidFill>
              </a:rPr>
              <a:t>PRL115(2015)122001, PLB753(2016)547–551, PRC85(2012)044002</a:t>
            </a:r>
            <a:r>
              <a:rPr lang="mr-IN" altLang="zh-CN" sz="1200" dirty="0">
                <a:solidFill>
                  <a:srgbClr val="0432FF"/>
                </a:solidFill>
              </a:rPr>
              <a:t>…</a:t>
            </a:r>
            <a:endParaRPr lang="en-US" altLang="zh-CN" sz="1200" dirty="0">
              <a:solidFill>
                <a:srgbClr val="0432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C12309-21B5-8A4A-B663-CED7EF815F9C}"/>
              </a:ext>
            </a:extLst>
          </p:cNvPr>
          <p:cNvSpPr/>
          <p:nvPr/>
        </p:nvSpPr>
        <p:spPr>
          <a:xfrm>
            <a:off x="6237434" y="4531397"/>
            <a:ext cx="25401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432FF"/>
                </a:solidFill>
              </a:rPr>
              <a:t>PRD92(2015)071502(R)</a:t>
            </a:r>
            <a:r>
              <a:rPr lang="mr-IN" altLang="zh-CN" sz="1200" dirty="0">
                <a:solidFill>
                  <a:srgbClr val="0432FF"/>
                </a:solidFill>
              </a:rPr>
              <a:t>…</a:t>
            </a:r>
            <a:endParaRPr lang="en-US" altLang="zh-CN" sz="1200" dirty="0">
              <a:solidFill>
                <a:srgbClr val="0432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AB267F-87CA-DFF6-E35A-BB785F877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683" y="2854500"/>
            <a:ext cx="2657770" cy="1597381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16ED58DF-45D7-F127-545F-99E2F0E721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786124" y="2921843"/>
            <a:ext cx="2939050" cy="1462694"/>
          </a:xfrm>
          <a:prstGeom prst="rect">
            <a:avLst/>
          </a:prstGeom>
        </p:spPr>
      </p:pic>
      <p:pic>
        <p:nvPicPr>
          <p:cNvPr id="10" name="Picture 25">
            <a:extLst>
              <a:ext uri="{FF2B5EF4-FFF2-40B4-BE49-F238E27FC236}">
                <a16:creationId xmlns:a16="http://schemas.microsoft.com/office/drawing/2014/main" id="{C8FAA6D5-B5EC-22B5-BC5E-73CD93E71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40" y="2779610"/>
            <a:ext cx="1685228" cy="169106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FD54B56-6C77-7DA5-4BC3-E51DC3327CF7}"/>
              </a:ext>
            </a:extLst>
          </p:cNvPr>
          <p:cNvSpPr txBox="1"/>
          <p:nvPr/>
        </p:nvSpPr>
        <p:spPr>
          <a:xfrm>
            <a:off x="725205" y="1864163"/>
            <a:ext cx="7790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Pentaquarks observed in experiment, but the nature still unclear</a:t>
            </a:r>
            <a:endParaRPr lang="zh-CN" altLang="en-US" sz="2000" b="1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3C72A09-5AD8-30BA-AAAD-CE8A71A2CC0D}"/>
              </a:ext>
            </a:extLst>
          </p:cNvPr>
          <p:cNvSpPr txBox="1"/>
          <p:nvPr/>
        </p:nvSpPr>
        <p:spPr>
          <a:xfrm>
            <a:off x="1070249" y="2313489"/>
            <a:ext cx="145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Compact ?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745839A-2B5F-FB46-C12F-DE7D2438D398}"/>
              </a:ext>
            </a:extLst>
          </p:cNvPr>
          <p:cNvSpPr txBox="1"/>
          <p:nvPr/>
        </p:nvSpPr>
        <p:spPr>
          <a:xfrm>
            <a:off x="3468716" y="2317957"/>
            <a:ext cx="214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Hadronic molecule ?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939B05D-197D-CF3E-47C3-56F4C521FB18}"/>
              </a:ext>
            </a:extLst>
          </p:cNvPr>
          <p:cNvSpPr txBox="1"/>
          <p:nvPr/>
        </p:nvSpPr>
        <p:spPr>
          <a:xfrm>
            <a:off x="6562295" y="2275512"/>
            <a:ext cx="199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Near-threshold kinematic effects ?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6019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067B6A-6D0D-6D73-D7B7-CB8020FF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we can do in experiment ? 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906FFC-ACEF-BD83-01FF-A5F63434C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86" y="1506658"/>
            <a:ext cx="3208061" cy="5214818"/>
          </a:xfrm>
        </p:spPr>
        <p:txBody>
          <a:bodyPr>
            <a:normAutofit/>
          </a:bodyPr>
          <a:lstStyle/>
          <a:p>
            <a:r>
              <a:rPr lang="en-US" altLang="zh-CN" dirty="0"/>
              <a:t>Spin-parity measurement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Search for new pentaquarks</a:t>
            </a:r>
          </a:p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B7B37F-1190-C32C-41C0-00EA5F0C9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23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14">
                <a:extLst>
                  <a:ext uri="{FF2B5EF4-FFF2-40B4-BE49-F238E27FC236}">
                    <a16:creationId xmlns:a16="http://schemas.microsoft.com/office/drawing/2014/main" id="{102B51E8-B67A-23BE-45EE-A45AA481A4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0987587"/>
                  </p:ext>
                </p:extLst>
              </p:nvPr>
            </p:nvGraphicFramePr>
            <p:xfrm>
              <a:off x="3105932" y="1397222"/>
              <a:ext cx="5620758" cy="2162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33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378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297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97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24441">
                    <a:tc>
                      <a:txBody>
                        <a:bodyPr/>
                        <a:lstStyle/>
                        <a:p>
                          <a:endParaRPr lang="en-US" sz="1700" dirty="0"/>
                        </a:p>
                      </a:txBody>
                      <a:tcPr marL="87348" marR="87348" marT="43673" marB="43673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Kaiti TC" charset="-120"/>
                              <a:ea typeface="Kaiti TC" charset="-120"/>
                              <a:cs typeface="Kaiti TC" charset="-120"/>
                            </a:rPr>
                            <a:t>Compact</a:t>
                          </a:r>
                        </a:p>
                      </a:txBody>
                      <a:tcPr marL="87348" marR="87348" marT="43673" marB="4367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Kaiti TC" charset="-120"/>
                              <a:ea typeface="Kaiti TC" charset="-120"/>
                              <a:cs typeface="Kaiti TC" charset="-120"/>
                            </a:rPr>
                            <a:t>Molecule</a:t>
                          </a:r>
                        </a:p>
                      </a:txBody>
                      <a:tcPr marL="87348" marR="87348" marT="43673" marB="4367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Kaiti TC" charset="-120"/>
                              <a:ea typeface="Kaiti TC" charset="-120"/>
                              <a:cs typeface="Kaiti TC" charset="-120"/>
                            </a:rPr>
                            <a:t>Triangle</a:t>
                          </a:r>
                        </a:p>
                      </a:txBody>
                      <a:tcPr marL="87348" marR="87348" marT="43673" marB="43673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23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smtClean="0">
                                        <a:latin typeface="Cambria Math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latin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b="0" i="1" smtClean="0">
                                            <a:latin typeface="Cambria Math" charset="0"/>
                                          </a:rPr>
                                          <m:t>4312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marL="87348" marR="87348" marT="43673" marB="4367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Kaiti TC" charset="-120"/>
                                        <a:cs typeface="Kaiti TC" charset="-12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charset="0"/>
                                        <a:ea typeface="Kaiti TC" charset="-120"/>
                                        <a:cs typeface="Kaiti TC" charset="-12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Kaiti TC" charset="-120"/>
                            <a:ea typeface="Kaiti TC" charset="-120"/>
                            <a:cs typeface="Kaiti TC" charset="-120"/>
                          </a:endParaRPr>
                        </a:p>
                      </a:txBody>
                      <a:tcPr marL="87348" marR="87348" marT="43673" marB="4367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Kaiti TC" charset="-120"/>
                                        <a:cs typeface="Kaiti TC" charset="-12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charset="0"/>
                                        <a:ea typeface="Kaiti TC" charset="-120"/>
                                        <a:cs typeface="Kaiti TC" charset="-12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Kaiti TC" charset="-120"/>
                            <a:ea typeface="Kaiti TC" charset="-120"/>
                            <a:cs typeface="Kaiti TC" charset="-120"/>
                          </a:endParaRPr>
                        </a:p>
                      </a:txBody>
                      <a:tcPr marL="87348" marR="87348" marT="43673" marB="4367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altLang="zh-CN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400" b="0" i="1" dirty="0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400" b="0" i="1" dirty="0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400" b="0" i="1" dirty="0" smtClean="0">
                                        <a:latin typeface="Cambria Math" charset="0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Kaiti TC" charset="-120"/>
                            <a:ea typeface="Kaiti TC" charset="-120"/>
                            <a:cs typeface="Kaiti TC" charset="-120"/>
                          </a:endParaRPr>
                        </a:p>
                      </a:txBody>
                      <a:tcPr marL="87348" marR="87348" marT="43673" marB="43673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84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smtClean="0">
                                        <a:latin typeface="Cambria Math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latin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b="0" i="1" smtClean="0">
                                            <a:latin typeface="Cambria Math" charset="0"/>
                                          </a:rPr>
                                          <m:t>4440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marL="87348" marR="87348" marT="43673" marB="4367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Kaiti TC" charset="-120"/>
                                        <a:cs typeface="Kaiti TC" charset="-12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charset="0"/>
                                        <a:ea typeface="Kaiti TC" charset="-120"/>
                                        <a:cs typeface="Kaiti TC" charset="-12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Kaiti TC" charset="-120"/>
                            <a:ea typeface="Kaiti TC" charset="-120"/>
                            <a:cs typeface="Kaiti TC" charset="-120"/>
                          </a:endParaRPr>
                        </a:p>
                      </a:txBody>
                      <a:tcPr marL="87348" marR="87348" marT="43673" marB="4367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Kaiti TC" charset="-120"/>
                                        <a:cs typeface="Kaiti TC" charset="-12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charset="0"/>
                                        <a:ea typeface="Kaiti TC" charset="-120"/>
                                        <a:cs typeface="Kaiti TC" charset="-12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1400" b="0" i="0" smtClean="0">
                                    <a:latin typeface="Cambria Math" charset="0"/>
                                    <a:ea typeface="Kaiti TC" charset="-120"/>
                                    <a:cs typeface="Kaiti TC" charset="-120"/>
                                  </a:rPr>
                                  <m:t>( 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Kaiti TC" charset="-120"/>
                                        <a:cs typeface="Kaiti TC" charset="-12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0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1400" b="0" i="0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sz="1400" b="0" i="0" smtClean="0">
                                        <a:latin typeface="Cambria Math" charset="0"/>
                                        <a:ea typeface="Kaiti TC" charset="-120"/>
                                        <a:cs typeface="Kaiti TC" charset="-12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1400" b="0" i="0" smtClean="0">
                                    <a:latin typeface="Cambria Math" charset="0"/>
                                    <a:ea typeface="Kaiti TC" charset="-120"/>
                                    <a:cs typeface="Kaiti TC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Kaiti TC" charset="-120"/>
                            <a:ea typeface="Kaiti TC" charset="-120"/>
                            <a:cs typeface="Kaiti TC" charset="-120"/>
                          </a:endParaRPr>
                        </a:p>
                      </a:txBody>
                      <a:tcPr marL="87348" marR="87348" marT="43673" marB="4367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altLang="zh-CN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400" b="0" i="1" dirty="0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400" b="0" i="1" dirty="0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400" b="0" i="1" dirty="0" smtClean="0">
                                        <a:latin typeface="Cambria Math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Kaiti TC" charset="-120"/>
                            <a:ea typeface="Kaiti TC" charset="-120"/>
                            <a:cs typeface="Kaiti TC" charset="-120"/>
                          </a:endParaRPr>
                        </a:p>
                      </a:txBody>
                      <a:tcPr marL="87348" marR="87348" marT="43673" marB="43673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314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700" b="0" i="1" smtClean="0">
                                        <a:latin typeface="Cambria Math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1700" b="0" i="1" smtClean="0">
                                        <a:latin typeface="Cambria Math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7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700" b="0" i="1" smtClean="0">
                                            <a:latin typeface="Cambria Math" charset="0"/>
                                          </a:rPr>
                                          <m:t>4457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1700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700" dirty="0"/>
                        </a:p>
                      </a:txBody>
                      <a:tcPr marL="87348" marR="87348" marT="43673" marB="43673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Kaiti TC" charset="-120"/>
                                        <a:cs typeface="Kaiti TC" charset="-12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charset="0"/>
                                        <a:ea typeface="Kaiti TC" charset="-120"/>
                                        <a:cs typeface="Kaiti TC" charset="-12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Kaiti TC" charset="-120"/>
                            <a:ea typeface="Kaiti TC" charset="-120"/>
                            <a:cs typeface="Kaiti TC" charset="-120"/>
                          </a:endParaRPr>
                        </a:p>
                      </a:txBody>
                      <a:tcPr marL="87348" marR="87348" marT="43673" marB="4367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Kaiti TC" charset="-120"/>
                                        <a:cs typeface="Kaiti TC" charset="-12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1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US" sz="1400" b="0" i="1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sz="1400" b="0" i="1" smtClean="0">
                                        <a:latin typeface="Cambria Math" charset="0"/>
                                        <a:ea typeface="Kaiti TC" charset="-120"/>
                                        <a:cs typeface="Kaiti TC" charset="-12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1400" b="0" i="0" smtClean="0">
                                    <a:latin typeface="Cambria Math" charset="0"/>
                                    <a:ea typeface="Kaiti TC" charset="-120"/>
                                    <a:cs typeface="Kaiti TC" charset="-120"/>
                                  </a:rPr>
                                  <m:t>(</m:t>
                                </m:r>
                                <m:r>
                                  <a:rPr lang="en-US" sz="1400" b="0" i="1" smtClean="0">
                                    <a:latin typeface="Cambria Math" charset="0"/>
                                    <a:ea typeface="Kaiti TC" charset="-120"/>
                                    <a:cs typeface="Kaiti TC" charset="-12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Kaiti TC" charset="-120"/>
                                        <a:cs typeface="Kaiti TC" charset="-12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400" b="0" i="0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400" b="0" i="0" smtClean="0">
                                            <a:latin typeface="Cambria Math" charset="0"/>
                                            <a:ea typeface="Kaiti TC" charset="-120"/>
                                            <a:cs typeface="Kaiti TC" charset="-12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sz="1400" b="0" i="0" smtClean="0">
                                        <a:latin typeface="Cambria Math" charset="0"/>
                                        <a:ea typeface="Kaiti TC" charset="-120"/>
                                        <a:cs typeface="Kaiti TC" charset="-120"/>
                                      </a:rPr>
                                      <m:t>−</m:t>
                                    </m:r>
                                  </m:sup>
                                </m:sSup>
                                <m:r>
                                  <a:rPr lang="en-US" sz="1400" b="0" i="0" smtClean="0">
                                    <a:latin typeface="Cambria Math" charset="0"/>
                                    <a:ea typeface="Kaiti TC" charset="-120"/>
                                    <a:cs typeface="Kaiti TC" charset="-12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Kaiti TC" charset="-120"/>
                            <a:ea typeface="Kaiti TC" charset="-120"/>
                            <a:cs typeface="Kaiti TC" charset="-120"/>
                          </a:endParaRPr>
                        </a:p>
                      </a:txBody>
                      <a:tcPr marL="87348" marR="87348" marT="43673" marB="43673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f>
                                      <m:fPr>
                                        <m:ctrlPr>
                                          <a:rPr lang="en-US" altLang="zh-CN" sz="1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400" b="0" i="1" dirty="0" smtClean="0">
                                            <a:latin typeface="Cambria Math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400" b="0" i="1" dirty="0" smtClean="0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  <m:sup>
                                    <m:r>
                                      <a:rPr lang="en-US" altLang="zh-CN" sz="1400" b="0" i="1" dirty="0" smtClean="0">
                                        <a:latin typeface="Cambria Math" charset="0"/>
                                      </a:rPr>
                                      <m:t>+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Kaiti TC" charset="-120"/>
                            <a:ea typeface="Kaiti TC" charset="-120"/>
                            <a:cs typeface="Kaiti TC" charset="-120"/>
                          </a:endParaRPr>
                        </a:p>
                      </a:txBody>
                      <a:tcPr marL="87348" marR="87348" marT="43673" marB="43673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14">
                <a:extLst>
                  <a:ext uri="{FF2B5EF4-FFF2-40B4-BE49-F238E27FC236}">
                    <a16:creationId xmlns:a16="http://schemas.microsoft.com/office/drawing/2014/main" id="{102B51E8-B67A-23BE-45EE-A45AA481A4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90987587"/>
                  </p:ext>
                </p:extLst>
              </p:nvPr>
            </p:nvGraphicFramePr>
            <p:xfrm>
              <a:off x="3105932" y="1397222"/>
              <a:ext cx="5620758" cy="2162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33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378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2978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97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24441">
                    <a:tc>
                      <a:txBody>
                        <a:bodyPr/>
                        <a:lstStyle/>
                        <a:p>
                          <a:endParaRPr lang="en-US" sz="1700" dirty="0"/>
                        </a:p>
                      </a:txBody>
                      <a:tcPr marL="87348" marR="87348" marT="43673" marB="43673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Kaiti TC" charset="-120"/>
                              <a:ea typeface="Kaiti TC" charset="-120"/>
                              <a:cs typeface="Kaiti TC" charset="-120"/>
                            </a:rPr>
                            <a:t>Compact</a:t>
                          </a:r>
                        </a:p>
                      </a:txBody>
                      <a:tcPr marL="87348" marR="87348" marT="43673" marB="4367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Kaiti TC" charset="-120"/>
                              <a:ea typeface="Kaiti TC" charset="-120"/>
                              <a:cs typeface="Kaiti TC" charset="-120"/>
                            </a:rPr>
                            <a:t>Molecule</a:t>
                          </a:r>
                        </a:p>
                      </a:txBody>
                      <a:tcPr marL="87348" marR="87348" marT="43673" marB="43673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>
                              <a:latin typeface="Kaiti TC" charset="-120"/>
                              <a:ea typeface="Kaiti TC" charset="-120"/>
                              <a:cs typeface="Kaiti TC" charset="-120"/>
                            </a:rPr>
                            <a:t>Triangle</a:t>
                          </a:r>
                        </a:p>
                      </a:txBody>
                      <a:tcPr marL="87348" marR="87348" marT="43673" marB="43673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92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348" marR="87348" marT="43673" marB="43673">
                        <a:blipFill>
                          <a:blip r:embed="rId2"/>
                          <a:stretch>
                            <a:fillRect l="-334" t="-133750" r="-210033" b="-2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348" marR="87348" marT="43673" marB="43673">
                        <a:blipFill>
                          <a:blip r:embed="rId2"/>
                          <a:stretch>
                            <a:fillRect l="-160428" t="-133750" r="-235829" b="-2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348" marR="87348" marT="43673" marB="43673">
                        <a:blipFill>
                          <a:blip r:embed="rId2"/>
                          <a:stretch>
                            <a:fillRect l="-222374" t="-133750" r="-101370" b="-21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348" marR="87348" marT="43673" marB="43673">
                        <a:blipFill>
                          <a:blip r:embed="rId2"/>
                          <a:stretch>
                            <a:fillRect l="-323853" t="-133750" r="-1835" b="-21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213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348" marR="87348" marT="43673" marB="43673">
                        <a:blipFill>
                          <a:blip r:embed="rId2"/>
                          <a:stretch>
                            <a:fillRect l="-334" t="-217442" r="-210033" b="-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348" marR="87348" marT="43673" marB="43673">
                        <a:blipFill>
                          <a:blip r:embed="rId2"/>
                          <a:stretch>
                            <a:fillRect l="-160428" t="-217442" r="-235829" b="-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348" marR="87348" marT="43673" marB="43673">
                        <a:blipFill>
                          <a:blip r:embed="rId2"/>
                          <a:stretch>
                            <a:fillRect l="-222374" t="-217442" r="-101370" b="-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348" marR="87348" marT="43673" marB="43673">
                        <a:blipFill>
                          <a:blip r:embed="rId2"/>
                          <a:stretch>
                            <a:fillRect l="-323853" t="-217442" r="-1835" b="-10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644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348" marR="87348" marT="43673" marB="43673">
                        <a:blipFill>
                          <a:blip r:embed="rId2"/>
                          <a:stretch>
                            <a:fillRect l="-334" t="-317442" r="-210033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348" marR="87348" marT="43673" marB="43673">
                        <a:blipFill>
                          <a:blip r:embed="rId2"/>
                          <a:stretch>
                            <a:fillRect l="-160428" t="-317442" r="-235829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348" marR="87348" marT="43673" marB="43673">
                        <a:blipFill>
                          <a:blip r:embed="rId2"/>
                          <a:stretch>
                            <a:fillRect l="-222374" t="-317442" r="-101370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87348" marR="87348" marT="43673" marB="43673">
                        <a:blipFill>
                          <a:blip r:embed="rId2"/>
                          <a:stretch>
                            <a:fillRect l="-323853" t="-317442" r="-1835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17">
            <a:extLst>
              <a:ext uri="{FF2B5EF4-FFF2-40B4-BE49-F238E27FC236}">
                <a16:creationId xmlns:a16="http://schemas.microsoft.com/office/drawing/2014/main" id="{537CFB79-F6AC-7D9F-7D7A-C3143051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712" y="4492501"/>
            <a:ext cx="1811867" cy="647095"/>
          </a:xfrm>
          <a:prstGeom prst="rect">
            <a:avLst/>
          </a:prstGeom>
        </p:spPr>
      </p:pic>
      <p:pic>
        <p:nvPicPr>
          <p:cNvPr id="7" name="Picture 21">
            <a:extLst>
              <a:ext uri="{FF2B5EF4-FFF2-40B4-BE49-F238E27FC236}">
                <a16:creationId xmlns:a16="http://schemas.microsoft.com/office/drawing/2014/main" id="{B6A61F3C-4F21-3B43-0348-B1616D9D3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767" y="5162658"/>
            <a:ext cx="1812259" cy="1642360"/>
          </a:xfrm>
          <a:prstGeom prst="rect">
            <a:avLst/>
          </a:prstGeom>
        </p:spPr>
      </p:pic>
      <p:sp>
        <p:nvSpPr>
          <p:cNvPr id="8" name="Rectangle 22">
            <a:extLst>
              <a:ext uri="{FF2B5EF4-FFF2-40B4-BE49-F238E27FC236}">
                <a16:creationId xmlns:a16="http://schemas.microsoft.com/office/drawing/2014/main" id="{0778B8F3-9711-E046-C4FF-47AD050A5DEF}"/>
              </a:ext>
            </a:extLst>
          </p:cNvPr>
          <p:cNvSpPr/>
          <p:nvPr/>
        </p:nvSpPr>
        <p:spPr>
          <a:xfrm>
            <a:off x="3836711" y="3662530"/>
            <a:ext cx="34433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Kaiti TC" charset="-120"/>
                <a:ea typeface="Kaiti TC" charset="-120"/>
                <a:cs typeface="Kaiti TC" charset="-120"/>
              </a:rPr>
              <a:t>Compact model</a:t>
            </a:r>
            <a:endParaRPr lang="en-US" dirty="0">
              <a:latin typeface="Kaiti TC" charset="-120"/>
              <a:ea typeface="Kaiti TC" charset="-120"/>
              <a:cs typeface="Kaiti TC" charset="-120"/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A47FD725-8DCF-BEFC-EDDF-19C46C937252}"/>
              </a:ext>
            </a:extLst>
          </p:cNvPr>
          <p:cNvSpPr/>
          <p:nvPr/>
        </p:nvSpPr>
        <p:spPr>
          <a:xfrm>
            <a:off x="6725246" y="4002620"/>
            <a:ext cx="3443387" cy="34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Kaiti TC" charset="-120"/>
                <a:ea typeface="Kaiti TC" charset="-120"/>
                <a:cs typeface="Kaiti TC" charset="-120"/>
              </a:rPr>
              <a:t>Molecule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36">
                <a:extLst>
                  <a:ext uri="{FF2B5EF4-FFF2-40B4-BE49-F238E27FC236}">
                    <a16:creationId xmlns:a16="http://schemas.microsoft.com/office/drawing/2014/main" id="{ABE4FC69-096A-0914-F427-1100DDFB404D}"/>
                  </a:ext>
                </a:extLst>
              </p:cNvPr>
              <p:cNvSpPr txBox="1"/>
              <p:nvPr/>
            </p:nvSpPr>
            <p:spPr>
              <a:xfrm>
                <a:off x="3744888" y="4189595"/>
                <a:ext cx="4225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𝐽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" name="TextBox 36">
                <a:extLst>
                  <a:ext uri="{FF2B5EF4-FFF2-40B4-BE49-F238E27FC236}">
                    <a16:creationId xmlns:a16="http://schemas.microsoft.com/office/drawing/2014/main" id="{ABE4FC69-096A-0914-F427-1100DDFB4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888" y="4189595"/>
                <a:ext cx="422543" cy="338554"/>
              </a:xfrm>
              <a:prstGeom prst="rect">
                <a:avLst/>
              </a:prstGeom>
              <a:blipFill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37">
            <a:extLst>
              <a:ext uri="{FF2B5EF4-FFF2-40B4-BE49-F238E27FC236}">
                <a16:creationId xmlns:a16="http://schemas.microsoft.com/office/drawing/2014/main" id="{F913C8B4-F705-C5FF-ACB7-D1F347878FF2}"/>
              </a:ext>
            </a:extLst>
          </p:cNvPr>
          <p:cNvSpPr txBox="1"/>
          <p:nvPr/>
        </p:nvSpPr>
        <p:spPr>
          <a:xfrm>
            <a:off x="4319762" y="4186294"/>
            <a:ext cx="1433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Kaiti TC" charset="-120"/>
                <a:ea typeface="Kaiti TC" charset="-120"/>
                <a:cs typeface="Kaiti TC" charset="-120"/>
              </a:rPr>
              <a:t>Mass(MeV)</a:t>
            </a:r>
            <a:endParaRPr lang="en-US" sz="1600" dirty="0">
              <a:latin typeface="Kaiti TC" charset="-120"/>
              <a:ea typeface="Kaiti TC" charset="-120"/>
              <a:cs typeface="Kaiti TC" charset="-120"/>
            </a:endParaRPr>
          </a:p>
        </p:txBody>
      </p:sp>
      <p:cxnSp>
        <p:nvCxnSpPr>
          <p:cNvPr id="12" name="Straight Connector 38">
            <a:extLst>
              <a:ext uri="{FF2B5EF4-FFF2-40B4-BE49-F238E27FC236}">
                <a16:creationId xmlns:a16="http://schemas.microsoft.com/office/drawing/2014/main" id="{04101417-A4D7-6B7B-56C0-DEA13A997B4B}"/>
              </a:ext>
            </a:extLst>
          </p:cNvPr>
          <p:cNvCxnSpPr/>
          <p:nvPr/>
        </p:nvCxnSpPr>
        <p:spPr>
          <a:xfrm>
            <a:off x="5800057" y="3764969"/>
            <a:ext cx="0" cy="304004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40">
                <a:extLst>
                  <a:ext uri="{FF2B5EF4-FFF2-40B4-BE49-F238E27FC236}">
                    <a16:creationId xmlns:a16="http://schemas.microsoft.com/office/drawing/2014/main" id="{49E12BB3-ED50-0444-263C-211CA1136CF0}"/>
                  </a:ext>
                </a:extLst>
              </p:cNvPr>
              <p:cNvSpPr txBox="1"/>
              <p:nvPr/>
            </p:nvSpPr>
            <p:spPr>
              <a:xfrm>
                <a:off x="5915430" y="4596930"/>
                <a:ext cx="4225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charset="0"/>
                            </a:rPr>
                            <m:t>𝐽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3" name="TextBox 40">
                <a:extLst>
                  <a:ext uri="{FF2B5EF4-FFF2-40B4-BE49-F238E27FC236}">
                    <a16:creationId xmlns:a16="http://schemas.microsoft.com/office/drawing/2014/main" id="{49E12BB3-ED50-0444-263C-211CA1136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430" y="4596930"/>
                <a:ext cx="422543" cy="338554"/>
              </a:xfrm>
              <a:prstGeom prst="rect">
                <a:avLst/>
              </a:prstGeom>
              <a:blipFill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41">
            <a:extLst>
              <a:ext uri="{FF2B5EF4-FFF2-40B4-BE49-F238E27FC236}">
                <a16:creationId xmlns:a16="http://schemas.microsoft.com/office/drawing/2014/main" id="{D9510583-AA19-288B-59E1-3098DAB26DE3}"/>
              </a:ext>
            </a:extLst>
          </p:cNvPr>
          <p:cNvSpPr txBox="1"/>
          <p:nvPr/>
        </p:nvSpPr>
        <p:spPr>
          <a:xfrm>
            <a:off x="7424046" y="4603328"/>
            <a:ext cx="1433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aiti TC" charset="-120"/>
                <a:ea typeface="Kaiti TC" charset="-120"/>
                <a:cs typeface="Kaiti TC" charset="-120"/>
              </a:rPr>
              <a:t>Mass(MeV)</a:t>
            </a:r>
          </a:p>
        </p:txBody>
      </p:sp>
      <p:sp>
        <p:nvSpPr>
          <p:cNvPr id="15" name="TextBox 42">
            <a:extLst>
              <a:ext uri="{FF2B5EF4-FFF2-40B4-BE49-F238E27FC236}">
                <a16:creationId xmlns:a16="http://schemas.microsoft.com/office/drawing/2014/main" id="{0091B6ED-8789-4789-0437-7D60291D476C}"/>
              </a:ext>
            </a:extLst>
          </p:cNvPr>
          <p:cNvSpPr txBox="1"/>
          <p:nvPr/>
        </p:nvSpPr>
        <p:spPr>
          <a:xfrm>
            <a:off x="6233355" y="4609020"/>
            <a:ext cx="1433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Kaiti TC" charset="-120"/>
                <a:ea typeface="Kaiti TC" charset="-120"/>
                <a:cs typeface="Kaiti TC" charset="-120"/>
              </a:rPr>
              <a:t>Width(MeV)</a:t>
            </a:r>
          </a:p>
        </p:txBody>
      </p:sp>
      <p:pic>
        <p:nvPicPr>
          <p:cNvPr id="16" name="Picture 45">
            <a:extLst>
              <a:ext uri="{FF2B5EF4-FFF2-40B4-BE49-F238E27FC236}">
                <a16:creationId xmlns:a16="http://schemas.microsoft.com/office/drawing/2014/main" id="{8FCB00E3-5DC7-434F-5AE9-55D2D0BC5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0869" y="4941882"/>
            <a:ext cx="2491309" cy="252156"/>
          </a:xfrm>
          <a:prstGeom prst="rect">
            <a:avLst/>
          </a:prstGeom>
        </p:spPr>
      </p:pic>
      <p:pic>
        <p:nvPicPr>
          <p:cNvPr id="17" name="Picture 46">
            <a:extLst>
              <a:ext uri="{FF2B5EF4-FFF2-40B4-BE49-F238E27FC236}">
                <a16:creationId xmlns:a16="http://schemas.microsoft.com/office/drawing/2014/main" id="{7FE398D0-1254-639B-1E4A-68211440F5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0869" y="5223247"/>
            <a:ext cx="2468257" cy="758686"/>
          </a:xfrm>
          <a:prstGeom prst="rect">
            <a:avLst/>
          </a:prstGeom>
        </p:spPr>
      </p:pic>
      <p:sp>
        <p:nvSpPr>
          <p:cNvPr id="18" name="Rectangle 47">
            <a:extLst>
              <a:ext uri="{FF2B5EF4-FFF2-40B4-BE49-F238E27FC236}">
                <a16:creationId xmlns:a16="http://schemas.microsoft.com/office/drawing/2014/main" id="{8A8676E0-957E-81D3-805D-E87C390EAC07}"/>
              </a:ext>
            </a:extLst>
          </p:cNvPr>
          <p:cNvSpPr/>
          <p:nvPr/>
        </p:nvSpPr>
        <p:spPr>
          <a:xfrm>
            <a:off x="6482120" y="4334347"/>
            <a:ext cx="1417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432FF"/>
                </a:solidFill>
              </a:rPr>
              <a:t>PRL122(2019)242001</a:t>
            </a:r>
            <a:endParaRPr lang="en-US" sz="1100" dirty="0"/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76F75429-B30C-D544-F4A3-F59D4AF00C8B}"/>
              </a:ext>
            </a:extLst>
          </p:cNvPr>
          <p:cNvSpPr/>
          <p:nvPr/>
        </p:nvSpPr>
        <p:spPr>
          <a:xfrm>
            <a:off x="3905327" y="3945170"/>
            <a:ext cx="146065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dirty="0">
                <a:solidFill>
                  <a:srgbClr val="0432FF"/>
                </a:solidFill>
              </a:rPr>
              <a:t>PLB793(2019)365-371</a:t>
            </a:r>
            <a:endParaRPr lang="en-US" sz="11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C7DFED8-D5F0-2121-575D-488643C6EB6E}"/>
              </a:ext>
            </a:extLst>
          </p:cNvPr>
          <p:cNvSpPr txBox="1"/>
          <p:nvPr/>
        </p:nvSpPr>
        <p:spPr>
          <a:xfrm>
            <a:off x="552700" y="5255043"/>
            <a:ext cx="2366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Amplitude analysis would be a powerful tool for these targets !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55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E6EC3A-C259-267A-4A9B-AB39260F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57814"/>
            <a:ext cx="7886700" cy="1703013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Thank you for your attention !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	Any questions or comments ?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056172-29F2-0798-DC24-E2D99E8C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29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0AC3E4-E203-4351-6138-3B02DF2DA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Quark Model and pentaquark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BC6B49-4A25-85C7-16CE-3F182CFE4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8" y="3570733"/>
            <a:ext cx="4006884" cy="27022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EFE572E-B171-0077-2E64-9EA3F941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977" y="4092371"/>
            <a:ext cx="4719285" cy="11030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3ED31C6-F4B2-110C-CB57-0DE9B7D86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38" y="1854357"/>
            <a:ext cx="1368918" cy="16222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F88B4C0-C0B1-2D3D-D3AD-B22A926F4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330" y="1663337"/>
            <a:ext cx="1365895" cy="203202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C6DCEE0-CAC4-F507-CE68-FCE140198CBA}"/>
              </a:ext>
            </a:extLst>
          </p:cNvPr>
          <p:cNvSpPr txBox="1"/>
          <p:nvPr/>
        </p:nvSpPr>
        <p:spPr>
          <a:xfrm>
            <a:off x="2307430" y="2000162"/>
            <a:ext cx="4342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3333FF"/>
                </a:solidFill>
              </a:rPr>
              <a:t>Pentaquark discussed in 1964 when Gell-Mann and Zweig proposed the Quark Model</a:t>
            </a:r>
            <a:endParaRPr lang="zh-CN" altLang="en-US" sz="2000" dirty="0">
              <a:solidFill>
                <a:srgbClr val="3333FF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865E152-F0D6-533F-5F4C-792422ED046C}"/>
              </a:ext>
            </a:extLst>
          </p:cNvPr>
          <p:cNvSpPr txBox="1"/>
          <p:nvPr/>
        </p:nvSpPr>
        <p:spPr>
          <a:xfrm>
            <a:off x="1116915" y="6338985"/>
            <a:ext cx="2945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Phys.Lett.8 (1964) 214-215</a:t>
            </a:r>
            <a:endParaRPr lang="zh-CN" altLang="en-US" sz="14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AD3E4A-F692-705F-B8C2-3487EE877238}"/>
              </a:ext>
            </a:extLst>
          </p:cNvPr>
          <p:cNvSpPr txBox="1"/>
          <p:nvPr/>
        </p:nvSpPr>
        <p:spPr>
          <a:xfrm>
            <a:off x="4386348" y="5417507"/>
            <a:ext cx="5033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effectLst/>
                <a:latin typeface="Arial" panose="020B0604020202020204" pitchFamily="34" charset="0"/>
              </a:rPr>
              <a:t>http://cds.cern.ch/record/352337/files/CERN-TH-401.pdf</a:t>
            </a:r>
            <a:endParaRPr lang="zh-CN" altLang="en-US" sz="1400" dirty="0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9E14FF0B-EB3F-3144-CC37-37D96F54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31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028AD0E3-6B71-0F89-BC1C-E0281FBCE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43" y="2648147"/>
            <a:ext cx="3061008" cy="22603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113D88E-1246-E044-1E7B-F21699054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Previous “observations”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E62FD8-B7AC-D1C8-B214-3F231A1EE628}"/>
              </a:ext>
            </a:extLst>
          </p:cNvPr>
          <p:cNvSpPr txBox="1"/>
          <p:nvPr/>
        </p:nvSpPr>
        <p:spPr>
          <a:xfrm>
            <a:off x="791660" y="2818067"/>
            <a:ext cx="3350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3333FF"/>
                </a:solidFill>
              </a:rPr>
              <a:t>PLB 588 (2004) 17-28</a:t>
            </a:r>
            <a:endParaRPr lang="zh-CN" altLang="en-US" sz="110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1780BAF6-0655-9403-FAF0-0B3BA44768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06658"/>
                <a:ext cx="7886700" cy="4612345"/>
              </a:xfrm>
            </p:spPr>
            <p:txBody>
              <a:bodyPr/>
              <a:lstStyle/>
              <a:p>
                <a:r>
                  <a:rPr lang="en-US" altLang="zh-CN" dirty="0"/>
                  <a:t>In the 50 years after the proposal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𝑞𝑞𝑞</m:t>
                    </m:r>
                  </m:oMath>
                </a14:m>
                <a:r>
                  <a:rPr lang="en-US" altLang="zh-CN" dirty="0"/>
                  <a:t>, several “observation” of pentaquarks made but later refuted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2">
                <a:extLst>
                  <a:ext uri="{FF2B5EF4-FFF2-40B4-BE49-F238E27FC236}">
                    <a16:creationId xmlns:a16="http://schemas.microsoft.com/office/drawing/2014/main" id="{1780BAF6-0655-9403-FAF0-0B3BA44768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06658"/>
                <a:ext cx="7886700" cy="4612345"/>
              </a:xfrm>
              <a:blipFill>
                <a:blip r:embed="rId3"/>
                <a:stretch>
                  <a:fillRect l="-1005" t="-1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FEAF3B5-6A60-709A-4AEE-F5B7D2E70C2D}"/>
                  </a:ext>
                </a:extLst>
              </p:cNvPr>
              <p:cNvSpPr txBox="1"/>
              <p:nvPr/>
            </p:nvSpPr>
            <p:spPr>
              <a:xfrm>
                <a:off x="1156808" y="2320694"/>
                <a:ext cx="1871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𝑢𝑑𝑢𝑑</m:t>
                      </m:r>
                      <m:acc>
                        <m:accPr>
                          <m:chr m:val="̅"/>
                          <m:ctrlP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altLang="zh-CN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∗−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zh-CN" alt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FFEAF3B5-6A60-709A-4AEE-F5B7D2E70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808" y="2320694"/>
                <a:ext cx="1871758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B43D463-D93B-F329-0995-A662773FABA0}"/>
              </a:ext>
            </a:extLst>
          </p:cNvPr>
          <p:cNvSpPr txBox="1"/>
          <p:nvPr/>
        </p:nvSpPr>
        <p:spPr>
          <a:xfrm>
            <a:off x="328643" y="5992893"/>
            <a:ext cx="88214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33FF"/>
                </a:solidFill>
              </a:rPr>
              <a:t>not seen by companion experiments or further studies with larger sample size 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C2B0853-2915-719B-F783-623D50A044AE}"/>
              </a:ext>
            </a:extLst>
          </p:cNvPr>
          <p:cNvSpPr txBox="1"/>
          <p:nvPr/>
        </p:nvSpPr>
        <p:spPr>
          <a:xfrm>
            <a:off x="4737696" y="21123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Summarized in </a:t>
            </a:r>
            <a:r>
              <a:rPr lang="en-US" altLang="zh-CN" sz="1400" dirty="0" err="1"/>
              <a:t>Eur.Phys.J.H</a:t>
            </a:r>
            <a:r>
              <a:rPr lang="en-US" altLang="zh-CN" sz="1400" dirty="0"/>
              <a:t> 37 (2012) 1-31</a:t>
            </a:r>
            <a:endParaRPr lang="zh-CN" altLang="en-US" sz="14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BAB55DA-C221-EBC0-A1C9-7B0F23721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7696" y="2552622"/>
            <a:ext cx="2854527" cy="22603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FEA2042-0304-D6F8-971D-018AB48D3813}"/>
                  </a:ext>
                </a:extLst>
              </p:cNvPr>
              <p:cNvSpPr txBox="1"/>
              <p:nvPr/>
            </p:nvSpPr>
            <p:spPr>
              <a:xfrm>
                <a:off x="5328886" y="2183290"/>
                <a:ext cx="1871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−−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Ξ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FEA2042-0304-D6F8-971D-018AB48D3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886" y="2183290"/>
                <a:ext cx="187175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076D32FB-AAE1-C44B-0F55-952192DE2E8F}"/>
              </a:ext>
            </a:extLst>
          </p:cNvPr>
          <p:cNvSpPr txBox="1"/>
          <p:nvPr/>
        </p:nvSpPr>
        <p:spPr>
          <a:xfrm>
            <a:off x="5793245" y="2799057"/>
            <a:ext cx="33507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3333FF"/>
                </a:solidFill>
              </a:rPr>
              <a:t>PRL 92 (2004) 042003</a:t>
            </a:r>
            <a:endParaRPr lang="zh-CN" altLang="en-US" sz="1100" dirty="0">
              <a:solidFill>
                <a:srgbClr val="3333FF"/>
              </a:solidFill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E39751C-9CBA-29E7-D239-526E36825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357" y="4967056"/>
            <a:ext cx="6627866" cy="801230"/>
          </a:xfrm>
          <a:prstGeom prst="rect">
            <a:avLst/>
          </a:prstGeom>
        </p:spPr>
      </p:pic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C175A53E-C6D1-22E8-4366-354B68E9E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466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48F41B-C0AB-2716-95A6-8664A809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Today’s menus</a:t>
            </a:r>
            <a:endParaRPr lang="zh-CN" alt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3E41DF3-2327-49B0-1650-C1126EE6B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4" y="2774496"/>
            <a:ext cx="2755889" cy="2288458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24B6E0BB-DC46-2937-9DD7-4CDCA9906361}"/>
              </a:ext>
            </a:extLst>
          </p:cNvPr>
          <p:cNvSpPr/>
          <p:nvPr/>
        </p:nvSpPr>
        <p:spPr>
          <a:xfrm>
            <a:off x="617192" y="2466718"/>
            <a:ext cx="1787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0432FF"/>
                </a:solidFill>
              </a:rPr>
              <a:t>PRL 115(2015)072001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6CC4E08-ECD5-8F78-A567-3214796DB5DB}"/>
              </a:ext>
            </a:extLst>
          </p:cNvPr>
          <p:cNvSpPr txBox="1"/>
          <p:nvPr/>
        </p:nvSpPr>
        <p:spPr>
          <a:xfrm>
            <a:off x="362078" y="2097386"/>
            <a:ext cx="271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Observation @ 2015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9C3A09-1505-2918-AC68-97A61CAFE8D7}"/>
              </a:ext>
            </a:extLst>
          </p:cNvPr>
          <p:cNvSpPr txBox="1"/>
          <p:nvPr/>
        </p:nvSpPr>
        <p:spPr>
          <a:xfrm>
            <a:off x="2930602" y="1384773"/>
            <a:ext cx="348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Follow-up cross checks @ 2016</a:t>
            </a:r>
            <a:endParaRPr lang="zh-CN" altLang="en-US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38FC0EE-9B9C-0147-7F11-8516695ED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779" y="2225827"/>
            <a:ext cx="3133882" cy="1940633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6FB0EB99-B7FC-C476-DFCD-9C48E7E70627}"/>
              </a:ext>
            </a:extLst>
          </p:cNvPr>
          <p:cNvSpPr/>
          <p:nvPr/>
        </p:nvSpPr>
        <p:spPr>
          <a:xfrm>
            <a:off x="3588238" y="1708548"/>
            <a:ext cx="1856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0432FF"/>
                </a:solidFill>
              </a:rPr>
              <a:t>PRL 117(2016)082002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148F305-4DD9-448F-6378-FC9E24B4C3AC}"/>
              </a:ext>
            </a:extLst>
          </p:cNvPr>
          <p:cNvSpPr txBox="1"/>
          <p:nvPr/>
        </p:nvSpPr>
        <p:spPr>
          <a:xfrm>
            <a:off x="3230708" y="1964860"/>
            <a:ext cx="3082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3333FF"/>
                </a:solidFill>
              </a:rPr>
              <a:t>Same dataset &amp; different approach</a:t>
            </a:r>
            <a:endParaRPr lang="zh-CN" altLang="en-US" sz="1400" dirty="0">
              <a:solidFill>
                <a:srgbClr val="3333FF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0D8D51FB-0203-EA47-62C7-D83FC6B4BFD4}"/>
              </a:ext>
            </a:extLst>
          </p:cNvPr>
          <p:cNvSpPr/>
          <p:nvPr/>
        </p:nvSpPr>
        <p:spPr>
          <a:xfrm>
            <a:off x="3588238" y="4117782"/>
            <a:ext cx="18565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0432FF"/>
                </a:solidFill>
              </a:rPr>
              <a:t>PRL 117(2016)082003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210FA9C-C0C3-06E2-610A-C4A328A98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444" y="4575112"/>
            <a:ext cx="2342295" cy="228288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AC5E86A-2EBC-25D0-4E4F-4B1BEDDA688F}"/>
              </a:ext>
            </a:extLst>
          </p:cNvPr>
          <p:cNvSpPr txBox="1"/>
          <p:nvPr/>
        </p:nvSpPr>
        <p:spPr>
          <a:xfrm>
            <a:off x="3230708" y="4330405"/>
            <a:ext cx="3082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3333FF"/>
                </a:solidFill>
              </a:rPr>
              <a:t>Same approach &amp; different dataset</a:t>
            </a:r>
            <a:endParaRPr lang="zh-CN" altLang="en-US" sz="1400" dirty="0">
              <a:solidFill>
                <a:srgbClr val="3333FF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B89E694-205F-EA1A-EE6C-76B44D364A37}"/>
              </a:ext>
            </a:extLst>
          </p:cNvPr>
          <p:cNvSpPr txBox="1"/>
          <p:nvPr/>
        </p:nvSpPr>
        <p:spPr>
          <a:xfrm>
            <a:off x="6557525" y="1789446"/>
            <a:ext cx="2712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New analysis with X10 statistic @ 2019</a:t>
            </a:r>
            <a:endParaRPr lang="zh-CN" altLang="en-US" b="1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899AAE5-FB89-E50F-79E8-035877F217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6397" y="2710336"/>
            <a:ext cx="2764819" cy="2611637"/>
          </a:xfrm>
          <a:prstGeom prst="rect">
            <a:avLst/>
          </a:prstGeom>
        </p:spPr>
      </p:pic>
      <p:sp>
        <p:nvSpPr>
          <p:cNvPr id="21" name="Rectangle 7">
            <a:extLst>
              <a:ext uri="{FF2B5EF4-FFF2-40B4-BE49-F238E27FC236}">
                <a16:creationId xmlns:a16="http://schemas.microsoft.com/office/drawing/2014/main" id="{DF9F037E-0B39-2F97-2730-18FE01839DD1}"/>
              </a:ext>
            </a:extLst>
          </p:cNvPr>
          <p:cNvSpPr/>
          <p:nvPr/>
        </p:nvSpPr>
        <p:spPr>
          <a:xfrm>
            <a:off x="6748579" y="2380645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0432FF"/>
                </a:solidFill>
              </a:rPr>
              <a:t>PRL 122 (2019) 222001</a:t>
            </a:r>
          </a:p>
        </p:txBody>
      </p: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606DAF93-722C-8D0E-CD88-A2CA5312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90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DB9A9E-6F2E-F15F-3F42-8A6E7EFA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err="1"/>
              <a:t>LHCb</a:t>
            </a:r>
            <a:r>
              <a:rPr lang="en-US" altLang="zh-CN" dirty="0"/>
              <a:t> detector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291122-9CFC-E5F6-FCD0-D171C9E746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06658"/>
                <a:ext cx="7886700" cy="90658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/>
                  <a:t>Optimized for heavy-flavor studies @ LHC</a:t>
                </a:r>
              </a:p>
              <a:p>
                <a:pPr lvl="1"/>
                <a:r>
                  <a:rPr lang="en-US" altLang="zh-CN" sz="2400" dirty="0"/>
                  <a:t>Single-arm and forward spectrometer,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∈(2, 5)</m:t>
                    </m:r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8291122-9CFC-E5F6-FCD0-D171C9E746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06658"/>
                <a:ext cx="7886700" cy="906581"/>
              </a:xfrm>
              <a:blipFill>
                <a:blip r:embed="rId2"/>
                <a:stretch>
                  <a:fillRect l="-1391" t="-12081" b="-10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6A0FCFD-B0F1-4C1A-16DB-4F4F2E275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5" y="2660132"/>
            <a:ext cx="4630995" cy="2971801"/>
          </a:xfrm>
          <a:prstGeom prst="rect">
            <a:avLst/>
          </a:prstGeom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0544C451-8DA7-5D0E-5DA6-50D60750D71E}"/>
              </a:ext>
            </a:extLst>
          </p:cNvPr>
          <p:cNvSpPr/>
          <p:nvPr/>
        </p:nvSpPr>
        <p:spPr>
          <a:xfrm>
            <a:off x="713300" y="5860415"/>
            <a:ext cx="3243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altLang="zh-CN" sz="1200" dirty="0">
                <a:solidFill>
                  <a:srgbClr val="0432FF"/>
                </a:solidFill>
              </a:rPr>
              <a:t>JINST 3 (2008) S08005, IJMPA 30 (2015) 1530022</a:t>
            </a:r>
            <a:endParaRPr lang="en-US" sz="1200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E6E9023-6313-D52B-0C49-D47930FF998B}"/>
              </a:ext>
            </a:extLst>
          </p:cNvPr>
          <p:cNvSpPr txBox="1">
            <a:spLocks/>
          </p:cNvSpPr>
          <p:nvPr/>
        </p:nvSpPr>
        <p:spPr>
          <a:xfrm>
            <a:off x="4721204" y="2660132"/>
            <a:ext cx="5570398" cy="3390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3333FF"/>
                </a:solidFill>
              </a:rPr>
              <a:t>Powerful particle identification</a:t>
            </a:r>
          </a:p>
          <a:p>
            <a:endParaRPr lang="en-US" altLang="zh-CN" dirty="0">
              <a:solidFill>
                <a:srgbClr val="3333FF"/>
              </a:solidFill>
            </a:endParaRPr>
          </a:p>
          <a:p>
            <a:endParaRPr lang="en-US" altLang="zh-CN" dirty="0">
              <a:solidFill>
                <a:srgbClr val="3333FF"/>
              </a:solidFill>
            </a:endParaRPr>
          </a:p>
          <a:p>
            <a:r>
              <a:rPr lang="en-US" altLang="zh-CN" dirty="0">
                <a:solidFill>
                  <a:srgbClr val="3333FF"/>
                </a:solidFill>
              </a:rPr>
              <a:t>Good momentum resolution </a:t>
            </a:r>
          </a:p>
          <a:p>
            <a:endParaRPr lang="en-US" altLang="zh-CN" dirty="0">
              <a:solidFill>
                <a:srgbClr val="3333FF"/>
              </a:solidFill>
            </a:endParaRPr>
          </a:p>
          <a:p>
            <a:endParaRPr lang="en-US" altLang="zh-CN" dirty="0">
              <a:solidFill>
                <a:srgbClr val="3333FF"/>
              </a:solidFill>
            </a:endParaRPr>
          </a:p>
          <a:p>
            <a:r>
              <a:rPr lang="en-US" altLang="zh-CN" dirty="0">
                <a:solidFill>
                  <a:srgbClr val="3333FF"/>
                </a:solidFill>
              </a:rPr>
              <a:t>Precise vertex resolution</a:t>
            </a:r>
            <a:endParaRPr lang="zh-CN" altLang="en-US" dirty="0">
              <a:solidFill>
                <a:srgbClr val="3333FF"/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A3C20FFF-8CA3-5042-C922-EC96DE530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195" y="3240998"/>
            <a:ext cx="3969918" cy="547960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65DED6F1-3816-70B9-9F10-87A3AAE91E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456" y="4534415"/>
            <a:ext cx="4109048" cy="4971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6216748C-24FD-DDB4-4DF7-9DCDBA0FA27C}"/>
                  </a:ext>
                </a:extLst>
              </p:cNvPr>
              <p:cNvSpPr txBox="1"/>
              <p:nvPr/>
            </p:nvSpPr>
            <p:spPr>
              <a:xfrm>
                <a:off x="5275904" y="5607385"/>
                <a:ext cx="3480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Kaiti TC" charset="-120"/>
                            <a:cs typeface="Kaiti TC" charset="-12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IP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Kaiti TC" charset="-120"/>
                        <a:cs typeface="Kaiti TC" charset="-120"/>
                      </a:rPr>
                      <m:t>=20</m:t>
                    </m:r>
                    <m:r>
                      <a:rPr lang="en-US" b="0" i="1" smtClean="0">
                        <a:latin typeface="Cambria Math" charset="0"/>
                        <a:ea typeface="Kaiti TC" charset="-120"/>
                        <a:cs typeface="Kaiti TC" charset="-120"/>
                      </a:rPr>
                      <m:t>𝜇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charset="0"/>
                        <a:ea typeface="Kaiti TC" charset="-120"/>
                        <a:cs typeface="Kaiti TC" charset="-120"/>
                      </a:rPr>
                      <m:t>m</m:t>
                    </m:r>
                  </m:oMath>
                </a14:m>
                <a:r>
                  <a:rPr lang="en-US" dirty="0">
                    <a:latin typeface="Kaiti TC" charset="-120"/>
                    <a:ea typeface="Kaiti TC" charset="-120"/>
                    <a:cs typeface="Kaiti TC" charset="-120"/>
                  </a:rPr>
                  <a:t> to select long-lived beauty &amp; charm candidates</a:t>
                </a:r>
              </a:p>
            </p:txBody>
          </p:sp>
        </mc:Choice>
        <mc:Fallback xmlns="">
          <p:sp>
            <p:nvSpPr>
              <p:cNvPr id="11" name="TextBox 9">
                <a:extLst>
                  <a:ext uri="{FF2B5EF4-FFF2-40B4-BE49-F238E27FC236}">
                    <a16:creationId xmlns:a16="http://schemas.microsoft.com/office/drawing/2014/main" id="{6216748C-24FD-DDB4-4DF7-9DCDBA0FA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904" y="5607385"/>
                <a:ext cx="3480152" cy="646331"/>
              </a:xfrm>
              <a:prstGeom prst="rect">
                <a:avLst/>
              </a:prstGeom>
              <a:blipFill>
                <a:blip r:embed="rId6"/>
                <a:stretch>
                  <a:fillRect l="-1401" t="-5660" r="-2452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7DF45479-4A1D-4D42-62D9-6B403426B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510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FF8AE9A-9B8A-A346-9B05-60D4054510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233052" cy="1325563"/>
              </a:xfrm>
            </p:spPr>
            <p:txBody>
              <a:bodyPr/>
              <a:lstStyle/>
              <a:p>
                <a:r>
                  <a:rPr lang="en-US" altLang="zh-CN" dirty="0"/>
                  <a:t>Data sample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decay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FF8AE9A-9B8A-A346-9B05-60D4054510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233052" cy="1325563"/>
              </a:xfrm>
              <a:blipFill>
                <a:blip r:embed="rId2"/>
                <a:stretch>
                  <a:fillRect l="-25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200B86C-C5F4-ABAB-2252-50F5D561A6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9310" y="1494384"/>
                <a:ext cx="4346534" cy="461234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was observed by </a:t>
                </a:r>
                <a:r>
                  <a:rPr lang="en-US" altLang="zh-CN" dirty="0" err="1"/>
                  <a:t>LHCb</a:t>
                </a:r>
                <a:r>
                  <a:rPr lang="en-US" altLang="zh-CN" dirty="0"/>
                  <a:t> and used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lifetime measurement</a:t>
                </a:r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200B86C-C5F4-ABAB-2252-50F5D561A6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9310" y="1494384"/>
                <a:ext cx="4346534" cy="4612345"/>
              </a:xfrm>
              <a:blipFill>
                <a:blip r:embed="rId3"/>
                <a:stretch>
                  <a:fillRect l="-1964" t="-14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31D343C-25E5-6DC0-B025-9E5907A68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592" y="1494384"/>
            <a:ext cx="3953098" cy="15706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92F652F-1656-3981-19DF-602EDB483C42}"/>
              </a:ext>
            </a:extLst>
          </p:cNvPr>
          <p:cNvSpPr/>
          <p:nvPr/>
        </p:nvSpPr>
        <p:spPr>
          <a:xfrm>
            <a:off x="2328958" y="2561731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rgbClr val="0432FF"/>
                </a:solidFill>
              </a:rPr>
              <a:t>PRL 111 (2013) 102003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0C9F8837-AF80-8070-F79E-71869AEF20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9310" y="3328298"/>
                <a:ext cx="8607404" cy="46123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LHCb Run1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𝑝𝑝</m:t>
                    </m:r>
                  </m:oMath>
                </a14:m>
                <a:r>
                  <a:rPr lang="en-US" altLang="zh-CN" dirty="0"/>
                  <a:t> collision data,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~3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Loose preselection + further MVA-based selection </a:t>
                </a: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0C9F8837-AF80-8070-F79E-71869AEF20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310" y="3328298"/>
                <a:ext cx="8607404" cy="4612345"/>
              </a:xfrm>
              <a:prstGeom prst="rect">
                <a:avLst/>
              </a:prstGeom>
              <a:blipFill>
                <a:blip r:embed="rId5"/>
                <a:stretch>
                  <a:fillRect l="-992" t="-17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94FBB210-B36B-0128-765A-641C25418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25" y="4267038"/>
            <a:ext cx="3600718" cy="24544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6A887A2-AC72-6556-092E-8D7E893DA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727" y="6554332"/>
            <a:ext cx="1655227" cy="308811"/>
          </a:xfrm>
          <a:prstGeom prst="rect">
            <a:avLst/>
          </a:prstGeom>
        </p:spPr>
      </p:pic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2CC82187-F18A-FF15-4B1E-1F804BBC3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618797A-FFB1-777F-20CC-ADADE09C3D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9445" y="4198857"/>
            <a:ext cx="3624263" cy="259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836D8C7-BA0B-512F-B9FE-2DBEC3B1CEA7}"/>
                  </a:ext>
                </a:extLst>
              </p:cNvPr>
              <p:cNvSpPr txBox="1"/>
              <p:nvPr/>
            </p:nvSpPr>
            <p:spPr>
              <a:xfrm>
                <a:off x="6431576" y="4967907"/>
                <a:ext cx="26529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resonance ?</a:t>
                </a:r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836D8C7-BA0B-512F-B9FE-2DBEC3B1C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576" y="4967907"/>
                <a:ext cx="2652980" cy="338554"/>
              </a:xfrm>
              <a:prstGeom prst="rect">
                <a:avLst/>
              </a:prstGeom>
              <a:blipFill>
                <a:blip r:embed="rId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8AD4178E-9DB1-EBF3-ED22-E9779A8B12E3}"/>
              </a:ext>
            </a:extLst>
          </p:cNvPr>
          <p:cNvSpPr/>
          <p:nvPr/>
        </p:nvSpPr>
        <p:spPr>
          <a:xfrm>
            <a:off x="5375937" y="5388209"/>
            <a:ext cx="2867772" cy="447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00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9560641-B614-5C7B-7838-4E8E36F52A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365126"/>
                <a:ext cx="8233052" cy="1325563"/>
              </a:xfrm>
            </p:spPr>
            <p:txBody>
              <a:bodyPr/>
              <a:lstStyle/>
              <a:p>
                <a:r>
                  <a:rPr lang="en-US" altLang="zh-CN" dirty="0"/>
                  <a:t>Intermediate states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9560641-B614-5C7B-7838-4E8E36F52A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365126"/>
                <a:ext cx="8233052" cy="1325563"/>
              </a:xfrm>
              <a:blipFill>
                <a:blip r:embed="rId2"/>
                <a:stretch>
                  <a:fillRect l="-25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71C2C89-D399-76ED-CC94-8B8D4A3B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FA3A0A-ED10-1ECD-7B76-89B9B8469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97" y="1500231"/>
            <a:ext cx="8033219" cy="16493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DE67AEC-613E-A537-FBC4-689B02D28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84" y="3747472"/>
            <a:ext cx="2837684" cy="24011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FA5D8AF-6541-0EC1-F0B1-A4407E9371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710" y="3736404"/>
            <a:ext cx="2837683" cy="2423254"/>
          </a:xfrm>
          <a:prstGeom prst="rect">
            <a:avLst/>
          </a:prstGeom>
        </p:spPr>
      </p:pic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BBC27E4-8149-CF48-85A5-44904FC1CB63}"/>
              </a:ext>
            </a:extLst>
          </p:cNvPr>
          <p:cNvCxnSpPr/>
          <p:nvPr/>
        </p:nvCxnSpPr>
        <p:spPr>
          <a:xfrm flipV="1">
            <a:off x="1611600" y="3107819"/>
            <a:ext cx="0" cy="1080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5A081AF8-6BAB-1E6E-1648-119B0A343A4D}"/>
              </a:ext>
            </a:extLst>
          </p:cNvPr>
          <p:cNvSpPr txBox="1"/>
          <p:nvPr/>
        </p:nvSpPr>
        <p:spPr>
          <a:xfrm>
            <a:off x="1687547" y="3367072"/>
            <a:ext cx="2233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Known contributions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93505B4-74EE-4DAE-9FB4-58E864ACC77E}"/>
              </a:ext>
            </a:extLst>
          </p:cNvPr>
          <p:cNvCxnSpPr>
            <a:cxnSpLocks/>
          </p:cNvCxnSpPr>
          <p:nvPr/>
        </p:nvCxnSpPr>
        <p:spPr>
          <a:xfrm flipH="1" flipV="1">
            <a:off x="6457950" y="3071148"/>
            <a:ext cx="1" cy="8243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83539D0-6302-6059-DC9E-AD36B0F30B60}"/>
                  </a:ext>
                </a:extLst>
              </p:cNvPr>
              <p:cNvSpPr txBox="1"/>
              <p:nvPr/>
            </p:nvSpPr>
            <p:spPr>
              <a:xfrm>
                <a:off x="6627866" y="3170310"/>
                <a:ext cx="22338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</a:rPr>
                  <a:t>This state exist, or reflections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？</a:t>
                </a: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383539D0-6302-6059-DC9E-AD36B0F30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66" y="3170310"/>
                <a:ext cx="2233836" cy="646331"/>
              </a:xfrm>
              <a:prstGeom prst="rect">
                <a:avLst/>
              </a:prstGeom>
              <a:blipFill>
                <a:blip r:embed="rId6"/>
                <a:stretch>
                  <a:fillRect l="-2180" t="-4717" r="-12534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DB5EB88-DF5C-69A1-7C11-FD67CB2F6919}"/>
                  </a:ext>
                </a:extLst>
              </p:cNvPr>
              <p:cNvSpPr txBox="1"/>
              <p:nvPr/>
            </p:nvSpPr>
            <p:spPr>
              <a:xfrm>
                <a:off x="1037138" y="6139963"/>
                <a:ext cx="68772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Need a technique to describe pentaquark contributions in data &amp; reflections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spontaneously involved </a:t>
                </a:r>
                <a:endParaRPr lang="zh-CN" altLang="en-US" b="1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DB5EB88-DF5C-69A1-7C11-FD67CB2F6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138" y="6139963"/>
                <a:ext cx="6877233" cy="646331"/>
              </a:xfrm>
              <a:prstGeom prst="rect">
                <a:avLst/>
              </a:prstGeom>
              <a:blipFill>
                <a:blip r:embed="rId7"/>
                <a:stretch>
                  <a:fillRect l="-709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5E5FDE-0A08-7373-D59F-EF1B50D8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Full amplitude analysis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1EC73-3360-1DAA-D9B8-59642DA2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886-2A85-4588-9770-C302FCC729D9}" type="slidenum">
              <a:rPr lang="zh-CN" altLang="en-US" smtClean="0"/>
              <a:t>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EFEE533-75CB-C1D1-9FD7-E8B288B7D5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9863" y="1478486"/>
                <a:ext cx="5537372" cy="24359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800" kern="1200">
                    <a:solidFill>
                      <a:srgbClr val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rgbClr val="0000FF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050BFF"/>
                            </a:solidFill>
                            <a:latin typeface="Cambria Math" panose="02040503050406030204" pitchFamily="18" charset="0"/>
                            <a:ea typeface="Kaiti TC" charset="-120"/>
                            <a:cs typeface="Kaiti TC" charset="-120"/>
                          </a:rPr>
                        </m:ctrlPr>
                      </m:sSubSupPr>
                      <m:e>
                        <m:r>
                          <a:rPr lang="en-US" sz="2000" i="1" smtClean="0">
                            <a:solidFill>
                              <a:srgbClr val="050BFF"/>
                            </a:solidFill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𝑃</m:t>
                        </m:r>
                      </m:e>
                      <m:sub>
                        <m:r>
                          <a:rPr lang="en-US" sz="2000" i="1" smtClean="0">
                            <a:solidFill>
                              <a:srgbClr val="050BFF"/>
                            </a:solidFill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𝑐</m:t>
                        </m:r>
                      </m:sub>
                      <m:sup>
                        <m:r>
                          <a:rPr lang="en-US" sz="2000" i="1" smtClean="0">
                            <a:solidFill>
                              <a:srgbClr val="050BFF"/>
                            </a:solidFill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50BFF"/>
                    </a:solidFill>
                    <a:latin typeface="Kaiti TC" charset="-120"/>
                    <a:ea typeface="Kaiti TC" charset="-120"/>
                    <a:cs typeface="Kaiti TC" charset="-120"/>
                  </a:rPr>
                  <a:t> decay chain: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aiti TC" charset="-120"/>
                            <a:cs typeface="Kaiti TC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chemeClr val="tx1"/>
                            </a:solidFill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Λ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𝑏</m:t>
                        </m:r>
                      </m:sub>
                      <m:sup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0</m:t>
                        </m:r>
                      </m:sup>
                    </m:sSubSup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  <a:ea typeface="Kaiti TC" charset="-120"/>
                        <a:cs typeface="Kaiti TC" charset="-120"/>
                      </a:rPr>
                      <m:t>→</m:t>
                    </m:r>
                    <m:sSubSup>
                      <m:sSubSup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aiti TC" charset="-120"/>
                            <a:cs typeface="Kaiti TC" charset="-120"/>
                          </a:rPr>
                        </m:ctrlPr>
                      </m:sSubSupPr>
                      <m:e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𝑃</m:t>
                        </m:r>
                      </m:e>
                      <m:sub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𝑐</m:t>
                        </m:r>
                      </m:sub>
                      <m:sup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+</m:t>
                        </m:r>
                      </m:sup>
                    </m:sSubSup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charset="0"/>
                        <a:ea typeface="Kaiti TC" charset="-120"/>
                        <a:cs typeface="Kaiti TC" charset="-120"/>
                      </a:rPr>
                      <m:t>(→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  <a:ea typeface="Kaiti TC" charset="-120"/>
                        <a:cs typeface="Kaiti TC" charset="-120"/>
                      </a:rPr>
                      <m:t>𝐽</m:t>
                    </m:r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charset="0"/>
                        <a:ea typeface="Kaiti TC" charset="-120"/>
                        <a:cs typeface="Kaiti TC" charset="-120"/>
                      </a:rPr>
                      <m:t>/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  <a:ea typeface="Kaiti TC" charset="-120"/>
                        <a:cs typeface="Kaiti TC" charset="-120"/>
                      </a:rPr>
                      <m:t>𝜓</m:t>
                    </m:r>
                    <m:d>
                      <m:d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Kaiti TC" charset="-120"/>
                            <a:cs typeface="Kaiti TC" charset="-12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aiti TC" charset="-120"/>
                                <a:cs typeface="Kaiti TC" charset="-12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Kaiti TC" charset="-120"/>
                                <a:cs typeface="Kaiti TC" charset="-12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Kaiti TC" charset="-120"/>
                                <a:cs typeface="Kaiti TC" charset="-12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Kaiti TC" charset="-120"/>
                                <a:cs typeface="Kaiti TC" charset="-12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Kaiti TC" charset="-120"/>
                                <a:cs typeface="Kaiti TC" charset="-12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Kaiti TC" charset="-120"/>
                                <a:cs typeface="Kaiti TC" charset="-120"/>
                              </a:rPr>
                              <m:t>−</m:t>
                            </m:r>
                          </m:sup>
                        </m:sSup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charset="0"/>
                        <a:ea typeface="Kaiti TC" charset="-120"/>
                        <a:cs typeface="Kaiti TC" charset="-120"/>
                      </a:rPr>
                      <m:t>𝑝</m:t>
                    </m:r>
                    <m:r>
                      <a:rPr lang="en-US" sz="1800" i="1" smtClean="0">
                        <a:solidFill>
                          <a:schemeClr val="tx1"/>
                        </a:solidFill>
                        <a:latin typeface="Cambria Math" charset="0"/>
                        <a:ea typeface="Kaiti TC" charset="-120"/>
                        <a:cs typeface="Kaiti TC" charset="-120"/>
                      </a:rPr>
                      <m:t>)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charset="0"/>
                        <a:ea typeface="Kaiti TC" charset="-120"/>
                        <a:cs typeface="Kaiti TC" charset="-120"/>
                      </a:rPr>
                      <m:t>𝐾</m:t>
                    </m:r>
                  </m:oMath>
                </a14:m>
                <a:endParaRPr lang="en-US" sz="1800" dirty="0">
                  <a:solidFill>
                    <a:schemeClr val="tx1"/>
                  </a:solidFill>
                  <a:latin typeface="Kaiti TC" charset="-120"/>
                  <a:ea typeface="Kaiti TC" charset="-120"/>
                  <a:cs typeface="Kaiti TC" charset="-120"/>
                </a:endParaRPr>
              </a:p>
              <a:p>
                <a:endParaRPr lang="en-US" sz="1800" dirty="0">
                  <a:solidFill>
                    <a:schemeClr val="tx1"/>
                  </a:solidFill>
                  <a:latin typeface="Kaiti TC" charset="-120"/>
                  <a:ea typeface="Kaiti TC" charset="-120"/>
                  <a:cs typeface="Kaiti TC" charset="-120"/>
                </a:endParaRPr>
              </a:p>
              <a:p>
                <a:pPr lvl="1"/>
                <a:endParaRPr lang="en-US" sz="1800" dirty="0">
                  <a:latin typeface="Kaiti TC" charset="-120"/>
                  <a:ea typeface="Kaiti TC" charset="-120"/>
                  <a:cs typeface="Kaiti TC" charset="-12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BEFEE533-75CB-C1D1-9FD7-E8B288B7D5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863" y="1478486"/>
                <a:ext cx="5537372" cy="2435939"/>
              </a:xfrm>
              <a:prstGeom prst="rect">
                <a:avLst/>
              </a:prstGeom>
              <a:blipFill>
                <a:blip r:embed="rId2"/>
                <a:stretch>
                  <a:fillRect l="-991" t="-1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8AD54DA-5085-09AA-6108-1FA004B7F6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847" y="1478486"/>
                <a:ext cx="4940128" cy="24359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rgbClr val="0432FF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Kaiti TC" charset="-120"/>
                            <a:cs typeface="Kaiti TC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Λ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>
                    <a:latin typeface="Kaiti TC" charset="-120"/>
                    <a:ea typeface="Kaiti TC" charset="-120"/>
                    <a:cs typeface="Kaiti TC" charset="-120"/>
                  </a:rPr>
                  <a:t> decay chain (reference chain):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Kaiti TC" charset="-120"/>
                            <a:cs typeface="Kaiti TC" charset="-12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Λ</m:t>
                        </m:r>
                      </m:e>
                      <m:sub>
                        <m:r>
                          <a:rPr lang="en-US" sz="1800" b="0" i="1" smtClean="0"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𝑏</m:t>
                        </m:r>
                      </m:sub>
                      <m:sup>
                        <m:r>
                          <a:rPr lang="en-US" sz="1800" b="0" i="1" smtClean="0"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0</m:t>
                        </m:r>
                      </m:sup>
                    </m:sSubSup>
                    <m:r>
                      <a:rPr lang="en-US" sz="1800" b="0" i="1" smtClean="0">
                        <a:latin typeface="Cambria Math" charset="0"/>
                        <a:ea typeface="Kaiti TC" charset="-120"/>
                        <a:cs typeface="Kaiti TC" charset="-120"/>
                      </a:rPr>
                      <m:t>→</m:t>
                    </m:r>
                    <m:r>
                      <a:rPr lang="en-US" sz="1800" b="0" i="1" smtClean="0">
                        <a:latin typeface="Cambria Math" charset="0"/>
                        <a:ea typeface="Kaiti TC" charset="-120"/>
                        <a:cs typeface="Kaiti TC" charset="-120"/>
                      </a:rPr>
                      <m:t>𝐽</m:t>
                    </m:r>
                    <m:r>
                      <a:rPr lang="en-US" sz="1800" b="0" i="1" smtClean="0">
                        <a:latin typeface="Cambria Math" charset="0"/>
                        <a:ea typeface="Kaiti TC" charset="-120"/>
                        <a:cs typeface="Kaiti TC" charset="-120"/>
                      </a:rPr>
                      <m:t>/</m:t>
                    </m:r>
                    <m:r>
                      <a:rPr lang="en-US" sz="1800" b="0" i="1" smtClean="0">
                        <a:latin typeface="Cambria Math" charset="0"/>
                        <a:ea typeface="Kaiti TC" charset="-120"/>
                        <a:cs typeface="Kaiti TC" charset="-120"/>
                      </a:rPr>
                      <m:t>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Kaiti TC" charset="-120"/>
                            <a:cs typeface="Kaiti TC" charset="-12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Kaiti TC" charset="-120"/>
                                <a:cs typeface="Kaiti TC" charset="-12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charset="0"/>
                                <a:ea typeface="Kaiti TC" charset="-120"/>
                                <a:cs typeface="Kaiti TC" charset="-12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charset="0"/>
                                <a:ea typeface="Kaiti TC" charset="-120"/>
                                <a:cs typeface="Kaiti TC" charset="-12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Kaiti TC" charset="-120"/>
                                <a:cs typeface="Kaiti TC" charset="-12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charset="0"/>
                                <a:ea typeface="Kaiti TC" charset="-120"/>
                                <a:cs typeface="Kaiti TC" charset="-120"/>
                              </a:rPr>
                              <m:t>𝜇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charset="0"/>
                                <a:ea typeface="Kaiti TC" charset="-120"/>
                                <a:cs typeface="Kaiti TC" charset="-120"/>
                              </a:rPr>
                              <m:t>−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Kaiti TC" charset="-120"/>
                            <a:cs typeface="Kaiti TC" charset="-12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Λ</m:t>
                        </m:r>
                      </m:e>
                      <m:sup>
                        <m:r>
                          <a:rPr lang="en-US" sz="1800" b="0" i="0" smtClean="0">
                            <a:latin typeface="Cambria Math" charset="0"/>
                            <a:ea typeface="Kaiti TC" charset="-120"/>
                            <a:cs typeface="Kaiti TC" charset="-120"/>
                          </a:rPr>
                          <m:t>∗</m:t>
                        </m:r>
                      </m:sup>
                    </m:sSup>
                    <m:r>
                      <a:rPr lang="en-US" sz="1800" b="0" i="0" smtClean="0">
                        <a:latin typeface="Cambria Math" charset="0"/>
                        <a:ea typeface="Kaiti TC" charset="-120"/>
                        <a:cs typeface="Kaiti TC" charset="-120"/>
                      </a:rPr>
                      <m:t>(</m:t>
                    </m:r>
                    <m:r>
                      <a:rPr lang="en-US" sz="1800" b="0" i="1" smtClean="0">
                        <a:latin typeface="Cambria Math" charset="0"/>
                        <a:ea typeface="Kaiti TC" charset="-120"/>
                        <a:cs typeface="Kaiti TC" charset="-120"/>
                      </a:rPr>
                      <m:t>→</m:t>
                    </m:r>
                    <m:r>
                      <a:rPr lang="en-US" sz="1800" b="0" i="1" smtClean="0">
                        <a:latin typeface="Cambria Math" charset="0"/>
                        <a:ea typeface="Kaiti TC" charset="-120"/>
                        <a:cs typeface="Kaiti TC" charset="-120"/>
                      </a:rPr>
                      <m:t>𝑝𝐾</m:t>
                    </m:r>
                    <m:r>
                      <a:rPr lang="en-US" sz="1800" b="0" i="0" smtClean="0">
                        <a:latin typeface="Cambria Math" charset="0"/>
                        <a:ea typeface="Kaiti TC" charset="-120"/>
                        <a:cs typeface="Kaiti TC" charset="-120"/>
                      </a:rPr>
                      <m:t>)</m:t>
                    </m:r>
                  </m:oMath>
                </a14:m>
                <a:endParaRPr lang="en-US" sz="1800" dirty="0">
                  <a:latin typeface="Kaiti TC" charset="-120"/>
                  <a:ea typeface="Kaiti TC" charset="-120"/>
                  <a:cs typeface="Kaiti TC" charset="-120"/>
                </a:endParaRPr>
              </a:p>
              <a:p>
                <a:endParaRPr lang="en-US" sz="1800" dirty="0">
                  <a:latin typeface="Kaiti TC" charset="-120"/>
                  <a:ea typeface="Kaiti TC" charset="-120"/>
                  <a:cs typeface="Kaiti TC" charset="-12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8AD54DA-5085-09AA-6108-1FA004B7F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7" y="1478486"/>
                <a:ext cx="4940128" cy="2435939"/>
              </a:xfrm>
              <a:prstGeom prst="rect">
                <a:avLst/>
              </a:prstGeom>
              <a:blipFill>
                <a:blip r:embed="rId3"/>
                <a:stretch>
                  <a:fillRect l="-1111" t="-27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0DAFF9F-12AC-6B8A-3C27-D2168E6ACA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2" y="2253808"/>
            <a:ext cx="3624545" cy="1615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3A5391-F6FF-E51E-663C-169DD9D79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125" y="2330624"/>
            <a:ext cx="3083747" cy="139627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BA62891-E3F1-332B-1F32-E91DCC84C1AB}"/>
              </a:ext>
            </a:extLst>
          </p:cNvPr>
          <p:cNvGrpSpPr/>
          <p:nvPr/>
        </p:nvGrpSpPr>
        <p:grpSpPr>
          <a:xfrm>
            <a:off x="1306594" y="4328465"/>
            <a:ext cx="5333987" cy="1032130"/>
            <a:chOff x="1123963" y="3860535"/>
            <a:chExt cx="7159897" cy="13854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AF307CC-CA16-3117-5870-A55ED9AB8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23963" y="3860535"/>
              <a:ext cx="7159897" cy="1385445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BFB8A68-6901-0427-CBDE-A75180C83608}"/>
                </a:ext>
              </a:extLst>
            </p:cNvPr>
            <p:cNvCxnSpPr/>
            <p:nvPr/>
          </p:nvCxnSpPr>
          <p:spPr>
            <a:xfrm>
              <a:off x="5475160" y="4371288"/>
              <a:ext cx="1770927" cy="11574"/>
            </a:xfrm>
            <a:prstGeom prst="line">
              <a:avLst/>
            </a:prstGeom>
            <a:ln w="19050">
              <a:solidFill>
                <a:srgbClr val="2602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FC21240-0FB3-BDEA-DBA8-6453268803E2}"/>
                </a:ext>
              </a:extLst>
            </p:cNvPr>
            <p:cNvCxnSpPr/>
            <p:nvPr/>
          </p:nvCxnSpPr>
          <p:spPr>
            <a:xfrm flipV="1">
              <a:off x="4612846" y="5103095"/>
              <a:ext cx="3605515" cy="9736"/>
            </a:xfrm>
            <a:prstGeom prst="line">
              <a:avLst/>
            </a:prstGeom>
            <a:ln w="19050">
              <a:solidFill>
                <a:srgbClr val="2602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822DD1-1834-1530-2EC3-8F9BF0DAA5F7}"/>
                </a:ext>
              </a:extLst>
            </p:cNvPr>
            <p:cNvCxnSpPr/>
            <p:nvPr/>
          </p:nvCxnSpPr>
          <p:spPr>
            <a:xfrm>
              <a:off x="4181387" y="4371288"/>
              <a:ext cx="754018" cy="0"/>
            </a:xfrm>
            <a:prstGeom prst="line">
              <a:avLst/>
            </a:prstGeom>
            <a:ln w="19050">
              <a:solidFill>
                <a:srgbClr val="DA0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D4C7D59-2070-BBA7-FB5A-9685BB2885E8}"/>
                </a:ext>
              </a:extLst>
            </p:cNvPr>
            <p:cNvCxnSpPr/>
            <p:nvPr/>
          </p:nvCxnSpPr>
          <p:spPr>
            <a:xfrm>
              <a:off x="4181387" y="4429162"/>
              <a:ext cx="754018" cy="0"/>
            </a:xfrm>
            <a:prstGeom prst="line">
              <a:avLst/>
            </a:prstGeom>
            <a:ln w="19050">
              <a:solidFill>
                <a:srgbClr val="DA0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7682A0-B563-A33C-4C58-C0627DDCBEEB}"/>
                </a:ext>
              </a:extLst>
            </p:cNvPr>
            <p:cNvCxnSpPr/>
            <p:nvPr/>
          </p:nvCxnSpPr>
          <p:spPr>
            <a:xfrm>
              <a:off x="3766560" y="5116601"/>
              <a:ext cx="754018" cy="0"/>
            </a:xfrm>
            <a:prstGeom prst="line">
              <a:avLst/>
            </a:prstGeom>
            <a:ln w="19050">
              <a:solidFill>
                <a:srgbClr val="DA0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FB3396-AC57-E822-7FCD-825B106E2D20}"/>
                </a:ext>
              </a:extLst>
            </p:cNvPr>
            <p:cNvCxnSpPr/>
            <p:nvPr/>
          </p:nvCxnSpPr>
          <p:spPr>
            <a:xfrm>
              <a:off x="3766560" y="5174475"/>
              <a:ext cx="754018" cy="0"/>
            </a:xfrm>
            <a:prstGeom prst="line">
              <a:avLst/>
            </a:prstGeom>
            <a:ln w="19050">
              <a:solidFill>
                <a:srgbClr val="DA00C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2E730DB-F905-EE4B-2B80-15CB43ECC40B}"/>
              </a:ext>
            </a:extLst>
          </p:cNvPr>
          <p:cNvSpPr/>
          <p:nvPr/>
        </p:nvSpPr>
        <p:spPr>
          <a:xfrm>
            <a:off x="2788257" y="4328465"/>
            <a:ext cx="796060" cy="3805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B7F7CF-945D-F0E1-F82A-4C82D5159437}"/>
              </a:ext>
            </a:extLst>
          </p:cNvPr>
          <p:cNvSpPr txBox="1"/>
          <p:nvPr/>
        </p:nvSpPr>
        <p:spPr>
          <a:xfrm>
            <a:off x="3281441" y="3958902"/>
            <a:ext cx="262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Kaiti TC" charset="-120"/>
                <a:ea typeface="Kaiti TC" charset="-120"/>
                <a:cs typeface="Kaiti TC" charset="-120"/>
              </a:rPr>
              <a:t>Mass term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B3C5B77-0244-C164-96F2-0ACD9AF648CF}"/>
              </a:ext>
            </a:extLst>
          </p:cNvPr>
          <p:cNvSpPr txBox="1"/>
          <p:nvPr/>
        </p:nvSpPr>
        <p:spPr>
          <a:xfrm>
            <a:off x="6640329" y="4216553"/>
            <a:ext cx="250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333FF"/>
                </a:solidFill>
              </a:rPr>
              <a:t>Wigner-D functions </a:t>
            </a:r>
            <a:r>
              <a:rPr lang="en-US" altLang="zh-CN" dirty="0"/>
              <a:t>+ </a:t>
            </a:r>
            <a:r>
              <a:rPr lang="en-US" altLang="zh-CN" dirty="0">
                <a:solidFill>
                  <a:srgbClr val="7030A0"/>
                </a:solidFill>
              </a:rPr>
              <a:t>constant couplings </a:t>
            </a:r>
            <a:r>
              <a:rPr lang="en-US" altLang="zh-CN" dirty="0"/>
              <a:t>for angular terms</a:t>
            </a:r>
            <a:endParaRPr lang="zh-CN" altLang="en-US" dirty="0"/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31FE41E8-5D18-C608-B03D-4385A9B4CE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1691" y="5900777"/>
            <a:ext cx="6389590" cy="827833"/>
          </a:xfrm>
          <a:prstGeom prst="rect">
            <a:avLst/>
          </a:prstGeom>
        </p:spPr>
      </p:pic>
      <p:sp>
        <p:nvSpPr>
          <p:cNvPr id="22" name="Rectangle 22">
            <a:extLst>
              <a:ext uri="{FF2B5EF4-FFF2-40B4-BE49-F238E27FC236}">
                <a16:creationId xmlns:a16="http://schemas.microsoft.com/office/drawing/2014/main" id="{94E2CA14-7A0D-86E5-CF9A-40D04F39F547}"/>
              </a:ext>
            </a:extLst>
          </p:cNvPr>
          <p:cNvSpPr/>
          <p:nvPr/>
        </p:nvSpPr>
        <p:spPr>
          <a:xfrm>
            <a:off x="4868477" y="6057254"/>
            <a:ext cx="1764030" cy="671356"/>
          </a:xfrm>
          <a:prstGeom prst="rect">
            <a:avLst/>
          </a:prstGeom>
          <a:noFill/>
          <a:ln>
            <a:solidFill>
              <a:srgbClr val="2602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1DB96E01-B171-C17A-2394-BCB690FDD01F}"/>
              </a:ext>
            </a:extLst>
          </p:cNvPr>
          <p:cNvSpPr txBox="1"/>
          <p:nvPr/>
        </p:nvSpPr>
        <p:spPr>
          <a:xfrm>
            <a:off x="5452534" y="5591761"/>
            <a:ext cx="262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333FF"/>
                </a:solidFill>
              </a:rPr>
              <a:t>Final state alignment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926AFFC-AAF6-BAD4-DA94-126ADAFA5B5D}"/>
              </a:ext>
            </a:extLst>
          </p:cNvPr>
          <p:cNvSpPr txBox="1"/>
          <p:nvPr/>
        </p:nvSpPr>
        <p:spPr>
          <a:xfrm>
            <a:off x="165697" y="3914425"/>
            <a:ext cx="262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333FF"/>
                </a:solidFill>
              </a:rPr>
              <a:t>For single decay chain: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9B8CE9F-30C2-8B8D-B191-C26CD2378B63}"/>
              </a:ext>
            </a:extLst>
          </p:cNvPr>
          <p:cNvSpPr txBox="1"/>
          <p:nvPr/>
        </p:nvSpPr>
        <p:spPr>
          <a:xfrm>
            <a:off x="160931" y="5526948"/>
            <a:ext cx="5215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3333FF"/>
                </a:solidFill>
              </a:rPr>
              <a:t>Two chains combined to get total amplitude: </a:t>
            </a:r>
            <a:endParaRPr lang="zh-CN" altLang="en-US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22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1216</Words>
  <Application>Microsoft Office PowerPoint</Application>
  <PresentationFormat>全屏显示(4:3)</PresentationFormat>
  <Paragraphs>241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Kaiti TC</vt:lpstr>
      <vt:lpstr>等线</vt:lpstr>
      <vt:lpstr>等线 Light</vt:lpstr>
      <vt:lpstr>Arial</vt:lpstr>
      <vt:lpstr>Cambria Math</vt:lpstr>
      <vt:lpstr>Office 主题​​</vt:lpstr>
      <vt:lpstr>Observation of pentaquarks at the LHCb experiment</vt:lpstr>
      <vt:lpstr>Outlines</vt:lpstr>
      <vt:lpstr>Quark Model and pentaquark</vt:lpstr>
      <vt:lpstr>Previous “observations”</vt:lpstr>
      <vt:lpstr>Today’s menus</vt:lpstr>
      <vt:lpstr>The LHCb detector</vt:lpstr>
      <vt:lpstr>Data sample of Λ_b^0→J\/ψpK^- decay</vt:lpstr>
      <vt:lpstr>Intermediate states in Λ_b^0→J\/ψpK^-</vt:lpstr>
      <vt:lpstr>Full amplitude analysis</vt:lpstr>
      <vt:lpstr>Λ^∗ resonances</vt:lpstr>
      <vt:lpstr>Fit with pentaquark (P_c)</vt:lpstr>
      <vt:lpstr>Previous “observations”</vt:lpstr>
      <vt:lpstr>P_c search in Λ_b^0→J\/ψpπ^-</vt:lpstr>
      <vt:lpstr>P_c search in Λ_b^0→J\/ψpπ^-</vt:lpstr>
      <vt:lpstr>Model-independent P_c search in Λ_b^0→J\/ψpK^-</vt:lpstr>
      <vt:lpstr>The moments analysis</vt:lpstr>
      <vt:lpstr>The moments analysis</vt:lpstr>
      <vt:lpstr>Λ_b^0→J\/ψpK^-  re-study using X10 data</vt:lpstr>
      <vt:lpstr>Finer structures in m(J\/ψp) spectrum</vt:lpstr>
      <vt:lpstr>Properties of the new pentaquarks</vt:lpstr>
      <vt:lpstr>Conclusion</vt:lpstr>
      <vt:lpstr>Open questions</vt:lpstr>
      <vt:lpstr>What we can do in experiment ? </vt:lpstr>
      <vt:lpstr>Thank you for your attention !   Any questions or comments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 of pentaquarks at the LHCb experiment</dc:title>
  <dc:creator>mengzhen</dc:creator>
  <cp:lastModifiedBy>mengzhen</cp:lastModifiedBy>
  <cp:revision>6</cp:revision>
  <dcterms:created xsi:type="dcterms:W3CDTF">2022-06-16T09:35:38Z</dcterms:created>
  <dcterms:modified xsi:type="dcterms:W3CDTF">2022-06-18T20:04:09Z</dcterms:modified>
</cp:coreProperties>
</file>