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63" r:id="rId5"/>
    <p:sldId id="264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6A858-F456-4450-8BA4-82E75186A1EA}" v="2" dt="2022-06-27T09:11:18.732"/>
    <p1510:client id="{D4231CCB-881B-6446-87DB-8364C43F952F}" v="40" dt="2022-06-27T09:28:00.50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694"/>
  </p:normalViewPr>
  <p:slideViewPr>
    <p:cSldViewPr snapToGrid="0">
      <p:cViewPr varScale="1">
        <p:scale>
          <a:sx n="60" d="100"/>
          <a:sy n="60" d="100"/>
        </p:scale>
        <p:origin x="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3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2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IGL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Einstein </a:t>
            </a:r>
            <a:r>
              <a:rPr lang="it-IT" err="1"/>
              <a:t>Telescope</a:t>
            </a:r>
            <a:r>
              <a:rPr lang="it-IT"/>
              <a:t> @ LNF</a:t>
            </a:r>
            <a:endParaRPr/>
          </a:p>
        </p:txBody>
      </p:sp>
      <p:sp>
        <p:nvSpPr>
          <p:cNvPr id="204" name="Obiettivo della sigl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 fontScale="70000" lnSpcReduction="20000"/>
          </a:bodyPr>
          <a:lstStyle>
            <a:lvl1pPr defTabSz="747593">
              <a:defRPr sz="5642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GB" sz="6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of the vacuum properties of all components of the ET tower vacuum system</a:t>
            </a:r>
            <a:r>
              <a:rPr lang="it-IT" sz="6000"/>
              <a:t> </a:t>
            </a:r>
          </a:p>
        </p:txBody>
      </p:sp>
      <p:sp>
        <p:nvSpPr>
          <p:cNvPr id="205" name="Risultati 2021:…"/>
          <p:cNvSpPr txBox="1">
            <a:spLocks noGrp="1"/>
          </p:cNvSpPr>
          <p:nvPr>
            <p:ph type="body" sz="half" idx="1"/>
          </p:nvPr>
        </p:nvSpPr>
        <p:spPr>
          <a:xfrm>
            <a:off x="301577" y="3935526"/>
            <a:ext cx="10079941" cy="9398725"/>
          </a:xfrm>
          <a:prstGeom prst="rect">
            <a:avLst/>
          </a:prstGeom>
        </p:spPr>
        <p:txBody>
          <a:bodyPr lIns="50800" tIns="50800" rIns="50800" bIns="50800" anchor="t">
            <a:normAutofit fontScale="77500" lnSpcReduction="20000"/>
          </a:bodyPr>
          <a:lstStyle/>
          <a:p>
            <a:pPr defTabSz="2438337">
              <a:spcBef>
                <a:spcPts val="1000"/>
              </a:spcBef>
              <a:defRPr b="1"/>
            </a:pPr>
            <a:r>
              <a:rPr dirty="0" err="1"/>
              <a:t>Risultati</a:t>
            </a:r>
            <a:r>
              <a:rPr dirty="0"/>
              <a:t> 202</a:t>
            </a:r>
            <a:r>
              <a:rPr lang="it-IT" dirty="0"/>
              <a:t>2</a:t>
            </a:r>
            <a:r>
              <a:rPr b="0" dirty="0"/>
              <a:t>:</a:t>
            </a:r>
          </a:p>
          <a:p>
            <a:pPr lvl="1" defTabSz="2438337">
              <a:spcBef>
                <a:spcPts val="1000"/>
              </a:spcBef>
            </a:pPr>
            <a:r>
              <a:rPr lang="it-IT" dirty="0"/>
              <a:t>Pubblicazione articoli: </a:t>
            </a:r>
            <a:r>
              <a:rPr lang="it-IT" dirty="0" err="1"/>
              <a:t>Phys</a:t>
            </a:r>
            <a:r>
              <a:rPr lang="it-IT" dirty="0"/>
              <a:t> </a:t>
            </a:r>
            <a:r>
              <a:rPr lang="it-IT" dirty="0" err="1"/>
              <a:t>Rev</a:t>
            </a:r>
            <a:r>
              <a:rPr lang="it-IT" dirty="0"/>
              <a:t> D 104 (2021) and 105 (2022), Nuovo Cimento (2022).</a:t>
            </a:r>
          </a:p>
          <a:p>
            <a:pPr lvl="1" defTabSz="2438337">
              <a:spcBef>
                <a:spcPts val="1000"/>
              </a:spcBef>
            </a:pPr>
            <a:r>
              <a:rPr lang="it-IT" dirty="0"/>
              <a:t>Sistema di controllo misure emissività.</a:t>
            </a:r>
          </a:p>
          <a:p>
            <a:pPr lvl="1" defTabSz="2438337">
              <a:spcBef>
                <a:spcPts val="1000"/>
              </a:spcBef>
            </a:pPr>
            <a:r>
              <a:rPr lang="it-IT" dirty="0" err="1"/>
              <a:t>Commissioning</a:t>
            </a:r>
            <a:r>
              <a:rPr lang="it-IT" dirty="0"/>
              <a:t> sistema di </a:t>
            </a:r>
            <a:r>
              <a:rPr lang="it-IT" dirty="0" err="1"/>
              <a:t>degasamento</a:t>
            </a:r>
            <a:r>
              <a:rPr lang="it-IT" dirty="0"/>
              <a:t> (Latino).</a:t>
            </a:r>
          </a:p>
          <a:p>
            <a:pPr lvl="1" defTabSz="2438337">
              <a:spcBef>
                <a:spcPts val="1000"/>
              </a:spcBef>
            </a:pPr>
            <a:r>
              <a:rPr lang="it-IT" dirty="0"/>
              <a:t>Preparazione workshop </a:t>
            </a:r>
            <a:r>
              <a:rPr lang="it-IT" dirty="0" err="1"/>
              <a:t>GWDVac</a:t>
            </a:r>
            <a:r>
              <a:rPr lang="it-IT" dirty="0"/>
              <a:t> </a:t>
            </a:r>
            <a:r>
              <a:rPr lang="it-IT" dirty="0" err="1"/>
              <a:t>sept</a:t>
            </a:r>
            <a:r>
              <a:rPr lang="it-IT" dirty="0"/>
              <a:t> 2022.</a:t>
            </a:r>
            <a:endParaRPr dirty="0"/>
          </a:p>
          <a:p>
            <a:pPr marL="0" lvl="1" indent="609600" defTabSz="2438337">
              <a:spcBef>
                <a:spcPts val="1000"/>
              </a:spcBef>
              <a:buSzTx/>
              <a:buNone/>
            </a:pPr>
            <a:endParaRPr dirty="0"/>
          </a:p>
          <a:p>
            <a:pPr defTabSz="2438337">
              <a:spcBef>
                <a:spcPts val="1000"/>
              </a:spcBef>
              <a:defRPr b="1"/>
            </a:pPr>
            <a:r>
              <a:rPr lang="it-IT" dirty="0"/>
              <a:t>Obiettivi</a:t>
            </a:r>
            <a:r>
              <a:rPr dirty="0"/>
              <a:t>/Milestone 202</a:t>
            </a:r>
            <a:r>
              <a:rPr lang="it-IT" dirty="0"/>
              <a:t>3</a:t>
            </a:r>
            <a:r>
              <a:rPr dirty="0"/>
              <a:t>:</a:t>
            </a:r>
            <a:endParaRPr lang="it-IT" dirty="0"/>
          </a:p>
          <a:p>
            <a:pPr lvl="1">
              <a:spcBef>
                <a:spcPts val="1000"/>
              </a:spcBef>
            </a:pPr>
            <a:r>
              <a:rPr lang="it-IT" dirty="0"/>
              <a:t>Validazione Latino come set up per le misure di </a:t>
            </a:r>
            <a:r>
              <a:rPr lang="it-IT" dirty="0" err="1"/>
              <a:t>degasamento</a:t>
            </a:r>
            <a:r>
              <a:rPr lang="it-IT" dirty="0"/>
              <a:t> specifico dei materiali da usarsi in ET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Validazione set up misure di emittenza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Messa in funzione del set up per la caratterizzazione e neutralizzazione del </a:t>
            </a:r>
            <a:r>
              <a:rPr lang="it-IT" dirty="0" err="1"/>
              <a:t>charging</a:t>
            </a:r>
            <a:endParaRPr lang="it-IT" dirty="0"/>
          </a:p>
        </p:txBody>
      </p:sp>
      <p:sp>
        <p:nvSpPr>
          <p:cNvPr id="206" name="Collaborazione"/>
          <p:cNvSpPr txBox="1"/>
          <p:nvPr/>
        </p:nvSpPr>
        <p:spPr>
          <a:xfrm>
            <a:off x="16182754" y="744466"/>
            <a:ext cx="776336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3200" i="1"/>
            </a:lvl1pPr>
          </a:lstStyle>
          <a:p>
            <a:r>
              <a:rPr lang="it-IT"/>
              <a:t>ET-Italia , </a:t>
            </a:r>
          </a:p>
          <a:p>
            <a:r>
              <a:rPr lang="it-IT"/>
              <a:t>LNF </a:t>
            </a:r>
            <a:r>
              <a:rPr lang="it-IT" err="1"/>
              <a:t>is</a:t>
            </a:r>
            <a:r>
              <a:rPr lang="it-IT"/>
              <a:t> a </a:t>
            </a:r>
            <a:r>
              <a:rPr lang="it-IT" err="1"/>
              <a:t>Reserch</a:t>
            </a:r>
            <a:r>
              <a:rPr lang="it-IT"/>
              <a:t> Unit in new </a:t>
            </a:r>
            <a:r>
              <a:rPr lang="it-IT" err="1"/>
              <a:t>born</a:t>
            </a:r>
            <a:r>
              <a:rPr lang="it-IT"/>
              <a:t> ET </a:t>
            </a:r>
            <a:r>
              <a:rPr lang="it-IT" err="1"/>
              <a:t>coll</a:t>
            </a:r>
            <a:r>
              <a:rPr lang="it-IT"/>
              <a:t>.</a:t>
            </a:r>
            <a:endParaRPr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09F75C0-1368-91C5-A909-ADB65B4F2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560" b="1"/>
          <a:stretch/>
        </p:blipFill>
        <p:spPr>
          <a:xfrm rot="5400000">
            <a:off x="17539724" y="3789926"/>
            <a:ext cx="7552403" cy="61361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3DF256-9F68-5A01-7475-00975E2E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842" y="9389151"/>
            <a:ext cx="9848435" cy="36283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E7B1C9-1884-553B-BA6D-AA4AA7FA7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736" y="3307740"/>
            <a:ext cx="9791700" cy="3987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IGLA 20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Einstein </a:t>
            </a:r>
            <a:r>
              <a:rPr lang="it-IT" err="1"/>
              <a:t>Telescope</a:t>
            </a:r>
            <a:r>
              <a:rPr lang="it-IT"/>
              <a:t> ITALIA</a:t>
            </a:r>
            <a:endParaRPr/>
          </a:p>
        </p:txBody>
      </p:sp>
      <p:sp>
        <p:nvSpPr>
          <p:cNvPr id="210" name="SIGLA @ LNF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it-IT"/>
              <a:t>ET</a:t>
            </a:r>
            <a:r>
              <a:t> @ LNF</a:t>
            </a:r>
          </a:p>
        </p:txBody>
      </p:sp>
      <p:sp>
        <p:nvSpPr>
          <p:cNvPr id="211" name="FTE 2022:…"/>
          <p:cNvSpPr txBox="1">
            <a:spLocks noGrp="1"/>
          </p:cNvSpPr>
          <p:nvPr>
            <p:ph type="body" idx="1"/>
          </p:nvPr>
        </p:nvSpPr>
        <p:spPr>
          <a:xfrm>
            <a:off x="3337443" y="3694268"/>
            <a:ext cx="19840057" cy="97800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/>
              <a:t>FTE 202</a:t>
            </a:r>
            <a:r>
              <a:rPr lang="it-IT" dirty="0"/>
              <a:t>3</a:t>
            </a:r>
            <a:r>
              <a:rPr dirty="0"/>
              <a:t>:</a:t>
            </a:r>
            <a:r>
              <a:rPr lang="it-IT" dirty="0"/>
              <a:t> tot 2.2 @ LNF. </a:t>
            </a:r>
            <a:r>
              <a:rPr lang="it-IT"/>
              <a:t>(</a:t>
            </a:r>
            <a:r>
              <a:rPr lang="it-IT" dirty="0"/>
              <a:t>P</a:t>
            </a:r>
            <a:r>
              <a:rPr lang="it-IT"/>
              <a:t>reliminary</a:t>
            </a:r>
            <a:r>
              <a:rPr lang="it-IT" dirty="0"/>
              <a:t>)</a:t>
            </a:r>
          </a:p>
          <a:p>
            <a:pPr lvl="1"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lang="it-IT" sz="5200" dirty="0" err="1">
                <a:latin typeface="+mn-ea"/>
              </a:rPr>
              <a:t>R</a:t>
            </a:r>
            <a:r>
              <a:rPr lang="it-IT" sz="5200" dirty="0">
                <a:latin typeface="+mn-ea"/>
              </a:rPr>
              <a:t>. Cimino (50% Resp. </a:t>
            </a:r>
            <a:r>
              <a:rPr lang="it-IT" sz="5200" dirty="0" err="1">
                <a:latin typeface="+mn-ea"/>
              </a:rPr>
              <a:t>Loc</a:t>
            </a:r>
            <a:r>
              <a:rPr lang="it-IT" sz="5200" dirty="0">
                <a:latin typeface="+mn-ea"/>
              </a:rPr>
              <a:t>.), M. Angelucci (40%), A. </a:t>
            </a:r>
            <a:r>
              <a:rPr lang="it-IT" sz="5200" dirty="0" err="1">
                <a:latin typeface="+mn-ea"/>
              </a:rPr>
              <a:t>Liedl</a:t>
            </a:r>
            <a:r>
              <a:rPr lang="it-IT" sz="5200" dirty="0">
                <a:latin typeface="+mn-ea"/>
              </a:rPr>
              <a:t> (40%), L. Spallino (50%), S. Bini (10%), </a:t>
            </a:r>
            <a:r>
              <a:rPr lang="it-IT" sz="5200" dirty="0" err="1">
                <a:latin typeface="+mn-ea"/>
              </a:rPr>
              <a:t>F</a:t>
            </a:r>
            <a:r>
              <a:rPr lang="it-IT" sz="5200" dirty="0">
                <a:latin typeface="+mn-ea"/>
              </a:rPr>
              <a:t>. </a:t>
            </a:r>
            <a:r>
              <a:rPr lang="it-IT" sz="5200" dirty="0" err="1">
                <a:latin typeface="+mn-ea"/>
              </a:rPr>
              <a:t>Cioeta</a:t>
            </a:r>
            <a:r>
              <a:rPr lang="it-IT" sz="5200" dirty="0">
                <a:latin typeface="+mn-ea"/>
              </a:rPr>
              <a:t> (10%), G. Delle Monache (10%), L. Sabbatini (10%).</a:t>
            </a:r>
          </a:p>
          <a:p>
            <a:pPr marL="609600" lvl="1" indent="0" defTabSz="2438337">
              <a:lnSpc>
                <a:spcPct val="100000"/>
              </a:lnSpc>
              <a:spcBef>
                <a:spcPts val="1000"/>
              </a:spcBef>
              <a:buNone/>
              <a:defRPr b="1"/>
            </a:pPr>
            <a:endParaRPr b="0" dirty="0"/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/>
              <a:t>Attività</a:t>
            </a:r>
            <a:r>
              <a:rPr dirty="0"/>
              <a:t> a LNF:</a:t>
            </a:r>
            <a:r>
              <a:rPr b="0" dirty="0"/>
              <a:t> </a:t>
            </a:r>
          </a:p>
          <a:p>
            <a:pPr lvl="1" defTabSz="2438337">
              <a:spcBef>
                <a:spcPts val="1000"/>
              </a:spcBef>
            </a:pPr>
            <a:r>
              <a:rPr lang="it-IT" dirty="0"/>
              <a:t>Caratterizzazioni materiali isolanti rappresentativi delle ottiche</a:t>
            </a:r>
          </a:p>
          <a:p>
            <a:pPr lvl="1" defTabSz="2438337">
              <a:spcBef>
                <a:spcPts val="1000"/>
              </a:spcBef>
            </a:pPr>
            <a:r>
              <a:rPr lang="it-IT" dirty="0"/>
              <a:t>Mitigazione di carica</a:t>
            </a:r>
          </a:p>
          <a:p>
            <a:pPr lvl="1" defTabSz="2438337">
              <a:spcBef>
                <a:spcPts val="1000"/>
              </a:spcBef>
            </a:pPr>
            <a:r>
              <a:rPr lang="it-IT" dirty="0"/>
              <a:t>Misure di </a:t>
            </a:r>
            <a:r>
              <a:rPr lang="it-IT" dirty="0" err="1"/>
              <a:t>Outgassing</a:t>
            </a:r>
            <a:endParaRPr lang="it-IT" dirty="0"/>
          </a:p>
          <a:p>
            <a:pPr lvl="1" defTabSz="2438337">
              <a:spcBef>
                <a:spcPts val="1000"/>
              </a:spcBef>
            </a:pPr>
            <a:r>
              <a:rPr lang="it-IT" dirty="0"/>
              <a:t>Upgrade camere sperimentali</a:t>
            </a:r>
            <a:endParaRPr b="0" dirty="0"/>
          </a:p>
          <a:p>
            <a:pPr lvl="1" defTabSz="2438337">
              <a:lnSpc>
                <a:spcPct val="100000"/>
              </a:lnSpc>
              <a:spcBef>
                <a:spcPts val="1000"/>
              </a:spcBef>
              <a:defRPr b="1"/>
            </a:pPr>
            <a:endParaRPr b="0" dirty="0"/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/>
              <a:t>Richieste</a:t>
            </a:r>
            <a:r>
              <a:rPr dirty="0"/>
              <a:t> CSNII 202</a:t>
            </a:r>
            <a:r>
              <a:rPr lang="it-IT" dirty="0"/>
              <a:t>3</a:t>
            </a:r>
            <a:r>
              <a:rPr b="0" dirty="0"/>
              <a:t>: </a:t>
            </a:r>
            <a:r>
              <a:rPr lang="it-IT" dirty="0"/>
              <a:t>62 k€ di cui 12 k€ missioni (meetings, workshop, spostamenti tra laboratori) , 20 k€ consumo , 30k€ inventario (movimentazione piccole ottiche, kelvin probe)</a:t>
            </a:r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endParaRPr b="0" dirty="0"/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/>
              <a:t>Richieste</a:t>
            </a:r>
            <a:r>
              <a:rPr dirty="0"/>
              <a:t> LNF 202</a:t>
            </a:r>
            <a:r>
              <a:rPr lang="it-IT" dirty="0"/>
              <a:t>3</a:t>
            </a:r>
            <a:r>
              <a:rPr b="0" dirty="0"/>
              <a:t>:</a:t>
            </a:r>
            <a:r>
              <a:rPr lang="it-IT" b="0" dirty="0"/>
              <a:t>  0,25 mu Criogenia, 0,25 elettronica e automazione</a:t>
            </a:r>
            <a:endParaRPr b="0" dirty="0"/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endParaRPr b="0" dirty="0"/>
          </a:p>
          <a:p>
            <a:pPr defTabSz="2438337">
              <a:lnSpc>
                <a:spcPct val="100000"/>
              </a:lnSpc>
              <a:spcBef>
                <a:spcPts val="1000"/>
              </a:spcBef>
              <a:defRPr b="1"/>
            </a:pPr>
            <a:r>
              <a:rPr dirty="0" err="1"/>
              <a:t>Fondi</a:t>
            </a:r>
            <a:r>
              <a:rPr dirty="0"/>
              <a:t> </a:t>
            </a:r>
            <a:r>
              <a:rPr dirty="0" err="1"/>
              <a:t>Esterni</a:t>
            </a:r>
            <a:r>
              <a:rPr b="0" dirty="0"/>
              <a:t>:</a:t>
            </a:r>
            <a:r>
              <a:rPr lang="it-IT" b="0" dirty="0"/>
              <a:t> </a:t>
            </a:r>
            <a:r>
              <a:rPr lang="it-IT" dirty="0"/>
              <a:t>MUR</a:t>
            </a:r>
            <a:endParaRPr b="0" dirty="0">
              <a:solidFill>
                <a:schemeClr val="accent1">
                  <a:lumOff val="-13575"/>
                </a:schemeClr>
              </a:solidFill>
            </a:endParaRPr>
          </a:p>
        </p:txBody>
      </p:sp>
      <p:pic>
        <p:nvPicPr>
          <p:cNvPr id="7" name="Picture 2" descr="he ET (Einstein Telescope) project Wiki pages">
            <a:extLst>
              <a:ext uri="{FF2B5EF4-FFF2-40B4-BE49-F238E27FC236}">
                <a16:creationId xmlns:a16="http://schemas.microsoft.com/office/drawing/2014/main" id="{A0EC6ADF-8F72-D82B-7F8A-A47D47F4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95277" y="6903881"/>
            <a:ext cx="7536913" cy="26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54B9C7EB83A3498968F528FC64EFFC" ma:contentTypeVersion="9" ma:contentTypeDescription="Creare un nuovo documento." ma:contentTypeScope="" ma:versionID="43f77bdfae77dd143b8bc51aaa2ebe62">
  <xsd:schema xmlns:xsd="http://www.w3.org/2001/XMLSchema" xmlns:xs="http://www.w3.org/2001/XMLSchema" xmlns:p="http://schemas.microsoft.com/office/2006/metadata/properties" xmlns:ns2="cdda7f2e-c373-4dae-9d8d-de155a501ec5" xmlns:ns3="29b15f42-945a-4f71-bfdc-10ac36b66450" targetNamespace="http://schemas.microsoft.com/office/2006/metadata/properties" ma:root="true" ma:fieldsID="31fac6428e1c2824426c1e8f0f0f11ee" ns2:_="" ns3:_=""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3DAE85-A89D-4E86-9602-9ED4E0544E8A}">
  <ds:schemaRefs>
    <ds:schemaRef ds:uri="http://purl.org/dc/elements/1.1/"/>
    <ds:schemaRef ds:uri="cdda7f2e-c373-4dae-9d8d-de155a501ec5"/>
    <ds:schemaRef ds:uri="http://purl.org/dc/terms/"/>
    <ds:schemaRef ds:uri="http://purl.org/dc/dcmitype/"/>
    <ds:schemaRef ds:uri="29b15f42-945a-4f71-bfdc-10ac36b66450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B41DAF-6187-403F-B7C9-8E0ECDF08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a7f2e-c373-4dae-9d8d-de155a501ec5"/>
    <ds:schemaRef ds:uri="29b15f42-945a-4f71-bfdc-10ac36b664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3D9C8-2640-44C5-93A5-071250C8DD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263</Words>
  <Application>Microsoft Macintosh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Helvetica Neue</vt:lpstr>
      <vt:lpstr>Helvetica Neue Medium</vt:lpstr>
      <vt:lpstr>21_BasicWhite</vt:lpstr>
      <vt:lpstr>Einstein Telescope @ LNF</vt:lpstr>
      <vt:lpstr>Einstein Telescope ITALIA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SIGLA</dc:title>
  <cp:lastModifiedBy>Roberto Cimino</cp:lastModifiedBy>
  <cp:revision>2</cp:revision>
  <dcterms:modified xsi:type="dcterms:W3CDTF">2022-06-28T10:07:34Z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0x0101000854B9C7EB83A3498968F528FC64EFFC</vt:lpwstr>
  </property>
</Properties>
</file>