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5"/>
  </p:notesMasterIdLst>
  <p:sldIdLst>
    <p:sldId id="256" r:id="rId3"/>
    <p:sldId id="260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/>
    <p:restoredTop sz="94663"/>
  </p:normalViewPr>
  <p:slideViewPr>
    <p:cSldViewPr snapToGrid="0" snapToObjects="1">
      <p:cViewPr varScale="1">
        <p:scale>
          <a:sx n="58" d="100"/>
          <a:sy n="58" d="100"/>
        </p:scale>
        <p:origin x="416" y="24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7917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833937" y="2303873"/>
            <a:ext cx="14716126" cy="4643438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85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3597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13"/>
          </p:nvPr>
        </p:nvSpPr>
        <p:spPr>
          <a:xfrm>
            <a:off x="5329064" y="406559"/>
            <a:ext cx="13716002" cy="9148766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833937" y="9447610"/>
            <a:ext cx="14716126" cy="2000252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3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87336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9"/>
            <a:ext cx="14716126" cy="464343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8114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idx="13"/>
          </p:nvPr>
        </p:nvSpPr>
        <p:spPr>
          <a:xfrm>
            <a:off x="6231434" y="863217"/>
            <a:ext cx="17439680" cy="11626454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4387453" y="892969"/>
            <a:ext cx="7500938" cy="5607846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701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4347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387454" y="357188"/>
            <a:ext cx="15609093" cy="30360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4817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387454" y="357188"/>
            <a:ext cx="15609093" cy="30360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</a:lvl1pPr>
            <a:lvl2pPr>
              <a:spcBef>
                <a:spcPts val="5900"/>
              </a:spcBef>
            </a:lvl2pPr>
            <a:lvl3pPr>
              <a:spcBef>
                <a:spcPts val="5900"/>
              </a:spcBef>
            </a:lvl3pPr>
            <a:lvl4pPr>
              <a:spcBef>
                <a:spcPts val="5900"/>
              </a:spcBef>
            </a:lvl4pPr>
            <a:lvl5pPr>
              <a:spcBef>
                <a:spcPts val="59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51448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8794258" y="3637358"/>
            <a:ext cx="13260586" cy="8840392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4387454" y="357188"/>
            <a:ext cx="15609093" cy="30360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29" indent="-465329">
              <a:spcBef>
                <a:spcPts val="4500"/>
              </a:spcBef>
              <a:defRPr sz="3900"/>
            </a:lvl1pPr>
            <a:lvl2pPr marL="808199" indent="-465329">
              <a:spcBef>
                <a:spcPts val="4500"/>
              </a:spcBef>
              <a:defRPr sz="3900"/>
            </a:lvl2pPr>
            <a:lvl3pPr marL="1151068" indent="-465329">
              <a:spcBef>
                <a:spcPts val="4500"/>
              </a:spcBef>
              <a:defRPr sz="3900"/>
            </a:lvl3pPr>
            <a:lvl4pPr marL="1493937" indent="-465329">
              <a:spcBef>
                <a:spcPts val="4500"/>
              </a:spcBef>
              <a:defRPr sz="3900"/>
            </a:lvl4pPr>
            <a:lvl5pPr marL="1836805" indent="-465329">
              <a:spcBef>
                <a:spcPts val="4500"/>
              </a:spcBef>
              <a:defRPr sz="3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8373" y="13073062"/>
            <a:ext cx="537729" cy="46871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25080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4" y="1785945"/>
            <a:ext cx="15609093" cy="10144126"/>
          </a:xfrm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</a:lvl1pPr>
            <a:lvl2pPr>
              <a:spcBef>
                <a:spcPts val="5900"/>
              </a:spcBef>
            </a:lvl2pPr>
            <a:lvl3pPr>
              <a:spcBef>
                <a:spcPts val="5900"/>
              </a:spcBef>
            </a:lvl3pPr>
            <a:lvl4pPr>
              <a:spcBef>
                <a:spcPts val="5900"/>
              </a:spcBef>
            </a:lvl4pPr>
            <a:lvl5pPr>
              <a:spcBef>
                <a:spcPts val="59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6459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12442047" y="7072325"/>
            <a:ext cx="8514489" cy="5679282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1250163"/>
            <a:ext cx="8251033" cy="5500690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idx="15"/>
          </p:nvPr>
        </p:nvSpPr>
        <p:spPr>
          <a:xfrm>
            <a:off x="-291689" y="1250156"/>
            <a:ext cx="16850321" cy="11233548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8021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59"/>
            <a:ext cx="14716126" cy="6367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6010994"/>
            <a:ext cx="14716126" cy="8367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8308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1712287" y="0"/>
            <a:ext cx="20959461" cy="13983892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11683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18911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610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69997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071113" y="381051"/>
            <a:ext cx="22241809" cy="19049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610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9673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75897" y="381252"/>
            <a:ext cx="22232207" cy="1904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4" y="3643312"/>
            <a:ext cx="15609093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19" y="13073062"/>
            <a:ext cx="461039" cy="49821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821467">
              <a:lnSpc>
                <a:spcPct val="100000"/>
              </a:lnSpc>
              <a:spcBef>
                <a:spcPts val="0"/>
              </a:spcBef>
            </a:pPr>
            <a:fld id="{86CB4B4D-7CA3-9044-876B-883B54F8677D}" type="slidenum">
              <a:rPr lang="uk-UA" smtClean="0"/>
              <a:pPr algn="ctr" defTabSz="821467">
                <a:lnSpc>
                  <a:spcPct val="100000"/>
                </a:lnSpc>
                <a:spcBef>
                  <a:spcPts val="0"/>
                </a:spcBef>
              </a:pPr>
              <a:t>‹N›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34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med"/>
  <p:txStyles>
    <p:titleStyle>
      <a:lvl1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38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599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059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527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8983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448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7913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369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6836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584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165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742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321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2904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488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069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644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xfrm>
            <a:off x="480764" y="777140"/>
            <a:ext cx="12828337" cy="143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7200" dirty="0"/>
              <a:t>     LIMADOU</a:t>
            </a:r>
            <a:r>
              <a:rPr sz="7200" dirty="0"/>
              <a:t> 202</a:t>
            </a:r>
            <a:r>
              <a:rPr lang="it-IT" sz="7200" dirty="0"/>
              <a:t>3</a:t>
            </a:r>
            <a:endParaRPr sz="7200" dirty="0"/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xfrm>
            <a:off x="264327" y="2190818"/>
            <a:ext cx="10714105" cy="29309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rPr lang="it-IT" sz="4000" dirty="0"/>
              <a:t>- Misure da satellite delle perturbazioni     </a:t>
            </a:r>
            <a:r>
              <a:rPr lang="it-IT" sz="4000" dirty="0" err="1"/>
              <a:t>e.m</a:t>
            </a:r>
            <a:r>
              <a:rPr lang="it-IT" sz="4000" dirty="0"/>
              <a:t>. e correlazioni con fenomeni sismici</a:t>
            </a:r>
          </a:p>
          <a:p>
            <a:r>
              <a:rPr lang="it-IT" sz="4000" dirty="0"/>
              <a:t>- Interazioni Magnetosfera, Ionosfera, Terra</a:t>
            </a:r>
          </a:p>
          <a:p>
            <a:endParaRPr lang="it-IT" sz="4000" dirty="0"/>
          </a:p>
          <a:p>
            <a:endParaRPr lang="it-IT" sz="4000" dirty="0"/>
          </a:p>
          <a:p>
            <a:endParaRPr lang="it-IT" sz="4000" dirty="0"/>
          </a:p>
          <a:p>
            <a:endParaRPr sz="4000" dirty="0"/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1206499" y="4569580"/>
            <a:ext cx="13663541" cy="927185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ts val="1000"/>
              </a:spcBef>
            </a:pPr>
            <a:r>
              <a:rPr lang="it-IT" b="1" dirty="0">
                <a:solidFill>
                  <a:srgbClr val="FF0000"/>
                </a:solidFill>
              </a:rPr>
              <a:t>Attività/Risultati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2022 (1° </a:t>
            </a:r>
            <a:r>
              <a:rPr lang="it-IT" b="1" dirty="0" err="1">
                <a:solidFill>
                  <a:srgbClr val="FF0000"/>
                </a:solidFill>
              </a:rPr>
              <a:t>sem</a:t>
            </a:r>
            <a:r>
              <a:rPr lang="it-IT" b="1" dirty="0">
                <a:solidFill>
                  <a:srgbClr val="FF0000"/>
                </a:solidFill>
              </a:rPr>
              <a:t>.)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Analisi dati e </a:t>
            </a:r>
            <a:r>
              <a:rPr lang="it-IT" dirty="0" err="1"/>
              <a:t>pubblicazoni</a:t>
            </a:r>
            <a:r>
              <a:rPr lang="it-IT" dirty="0"/>
              <a:t> (+ Conferenze) risultati missione </a:t>
            </a:r>
            <a:r>
              <a:rPr lang="it-IT" b="1" dirty="0"/>
              <a:t>CSES-01 (tuttora in presa dati)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Preparazione nuova missione </a:t>
            </a:r>
            <a:r>
              <a:rPr lang="it-IT" b="1" dirty="0"/>
              <a:t>CSES-02 </a:t>
            </a:r>
          </a:p>
          <a:p>
            <a:pPr marL="609600" lvl="1" indent="0">
              <a:spcBef>
                <a:spcPts val="1000"/>
              </a:spcBef>
              <a:buNone/>
            </a:pPr>
            <a:r>
              <a:rPr lang="it-IT" dirty="0"/>
              <a:t>    (2° satellite). 		</a:t>
            </a:r>
          </a:p>
          <a:p>
            <a:pPr marL="609600" lvl="1" indent="0">
              <a:spcBef>
                <a:spcPts val="1000"/>
              </a:spcBef>
              <a:buNone/>
            </a:pPr>
            <a:r>
              <a:rPr lang="it-IT" dirty="0"/>
              <a:t>    Responsabilità gruppo italiano su due rivelatori:</a:t>
            </a:r>
          </a:p>
          <a:p>
            <a:pPr marL="609600" lvl="1" indent="0">
              <a:spcBef>
                <a:spcPts val="1000"/>
              </a:spcBef>
              <a:buNone/>
            </a:pPr>
            <a:r>
              <a:rPr lang="it-IT" dirty="0"/>
              <a:t> - HEPD-02 (High Energy </a:t>
            </a:r>
            <a:r>
              <a:rPr lang="it-IT" dirty="0" err="1"/>
              <a:t>Particle</a:t>
            </a:r>
            <a:r>
              <a:rPr lang="it-IT" dirty="0"/>
              <a:t> Detector)</a:t>
            </a:r>
          </a:p>
          <a:p>
            <a:pPr marL="609600" lvl="1" indent="0">
              <a:spcBef>
                <a:spcPts val="1000"/>
              </a:spcBef>
              <a:buNone/>
            </a:pPr>
            <a:r>
              <a:rPr lang="it-IT" dirty="0"/>
              <a:t> - EFD-02 (</a:t>
            </a:r>
            <a:r>
              <a:rPr lang="it-IT" dirty="0" err="1"/>
              <a:t>Electric</a:t>
            </a:r>
            <a:r>
              <a:rPr lang="it-IT" dirty="0"/>
              <a:t> Field Detector)</a:t>
            </a:r>
            <a:endParaRPr dirty="0"/>
          </a:p>
          <a:p>
            <a:pPr>
              <a:spcBef>
                <a:spcPts val="1000"/>
              </a:spcBef>
              <a:defRPr b="1"/>
            </a:pPr>
            <a:r>
              <a:rPr lang="it-IT" dirty="0">
                <a:solidFill>
                  <a:srgbClr val="FF0000"/>
                </a:solidFill>
              </a:rPr>
              <a:t>O</a:t>
            </a:r>
            <a:r>
              <a:rPr dirty="0">
                <a:solidFill>
                  <a:srgbClr val="FF0000"/>
                </a:solidFill>
              </a:rPr>
              <a:t>biettivi/mileston</a:t>
            </a:r>
            <a:r>
              <a:rPr lang="it-IT" dirty="0">
                <a:solidFill>
                  <a:srgbClr val="FF0000"/>
                </a:solidFill>
              </a:rPr>
              <a:t>es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2° </a:t>
            </a:r>
            <a:r>
              <a:rPr lang="it-IT" dirty="0" err="1">
                <a:solidFill>
                  <a:srgbClr val="FF0000"/>
                </a:solidFill>
              </a:rPr>
              <a:t>sem</a:t>
            </a:r>
            <a:r>
              <a:rPr lang="it-IT" dirty="0">
                <a:solidFill>
                  <a:srgbClr val="FF0000"/>
                </a:solidFill>
              </a:rPr>
              <a:t>. </a:t>
            </a:r>
            <a:r>
              <a:rPr dirty="0">
                <a:solidFill>
                  <a:srgbClr val="FF0000"/>
                </a:solidFill>
              </a:rPr>
              <a:t>202</a:t>
            </a:r>
            <a:r>
              <a:rPr lang="it-IT" dirty="0">
                <a:solidFill>
                  <a:srgbClr val="FF0000"/>
                </a:solidFill>
              </a:rPr>
              <a:t>2</a:t>
            </a:r>
            <a:r>
              <a:rPr dirty="0">
                <a:solidFill>
                  <a:srgbClr val="FF0000"/>
                </a:solidFill>
              </a:rPr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Completamento FM HEPD-02 e EFD-02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Integrazione nel satellite cinese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Lancio previsto a Primavera </a:t>
            </a:r>
            <a:r>
              <a:rPr lang="it-IT" b="1" dirty="0">
                <a:solidFill>
                  <a:srgbClr val="FF0000"/>
                </a:solidFill>
              </a:rPr>
              <a:t>2023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5" name="collaborazione"/>
          <p:cNvSpPr txBox="1"/>
          <p:nvPr/>
        </p:nvSpPr>
        <p:spPr>
          <a:xfrm>
            <a:off x="14332191" y="399522"/>
            <a:ext cx="9343234" cy="122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</a:rPr>
              <a:t>Collaborazione Internazionale 	CSES-LIMADOU</a:t>
            </a:r>
          </a:p>
        </p:txBody>
      </p:sp>
      <p:sp>
        <p:nvSpPr>
          <p:cNvPr id="7" name="CSES - Chinese Seismo-Electromagnetic Satellite…"/>
          <p:cNvSpPr txBox="1"/>
          <p:nvPr/>
        </p:nvSpPr>
        <p:spPr>
          <a:xfrm>
            <a:off x="10680036" y="1913592"/>
            <a:ext cx="13745664" cy="1621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ctr" defTabSz="821467">
              <a:lnSpc>
                <a:spcPct val="100000"/>
              </a:lnSpc>
              <a:spcBef>
                <a:spcPts val="0"/>
              </a:spcBef>
              <a:defRPr b="0" i="1"/>
            </a:pPr>
            <a:r>
              <a:rPr sz="3200" i="1" dirty="0">
                <a:solidFill>
                  <a:srgbClr val="FF0000"/>
                </a:solidFill>
                <a:latin typeface="Helvetica Neue Medium"/>
                <a:ea typeface="Helvetica Neue"/>
                <a:cs typeface="Helvetica Neue"/>
              </a:rPr>
              <a:t>CSES - Chin</a:t>
            </a:r>
            <a:r>
              <a:rPr lang="it-IT" sz="3200" i="1" dirty="0">
                <a:solidFill>
                  <a:srgbClr val="FF0000"/>
                </a:solidFill>
                <a:latin typeface="Helvetica Neue Medium"/>
                <a:ea typeface="Helvetica Neue"/>
                <a:cs typeface="Helvetica Neue"/>
              </a:rPr>
              <a:t>a</a:t>
            </a:r>
            <a:r>
              <a:rPr sz="3200" i="1" dirty="0">
                <a:solidFill>
                  <a:srgbClr val="FF0000"/>
                </a:solidFill>
                <a:latin typeface="Helvetica Neue Medium"/>
                <a:ea typeface="Helvetica Neue"/>
                <a:cs typeface="Helvetica Neue"/>
              </a:rPr>
              <a:t> Seismo-Electromagnetic Satellite </a:t>
            </a:r>
          </a:p>
          <a:p>
            <a:pPr algn="ctr" defTabSz="821467">
              <a:lnSpc>
                <a:spcPct val="100000"/>
              </a:lnSpc>
              <a:spcBef>
                <a:spcPts val="0"/>
              </a:spcBef>
              <a:defRPr b="0" i="1"/>
            </a:pPr>
            <a:r>
              <a:rPr sz="3200" i="1" dirty="0">
                <a:latin typeface="Helvetica Neue Medium"/>
                <a:ea typeface="Helvetica Neue"/>
                <a:cs typeface="Helvetica Neue"/>
              </a:rPr>
              <a:t>ASI, INFN (BO, LNF, PG, RM2, TN, FI), Uninettuno, TIFPA, INAF, INGV Chinese National Space Agency</a:t>
            </a:r>
            <a:r>
              <a:rPr lang="it-IT" sz="3200" i="1" dirty="0">
                <a:latin typeface="Helvetica Neue Medium"/>
                <a:ea typeface="Helvetica Neue"/>
                <a:cs typeface="Helvetica Neue"/>
              </a:rPr>
              <a:t>,</a:t>
            </a:r>
            <a:r>
              <a:rPr sz="3200" i="1" dirty="0">
                <a:latin typeface="Helvetica Neue Medium"/>
                <a:ea typeface="Helvetica Neue"/>
                <a:cs typeface="Helvetica Neue"/>
              </a:rPr>
              <a:t> China Earthquake Administration </a:t>
            </a:r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445" y="8042889"/>
            <a:ext cx="4891980" cy="5246195"/>
          </a:xfrm>
          <a:prstGeom prst="rect">
            <a:avLst/>
          </a:prstGeom>
          <a:ln w="127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9" name="Screen Shot 2019-06-29 at 16.52.34.png" descr="Screen Shot 2019-06-29 at 16.52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142" y="3627177"/>
            <a:ext cx="6832284" cy="4306265"/>
          </a:xfrm>
          <a:prstGeom prst="rect">
            <a:avLst/>
          </a:prstGeom>
          <a:ln w="127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0" name="CSES-01…"/>
          <p:cNvSpPr txBox="1"/>
          <p:nvPr/>
        </p:nvSpPr>
        <p:spPr>
          <a:xfrm rot="20017174">
            <a:off x="16522654" y="4297411"/>
            <a:ext cx="4127273" cy="759820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 algn="ctr" defTabSz="821467">
              <a:lnSpc>
                <a:spcPct val="100000"/>
              </a:lnSpc>
              <a:spcBef>
                <a:spcPts val="0"/>
              </a:spcBef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2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CSES-01</a:t>
            </a:r>
          </a:p>
          <a:p>
            <a:pPr algn="ctr" defTabSz="821467">
              <a:lnSpc>
                <a:spcPct val="100000"/>
              </a:lnSpc>
              <a:spcBef>
                <a:spcPts val="0"/>
              </a:spcBef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2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launched 2 February, 2018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25482" y="9133345"/>
            <a:ext cx="3246981" cy="2426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5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La “suite”</a:t>
            </a:r>
          </a:p>
          <a:p>
            <a:pPr marL="0" marR="0" indent="0" algn="l" defTabSz="2438338" rtl="0" fontAlgn="auto" latinLnBrk="0" hangingPunct="0">
              <a:lnSpc>
                <a:spcPct val="5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di </a:t>
            </a:r>
            <a:r>
              <a:rPr lang="en-US" i="1" dirty="0" err="1"/>
              <a:t>rivelatori</a:t>
            </a:r>
            <a:endParaRPr lang="en-US" i="1" dirty="0"/>
          </a:p>
          <a:p>
            <a:pPr marL="0" marR="0" indent="0" algn="l" defTabSz="2438338" rtl="0" fontAlgn="auto" latinLnBrk="0" hangingPunct="0">
              <a:lnSpc>
                <a:spcPct val="5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di</a:t>
            </a:r>
            <a:r>
              <a:rPr kumimoji="0" lang="en-US" sz="48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CSES</a:t>
            </a:r>
            <a:r>
              <a:rPr kumimoji="0" lang="en-US" sz="4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IMADOU (CSES-2) @ LNF 2020"/>
          <p:cNvSpPr txBox="1">
            <a:spLocks noGrp="1"/>
          </p:cNvSpPr>
          <p:nvPr>
            <p:ph type="title"/>
          </p:nvPr>
        </p:nvSpPr>
        <p:spPr>
          <a:xfrm>
            <a:off x="0" y="423746"/>
            <a:ext cx="9008522" cy="25177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b="1" dirty="0">
                <a:latin typeface="Helvetica Neue"/>
                <a:cs typeface="Helvetica Neue"/>
              </a:rPr>
              <a:t>LIMADOU </a:t>
            </a:r>
            <a:r>
              <a:rPr lang="en-US" sz="5400" b="1" dirty="0">
                <a:latin typeface="Helvetica Neue"/>
                <a:cs typeface="Helvetica Neue"/>
              </a:rPr>
              <a:t>2023 - </a:t>
            </a:r>
            <a:r>
              <a:rPr sz="5400" b="1" dirty="0">
                <a:latin typeface="Helvetica Neue"/>
                <a:cs typeface="Helvetica Neue"/>
              </a:rPr>
              <a:t>LNF</a:t>
            </a:r>
          </a:p>
        </p:txBody>
      </p:sp>
      <p:sp>
        <p:nvSpPr>
          <p:cNvPr id="169" name="M.Ricci (resp.loc.), B. Spataro, S. Bini 3 ricercatori dell’Università UniNettuno Roma (associazioni in corso)  2.2 FTE…"/>
          <p:cNvSpPr txBox="1">
            <a:spLocks noGrp="1"/>
          </p:cNvSpPr>
          <p:nvPr>
            <p:ph type="body" sz="half" idx="1"/>
          </p:nvPr>
        </p:nvSpPr>
        <p:spPr>
          <a:xfrm>
            <a:off x="8787162" y="178424"/>
            <a:ext cx="15026594" cy="139160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sz="4800" b="1" dirty="0">
                <a:solidFill>
                  <a:srgbClr val="FF0000"/>
                </a:solidFill>
              </a:rPr>
              <a:t>FTE</a:t>
            </a:r>
            <a:r>
              <a:rPr lang="it-IT" sz="4800" dirty="0"/>
              <a:t> </a:t>
            </a:r>
            <a:r>
              <a:rPr sz="4800" dirty="0" err="1"/>
              <a:t>M.Ricci</a:t>
            </a:r>
            <a:r>
              <a:rPr sz="4800" dirty="0"/>
              <a:t> (</a:t>
            </a:r>
            <a:r>
              <a:rPr lang="it-IT" sz="4800" dirty="0" err="1"/>
              <a:t>Assoc</a:t>
            </a:r>
            <a:r>
              <a:rPr lang="it-IT" sz="4800" dirty="0"/>
              <a:t>. Senior 50%) </a:t>
            </a:r>
            <a:r>
              <a:rPr sz="4800" dirty="0"/>
              <a:t>B. Spataro</a:t>
            </a:r>
            <a:r>
              <a:rPr lang="it-IT" sz="4800" dirty="0"/>
              <a:t> (</a:t>
            </a:r>
            <a:r>
              <a:rPr lang="it-IT" sz="4800" dirty="0" err="1"/>
              <a:t>Assoc</a:t>
            </a:r>
            <a:r>
              <a:rPr lang="it-IT" sz="4800" dirty="0"/>
              <a:t>. Senior (0%) </a:t>
            </a:r>
            <a:r>
              <a:rPr lang="it-IT" sz="4800" dirty="0">
                <a:solidFill>
                  <a:srgbClr val="FF0000"/>
                </a:solidFill>
              </a:rPr>
              <a:t>Sigla in Dotazioni Gr. II LNF, </a:t>
            </a:r>
            <a:r>
              <a:rPr lang="it-IT" sz="4800" dirty="0" err="1">
                <a:solidFill>
                  <a:srgbClr val="FF0000"/>
                </a:solidFill>
              </a:rPr>
              <a:t>Resp</a:t>
            </a:r>
            <a:r>
              <a:rPr lang="it-IT" sz="4800" dirty="0">
                <a:solidFill>
                  <a:srgbClr val="FF0000"/>
                </a:solidFill>
              </a:rPr>
              <a:t>. G. Mazzitelli</a:t>
            </a:r>
          </a:p>
          <a:p>
            <a:pPr marL="0" indent="0">
              <a:lnSpc>
                <a:spcPct val="80000"/>
              </a:lnSpc>
              <a:buNone/>
            </a:pPr>
            <a:r>
              <a:rPr sz="4800" b="1" dirty="0" err="1">
                <a:solidFill>
                  <a:srgbClr val="FF0000"/>
                </a:solidFill>
              </a:rPr>
              <a:t>Attività</a:t>
            </a:r>
            <a:r>
              <a:rPr sz="4800" b="1" dirty="0">
                <a:solidFill>
                  <a:srgbClr val="FF0000"/>
                </a:solidFill>
              </a:rPr>
              <a:t> </a:t>
            </a:r>
            <a:r>
              <a:rPr lang="it-IT" sz="4800" b="1" dirty="0">
                <a:solidFill>
                  <a:srgbClr val="FF0000"/>
                </a:solidFill>
              </a:rPr>
              <a:t>2023</a:t>
            </a:r>
            <a:r>
              <a:rPr sz="4800" b="1" dirty="0">
                <a:solidFill>
                  <a:srgbClr val="FF0000"/>
                </a:solidFill>
              </a:rPr>
              <a:t> LNF</a:t>
            </a:r>
            <a:r>
              <a:rPr sz="4800" dirty="0"/>
              <a:t>: </a:t>
            </a:r>
            <a:endParaRPr lang="it-IT" sz="4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4800" dirty="0"/>
              <a:t>Partecipazione a fasi finali di test e integrazione nel satellite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4800" dirty="0"/>
              <a:t>Lancio CSES-02 dalla base cinese Jiuquan Satellite </a:t>
            </a:r>
            <a:r>
              <a:rPr lang="it-IT" sz="4800" dirty="0" err="1"/>
              <a:t>Launch</a:t>
            </a:r>
            <a:r>
              <a:rPr lang="it-IT" sz="4800" dirty="0"/>
              <a:t> Center, nel deserto del Gobi nella Mongolia Interna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4800" dirty="0"/>
              <a:t>Analisi dati e pubblicazioni CSES -02 (anche della prima missione CSES-01)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t-IT" sz="4400" b="1" dirty="0">
                <a:solidFill>
                  <a:srgbClr val="FF0000"/>
                </a:solidFill>
              </a:rPr>
              <a:t>Richieste Servizi LNF 2023</a:t>
            </a:r>
            <a:r>
              <a:rPr lang="it-IT" sz="4400" dirty="0"/>
              <a:t>: </a:t>
            </a:r>
            <a:r>
              <a:rPr lang="it-IT" sz="4400" dirty="0">
                <a:solidFill>
                  <a:srgbClr val="FF0000"/>
                </a:solidFill>
              </a:rPr>
              <a:t>Nessuna (impegni terminati con il SEA nel 2021: progettazione e sviluppo LV-PS per HEPD-02</a:t>
            </a:r>
            <a:r>
              <a:rPr lang="it-IT" sz="4800" dirty="0">
                <a:solidFill>
                  <a:srgbClr val="FF0000"/>
                </a:solidFill>
              </a:rPr>
              <a:t>) </a:t>
            </a:r>
          </a:p>
          <a:p>
            <a:pPr marL="0" indent="0">
              <a:lnSpc>
                <a:spcPct val="70000"/>
              </a:lnSpc>
              <a:buNone/>
            </a:pPr>
            <a:r>
              <a:rPr sz="4000" b="1" dirty="0">
                <a:solidFill>
                  <a:srgbClr val="FF0000"/>
                </a:solidFill>
              </a:rPr>
              <a:t>Richieste </a:t>
            </a:r>
            <a:r>
              <a:rPr lang="it-IT" sz="4000" b="1" dirty="0">
                <a:solidFill>
                  <a:srgbClr val="FF0000"/>
                </a:solidFill>
              </a:rPr>
              <a:t>Finanziarie LNF 2023</a:t>
            </a:r>
            <a:r>
              <a:rPr lang="it-IT" sz="4000" dirty="0">
                <a:solidFill>
                  <a:srgbClr val="FF0000"/>
                </a:solidFill>
              </a:rPr>
              <a:t>: solo missioni 3-4 k€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7" y="3930557"/>
            <a:ext cx="4321369" cy="31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87" y="7432267"/>
            <a:ext cx="2316430" cy="3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458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284</Words>
  <Application>Microsoft Macintosh PowerPoint</Application>
  <PresentationFormat>Personalizzato</PresentationFormat>
  <Paragraphs>32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Helvetica Light</vt:lpstr>
      <vt:lpstr>Helvetica Neue</vt:lpstr>
      <vt:lpstr>Helvetica Neue Light</vt:lpstr>
      <vt:lpstr>Helvetica Neue Medium</vt:lpstr>
      <vt:lpstr>Helvetica Neue Thin</vt:lpstr>
      <vt:lpstr>21_BasicWhite</vt:lpstr>
      <vt:lpstr>White</vt:lpstr>
      <vt:lpstr>     LIMADOU 2023</vt:lpstr>
      <vt:lpstr>LIMADOU 2023 - LNF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LIMADOU 2021</dc:title>
  <cp:lastModifiedBy>Marco Ricci</cp:lastModifiedBy>
  <cp:revision>72</cp:revision>
  <dcterms:modified xsi:type="dcterms:W3CDTF">2022-06-27T10:26:27Z</dcterms:modified>
</cp:coreProperties>
</file>