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78" r:id="rId3"/>
    <p:sldId id="279" r:id="rId4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64"/>
    <p:restoredTop sz="94694"/>
  </p:normalViewPr>
  <p:slideViewPr>
    <p:cSldViewPr snapToGrid="0" snapToObjects="1">
      <p:cViewPr varScale="1">
        <p:scale>
          <a:sx n="160" d="100"/>
          <a:sy n="160" d="100"/>
        </p:scale>
        <p:origin x="8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7F51D-5384-3043-9962-85D2AB480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68B3CB-61C3-3748-AE59-34F8A56E6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9D909-1B7A-E24C-A217-C309AFD6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27/06/22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B49B2-EC21-574C-82E6-BBC7C856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5D449-7285-8649-9D9E-77A47466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9624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E47AD-8909-1948-9CA4-CCB0DCD03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8C9FC-A112-904A-948E-93E26CCE1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D4CAA-1A15-CE42-8DC3-5A089168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27/06/22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E3868-1BEE-C642-807D-F35470EBE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F4577-DB39-D343-B2AC-480BA5D4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2435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6DBA93-0B57-9142-8C5D-B25BC5109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1C711-297E-CB4B-B44F-5D43AD122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F9B85-EF53-794F-BCED-F0052872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27/06/22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A0C04-CED5-DB4E-99E8-BE8F50CE7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9F928-807C-A04E-B489-38D1FC29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3277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3640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9F63-E0DB-6E4E-A516-CB8EC64CE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037C1-ABD6-1940-A2F1-1064BF82F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327A6-44AD-C845-B93A-079CD08AA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27/06/22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3D686-1AFF-7345-B024-1EF39878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4158E-EC52-3A43-9567-82CF09422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1728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67B98-3EAF-2243-BC37-836D066A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EEA90-11F4-CE41-907A-31138E27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F9323-4816-8148-AB2B-FDCB856A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27/06/22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2C504-219B-9E41-995C-784D7568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CD9DF-D09C-B142-8843-B572902A8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3469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DA055-44D5-5745-9AE2-78BD853A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99D8B-6599-9F4F-875E-43873AC7D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5AE4F-9B53-C743-91C6-FB4EAA22A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29464-42DB-AF41-98A0-8ADA36DA0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27/06/22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BD6A4-EBA6-234C-AD41-F1539D92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22C59-1233-8945-97FF-D654D3D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4538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5AB8-F841-B541-9BDB-2142EDE98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43272-C7EB-3146-9D18-769974023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28089-5FC6-874C-90C1-9146D2006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FD6E70-F0EE-8540-9519-F6E03F63C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06F54-BD18-0F40-A945-C47A47838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EAC534-F6B1-854D-B5E3-87A0DF88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27/06/22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BE5B58-B47B-D34E-A99D-B0122D27B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1C34A0-2C70-7741-9606-40301DAD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7775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6A57-D2EB-6341-8862-693654B64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6FE6F5-5BCA-0942-A89E-E3DEE96EE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27/06/22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7DF93-82DC-FF4E-8C0B-5EF89A62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BC60C-7C50-3C48-A829-DDD7CBF65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6637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51307-9CD2-0844-97C2-DDD6340C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27/06/22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6CC4C6-BFC6-5E42-928C-7DC5EAD19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D6733-02D0-014C-9165-5EAAE519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81588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D8C3-5EB8-9A40-9810-0E0223EB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E7DE0-6789-C143-93D1-EBE80613C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610C3-08C7-C64E-996D-FE88F2231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BA82E-9F99-364B-9E26-78C079AB6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27/06/22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E232D-B1C9-B64B-BA3F-427B46183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74CAA-AE34-1A40-B4AE-20040962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86341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E88B-1E03-8A45-A1AF-B489C6CD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6B561-7311-4545-B317-173D6B9E5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581A2-A2F9-CC42-90AA-C6E9A81B4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43473-CDDC-D548-A72C-F33EF3398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27/06/22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A2F9B-7CB3-1948-98A7-C12590551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6A9C8-68C0-084B-97DB-2719CEC8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6803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74E9B7-BC3A-2546-871E-5BA29D17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9BC3A-22F6-5547-BF39-7BC8726BE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16AFD-5240-DE4B-A981-ED6BDBB31C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39D14-93CA-F040-A14A-AFD240310E6B}" type="datetimeFigureOut">
              <a:rPr lang="en-IT" smtClean="0"/>
              <a:t>27/06/22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19FDF-87DB-9244-96DA-17C000F12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321AA-C870-A144-AB81-0F1F6AE8B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3906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ew me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805A4CC8-2FF4-4B1F-0E4F-63BD288E8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750" y="276183"/>
            <a:ext cx="3840000" cy="2880000"/>
          </a:xfrm>
          <a:prstGeom prst="rect">
            <a:avLst/>
          </a:prstGeom>
        </p:spPr>
      </p:pic>
      <p:sp>
        <p:nvSpPr>
          <p:cNvPr id="345" name="ESPERIMENTO X 2021"/>
          <p:cNvSpPr txBox="1">
            <a:spLocks noGrp="1"/>
          </p:cNvSpPr>
          <p:nvPr>
            <p:ph type="title"/>
          </p:nvPr>
        </p:nvSpPr>
        <p:spPr>
          <a:xfrm>
            <a:off x="603249" y="539750"/>
            <a:ext cx="5948626" cy="716582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pc="-200"/>
            </a:lvl1pPr>
          </a:lstStyle>
          <a:p>
            <a:r>
              <a:rPr dirty="0"/>
              <a:t>QUA</a:t>
            </a:r>
            <a:r>
              <a:rPr lang="it-IT" dirty="0"/>
              <a:t>X: </a:t>
            </a:r>
            <a:r>
              <a:rPr lang="it-IT" dirty="0" err="1"/>
              <a:t>QUest</a:t>
            </a:r>
            <a:r>
              <a:rPr lang="it-IT" dirty="0"/>
              <a:t> for </a:t>
            </a:r>
            <a:r>
              <a:rPr lang="it-IT" dirty="0" err="1"/>
              <a:t>AXions</a:t>
            </a:r>
            <a:r>
              <a:rPr lang="it-IT" dirty="0"/>
              <a:t>  (2023)</a:t>
            </a:r>
            <a:endParaRPr dirty="0"/>
          </a:p>
        </p:txBody>
      </p:sp>
      <p:sp>
        <p:nvSpPr>
          <p:cNvPr id="346" name="Ricerca di assioni Dark Matter (ma=30-60 μeV)"/>
          <p:cNvSpPr txBox="1">
            <a:spLocks noGrp="1"/>
          </p:cNvSpPr>
          <p:nvPr>
            <p:ph type="body" idx="21"/>
          </p:nvPr>
        </p:nvSpPr>
        <p:spPr>
          <a:xfrm>
            <a:off x="603250" y="1256332"/>
            <a:ext cx="3571184" cy="292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rPr sz="1400" b="0" dirty="0" err="1"/>
              <a:t>Ricerca</a:t>
            </a:r>
            <a:r>
              <a:rPr sz="1400" b="0" dirty="0"/>
              <a:t> di </a:t>
            </a:r>
            <a:r>
              <a:rPr sz="1400" b="0" dirty="0" err="1"/>
              <a:t>assioni</a:t>
            </a:r>
            <a:r>
              <a:rPr sz="1400" b="0" dirty="0"/>
              <a:t> Dark Matter (m</a:t>
            </a:r>
            <a:r>
              <a:rPr sz="1400" b="0" baseline="-25000" dirty="0"/>
              <a:t>a</a:t>
            </a:r>
            <a:r>
              <a:rPr sz="1400" b="0" dirty="0"/>
              <a:t>=30-60 </a:t>
            </a:r>
            <a:r>
              <a:rPr sz="1400" b="0" dirty="0" err="1"/>
              <a:t>μeV</a:t>
            </a:r>
            <a:r>
              <a:rPr sz="1400" b="0" dirty="0"/>
              <a:t>)</a:t>
            </a:r>
          </a:p>
        </p:txBody>
      </p:sp>
      <p:pic>
        <p:nvPicPr>
          <p:cNvPr id="351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606" y="345807"/>
            <a:ext cx="709450" cy="720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53" name="Table 1"/>
          <p:cNvGraphicFramePr/>
          <p:nvPr>
            <p:extLst>
              <p:ext uri="{D42A27DB-BD31-4B8C-83A1-F6EECF244321}">
                <p14:modId xmlns:p14="http://schemas.microsoft.com/office/powerpoint/2010/main" val="2046832463"/>
              </p:ext>
            </p:extLst>
          </p:nvPr>
        </p:nvGraphicFramePr>
        <p:xfrm>
          <a:off x="603250" y="1579576"/>
          <a:ext cx="2807770" cy="1371600"/>
        </p:xfrm>
        <a:graphic>
          <a:graphicData uri="http://schemas.openxmlformats.org/drawingml/2006/table">
            <a:tbl>
              <a:tblPr firstRow="1" bandRow="1"/>
              <a:tblGrid>
                <a:gridCol w="2807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>
                        <a:defRPr b="0"/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QUAX Collaboration</a:t>
                      </a: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sz="1200"/>
                        <a:t>Padova (Resp. Naz. G. Carugno)</a:t>
                      </a: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sz="1200"/>
                        <a:t>LNL</a:t>
                      </a: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sz="1200"/>
                        <a:t>LNF</a:t>
                      </a: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sz="1200"/>
                        <a:t>TIFPA</a:t>
                      </a: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sz="1200" dirty="0"/>
                        <a:t>Salerno</a:t>
                      </a: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2C4CD44-3DEE-DC44-891F-F1A8FE45BEC5}"/>
              </a:ext>
            </a:extLst>
          </p:cNvPr>
          <p:cNvSpPr txBox="1"/>
          <p:nvPr/>
        </p:nvSpPr>
        <p:spPr>
          <a:xfrm>
            <a:off x="715618" y="3156183"/>
            <a:ext cx="70331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Attività LNF 2021-2022: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200" dirty="0"/>
              <a:t>Analisi dati e articolo su ricerca di assioni con cavità dielettrica alto Q con haloscope LNL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200" dirty="0"/>
              <a:t>Installazione e test magnete 9T haloscope LNF (nuovo pulse tube in arrivo)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200" dirty="0"/>
              <a:t>DAQ haloscope LNF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200" dirty="0"/>
              <a:t>Fabbricazione e test cavità 8.5 GHz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200" dirty="0"/>
              <a:t>Fabbricazione suppporti meccanici haloscope e nuovo portacampioni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200" dirty="0"/>
              <a:t>In preparazione schermo magnetico e sistema di sintonizzazione frequenza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200" dirty="0"/>
              <a:t>Run di prova Luglio 2022 (4T, 20 mK, HEMT, singola frequenza)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200" dirty="0"/>
              <a:t>Progettazione e test cavità superconduttive (SQMS, SAMARA)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200" dirty="0"/>
              <a:t>Test del dispositivo con 10 flux qubits per single photond etection (SUPERGALAX)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F46F86-F6E5-2B47-AE3D-3B916B7F6AF6}"/>
              </a:ext>
            </a:extLst>
          </p:cNvPr>
          <p:cNvSpPr txBox="1"/>
          <p:nvPr/>
        </p:nvSpPr>
        <p:spPr>
          <a:xfrm>
            <a:off x="715618" y="5190766"/>
            <a:ext cx="74496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Obiettivi/Milestone QUAX-LNF 2023: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400" dirty="0"/>
              <a:t>Run con magnete 9T cavità rame 8.5 GHz a 20 mK con sistema di tuning (scan 100 MHz)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400" dirty="0"/>
              <a:t>Run con amplificazione parametrica da JPA (QubIT) o TWPA (DART WARS)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400" dirty="0"/>
              <a:t>Disegno e fabbricazione multicavità e sistema di tuning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400" dirty="0"/>
              <a:t>Test single photon detector (SUPERGALAX)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400" dirty="0"/>
              <a:t>Run con cavità superconduttiva Nb3Sn (SQMS)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89C52A6B-B973-5ADB-DB92-EEDEAF548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082" y="3452193"/>
            <a:ext cx="3682668" cy="306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ESPERIMENTO X 2021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rPr dirty="0"/>
              <a:t>QUAX: </a:t>
            </a:r>
            <a:r>
              <a:rPr dirty="0" err="1"/>
              <a:t>QUest</a:t>
            </a:r>
            <a:r>
              <a:rPr dirty="0"/>
              <a:t> for </a:t>
            </a:r>
            <a:r>
              <a:rPr dirty="0" err="1"/>
              <a:t>AXions</a:t>
            </a:r>
            <a:r>
              <a:rPr dirty="0"/>
              <a:t> (202</a:t>
            </a:r>
            <a:r>
              <a:rPr lang="it-IT" dirty="0"/>
              <a:t>3</a:t>
            </a:r>
            <a:r>
              <a:rPr dirty="0"/>
              <a:t>)</a:t>
            </a:r>
          </a:p>
        </p:txBody>
      </p:sp>
      <p:sp>
        <p:nvSpPr>
          <p:cNvPr id="356" name="QUAX @ LNF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r>
              <a:rPr dirty="0"/>
              <a:t>QUAX @ LNF</a:t>
            </a:r>
            <a:r>
              <a:rPr lang="it-IT" dirty="0"/>
              <a:t> (</a:t>
            </a: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SUPERGALAX, SQMS</a:t>
            </a:r>
            <a:r>
              <a:rPr lang="it-IT" dirty="0"/>
              <a:t>)</a:t>
            </a:r>
            <a:endParaRPr dirty="0"/>
          </a:p>
        </p:txBody>
      </p:sp>
      <p:sp>
        <p:nvSpPr>
          <p:cNvPr id="357" name="Slide Subtitle"/>
          <p:cNvSpPr txBox="1">
            <a:spLocks noGrp="1"/>
          </p:cNvSpPr>
          <p:nvPr>
            <p:ph type="body" idx="1"/>
          </p:nvPr>
        </p:nvSpPr>
        <p:spPr>
          <a:xfrm>
            <a:off x="2333823" y="1640164"/>
            <a:ext cx="9356527" cy="486311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22504" indent="-222504" defTabSz="889993">
              <a:lnSpc>
                <a:spcPct val="100000"/>
              </a:lnSpc>
              <a:spcBef>
                <a:spcPts val="350"/>
              </a:spcBef>
              <a:defRPr sz="3504" b="1"/>
            </a:pPr>
            <a:r>
              <a:rPr dirty="0"/>
              <a:t>FTE:</a:t>
            </a:r>
            <a:r>
              <a:rPr b="0" dirty="0"/>
              <a:t> LNF  </a:t>
            </a:r>
            <a:r>
              <a:rPr lang="it-IT" b="0" dirty="0"/>
              <a:t>2,3+</a:t>
            </a:r>
            <a:r>
              <a:rPr lang="it-IT" b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  <a:r>
              <a:rPr lang="it-IT" b="0" dirty="0"/>
              <a:t> </a:t>
            </a:r>
            <a:r>
              <a:rPr b="0" dirty="0"/>
              <a:t>FTE: </a:t>
            </a:r>
            <a:r>
              <a:rPr b="0" dirty="0" err="1"/>
              <a:t>C.Gatti</a:t>
            </a:r>
            <a:r>
              <a:rPr b="0" dirty="0"/>
              <a:t> (</a:t>
            </a:r>
            <a:r>
              <a:rPr lang="it-IT" b="0" dirty="0"/>
              <a:t>6</a:t>
            </a:r>
            <a:r>
              <a:rPr b="0" dirty="0"/>
              <a:t>0%, Resp. Loc.), </a:t>
            </a:r>
            <a:r>
              <a:rPr b="0" dirty="0" err="1"/>
              <a:t>D.Alesini</a:t>
            </a:r>
            <a:r>
              <a:rPr b="0" dirty="0"/>
              <a:t> (</a:t>
            </a:r>
            <a:r>
              <a:rPr lang="it-IT" b="0" dirty="0"/>
              <a:t>2</a:t>
            </a:r>
            <a:r>
              <a:rPr b="0" dirty="0"/>
              <a:t>0%), </a:t>
            </a:r>
            <a:r>
              <a:rPr b="0" dirty="0" err="1"/>
              <a:t>D.Babusci</a:t>
            </a:r>
            <a:r>
              <a:rPr b="0" dirty="0"/>
              <a:t> (30%), </a:t>
            </a:r>
            <a:r>
              <a:rPr b="0" dirty="0" err="1"/>
              <a:t>D.Di</a:t>
            </a:r>
            <a:r>
              <a:rPr b="0" dirty="0"/>
              <a:t> </a:t>
            </a:r>
            <a:r>
              <a:rPr b="0" dirty="0" err="1"/>
              <a:t>Gioacchino</a:t>
            </a:r>
            <a:r>
              <a:rPr lang="it-IT" b="0" dirty="0"/>
              <a:t> (50%)</a:t>
            </a:r>
            <a:r>
              <a:rPr b="0" dirty="0"/>
              <a:t>, </a:t>
            </a:r>
            <a:r>
              <a:rPr b="0" dirty="0" err="1"/>
              <a:t>C.Ligi</a:t>
            </a:r>
            <a:r>
              <a:rPr b="0" dirty="0"/>
              <a:t> (</a:t>
            </a:r>
            <a:r>
              <a:rPr lang="it-IT" b="0" dirty="0"/>
              <a:t>40</a:t>
            </a:r>
            <a:r>
              <a:rPr b="0" dirty="0"/>
              <a:t>%), </a:t>
            </a:r>
            <a:r>
              <a:rPr b="0" dirty="0" err="1"/>
              <a:t>G.Maccarrone</a:t>
            </a:r>
            <a:r>
              <a:rPr b="0" dirty="0"/>
              <a:t> (30</a:t>
            </a:r>
            <a:r>
              <a:rPr lang="it-IT" b="0" dirty="0"/>
              <a:t>%), </a:t>
            </a:r>
            <a:r>
              <a:rPr lang="it-IT" b="0" dirty="0" err="1"/>
              <a:t>A.D’Elia</a:t>
            </a:r>
            <a:r>
              <a:rPr lang="it-IT" b="0" dirty="0"/>
              <a:t> (</a:t>
            </a:r>
            <a:r>
              <a:rPr lang="it-IT" b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100%</a:t>
            </a:r>
            <a:r>
              <a:rPr lang="it-IT" b="0" dirty="0"/>
              <a:t>).</a:t>
            </a:r>
            <a:endParaRPr b="0" dirty="0"/>
          </a:p>
          <a:p>
            <a:pPr marL="0" indent="0" defTabSz="889993">
              <a:lnSpc>
                <a:spcPct val="100000"/>
              </a:lnSpc>
              <a:spcBef>
                <a:spcPts val="350"/>
              </a:spcBef>
              <a:buNone/>
              <a:defRPr sz="3504" b="1"/>
            </a:pPr>
            <a:endParaRPr b="0" dirty="0"/>
          </a:p>
          <a:p>
            <a:pPr marL="222504" indent="-222504" defTabSz="889993">
              <a:lnSpc>
                <a:spcPct val="100000"/>
              </a:lnSpc>
              <a:spcBef>
                <a:spcPts val="350"/>
              </a:spcBef>
              <a:defRPr sz="3504" b="1"/>
            </a:pPr>
            <a:r>
              <a:rPr dirty="0" err="1"/>
              <a:t>Attività</a:t>
            </a:r>
            <a:r>
              <a:rPr dirty="0"/>
              <a:t> a </a:t>
            </a:r>
            <a:r>
              <a:rPr dirty="0" err="1"/>
              <a:t>carico</a:t>
            </a:r>
            <a:r>
              <a:rPr dirty="0"/>
              <a:t> LNF:</a:t>
            </a:r>
            <a:r>
              <a:rPr b="0" dirty="0"/>
              <a:t> </a:t>
            </a:r>
          </a:p>
          <a:p>
            <a:pPr marL="445008" lvl="1" indent="-222504" defTabSz="889993">
              <a:lnSpc>
                <a:spcPct val="100000"/>
              </a:lnSpc>
              <a:spcBef>
                <a:spcPts val="350"/>
              </a:spcBef>
              <a:defRPr sz="3504"/>
            </a:pPr>
            <a:r>
              <a:rPr dirty="0"/>
              <a:t> </a:t>
            </a:r>
            <a:r>
              <a:rPr dirty="0" err="1"/>
              <a:t>Haloscope</a:t>
            </a:r>
            <a:r>
              <a:rPr dirty="0"/>
              <a:t> LNF</a:t>
            </a:r>
          </a:p>
          <a:p>
            <a:pPr marL="222504" indent="-222504" algn="ctr" defTabSz="889993">
              <a:lnSpc>
                <a:spcPct val="100000"/>
              </a:lnSpc>
              <a:spcBef>
                <a:spcPts val="350"/>
              </a:spcBef>
              <a:defRPr sz="3504" b="1"/>
            </a:pPr>
            <a:r>
              <a:rPr dirty="0" err="1"/>
              <a:t>Richieste</a:t>
            </a:r>
            <a:r>
              <a:rPr dirty="0"/>
              <a:t> CSNII 202</a:t>
            </a:r>
            <a:r>
              <a:rPr lang="it-IT" dirty="0"/>
              <a:t>3</a:t>
            </a:r>
            <a:r>
              <a:rPr b="0" dirty="0"/>
              <a:t>:</a:t>
            </a:r>
            <a:r>
              <a:rPr lang="it-IT" b="0" dirty="0"/>
              <a:t> DAQ computing (15 k€); 10 k€ (gas </a:t>
            </a:r>
            <a:r>
              <a:rPr lang="it-IT" b="0" dirty="0" err="1"/>
              <a:t>cryo</a:t>
            </a:r>
            <a:r>
              <a:rPr lang="it-IT" b="0" dirty="0"/>
              <a:t>); termometri (10k); 20 k€ (consumi); </a:t>
            </a:r>
            <a:r>
              <a:rPr lang="it-IT" b="0" dirty="0" err="1"/>
              <a:t>Chiller</a:t>
            </a:r>
            <a:r>
              <a:rPr lang="it-IT" b="0" dirty="0"/>
              <a:t> (</a:t>
            </a:r>
            <a:r>
              <a:rPr lang="it-IT" b="0" dirty="0" err="1"/>
              <a:t>sj</a:t>
            </a:r>
            <a:r>
              <a:rPr lang="it-IT" b="0" dirty="0"/>
              <a:t> 20 k€); missioni (10 k€).</a:t>
            </a:r>
            <a:endParaRPr b="0" dirty="0"/>
          </a:p>
          <a:p>
            <a:pPr marL="222504" indent="-222504" defTabSz="889993">
              <a:lnSpc>
                <a:spcPct val="100000"/>
              </a:lnSpc>
              <a:spcBef>
                <a:spcPts val="350"/>
              </a:spcBef>
              <a:defRPr sz="3504" b="1"/>
            </a:pPr>
            <a:endParaRPr b="0" dirty="0"/>
          </a:p>
          <a:p>
            <a:pPr marL="222504" indent="-222504" defTabSz="889993">
              <a:lnSpc>
                <a:spcPct val="100000"/>
              </a:lnSpc>
              <a:spcBef>
                <a:spcPts val="350"/>
              </a:spcBef>
              <a:defRPr sz="3504" b="1"/>
            </a:pPr>
            <a:r>
              <a:rPr dirty="0" err="1"/>
              <a:t>Richieste</a:t>
            </a:r>
            <a:r>
              <a:rPr dirty="0"/>
              <a:t> LNF 202</a:t>
            </a:r>
            <a:r>
              <a:rPr lang="it-IT" dirty="0"/>
              <a:t>3</a:t>
            </a:r>
            <a:r>
              <a:rPr b="0" dirty="0"/>
              <a:t>: 4 mu </a:t>
            </a:r>
            <a:r>
              <a:rPr b="0" dirty="0" err="1"/>
              <a:t>tecnico</a:t>
            </a:r>
            <a:r>
              <a:rPr b="0" dirty="0"/>
              <a:t> </a:t>
            </a:r>
            <a:r>
              <a:rPr b="0" dirty="0" err="1"/>
              <a:t>meccanico</a:t>
            </a:r>
            <a:r>
              <a:rPr b="0" dirty="0"/>
              <a:t>; 4 mu </a:t>
            </a:r>
            <a:r>
              <a:rPr b="0" dirty="0" err="1"/>
              <a:t>tecnico</a:t>
            </a:r>
            <a:r>
              <a:rPr b="0" dirty="0"/>
              <a:t> </a:t>
            </a:r>
            <a:r>
              <a:rPr b="0" dirty="0" err="1"/>
              <a:t>elettronico</a:t>
            </a:r>
            <a:r>
              <a:rPr b="0" dirty="0"/>
              <a:t>;</a:t>
            </a:r>
            <a:r>
              <a:rPr lang="it-IT" b="0" dirty="0"/>
              <a:t> 4 </a:t>
            </a:r>
            <a:r>
              <a:rPr b="0" dirty="0"/>
              <a:t>mu </a:t>
            </a:r>
            <a:r>
              <a:rPr b="0" dirty="0" err="1"/>
              <a:t>progettazione</a:t>
            </a:r>
            <a:r>
              <a:rPr b="0" dirty="0"/>
              <a:t> </a:t>
            </a:r>
            <a:r>
              <a:rPr b="0" dirty="0" err="1"/>
              <a:t>meccanica</a:t>
            </a:r>
            <a:r>
              <a:rPr lang="it-IT" b="0" dirty="0"/>
              <a:t> (DA)</a:t>
            </a:r>
            <a:r>
              <a:rPr b="0" dirty="0"/>
              <a:t>;</a:t>
            </a:r>
            <a:r>
              <a:rPr lang="it-IT" b="0" dirty="0"/>
              <a:t> 4 mu progettazione elettronica; 4 mu officina meccanica. (In linea con richieste 2022)</a:t>
            </a:r>
          </a:p>
          <a:p>
            <a:pPr marL="0" indent="0" defTabSz="889993">
              <a:lnSpc>
                <a:spcPct val="100000"/>
              </a:lnSpc>
              <a:spcBef>
                <a:spcPts val="350"/>
              </a:spcBef>
              <a:buNone/>
              <a:defRPr sz="3504" b="1"/>
            </a:pPr>
            <a:endParaRPr b="0" dirty="0"/>
          </a:p>
          <a:p>
            <a:pPr marL="222504" indent="-222504" defTabSz="889993">
              <a:lnSpc>
                <a:spcPct val="100000"/>
              </a:lnSpc>
              <a:spcBef>
                <a:spcPts val="350"/>
              </a:spcBef>
              <a:defRPr sz="3504" b="1"/>
            </a:pPr>
            <a:r>
              <a:rPr dirty="0" err="1"/>
              <a:t>Fondi</a:t>
            </a:r>
            <a:r>
              <a:rPr dirty="0"/>
              <a:t> </a:t>
            </a:r>
            <a:r>
              <a:rPr dirty="0" err="1"/>
              <a:t>Esterni</a:t>
            </a:r>
            <a:r>
              <a:rPr b="0" dirty="0"/>
              <a:t>: </a:t>
            </a:r>
            <a:r>
              <a:rPr b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SUPERGALAX</a:t>
            </a:r>
            <a:r>
              <a:rPr lang="it-IT" b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SQMS</a:t>
            </a:r>
            <a:r>
              <a:rPr b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358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24" y="2825790"/>
            <a:ext cx="1920001" cy="216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6FCDE30-8350-1E7E-7757-023131AD5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2" r="24561"/>
          <a:stretch/>
        </p:blipFill>
        <p:spPr>
          <a:xfrm>
            <a:off x="9338963" y="2026200"/>
            <a:ext cx="2369490" cy="46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BC6C91-8B23-E829-CB3B-E31DE0431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14" y="4236174"/>
            <a:ext cx="1916233" cy="23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34567D-74EC-78C5-04AF-6E94997E6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65117" y="2834808"/>
            <a:ext cx="4320000" cy="32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A0767-EA48-CBE4-0E12-A8FDF91150CC}"/>
              </a:ext>
            </a:extLst>
          </p:cNvPr>
          <p:cNvSpPr txBox="1"/>
          <p:nvPr/>
        </p:nvSpPr>
        <p:spPr>
          <a:xfrm>
            <a:off x="441802" y="4528954"/>
            <a:ext cx="1076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Sensore di campo magnetico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4D0BB-D24A-8BD3-0EB5-02BEAC10A737}"/>
              </a:ext>
            </a:extLst>
          </p:cNvPr>
          <p:cNvSpPr txBox="1"/>
          <p:nvPr/>
        </p:nvSpPr>
        <p:spPr>
          <a:xfrm>
            <a:off x="1416614" y="6237620"/>
            <a:ext cx="1385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Portacampioni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FEC7A0-13C1-8D4F-8BE4-66BAD4612F5F}"/>
              </a:ext>
            </a:extLst>
          </p:cNvPr>
          <p:cNvCxnSpPr>
            <a:stCxn id="6" idx="3"/>
          </p:cNvCxnSpPr>
          <p:nvPr/>
        </p:nvCxnSpPr>
        <p:spPr>
          <a:xfrm flipV="1">
            <a:off x="3332847" y="5129062"/>
            <a:ext cx="1875360" cy="27711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D00C496A-0DB4-E3BD-C847-1325549095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38" t="28690" r="3015" b="30889"/>
          <a:stretch/>
        </p:blipFill>
        <p:spPr>
          <a:xfrm rot="16200000">
            <a:off x="6230470" y="3719715"/>
            <a:ext cx="4325813" cy="147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37AE71-50C5-F2C0-0A12-D1E0B5CB8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117" y="134808"/>
            <a:ext cx="2982032" cy="21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CF58D6-AE66-8549-CD3A-5DFE88C49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33365" y="663606"/>
            <a:ext cx="3840000" cy="2880000"/>
          </a:xfrm>
          <a:prstGeom prst="rect">
            <a:avLst/>
          </a:prstGeom>
        </p:spPr>
      </p:pic>
      <p:pic>
        <p:nvPicPr>
          <p:cNvPr id="14" name="Immagine 8">
            <a:extLst>
              <a:ext uri="{FF2B5EF4-FFF2-40B4-BE49-F238E27FC236}">
                <a16:creationId xmlns:a16="http://schemas.microsoft.com/office/drawing/2014/main" id="{ED1B803C-135C-7C33-6FC5-F3BE621B61F8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415842" y="30297"/>
            <a:ext cx="256130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0F541E38-DF29-625D-0902-BAB515F008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760" y="183606"/>
            <a:ext cx="2451693" cy="216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4A4A4C-2B05-D39C-00CD-FA28FCAC8F67}"/>
              </a:ext>
            </a:extLst>
          </p:cNvPr>
          <p:cNvSpPr txBox="1"/>
          <p:nvPr/>
        </p:nvSpPr>
        <p:spPr>
          <a:xfrm>
            <a:off x="1663472" y="3654274"/>
            <a:ext cx="1558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DAQ con FPGA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EC4CE1-DDE5-C2DE-C235-5A1F8DBAF454}"/>
              </a:ext>
            </a:extLst>
          </p:cNvPr>
          <p:cNvSpPr txBox="1"/>
          <p:nvPr/>
        </p:nvSpPr>
        <p:spPr>
          <a:xfrm>
            <a:off x="4699003" y="5791495"/>
            <a:ext cx="205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Schermo magnetico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3C65EB-30B7-B82E-53AB-8BA862A12CCA}"/>
              </a:ext>
            </a:extLst>
          </p:cNvPr>
          <p:cNvSpPr txBox="1"/>
          <p:nvPr/>
        </p:nvSpPr>
        <p:spPr>
          <a:xfrm>
            <a:off x="7988393" y="1526651"/>
            <a:ext cx="80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Tuning</a:t>
            </a:r>
          </a:p>
        </p:txBody>
      </p:sp>
    </p:spTree>
    <p:extLst>
      <p:ext uri="{BB962C8B-B14F-4D97-AF65-F5344CB8AC3E}">
        <p14:creationId xmlns:p14="http://schemas.microsoft.com/office/powerpoint/2010/main" val="1632271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379</Words>
  <Application>Microsoft Macintosh PowerPoint</Application>
  <PresentationFormat>Widescreen</PresentationFormat>
  <Paragraphs>40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QUAX: QUest for AXions  (2023)</vt:lpstr>
      <vt:lpstr>QUAX: QUest for AXions (2023)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QUAX: QUest for AXions (2022)</dc:title>
  <dc:creator>Claudio Gatti</dc:creator>
  <cp:lastModifiedBy>Claudio Gatti</cp:lastModifiedBy>
  <cp:revision>128</cp:revision>
  <dcterms:created xsi:type="dcterms:W3CDTF">2021-06-28T08:26:10Z</dcterms:created>
  <dcterms:modified xsi:type="dcterms:W3CDTF">2022-06-27T10:16:43Z</dcterms:modified>
</cp:coreProperties>
</file>