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7" r:id="rId3"/>
    <p:sldId id="309" r:id="rId4"/>
    <p:sldId id="308" r:id="rId5"/>
    <p:sldId id="311" r:id="rId6"/>
    <p:sldId id="312" r:id="rId7"/>
    <p:sldId id="279" r:id="rId8"/>
    <p:sldId id="282" r:id="rId9"/>
    <p:sldId id="284" r:id="rId10"/>
    <p:sldId id="265" r:id="rId11"/>
    <p:sldId id="268" r:id="rId12"/>
    <p:sldId id="293" r:id="rId13"/>
    <p:sldId id="269" r:id="rId14"/>
    <p:sldId id="288" r:id="rId15"/>
    <p:sldId id="295" r:id="rId16"/>
    <p:sldId id="299" r:id="rId17"/>
    <p:sldId id="292" r:id="rId18"/>
    <p:sldId id="298" r:id="rId19"/>
    <p:sldId id="296" r:id="rId20"/>
    <p:sldId id="315" r:id="rId21"/>
    <p:sldId id="267" r:id="rId22"/>
    <p:sldId id="310" r:id="rId23"/>
    <p:sldId id="306" r:id="rId24"/>
    <p:sldId id="257" r:id="rId25"/>
    <p:sldId id="259" r:id="rId26"/>
    <p:sldId id="258" r:id="rId27"/>
    <p:sldId id="260" r:id="rId28"/>
    <p:sldId id="302" r:id="rId29"/>
    <p:sldId id="303" r:id="rId30"/>
    <p:sldId id="304" r:id="rId31"/>
    <p:sldId id="305" r:id="rId32"/>
    <p:sldId id="317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6BE066E-8D0D-EA2F-CC79-A3F3F0449D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51577F-D4FC-A562-2411-47650F2E15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D8A37-C0A4-4886-87E2-B47ECFAA8A25}" type="datetimeFigureOut">
              <a:rPr lang="it-IT" smtClean="0"/>
              <a:t>27/09/2022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7F3F3F-5ED5-A16E-5040-F571A20DD0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5353C5-E3AE-9810-59E5-A5E4CFB3B7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20118-4570-47A7-B654-02D6AF36C3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13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BFD9AD-0E28-C1D2-22C3-E044DEEB829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15E6A-4770-6C2D-E3D5-C0857C9F70E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D573172-C8D5-4199-8087-F74C6B41CAFE}" type="datetime1">
              <a:rPr lang="en-US"/>
              <a:pPr lvl="0"/>
              <a:t>9/27/2022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305787C-E6A8-C8B4-D612-3F9BDDFF82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90C6ED-44C5-10C9-6E91-B512A432596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A43AD-6B66-3CC5-792F-5A0E62B96F3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EB0D3-C2EF-470F-F459-CB2697A8D1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3B63D97-812C-4095-8EBF-77C7269DE8E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940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5DB3C-198F-4CC9-80DD-7F620ABF653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86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01673-50FB-9222-5CA2-DD84923AC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B2D70-CE9E-CFEC-C87E-DBBF6020EC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800">
                <a:latin typeface="Arial" pitchFamily="34"/>
              </a:rPr>
              <a:t>AMaSED-2 has a racetrack-like shape and is a small-scale version of a coil from the ARCOS magnet.</a:t>
            </a:r>
          </a:p>
          <a:p>
            <a:pPr marL="342900" lvl="0" indent="-342900">
              <a:lnSpc>
                <a:spcPct val="115000"/>
              </a:lnSpc>
              <a:buSzPct val="100000"/>
              <a:buFont typeface="Calibri Light"/>
              <a:buAutoNum type="arabicPeriod"/>
            </a:pPr>
            <a:r>
              <a:rPr lang="en-US" sz="1800">
                <a:latin typeface="Arial" pitchFamily="34"/>
              </a:rPr>
              <a:t>The cable will be a tape stack of two HTS tapes. AMaSED-2 requires a total of 750 m of SuperPower HTS tape.</a:t>
            </a:r>
          </a:p>
          <a:p>
            <a:pPr marL="342900" lvl="0" indent="-342900">
              <a:lnSpc>
                <a:spcPct val="115000"/>
              </a:lnSpc>
              <a:buSzPct val="100000"/>
              <a:buFont typeface="Calibri Light"/>
              <a:buAutoNum type="arabicPeriod"/>
            </a:pPr>
            <a:r>
              <a:rPr lang="en-US" sz="1800">
                <a:latin typeface="Arial" pitchFamily="34"/>
              </a:rPr>
              <a:t>The theoretical maximum engineering operating current density is 2480 A/mm</a:t>
            </a:r>
            <a:r>
              <a:rPr lang="en-US" sz="1800" baseline="30000">
                <a:latin typeface="Arial" pitchFamily="34"/>
              </a:rPr>
              <a:t>2</a:t>
            </a:r>
            <a:r>
              <a:rPr lang="en-US" sz="1800">
                <a:latin typeface="Arial" pitchFamily="34"/>
              </a:rPr>
              <a:t> at 4.2 K with a peak magnetic B-field of 9.3 T. The coil will be tested at a several different temperatures in the range from 4.2 K to 77 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668B7-35D5-7329-F00D-6568D9E9BDE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BAD6D8-BFA2-465E-8105-8FE3CE452DB2}" type="slidenum"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81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2263-970D-0948-0240-4910D743A99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7D336-E4DF-17FF-2E39-8CE715CFD0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6A02A-EB36-A520-4743-A606EE4E27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A409-0A75-D143-F069-32ACEBA1BA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29DF2-6855-0ED1-309B-0E0C0B48F7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99B3D3-5351-4C6D-9DD6-206B91127C2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6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8AC2-C059-34E3-3CA6-4F0B8AECD3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9CE98-FA64-BD33-3969-DC89EC5F768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2711A-414B-83FE-AC7A-2B5CC5D13C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A750B-0DE5-8F5A-A483-A8C17E3D3D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1D117-88C2-B895-A2C6-51496F8E9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5BC590-E17B-4826-88B2-77CE70E609F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F5D383-6FC5-CDF3-51CE-49A9EDB213B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4ED55-B293-0D6B-31AE-4A5978B12E1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83E2C-38B1-AC88-5CBA-8B37EA13FC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0479E-4536-1087-33FA-A180071A55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D5C4-B304-71CC-2891-5F9EB1A37A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6691C4-FCDE-4B0A-95DA-51BE88F1C07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22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E2C1-658F-9BB1-7798-2387BFD848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6" y="373596"/>
            <a:ext cx="5616573" cy="10657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A5A4-0534-B0A7-CC68-7E8CCE62252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986" y="1598654"/>
            <a:ext cx="5616573" cy="4602120"/>
          </a:xfrm>
        </p:spPr>
        <p:txBody>
          <a:bodyPr/>
          <a:lstStyle>
            <a:lvl1pPr>
              <a:defRPr>
                <a:solidFill>
                  <a:srgbClr val="222A35"/>
                </a:solidFill>
              </a:defRPr>
            </a:lvl1pPr>
            <a:lvl2pPr>
              <a:lnSpc>
                <a:spcPct val="100000"/>
              </a:lnSpc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5B95B48-91B2-53ED-906B-45B4490DB4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7435" y="0"/>
            <a:ext cx="6024560" cy="6207166"/>
          </a:xfrm>
          <a:blipFill>
            <a:blip r:embed="rId2"/>
            <a:tile/>
          </a:blip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n-US"/>
              <a:t>Drag and Drop picture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529640-9C01-9D04-C9E5-DD5AEFAE6C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120702A7-EEEB-79B0-B24E-2552C00DA0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fr-FR"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4B14AD0-3BA0-49C6-36E1-8D74CE7901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5FDB32-3F1A-477F-B71C-5FE9FA8A49B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92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4AB1-3EDE-31B4-AC18-B88818D1EF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233B-CB89-D6B7-EA91-F043689EDEC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DD0DC-87AB-CCBC-BF03-B7C08FFAC0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009C7-C446-8637-9357-A3F49E50944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31167-BF52-F31A-A249-506F501A67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08F0D9-0D4B-4044-A095-1D91BDB0EBF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0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0E5D-3F65-CDA0-ECFF-23126F35B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55F9D-E000-ED04-4913-F39FE753CD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ADEDB-9423-BF42-25C4-8E6B710DC6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60907-959A-1984-BB14-213487065B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C8195-8107-AB57-4CC4-9BE839F698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30927C-93FB-4466-B7CB-54A76378369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C6112-07E1-18B9-8F55-4341A173EB6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DBF7D-F8B5-F775-0A2B-15184D3BD4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CE5E9-AA9D-A883-83C1-B4D4F42F78D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3F5C6-11AD-0851-E4CC-2C57307033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C7A64-29BE-CBB6-2502-37BD98A1B5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47679-D3A5-C0E6-95B9-9F6F9DF7F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A4B780-B02D-4231-9E6A-0F708BDC1F6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AD16-9F96-5A14-6F2D-3DD2E4595A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2A1B3-4CA0-25D7-2985-3235A10CAA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C380C-F4C1-126E-578D-CEA4AAE355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BD9AE-D9CA-6DA4-7E40-2DFF3BDA17A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5547EC-C125-9D57-0329-AF8F6363EAB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74C45-4E3A-B671-39D3-BE7EA536A5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2EF563-B669-4CD3-BA20-573A43E6B1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4FF21A-6FC1-5FD7-9409-D9CA87EB57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D881D2-0AF1-4AEE-A598-1433033F3FA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3F15-0A00-4738-6C6D-053D151A93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0BF98-C59A-25A6-50E6-83983BD056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843D5-E10E-00A2-EC89-6D5D842645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C494C-0A4B-4295-7B8C-B30BC87CC2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C66AC-ED2D-48DE-A53C-8FCEB13B002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4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EF0634-DB71-B228-2213-01EEC0668D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8CBDF-34DD-BC34-37EC-269BD451E6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E8CBE-C9C4-1B37-D2F3-97BB670A4D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5346E1-182E-41D1-8CCB-34255ACEC35C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0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D1C8-FD85-3CC6-16C9-DE249BE729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42382-0C7F-C99C-CFBD-AF7B275B68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7B9DE-EAFE-B7FC-00AF-8CAF8FEC2AF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412FA-0CB0-B418-AEF7-FB687707D8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CE964-C79C-DCB3-1685-C9F202A115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7D485-3A6D-FB5B-78D0-A344E4FE257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4E8923-E193-408D-80D1-6D99A0D3BCD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0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1FF5-B55A-BBC1-4B54-547BE02AC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E1390-2372-49EB-8123-49E2940E4FE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57C44-217A-5DD0-2EB9-B76BF0C6162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1FE04-0BFD-74EE-03D1-B9150A204A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E2340-B29B-293B-4B58-E88FAFA1D1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E11A-2BAF-8C11-203F-44FE177963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D78092-FD5F-4F7E-A7F3-2CA54C2954F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1C0D86-A148-A6F9-5430-4AE3D8FFAC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017A7-7DD1-C7A7-6BA3-6C1F4235E7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420DC-53D7-2033-D74F-543252CD15E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B7E1-C78E-20F8-9486-6A3E453781C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BC745-6F6D-5ED8-94B5-7ECD1129631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AFC4531-27A9-4C36-8A1D-B0ABC835D881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nowledgetransfer.web.cern.ch/aerospace/hdm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5092-98B8-88FB-7B43-B042ED0CA68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it-IT"/>
              <a:t>Development in dipole magnet technology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528FB-D54E-BF14-5177-15243E1A69B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it-IT" dirty="0"/>
              <a:t>Massimo Sorbi </a:t>
            </a:r>
          </a:p>
          <a:p>
            <a:pPr lvl="0"/>
            <a:r>
              <a:rPr lang="it-IT" dirty="0"/>
              <a:t>Università degli Studi di Milano – Dip. di Fisica</a:t>
            </a:r>
          </a:p>
          <a:p>
            <a:pPr lvl="0"/>
            <a:r>
              <a:rPr lang="it-IT" dirty="0"/>
              <a:t>LASA - INFN – Sez. di Milano</a:t>
            </a:r>
            <a:endParaRPr lang="en-00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DA7FCF-4157-4B60-B9DB-A6D3D7B7F21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70759A-E927-CF78-9C2D-23142F4D5D6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356351"/>
            <a:ext cx="4860848" cy="365129"/>
          </a:xfrm>
        </p:spPr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5500CB-712C-DB00-0B70-FBFB3842F86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899B3D3-5351-4C6D-9DD6-206B91127C29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dirty="0" err="1"/>
              <a:t>Aligned</a:t>
            </a:r>
            <a:r>
              <a:rPr lang="fr-CH" dirty="0"/>
              <a:t> Block lay-out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11" name="Picture 10" descr="Screen Shot 2014-02-27 at 14.29.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207" y="3953201"/>
            <a:ext cx="6439167" cy="2712908"/>
          </a:xfrm>
          <a:prstGeom prst="rect">
            <a:avLst/>
          </a:prstGeom>
        </p:spPr>
      </p:pic>
      <p:pic>
        <p:nvPicPr>
          <p:cNvPr id="12" name="Picture 11" descr="Screen Shot 2014-02-27 at 14.30.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855" y="1272642"/>
            <a:ext cx="6440518" cy="2716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423597" y="2284057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[T]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010344" y="5021812"/>
            <a:ext cx="276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Percentage on </a:t>
            </a:r>
            <a:r>
              <a:rPr lang="en-US" dirty="0" err="1"/>
              <a:t>Loadline</a:t>
            </a:r>
            <a:r>
              <a:rPr lang="en-US" dirty="0"/>
              <a:t> [%]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78785" y="1343201"/>
            <a:ext cx="1968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two plots present flux path variation for insert magnet: </a:t>
            </a:r>
          </a:p>
          <a:p>
            <a:r>
              <a:rPr lang="en-US" dirty="0"/>
              <a:t>(left) standalone in Iron ,</a:t>
            </a:r>
          </a:p>
          <a:p>
            <a:r>
              <a:rPr lang="en-US" dirty="0"/>
              <a:t>(right)  in 13T ideal background field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63775" y="4190816"/>
            <a:ext cx="1798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Yellow area is the region more near to short sample.</a:t>
            </a:r>
          </a:p>
          <a:p>
            <a:r>
              <a:rPr lang="en-GB" dirty="0"/>
              <a:t>Very different from std. LTS magnets.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9272" y="3621715"/>
            <a:ext cx="428396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err="1"/>
              <a:t>e.m</a:t>
            </a:r>
            <a:r>
              <a:rPr lang="fr-CH" sz="1400" dirty="0"/>
              <a:t>. model and </a:t>
            </a:r>
            <a:r>
              <a:rPr lang="fr-CH" sz="1400" dirty="0" err="1"/>
              <a:t>e.m</a:t>
            </a:r>
            <a:r>
              <a:rPr lang="fr-CH" sz="1400" dirty="0"/>
              <a:t>. design by J. Van Nugteren @ CERN</a:t>
            </a:r>
            <a:endParaRPr lang="en-GB" sz="1400" dirty="0"/>
          </a:p>
        </p:txBody>
      </p:sp>
      <p:sp>
        <p:nvSpPr>
          <p:cNvPr id="7" name="Oval 6"/>
          <p:cNvSpPr/>
          <p:nvPr/>
        </p:nvSpPr>
        <p:spPr>
          <a:xfrm>
            <a:off x="8577402" y="5206478"/>
            <a:ext cx="1539583" cy="10451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3D23C5-4472-4CFE-0B48-4026C963B23E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EC7DBB-30D3-20BB-C1DD-C8234A0A62C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2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 AB </a:t>
            </a:r>
            <a:r>
              <a:rPr lang="fr-CH" dirty="0" err="1"/>
              <a:t>dipole</a:t>
            </a:r>
            <a:r>
              <a:rPr lang="fr-CH" dirty="0"/>
              <a:t> </a:t>
            </a:r>
            <a:r>
              <a:rPr lang="fr-CH" dirty="0" err="1"/>
              <a:t>magnet</a:t>
            </a:r>
            <a:br>
              <a:rPr lang="fr-CH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2189075"/>
            <a:ext cx="3699187" cy="31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80376" y="4437112"/>
            <a:ext cx="118762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000" dirty="0" err="1"/>
              <a:t>Quench</a:t>
            </a:r>
            <a:r>
              <a:rPr lang="fr-CH" sz="2000" dirty="0"/>
              <a:t> CU bars</a:t>
            </a:r>
            <a:endParaRPr lang="en-GB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749370" y="3780726"/>
            <a:ext cx="936104" cy="59917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21" y="1396412"/>
            <a:ext cx="4330824" cy="5286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8673" y="5218487"/>
            <a:ext cx="140932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G. Kirby, CERN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6073" y="5487687"/>
            <a:ext cx="165618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J. Murtomaki, CERN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E2DEE0-04CC-3C4C-7B2A-4BC378A5D00B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14675AB-7738-D63F-A408-25096FC61E1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12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Going in steps:FeatherM0</a:t>
            </a:r>
            <a:br>
              <a:rPr lang="en-US" dirty="0"/>
            </a:br>
            <a:r>
              <a:rPr lang="en-US" dirty="0"/>
              <a:t>flat racetrack, 5 m cable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433703"/>
            <a:ext cx="5840288" cy="4420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7862" b="23979"/>
          <a:stretch/>
        </p:blipFill>
        <p:spPr>
          <a:xfrm rot="5400000">
            <a:off x="7021670" y="3740390"/>
            <a:ext cx="4007469" cy="846792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482985" y="3543190"/>
            <a:ext cx="559573" cy="620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33016D5-A3DC-9E86-1828-D25F472FCCD8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B83841-7F27-638F-C5CA-EA5290A1CD4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2" y="6356351"/>
            <a:ext cx="4839583" cy="365129"/>
          </a:xfrm>
        </p:spPr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3D8799-82E6-E842-6FAF-E430666D798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3039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/>
              <a:t>Magnet</a:t>
            </a:r>
            <a:r>
              <a:rPr lang="fr-CH" dirty="0"/>
              <a:t> </a:t>
            </a:r>
            <a:r>
              <a:rPr lang="fr-CH" dirty="0" err="1"/>
              <a:t>technology</a:t>
            </a:r>
            <a:r>
              <a:rPr lang="fr-CH" dirty="0"/>
              <a:t> issues…</a:t>
            </a:r>
            <a:br>
              <a:rPr lang="fr-CH" dirty="0"/>
            </a:br>
            <a:r>
              <a:rPr lang="fr-CH" dirty="0"/>
              <a:t>design &amp; protection issues…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33" y="1481428"/>
            <a:ext cx="3384375" cy="283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9776" y="1606442"/>
            <a:ext cx="489654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dirty="0" err="1"/>
              <a:t>Winding</a:t>
            </a:r>
            <a:r>
              <a:rPr lang="fr-CH" sz="2400" b="1" dirty="0"/>
              <a:t> (un)</a:t>
            </a:r>
            <a:r>
              <a:rPr lang="fr-CH" sz="2400" b="1" dirty="0" err="1"/>
              <a:t>stability</a:t>
            </a:r>
            <a:r>
              <a:rPr lang="fr-CH" sz="2400" b="1" dirty="0"/>
              <a:t> : </a:t>
            </a:r>
            <a:r>
              <a:rPr lang="fr-CH" sz="2400" b="1" dirty="0" err="1"/>
              <a:t>small</a:t>
            </a:r>
            <a:r>
              <a:rPr lang="fr-CH" sz="2400" b="1" dirty="0"/>
              <a:t> tension</a:t>
            </a:r>
          </a:p>
          <a:p>
            <a:r>
              <a:rPr lang="fr-CH" sz="2400" b="1" dirty="0" err="1"/>
              <a:t>Impregnation</a:t>
            </a:r>
            <a:r>
              <a:rPr lang="fr-CH" sz="2400" b="1" dirty="0"/>
              <a:t> </a:t>
            </a:r>
            <a:r>
              <a:rPr lang="fr-CH" sz="2400" b="1" dirty="0">
                <a:sym typeface="Symbol"/>
              </a:rPr>
              <a:t> </a:t>
            </a:r>
            <a:r>
              <a:rPr lang="fr-CH" sz="2400" b="1" dirty="0" err="1">
                <a:sym typeface="Symbol"/>
              </a:rPr>
              <a:t>delamination</a:t>
            </a:r>
            <a:endParaRPr lang="fr-CH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87" y="3319976"/>
            <a:ext cx="4351089" cy="288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3912" y="2564905"/>
            <a:ext cx="533584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b="1" dirty="0"/>
              <a:t>QD &amp; QP </a:t>
            </a:r>
            <a:r>
              <a:rPr lang="fr-CH" b="1" dirty="0" err="1"/>
              <a:t>Studies</a:t>
            </a:r>
            <a:r>
              <a:rPr lang="fr-CH" b="1" dirty="0"/>
              <a:t> </a:t>
            </a:r>
            <a:r>
              <a:rPr lang="fr-CH" b="1" dirty="0" err="1"/>
              <a:t>with</a:t>
            </a:r>
            <a:r>
              <a:rPr lang="fr-CH" b="1" dirty="0"/>
              <a:t> </a:t>
            </a:r>
            <a:r>
              <a:rPr lang="fr-CH" b="1" dirty="0" err="1"/>
              <a:t>strongly</a:t>
            </a:r>
            <a:r>
              <a:rPr lang="fr-CH" b="1" dirty="0"/>
              <a:t> </a:t>
            </a:r>
            <a:r>
              <a:rPr lang="fr-CH" b="1" dirty="0" err="1"/>
              <a:t>anistotropic</a:t>
            </a:r>
            <a:r>
              <a:rPr lang="fr-CH" b="1" dirty="0"/>
              <a:t>  th. Cond.</a:t>
            </a:r>
          </a:p>
          <a:p>
            <a:pPr algn="r"/>
            <a:r>
              <a:rPr lang="fr-CH" b="1" dirty="0"/>
              <a:t>and </a:t>
            </a:r>
            <a:r>
              <a:rPr lang="fr-CH" b="1" dirty="0" err="1"/>
              <a:t>with</a:t>
            </a:r>
            <a:r>
              <a:rPr lang="fr-CH" b="1" dirty="0"/>
              <a:t> </a:t>
            </a:r>
            <a:r>
              <a:rPr lang="fr-CH" b="1" dirty="0" err="1"/>
              <a:t>strong</a:t>
            </a:r>
            <a:r>
              <a:rPr lang="fr-CH" b="1" dirty="0"/>
              <a:t> </a:t>
            </a:r>
            <a:r>
              <a:rPr lang="fr-CH" b="1" dirty="0">
                <a:sym typeface="Symbol"/>
              </a:rPr>
              <a:t>TCS variation </a:t>
            </a:r>
            <a:r>
              <a:rPr lang="fr-CH" b="1" dirty="0" err="1">
                <a:sym typeface="Symbol"/>
              </a:rPr>
              <a:t>inside</a:t>
            </a:r>
            <a:r>
              <a:rPr lang="fr-CH" b="1" dirty="0">
                <a:sym typeface="Symbol"/>
              </a:rPr>
              <a:t> tape/</a:t>
            </a:r>
            <a:r>
              <a:rPr lang="fr-CH" b="1" dirty="0" err="1">
                <a:sym typeface="Symbol"/>
              </a:rPr>
              <a:t>cable</a:t>
            </a:r>
            <a:endParaRPr lang="en-GB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35926"/>
            <a:ext cx="40671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11419" y="4051260"/>
            <a:ext cx="265843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000" b="1" dirty="0" err="1"/>
              <a:t>Current</a:t>
            </a:r>
            <a:r>
              <a:rPr lang="fr-CH" sz="2000" b="1" dirty="0"/>
              <a:t> redistribution</a:t>
            </a:r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33" y="6434589"/>
            <a:ext cx="347957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err="1"/>
              <a:t>e.m</a:t>
            </a:r>
            <a:r>
              <a:rPr lang="fr-CH" sz="1400" dirty="0"/>
              <a:t>. model of J. Van Nugteren, U.T. &amp; CERN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059259" y="5956028"/>
            <a:ext cx="227710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Tampere TUT. J. </a:t>
            </a:r>
            <a:r>
              <a:rPr lang="en-GB" sz="1400" dirty="0" err="1"/>
              <a:t>Ruuskannen</a:t>
            </a:r>
            <a:endParaRPr lang="en-GB" sz="1400" dirty="0"/>
          </a:p>
          <a:p>
            <a:r>
              <a:rPr lang="en-GB" sz="1400" dirty="0"/>
              <a:t>Thu-Af-Po4.09-09,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448" y="5746698"/>
            <a:ext cx="634039" cy="609653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43E620-1489-0554-56E8-A9B0941C970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329A6A53-0F08-2428-10D3-089523BFB6A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30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244506"/>
            <a:ext cx="6768752" cy="1143000"/>
          </a:xfrm>
        </p:spPr>
        <p:txBody>
          <a:bodyPr>
            <a:normAutofit/>
          </a:bodyPr>
          <a:lstStyle/>
          <a:p>
            <a:r>
              <a:rPr lang="en-US" dirty="0"/>
              <a:t>FeatherM0.4</a:t>
            </a:r>
          </a:p>
        </p:txBody>
      </p:sp>
      <p:pic>
        <p:nvPicPr>
          <p:cNvPr id="6" name="Picture 2" descr="fig 17 new quench plo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8394" r="2928" b="4744"/>
          <a:stretch/>
        </p:blipFill>
        <p:spPr bwMode="auto">
          <a:xfrm>
            <a:off x="1697402" y="3269342"/>
            <a:ext cx="5657350" cy="321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02" y="1484784"/>
            <a:ext cx="8513398" cy="1920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9949" y="3861048"/>
            <a:ext cx="3016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Computation showed little time to react to a quench: 20-30 </a:t>
            </a:r>
            <a:r>
              <a:rPr lang="en-US" dirty="0" err="1"/>
              <a:t>ms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Quench detection.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Improved voltage taps 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  <a:sym typeface="Symbol" panose="05050102010706020507" pitchFamily="18" charset="2"/>
              </a:rPr>
              <a:t> 1 mV)</a:t>
            </a:r>
            <a:endParaRPr lang="en-US" b="1" dirty="0">
              <a:solidFill>
                <a:srgbClr val="00B050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Array of temp. sensors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Pick-up coil array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92D050"/>
                </a:solidFill>
              </a:rPr>
              <a:t>Fiberglass in Bragg grating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5640" y="4526647"/>
            <a:ext cx="125916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12.8 kA, cable qualified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3672" y="3861048"/>
            <a:ext cx="0" cy="5816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3058076-2EDB-12E0-1CDF-BE68D1EF597D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BB7F85-85D7-5590-CBC0-05F95B7463D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2685528" y="6430929"/>
            <a:ext cx="5009731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E33A05-FC1B-54C7-89CE-18C37AE7F84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17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FeatherM2 construction: a complex assembly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480" b="10959"/>
          <a:stretch/>
        </p:blipFill>
        <p:spPr>
          <a:xfrm>
            <a:off x="2378663" y="1628801"/>
            <a:ext cx="7948192" cy="469588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40F70B-41DB-57EE-C1AD-9F986F22783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28D066-66D9-7F17-73E6-31381B55496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0AA0AC-3D7A-0C11-34F2-AF74FA6D960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148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Manufacturing the Eucard2 first dipole FeatherM2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27/09/2022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56793"/>
            <a:ext cx="4980864" cy="2847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9" y="2516694"/>
            <a:ext cx="5034193" cy="3774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1529" y="2483604"/>
            <a:ext cx="22655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Courtesy of Glyn Kirby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241A33-3C5C-910C-3824-4D84A12096B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8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FeatherM2 AB block dipole construction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27/09/2022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6" name="Picture 5" descr="286B9B06-B73B-408F-B42C-01E8760435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8434" y="1649103"/>
            <a:ext cx="5617687" cy="421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18" y="1649103"/>
            <a:ext cx="3157604" cy="4213266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89E1404-D5CC-3DD2-AA8B-D4C40144744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369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27/09/2022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93" y="3613761"/>
            <a:ext cx="4291349" cy="2785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4914" y="3929448"/>
            <a:ext cx="2814956" cy="2111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1165925"/>
            <a:ext cx="3528392" cy="2470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849" y="1401147"/>
            <a:ext cx="3084218" cy="21583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2380126"/>
            <a:ext cx="20882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Classical  </a:t>
            </a:r>
            <a:r>
              <a:rPr lang="en-US" dirty="0" err="1"/>
              <a:t>butlap</a:t>
            </a:r>
            <a:r>
              <a:rPr lang="en-US" dirty="0"/>
              <a:t> joint in </a:t>
            </a:r>
            <a:r>
              <a:rPr lang="en-US" b="1" dirty="0"/>
              <a:t>FM0.4</a:t>
            </a:r>
            <a:r>
              <a:rPr lang="en-US" dirty="0"/>
              <a:t>:</a:t>
            </a:r>
          </a:p>
          <a:p>
            <a:r>
              <a:rPr lang="en-US" dirty="0"/>
              <a:t>&gt;100 n</a:t>
            </a:r>
            <a:r>
              <a:rPr lang="en-US" dirty="0">
                <a:sym typeface="Symbol" panose="05050102010706020507" pitchFamily="18" charset="2"/>
              </a:rPr>
              <a:t>!  40 n </a:t>
            </a:r>
            <a:r>
              <a:rPr lang="en-US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0414" y="3771027"/>
            <a:ext cx="2088232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/>
              <a:t>New design, called </a:t>
            </a:r>
            <a:r>
              <a:rPr lang="en-US" b="1" dirty="0"/>
              <a:t>Fin block joint </a:t>
            </a:r>
            <a:br>
              <a:rPr lang="en-US" b="1" dirty="0"/>
            </a:br>
            <a:r>
              <a:rPr lang="en-US" dirty="0"/>
              <a:t>(G. Kirby).</a:t>
            </a:r>
          </a:p>
          <a:p>
            <a:pPr algn="r"/>
            <a:r>
              <a:rPr lang="en-US" dirty="0"/>
              <a:t>Improvement by a factor 2, no need of  overcooling: do we need it? Certainly it helps to transfer current more uniformly…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91C5D36-0DAE-51CA-BF4D-F5AD3042816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0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27/09/2022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92" y="0"/>
            <a:ext cx="9105709" cy="1505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91" y="1505517"/>
            <a:ext cx="7206940" cy="5405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9232" y="1916832"/>
            <a:ext cx="1898769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First accelerator-class magnet before going to test:</a:t>
            </a:r>
          </a:p>
          <a:p>
            <a:r>
              <a:rPr lang="en-US" sz="2000" dirty="0"/>
              <a:t>The Eucard2 FeatherM2.1-2 dipole</a:t>
            </a:r>
          </a:p>
          <a:p>
            <a:r>
              <a:rPr lang="en-US" sz="2000" dirty="0"/>
              <a:t>April 2017.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DFD6338-31D4-BD50-6BA3-13E6308DEA5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14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3F2F2-921D-2950-DF60-B4124861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91" y="112717"/>
            <a:ext cx="10515600" cy="780493"/>
          </a:xfrm>
        </p:spPr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few</a:t>
            </a:r>
            <a:r>
              <a:rPr lang="it-IT" dirty="0"/>
              <a:t> of </a:t>
            </a:r>
            <a:r>
              <a:rPr lang="it-IT" dirty="0" err="1"/>
              <a:t>basic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r>
              <a:rPr lang="it-IT" dirty="0"/>
              <a:t>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F47394-8E60-4FFB-0852-51C39FCE21D4}"/>
              </a:ext>
            </a:extLst>
          </p:cNvPr>
          <p:cNvSpPr txBox="1"/>
          <p:nvPr/>
        </p:nvSpPr>
        <p:spPr>
          <a:xfrm>
            <a:off x="609805" y="1504711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 = </a:t>
            </a:r>
            <a:r>
              <a:rPr lang="it-IT" dirty="0">
                <a:sym typeface="Symbol" panose="05050102010706020507" pitchFamily="18" charset="2"/>
              </a:rPr>
              <a:t></a:t>
            </a:r>
            <a:r>
              <a:rPr lang="it-IT" baseline="-25000" dirty="0">
                <a:sym typeface="Symbol" panose="05050102010706020507" pitchFamily="18" charset="2"/>
              </a:rPr>
              <a:t>0</a:t>
            </a:r>
            <a:r>
              <a:rPr lang="it-IT" dirty="0">
                <a:sym typeface="Symbol" panose="05050102010706020507" pitchFamily="18" charset="2"/>
              </a:rPr>
              <a:t>J d</a:t>
            </a:r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82044AF-6B5B-5C48-169A-8919C8FFE496}"/>
              </a:ext>
            </a:extLst>
          </p:cNvPr>
          <p:cNvGrpSpPr/>
          <p:nvPr/>
        </p:nvGrpSpPr>
        <p:grpSpPr>
          <a:xfrm>
            <a:off x="-428625" y="1890713"/>
            <a:ext cx="3076573" cy="3076573"/>
            <a:chOff x="323850" y="1890713"/>
            <a:chExt cx="3076573" cy="307657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B0E48F2-8EDD-AFC4-37FD-E07B1780B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90713"/>
              <a:ext cx="3076573" cy="3076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D61C7E22-4BF9-8328-DAF6-16AB4E40B0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800" y="2252663"/>
              <a:ext cx="1952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4952CC13-5840-7103-DC6D-C885A506B71F}"/>
                </a:ext>
              </a:extLst>
            </p:cNvPr>
            <p:cNvCxnSpPr>
              <a:cxnSpLocks/>
            </p:cNvCxnSpPr>
            <p:nvPr/>
          </p:nvCxnSpPr>
          <p:spPr>
            <a:xfrm>
              <a:off x="2216056" y="2252663"/>
              <a:ext cx="2095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50BF8A6-55D8-402A-5298-B1DA4B57DFBE}"/>
                </a:ext>
              </a:extLst>
            </p:cNvPr>
            <p:cNvSpPr txBox="1"/>
            <p:nvPr/>
          </p:nvSpPr>
          <p:spPr>
            <a:xfrm>
              <a:off x="2413431" y="1945006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d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0B438FF-2A1C-A472-714E-13B23920A94E}"/>
              </a:ext>
            </a:extLst>
          </p:cNvPr>
          <p:cNvGrpSpPr/>
          <p:nvPr/>
        </p:nvGrpSpPr>
        <p:grpSpPr>
          <a:xfrm>
            <a:off x="5652121" y="2585579"/>
            <a:ext cx="2209907" cy="1362243"/>
            <a:chOff x="5605462" y="2686050"/>
            <a:chExt cx="2936929" cy="1724025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6F8335B-BB13-D308-1940-6A6F503DE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5462" y="2686050"/>
              <a:ext cx="2933700" cy="1724025"/>
            </a:xfrm>
            <a:prstGeom prst="rect">
              <a:avLst/>
            </a:prstGeom>
          </p:spPr>
        </p:pic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783C4AEA-B068-3A88-F1CD-CD92E17C3B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850" y="3428999"/>
              <a:ext cx="128588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6B9845B2-573B-49A5-AD84-917CFBD7F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9575" y="3428999"/>
              <a:ext cx="128587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66FCF45-7BA4-4675-BB1E-A1AD80677BA1}"/>
                </a:ext>
              </a:extLst>
            </p:cNvPr>
            <p:cNvSpPr txBox="1"/>
            <p:nvPr/>
          </p:nvSpPr>
          <p:spPr>
            <a:xfrm>
              <a:off x="8235897" y="30834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d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D8C6F12-0764-C4D7-FF26-902C57641A34}"/>
              </a:ext>
            </a:extLst>
          </p:cNvPr>
          <p:cNvSpPr txBox="1"/>
          <p:nvPr/>
        </p:nvSpPr>
        <p:spPr>
          <a:xfrm>
            <a:off x="2976593" y="1633943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 = ½ </a:t>
            </a:r>
            <a:r>
              <a:rPr lang="it-IT" dirty="0">
                <a:sym typeface="Symbol" panose="05050102010706020507" pitchFamily="18" charset="2"/>
              </a:rPr>
              <a:t></a:t>
            </a:r>
            <a:r>
              <a:rPr lang="it-IT" baseline="-25000" dirty="0">
                <a:sym typeface="Symbol" panose="05050102010706020507" pitchFamily="18" charset="2"/>
              </a:rPr>
              <a:t>0</a:t>
            </a:r>
            <a:r>
              <a:rPr lang="it-IT" dirty="0">
                <a:sym typeface="Symbol" panose="05050102010706020507" pitchFamily="18" charset="2"/>
              </a:rPr>
              <a:t>J d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0BDE1A9-750D-20D9-F61F-344076C71B76}"/>
              </a:ext>
            </a:extLst>
          </p:cNvPr>
          <p:cNvSpPr txBox="1"/>
          <p:nvPr/>
        </p:nvSpPr>
        <p:spPr>
          <a:xfrm>
            <a:off x="2787536" y="4944552"/>
            <a:ext cx="8390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CONCLUSION: 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Superconducting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: </a:t>
            </a:r>
            <a:r>
              <a:rPr lang="it-IT" dirty="0" err="1"/>
              <a:t>less</a:t>
            </a:r>
            <a:r>
              <a:rPr lang="it-IT" dirty="0"/>
              <a:t> field </a:t>
            </a:r>
            <a:r>
              <a:rPr lang="it-IT" dirty="0" err="1"/>
              <a:t>respect</a:t>
            </a:r>
            <a:r>
              <a:rPr lang="it-IT" dirty="0"/>
              <a:t> </a:t>
            </a:r>
            <a:r>
              <a:rPr lang="it-IT" dirty="0" err="1"/>
              <a:t>solenoid</a:t>
            </a:r>
            <a:r>
              <a:rPr lang="it-IT" dirty="0"/>
              <a:t> with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...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Removing</a:t>
            </a:r>
            <a:r>
              <a:rPr lang="it-IT" dirty="0"/>
              <a:t> the </a:t>
            </a:r>
            <a:r>
              <a:rPr lang="it-IT" dirty="0" err="1"/>
              <a:t>current</a:t>
            </a:r>
            <a:r>
              <a:rPr lang="it-IT" dirty="0"/>
              <a:t> in </a:t>
            </a:r>
            <a:r>
              <a:rPr lang="it-IT" dirty="0" err="1"/>
              <a:t>midplane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paid</a:t>
            </a:r>
            <a:r>
              <a:rPr lang="it-IT" dirty="0"/>
              <a:t> with </a:t>
            </a:r>
            <a:r>
              <a:rPr lang="it-IT" dirty="0" err="1"/>
              <a:t>less</a:t>
            </a:r>
            <a:r>
              <a:rPr lang="it-IT" dirty="0"/>
              <a:t> field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difficulties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considered</a:t>
            </a:r>
            <a:r>
              <a:rPr lang="it-IT" dirty="0"/>
              <a:t> (</a:t>
            </a:r>
            <a:r>
              <a:rPr lang="it-IT" dirty="0" err="1"/>
              <a:t>mechanics</a:t>
            </a:r>
            <a:r>
              <a:rPr lang="it-IT" dirty="0"/>
              <a:t>, </a:t>
            </a:r>
            <a:r>
              <a:rPr lang="it-IT" dirty="0" err="1"/>
              <a:t>thermal</a:t>
            </a:r>
            <a:r>
              <a:rPr lang="it-IT" dirty="0"/>
              <a:t> design, …)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23753A5-8569-DA48-BBBB-092DE066FA46}"/>
              </a:ext>
            </a:extLst>
          </p:cNvPr>
          <p:cNvSpPr txBox="1"/>
          <p:nvPr/>
        </p:nvSpPr>
        <p:spPr>
          <a:xfrm>
            <a:off x="2176461" y="902737"/>
            <a:ext cx="465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Magnetic</a:t>
            </a:r>
            <a:r>
              <a:rPr lang="it-IT" dirty="0"/>
              <a:t> field </a:t>
            </a:r>
            <a:r>
              <a:rPr lang="it-IT" dirty="0" err="1"/>
              <a:t>generated</a:t>
            </a:r>
            <a:r>
              <a:rPr lang="it-IT" dirty="0"/>
              <a:t> by </a:t>
            </a:r>
            <a:r>
              <a:rPr lang="it-IT" dirty="0" err="1"/>
              <a:t>conducting</a:t>
            </a:r>
            <a:r>
              <a:rPr lang="it-IT" dirty="0"/>
              <a:t> </a:t>
            </a:r>
            <a:r>
              <a:rPr lang="it-IT" dirty="0" err="1"/>
              <a:t>current</a:t>
            </a:r>
            <a:endParaRPr lang="it-IT" dirty="0"/>
          </a:p>
        </p:txBody>
      </p:sp>
      <p:sp>
        <p:nvSpPr>
          <p:cNvPr id="29" name="AutoShape 10" descr="7: Generation of a pure dipole by a cos θ current distribution.">
            <a:extLst>
              <a:ext uri="{FF2B5EF4-FFF2-40B4-BE49-F238E27FC236}">
                <a16:creationId xmlns:a16="http://schemas.microsoft.com/office/drawing/2014/main" id="{3338D5CD-E782-4046-69D7-3BE9BFB82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5000E43C-AB71-8637-1C36-18632AFF6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44" y="2148131"/>
            <a:ext cx="2081314" cy="192035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18F4DDC-EA54-16B1-220B-9CD0BB569115}"/>
              </a:ext>
            </a:extLst>
          </p:cNvPr>
          <p:cNvSpPr txBox="1"/>
          <p:nvPr/>
        </p:nvSpPr>
        <p:spPr>
          <a:xfrm>
            <a:off x="5919791" y="159375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 </a:t>
            </a:r>
            <a:r>
              <a:rPr lang="it-IT" dirty="0">
                <a:sym typeface="Symbol" panose="05050102010706020507" pitchFamily="18" charset="2"/>
              </a:rPr>
              <a:t>0.5  </a:t>
            </a:r>
            <a:r>
              <a:rPr lang="it-IT" baseline="-25000" dirty="0">
                <a:sym typeface="Symbol" panose="05050102010706020507" pitchFamily="18" charset="2"/>
              </a:rPr>
              <a:t>0</a:t>
            </a:r>
            <a:r>
              <a:rPr lang="it-IT" dirty="0">
                <a:sym typeface="Symbol" panose="05050102010706020507" pitchFamily="18" charset="2"/>
              </a:rPr>
              <a:t>J d</a:t>
            </a:r>
            <a:endParaRPr lang="it-IT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62DC63D5-9E4E-47DD-0BA5-099216911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577" y="2291808"/>
            <a:ext cx="2505177" cy="177667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7512024-478B-4841-B680-21418F120B24}"/>
              </a:ext>
            </a:extLst>
          </p:cNvPr>
          <p:cNvSpPr txBox="1"/>
          <p:nvPr/>
        </p:nvSpPr>
        <p:spPr>
          <a:xfrm>
            <a:off x="9482189" y="1537968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 </a:t>
            </a:r>
            <a:r>
              <a:rPr lang="it-IT" dirty="0">
                <a:sym typeface="Symbol" panose="05050102010706020507" pitchFamily="18" charset="2"/>
              </a:rPr>
              <a:t>=  </a:t>
            </a:r>
            <a:r>
              <a:rPr lang="it-IT" baseline="-25000" dirty="0">
                <a:sym typeface="Symbol" panose="05050102010706020507" pitchFamily="18" charset="2"/>
              </a:rPr>
              <a:t>0</a:t>
            </a:r>
            <a:r>
              <a:rPr lang="it-IT" dirty="0">
                <a:sym typeface="Symbol" panose="05050102010706020507" pitchFamily="18" charset="2"/>
              </a:rPr>
              <a:t>J d</a:t>
            </a:r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140D5D6-EE5B-88EE-CCF5-8ADBE70A3ADD}"/>
              </a:ext>
            </a:extLst>
          </p:cNvPr>
          <p:cNvSpPr txBox="1"/>
          <p:nvPr/>
        </p:nvSpPr>
        <p:spPr>
          <a:xfrm>
            <a:off x="9815614" y="2006561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ym typeface="Symbol" panose="05050102010706020507" pitchFamily="18" charset="2"/>
              </a:rPr>
              <a:t>  0.20.4</a:t>
            </a:r>
            <a:endParaRPr lang="it-IT" sz="14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173BA6-E13D-0041-C225-A6E3D559A861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1A8676-269B-0E6C-4B89-2FB0558F93E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356351"/>
            <a:ext cx="4790974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8BBAB-4A1C-EA4B-D55C-0D459944D90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490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90" y="1369137"/>
            <a:ext cx="6721423" cy="4119729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98D9E2-BDB1-4047-1539-CDB9DA5BF80B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558EFC-085D-AF32-B054-F3FC1FD6C14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DA980E-1EFD-231E-2F1A-C79FE0D7415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9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187D2-C2E8-4D42-94C6-9E9402C1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43" y="996950"/>
            <a:ext cx="11432766" cy="5292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5FF4F-F288-0F40-917B-A23929559939}"/>
              </a:ext>
            </a:extLst>
          </p:cNvPr>
          <p:cNvSpPr txBox="1"/>
          <p:nvPr/>
        </p:nvSpPr>
        <p:spPr>
          <a:xfrm>
            <a:off x="4021413" y="1757680"/>
            <a:ext cx="3803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/>
              <a:t>WP1</a:t>
            </a:r>
          </a:p>
          <a:p>
            <a:pPr algn="ctr"/>
            <a:r>
              <a:rPr lang="en-GB" sz="1400" b="1" dirty="0"/>
              <a:t>Project Management and Technical Coordination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AF060-4D14-1843-B3B2-4F165B09BBA4}"/>
              </a:ext>
            </a:extLst>
          </p:cNvPr>
          <p:cNvSpPr txBox="1"/>
          <p:nvPr/>
        </p:nvSpPr>
        <p:spPr>
          <a:xfrm>
            <a:off x="318218" y="2531296"/>
            <a:ext cx="3415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WP2 Frascati – Magnetic Measurement Laboratory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8745C-CF96-2C4C-8246-ACB2BC16E2CF}"/>
              </a:ext>
            </a:extLst>
          </p:cNvPr>
          <p:cNvSpPr txBox="1"/>
          <p:nvPr/>
        </p:nvSpPr>
        <p:spPr>
          <a:xfrm>
            <a:off x="283567" y="3128286"/>
            <a:ext cx="4269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WP3 Genova – Superconducting Cables and Material Laboratory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89E6B-C7F8-594A-A625-EB4F23171664}"/>
              </a:ext>
            </a:extLst>
          </p:cNvPr>
          <p:cNvSpPr txBox="1"/>
          <p:nvPr/>
        </p:nvSpPr>
        <p:spPr>
          <a:xfrm>
            <a:off x="283567" y="3570873"/>
            <a:ext cx="3842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WP4 Milano LASA – Superconducting Magnets Laboratory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F6990-911F-B343-8523-EDF7D3EDAE8B}"/>
              </a:ext>
            </a:extLst>
          </p:cNvPr>
          <p:cNvSpPr txBox="1"/>
          <p:nvPr/>
        </p:nvSpPr>
        <p:spPr>
          <a:xfrm>
            <a:off x="318218" y="4065641"/>
            <a:ext cx="3524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/>
              <a:t>WP5 Napoli – Advanced Instrumentation Laboratory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FC989-D6C4-4B42-ABA4-D719DA8BD4D0}"/>
              </a:ext>
            </a:extLst>
          </p:cNvPr>
          <p:cNvSpPr txBox="1"/>
          <p:nvPr/>
        </p:nvSpPr>
        <p:spPr>
          <a:xfrm>
            <a:off x="7340144" y="2531296"/>
            <a:ext cx="4344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WP6 Salento – Laboratory for Superconductivity and Magnetism</a:t>
            </a:r>
            <a:r>
              <a:rPr lang="fr-FR" sz="1200" b="1" dirty="0"/>
              <a:t> </a:t>
            </a:r>
            <a:endParaRPr lang="en-GB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3B4EA-34F2-A545-9768-5143845DDC0A}"/>
              </a:ext>
            </a:extLst>
          </p:cNvPr>
          <p:cNvSpPr txBox="1"/>
          <p:nvPr/>
        </p:nvSpPr>
        <p:spPr>
          <a:xfrm>
            <a:off x="7479707" y="3171548"/>
            <a:ext cx="4642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WP7 Salerno – Test facility for large magnet and superconducting line</a:t>
            </a:r>
            <a:r>
              <a:rPr lang="fr-FR" sz="1200" dirty="0"/>
              <a:t> </a:t>
            </a:r>
            <a:endParaRPr lang="en-GB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C62C0-6F18-3A49-A939-666FC597A307}"/>
              </a:ext>
            </a:extLst>
          </p:cNvPr>
          <p:cNvSpPr txBox="1"/>
          <p:nvPr/>
        </p:nvSpPr>
        <p:spPr>
          <a:xfrm>
            <a:off x="7479707" y="3676746"/>
            <a:ext cx="3426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WP8 Green Superconducting Line at zero emission</a:t>
            </a:r>
            <a:r>
              <a:rPr lang="fr-FR" sz="1200" dirty="0"/>
              <a:t> </a:t>
            </a:r>
            <a:endParaRPr lang="en-GB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74BC7-4A49-8F4D-A23E-FF8EBE55DD49}"/>
              </a:ext>
            </a:extLst>
          </p:cNvPr>
          <p:cNvSpPr txBox="1"/>
          <p:nvPr/>
        </p:nvSpPr>
        <p:spPr>
          <a:xfrm>
            <a:off x="7479707" y="4204141"/>
            <a:ext cx="4124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WP9 Energy Saving HTS Magnets for Sustainable Accelerators</a:t>
            </a:r>
            <a:r>
              <a:rPr lang="fr-FR" sz="1200" dirty="0"/>
              <a:t> </a:t>
            </a:r>
            <a:endParaRPr lang="en-GB" sz="12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7D1829-07C3-1A43-BCE1-C92B89A6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291" y="5502357"/>
            <a:ext cx="923180" cy="615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2AA167-41E3-8544-9CC6-65CABC320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206" y="5588136"/>
            <a:ext cx="714265" cy="714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5380F-D1F9-F84A-B3B5-D327A3E43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666" y="5582447"/>
            <a:ext cx="688392" cy="729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FBE700-F66A-084C-89EE-7ED03DEB4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336" y="5643315"/>
            <a:ext cx="929678" cy="652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DF5154-4C6C-DC4F-8CC3-3CAE284BD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409" y="5552171"/>
            <a:ext cx="767539" cy="7675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890A9B-C7D0-3441-8940-ACF9594CA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9130" y="987964"/>
            <a:ext cx="1364903" cy="7575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3E6F41-1F92-7245-9360-9226F922D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035" y="5560663"/>
            <a:ext cx="539801" cy="71415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8CB46-956D-4DC7-AFCF-970AFF8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27/09/2022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CFF19A-136B-4335-AC97-28858C7EF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E269CCE9-9BD7-FD1F-2329-F1EC6AC04208}"/>
              </a:ext>
            </a:extLst>
          </p:cNvPr>
          <p:cNvSpPr txBox="1">
            <a:spLocks/>
          </p:cNvSpPr>
          <p:nvPr/>
        </p:nvSpPr>
        <p:spPr>
          <a:xfrm>
            <a:off x="838203" y="365129"/>
            <a:ext cx="10515600" cy="1325559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it-IT"/>
              <a:t>The IRIS program of the Italian PNRR</a:t>
            </a:r>
            <a:endParaRPr lang="it-IT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7DBDF377-6A46-1983-A093-5F8165CCCFE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C5346E1-182E-41D1-8CCB-34255ACEC35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048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3185866" name="TextBox 393185865"/>
          <p:cNvSpPr txBox="1"/>
          <p:nvPr/>
        </p:nvSpPr>
        <p:spPr bwMode="auto">
          <a:xfrm>
            <a:off x="318655" y="245696"/>
            <a:ext cx="6629315" cy="374141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it-IT" dirty="0"/>
              <a:t>WP9</a:t>
            </a:r>
            <a:r>
              <a:rPr lang="en-US" dirty="0"/>
              <a:t>: </a:t>
            </a:r>
            <a:r>
              <a:rPr dirty="0"/>
              <a:t>10T 20K Test Station Magnet with Cloverleaf-End Design Sketch</a:t>
            </a:r>
          </a:p>
        </p:txBody>
      </p:sp>
      <p:sp>
        <p:nvSpPr>
          <p:cNvPr id="2038285311" name="TextBox 2038285310"/>
          <p:cNvSpPr txBox="1"/>
          <p:nvPr/>
        </p:nvSpPr>
        <p:spPr bwMode="auto">
          <a:xfrm>
            <a:off x="8404252" y="1860934"/>
            <a:ext cx="3601556" cy="28346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Aperture 80X50 mm</a:t>
            </a:r>
            <a:br>
              <a:rPr/>
            </a:br>
            <a:r>
              <a:t>700 mm straight section</a:t>
            </a:r>
          </a:p>
          <a:p>
            <a:pPr>
              <a:defRPr/>
            </a:pPr>
            <a:r>
              <a:t>B3 B5 geometric field quality</a:t>
            </a:r>
          </a:p>
          <a:p>
            <a:pPr>
              <a:defRPr/>
            </a:pPr>
            <a:r>
              <a:t>12 mm wide REBCO tape (stack)</a:t>
            </a:r>
          </a:p>
          <a:p>
            <a:pPr>
              <a:defRPr/>
            </a:pPr>
            <a:r>
              <a:t>1.2 MJ stored energy</a:t>
            </a:r>
          </a:p>
          <a:p>
            <a:pPr>
              <a:defRPr/>
            </a:pPr>
            <a:r>
              <a:t>10 K temperature margin</a:t>
            </a:r>
          </a:p>
          <a:p>
            <a:pPr>
              <a:defRPr/>
            </a:pPr>
            <a:r>
              <a:t>11 km of HTS tape (~1 M$)</a:t>
            </a:r>
          </a:p>
          <a:p>
            <a:pPr>
              <a:defRPr/>
            </a:pPr>
            <a:r>
              <a:t>550 A/mm</a:t>
            </a:r>
            <a:r>
              <a:rPr baseline="30000"/>
              <a:t>2</a:t>
            </a:r>
            <a:r>
              <a:t> cable current density</a:t>
            </a:r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pic>
        <p:nvPicPr>
          <p:cNvPr id="2008516403" name="Picture 200851640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8655" y="826748"/>
            <a:ext cx="3114932" cy="1731069"/>
          </a:xfrm>
          <a:prstGeom prst="rect">
            <a:avLst/>
          </a:prstGeom>
        </p:spPr>
      </p:pic>
      <p:pic>
        <p:nvPicPr>
          <p:cNvPr id="12457233" name="Picture 1245723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351696" y="45317"/>
            <a:ext cx="1722569" cy="1132348"/>
          </a:xfrm>
          <a:prstGeom prst="rect">
            <a:avLst/>
          </a:prstGeom>
        </p:spPr>
      </p:pic>
      <p:pic>
        <p:nvPicPr>
          <p:cNvPr id="467210547" name="Picture 46721054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86148" y="4508890"/>
            <a:ext cx="7319661" cy="2086828"/>
          </a:xfrm>
          <a:prstGeom prst="rect">
            <a:avLst/>
          </a:prstGeom>
        </p:spPr>
      </p:pic>
      <p:pic>
        <p:nvPicPr>
          <p:cNvPr id="1194992926" name="Picture 11949929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3459" y="3878031"/>
            <a:ext cx="470394" cy="1364691"/>
          </a:xfrm>
          <a:prstGeom prst="rect">
            <a:avLst/>
          </a:prstGeom>
        </p:spPr>
      </p:pic>
      <p:sp>
        <p:nvSpPr>
          <p:cNvPr id="2122707636" name=" 2122707635"/>
          <p:cNvSpPr/>
          <p:nvPr/>
        </p:nvSpPr>
        <p:spPr bwMode="auto">
          <a:xfrm>
            <a:off x="3653862" y="-2857722"/>
            <a:ext cx="4579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696929223" name="Picture 169692922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55568" y="245696"/>
            <a:ext cx="2226790" cy="1490745"/>
          </a:xfrm>
          <a:prstGeom prst="rect">
            <a:avLst/>
          </a:prstGeom>
        </p:spPr>
      </p:pic>
      <p:pic>
        <p:nvPicPr>
          <p:cNvPr id="986547735" name="Picture 986547734"/>
          <p:cNvPicPr>
            <a:picLocks noChangeAspect="1"/>
          </p:cNvPicPr>
          <p:nvPr/>
        </p:nvPicPr>
        <p:blipFill>
          <a:blip r:embed="rId6"/>
          <a:srcRect l="49999"/>
          <a:stretch/>
        </p:blipFill>
        <p:spPr bwMode="auto">
          <a:xfrm flipH="1">
            <a:off x="7755568" y="245695"/>
            <a:ext cx="1113395" cy="1490744"/>
          </a:xfrm>
          <a:prstGeom prst="rect">
            <a:avLst/>
          </a:prstGeom>
        </p:spPr>
      </p:pic>
      <p:sp>
        <p:nvSpPr>
          <p:cNvPr id="425357267" name=" 425357266"/>
          <p:cNvSpPr/>
          <p:nvPr/>
        </p:nvSpPr>
        <p:spPr bwMode="auto">
          <a:xfrm>
            <a:off x="-11034000" y="6760945"/>
            <a:ext cx="55224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044716222" name="Picture 2044716221"/>
          <p:cNvPicPr>
            <a:picLocks noChangeAspect="1"/>
          </p:cNvPicPr>
          <p:nvPr/>
        </p:nvPicPr>
        <p:blipFill>
          <a:blip r:embed="rId7"/>
          <a:srcRect r="67757"/>
          <a:stretch/>
        </p:blipFill>
        <p:spPr bwMode="auto">
          <a:xfrm>
            <a:off x="3490148" y="760576"/>
            <a:ext cx="2231856" cy="975863"/>
          </a:xfrm>
          <a:prstGeom prst="rect">
            <a:avLst/>
          </a:prstGeom>
        </p:spPr>
      </p:pic>
      <p:pic>
        <p:nvPicPr>
          <p:cNvPr id="2008398556" name="Picture 200839855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-9620" y="611490"/>
            <a:ext cx="9053186" cy="6418163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A4DFB87-2D20-F484-9BEF-926D5404BC0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0804F1-2FD5-1D26-AC71-75F75C58280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899B3D3-5351-4C6D-9DD6-206B91127C29}" type="slidenum">
              <a:rPr lang="it-IT" smtClean="0"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F8FAC-0C97-1DEA-E586-EF87E3905D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3795" y="606285"/>
            <a:ext cx="8331082" cy="1325559"/>
          </a:xfrm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limit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dream of J?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45CAF79A-A953-A61A-980C-06D3C14549A6}"/>
              </a:ext>
            </a:extLst>
          </p:cNvPr>
          <p:cNvSpPr txBox="1"/>
          <p:nvPr/>
        </p:nvSpPr>
        <p:spPr>
          <a:xfrm>
            <a:off x="5998829" y="1537851"/>
            <a:ext cx="380075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 dirty="0">
                <a:solidFill>
                  <a:srgbClr val="000000"/>
                </a:solidFill>
                <a:uFillTx/>
                <a:latin typeface="DINWebMedium"/>
              </a:rPr>
              <a:t>Non-stabilizer Critical Current Density vs. Applied Field for Superconductors Available in Long Lengths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14685FC-43EC-1E3D-D141-370489E9EDCC}"/>
              </a:ext>
            </a:extLst>
          </p:cNvPr>
          <p:cNvGrpSpPr/>
          <p:nvPr/>
        </p:nvGrpSpPr>
        <p:grpSpPr>
          <a:xfrm>
            <a:off x="4423145" y="1884174"/>
            <a:ext cx="6620874" cy="4810314"/>
            <a:chOff x="4423145" y="1884174"/>
            <a:chExt cx="6620874" cy="4810314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78C30C9-6BD2-EA3D-DAE5-1FD205C52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423145" y="1884174"/>
              <a:ext cx="6620874" cy="481031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2CF370C0-7F56-FEF0-6A2B-EA9ED36F8208}"/>
                </a:ext>
              </a:extLst>
            </p:cNvPr>
            <p:cNvSpPr/>
            <p:nvPr/>
          </p:nvSpPr>
          <p:spPr>
            <a:xfrm>
              <a:off x="6343642" y="4946791"/>
              <a:ext cx="139700" cy="1397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9579EE89-64E7-6540-B4B5-E238C7EAE10E}"/>
                </a:ext>
              </a:extLst>
            </p:cNvPr>
            <p:cNvSpPr/>
            <p:nvPr/>
          </p:nvSpPr>
          <p:spPr>
            <a:xfrm>
              <a:off x="7624367" y="4733857"/>
              <a:ext cx="139700" cy="1397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2F025C04-68B6-336A-12BC-ACFDDBB087E9}"/>
                </a:ext>
              </a:extLst>
            </p:cNvPr>
            <p:cNvSpPr/>
            <p:nvPr/>
          </p:nvSpPr>
          <p:spPr>
            <a:xfrm>
              <a:off x="10165853" y="4515146"/>
              <a:ext cx="139700" cy="1397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itolo 1">
            <a:extLst>
              <a:ext uri="{FF2B5EF4-FFF2-40B4-BE49-F238E27FC236}">
                <a16:creationId xmlns:a16="http://schemas.microsoft.com/office/drawing/2014/main" id="{C010DD14-5FD4-19DE-F837-040387490ED6}"/>
              </a:ext>
            </a:extLst>
          </p:cNvPr>
          <p:cNvSpPr txBox="1">
            <a:spLocks/>
          </p:cNvSpPr>
          <p:nvPr/>
        </p:nvSpPr>
        <p:spPr>
          <a:xfrm>
            <a:off x="551862" y="-56494"/>
            <a:ext cx="7759254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it-IT" dirty="0" err="1"/>
              <a:t>Changing</a:t>
            </a:r>
            <a:r>
              <a:rPr lang="it-IT" dirty="0"/>
              <a:t> paradigma: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2D9205-E56A-6B8C-74F9-4828A200ECDE}"/>
              </a:ext>
            </a:extLst>
          </p:cNvPr>
          <p:cNvSpPr txBox="1"/>
          <p:nvPr/>
        </p:nvSpPr>
        <p:spPr>
          <a:xfrm>
            <a:off x="946603" y="1475864"/>
            <a:ext cx="25771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 </a:t>
            </a:r>
            <a:r>
              <a:rPr lang="it-IT" b="1" dirty="0">
                <a:sym typeface="Symbol" panose="05050102010706020507" pitchFamily="18" charset="2"/>
              </a:rPr>
              <a:t>=  </a:t>
            </a:r>
            <a:r>
              <a:rPr lang="it-IT" b="1" baseline="-25000" dirty="0">
                <a:sym typeface="Symbol" panose="05050102010706020507" pitchFamily="18" charset="2"/>
              </a:rPr>
              <a:t>0</a:t>
            </a:r>
            <a:r>
              <a:rPr lang="it-IT" b="1" dirty="0">
                <a:sym typeface="Symbol" panose="05050102010706020507" pitchFamily="18" charset="2"/>
              </a:rPr>
              <a:t>k</a:t>
            </a:r>
            <a:r>
              <a:rPr lang="it-IT" b="1" baseline="-25000" dirty="0">
                <a:sym typeface="Symbol" panose="05050102010706020507" pitchFamily="18" charset="2"/>
              </a:rPr>
              <a:t>ins</a:t>
            </a:r>
            <a:r>
              <a:rPr lang="it-IT" b="1" dirty="0">
                <a:sym typeface="Symbol" panose="05050102010706020507" pitchFamily="18" charset="2"/>
              </a:rPr>
              <a:t>  </a:t>
            </a:r>
            <a:r>
              <a:rPr 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J</a:t>
            </a:r>
            <a:r>
              <a:rPr lang="it-IT" b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sup</a:t>
            </a:r>
            <a:r>
              <a:rPr lang="it-IT" b="1" dirty="0" err="1">
                <a:sym typeface="Symbol" panose="05050102010706020507" pitchFamily="18" charset="2"/>
              </a:rPr>
              <a:t>d</a:t>
            </a:r>
            <a:endParaRPr lang="it-IT" b="1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with</a:t>
            </a:r>
          </a:p>
          <a:p>
            <a:r>
              <a:rPr lang="it-IT" dirty="0">
                <a:sym typeface="Symbol" panose="05050102010706020507" pitchFamily="18" charset="2"/>
              </a:rPr>
              <a:t>0.5</a:t>
            </a:r>
          </a:p>
          <a:p>
            <a:r>
              <a:rPr lang="it-IT" dirty="0">
                <a:sym typeface="Symbol" panose="05050102010706020507" pitchFamily="18" charset="2"/>
              </a:rPr>
              <a:t>d=100 mm</a:t>
            </a:r>
          </a:p>
          <a:p>
            <a:r>
              <a:rPr lang="it-IT" dirty="0" err="1">
                <a:solidFill>
                  <a:srgbClr val="FF0000"/>
                </a:solidFill>
                <a:sym typeface="Symbol" panose="05050102010706020507" pitchFamily="18" charset="2"/>
              </a:rPr>
              <a:t>k</a:t>
            </a:r>
            <a:r>
              <a:rPr lang="it-IT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ins</a:t>
            </a:r>
            <a:r>
              <a:rPr lang="it-IT" dirty="0">
                <a:solidFill>
                  <a:srgbClr val="FF0000"/>
                </a:solidFill>
                <a:sym typeface="Symbol" panose="05050102010706020507" pitchFamily="18" charset="2"/>
              </a:rPr>
              <a:t> = 1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B=6.3 10</a:t>
            </a:r>
            <a:r>
              <a:rPr lang="it-IT" baseline="30000" dirty="0">
                <a:sym typeface="Symbol" panose="05050102010706020507" pitchFamily="18" charset="2"/>
              </a:rPr>
              <a:t>-2</a:t>
            </a:r>
            <a:r>
              <a:rPr lang="it-IT" dirty="0">
                <a:sym typeface="Symbol" panose="05050102010706020507" pitchFamily="18" charset="2"/>
              </a:rPr>
              <a:t> J  </a:t>
            </a:r>
          </a:p>
          <a:p>
            <a:r>
              <a:rPr lang="it-IT" sz="1200" dirty="0">
                <a:sym typeface="Symbol" panose="05050102010706020507" pitchFamily="18" charset="2"/>
              </a:rPr>
              <a:t>[J]  = A/mm</a:t>
            </a:r>
            <a:r>
              <a:rPr lang="it-IT" sz="1200" baseline="30000" dirty="0">
                <a:sym typeface="Symbol" panose="05050102010706020507" pitchFamily="18" charset="2"/>
              </a:rPr>
              <a:t>2</a:t>
            </a:r>
          </a:p>
          <a:p>
            <a:r>
              <a:rPr lang="it-IT" sz="1200" dirty="0">
                <a:sym typeface="Symbol" panose="05050102010706020507" pitchFamily="18" charset="2"/>
              </a:rPr>
              <a:t>[B] = T</a:t>
            </a:r>
          </a:p>
          <a:p>
            <a:endParaRPr lang="it-IT" baseline="30000" dirty="0">
              <a:sym typeface="Symbol" panose="05050102010706020507" pitchFamily="18" charset="2"/>
            </a:endParaRPr>
          </a:p>
          <a:p>
            <a:endParaRPr lang="it-IT" baseline="30000" dirty="0">
              <a:sym typeface="Symbol" panose="05050102010706020507" pitchFamily="18" charset="2"/>
            </a:endParaRPr>
          </a:p>
          <a:p>
            <a:r>
              <a:rPr lang="it-IT" dirty="0" err="1">
                <a:sym typeface="Symbol" panose="05050102010706020507" pitchFamily="18" charset="2"/>
              </a:rPr>
              <a:t>This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means</a:t>
            </a:r>
            <a:r>
              <a:rPr lang="it-IT" dirty="0">
                <a:sym typeface="Symbol" panose="05050102010706020507" pitchFamily="18" charset="2"/>
              </a:rPr>
              <a:t>: 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10 T -&gt; 160 A/mm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20 T -&gt; 320 A/mm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40 T -&gt; 640 A/mm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</a:p>
          <a:p>
            <a:endParaRPr lang="it-IT" baseline="30000" dirty="0">
              <a:sym typeface="Symbol" panose="05050102010706020507" pitchFamily="18" charset="2"/>
            </a:endParaRPr>
          </a:p>
          <a:p>
            <a:endParaRPr lang="it-IT" dirty="0"/>
          </a:p>
          <a:p>
            <a:endParaRPr lang="it-IT" baseline="30000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EF3F61D-6E60-B5C3-6CD5-D794B852C608}"/>
              </a:ext>
            </a:extLst>
          </p:cNvPr>
          <p:cNvCxnSpPr>
            <a:cxnSpLocks/>
          </p:cNvCxnSpPr>
          <p:nvPr/>
        </p:nvCxnSpPr>
        <p:spPr>
          <a:xfrm flipV="1">
            <a:off x="2913321" y="4985193"/>
            <a:ext cx="3430321" cy="13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E4045F1-26D5-42CA-FDE4-F5E232622C01}"/>
              </a:ext>
            </a:extLst>
          </p:cNvPr>
          <p:cNvCxnSpPr>
            <a:cxnSpLocks/>
          </p:cNvCxnSpPr>
          <p:nvPr/>
        </p:nvCxnSpPr>
        <p:spPr>
          <a:xfrm flipV="1">
            <a:off x="2826791" y="4873557"/>
            <a:ext cx="4797576" cy="799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209925D-959B-7F5E-F2A5-1FA19BC0EC58}"/>
              </a:ext>
            </a:extLst>
          </p:cNvPr>
          <p:cNvCxnSpPr>
            <a:cxnSpLocks/>
          </p:cNvCxnSpPr>
          <p:nvPr/>
        </p:nvCxnSpPr>
        <p:spPr>
          <a:xfrm flipV="1">
            <a:off x="2853373" y="4654846"/>
            <a:ext cx="7312480" cy="151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DCFAE22-3DA2-9BC5-ADD9-1813C50BE590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9CE21AFD-2376-0A90-3BAF-6E87FD5156B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049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C8815-561C-25BF-D461-3190522E4E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001" sz="3600"/>
              <a:t>No-insulation (NI) coils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505F8-EB18-EB55-409B-58859D1AC7D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3695392"/>
            <a:ext cx="5201811" cy="2431709"/>
          </a:xfrm>
        </p:spPr>
        <p:txBody>
          <a:bodyPr/>
          <a:lstStyle/>
          <a:p>
            <a:pPr marL="0" lvl="0" indent="0">
              <a:buNone/>
            </a:pPr>
            <a:r>
              <a:rPr lang="en-001" sz="2100"/>
              <a:t>Advantages:</a:t>
            </a:r>
          </a:p>
          <a:p>
            <a:pPr lvl="0"/>
            <a:r>
              <a:rPr lang="en-001" sz="2100"/>
              <a:t>Self-protection</a:t>
            </a:r>
          </a:p>
          <a:p>
            <a:pPr lvl="0"/>
            <a:r>
              <a:rPr lang="en-001" sz="2100"/>
              <a:t>Higher Young’s modulus (Lorentz forces cause less movement)</a:t>
            </a:r>
          </a:p>
          <a:p>
            <a:pPr lvl="0"/>
            <a:r>
              <a:rPr lang="en-001" sz="2100"/>
              <a:t>Higher overall engineering current density (no insulation and less stabilizer)</a:t>
            </a:r>
          </a:p>
          <a:p>
            <a:pPr lvl="0"/>
            <a:endParaRPr lang="en-001" sz="21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80D1FD-22FE-2A3C-7177-400397BCAE91}"/>
              </a:ext>
            </a:extLst>
          </p:cNvPr>
          <p:cNvSpPr txBox="1"/>
          <p:nvPr/>
        </p:nvSpPr>
        <p:spPr>
          <a:xfrm>
            <a:off x="6096003" y="3692813"/>
            <a:ext cx="5201811" cy="29267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Disadvantages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  <a:endParaRPr lang="en-001" sz="2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Long </a:t>
            </a: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charging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times</a:t>
            </a:r>
            <a:endParaRPr lang="en-001" sz="2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Requires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more cooling power during ramping</a:t>
            </a: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since the 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radial current </a:t>
            </a: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generates heat</a:t>
            </a: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After a quench, the radial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current generates new types of forces</a:t>
            </a: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that can damage the HTS tape</a:t>
            </a:r>
            <a:endParaRPr lang="en-US" sz="2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45BEDC-2088-85BF-F305-1FA6573E609D}"/>
              </a:ext>
            </a:extLst>
          </p:cNvPr>
          <p:cNvSpPr txBox="1"/>
          <p:nvPr/>
        </p:nvSpPr>
        <p:spPr>
          <a:xfrm>
            <a:off x="838203" y="1763402"/>
            <a:ext cx="5463073" cy="13255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</a:t>
            </a: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turn-to-turn</a:t>
            </a: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insulation</a:t>
            </a:r>
            <a:endParaRPr lang="en-001" sz="21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Self-protection: The current can bypass a local quenched part and avoid a local burning</a:t>
            </a:r>
          </a:p>
        </p:txBody>
      </p:sp>
      <p:pic>
        <p:nvPicPr>
          <p:cNvPr id="6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6E32413-861E-48C2-F6FC-A40F1DD3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53" y="299173"/>
            <a:ext cx="3818415" cy="28638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FFF72-A7AA-86B9-82C5-638163F396DE}"/>
              </a:ext>
            </a:extLst>
          </p:cNvPr>
          <p:cNvSpPr txBox="1"/>
          <p:nvPr/>
        </p:nvSpPr>
        <p:spPr>
          <a:xfrm>
            <a:off x="7663339" y="3165186"/>
            <a:ext cx="4324581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Figure: NI test solenoid produced at CERN;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 H Nes et al. 2022 IEEE Trans. Appl. Superconduc. 32 1-6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9981094C-EA15-9EDE-3164-5709C7499B1D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ABEC313-DAC3-EB04-7CD6-CFD63D7C542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81736882-915C-8A1D-0B2E-77A30B2EEBA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08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1E6A-CF9D-6E3E-072F-E89F6D4E37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001" sz="3600"/>
              <a:t>Modeling no-insulation coils</a:t>
            </a:r>
            <a:endParaRPr lang="en-US" sz="360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5DFA482-19FD-9F0D-4FC6-989CA464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00" y="3912187"/>
            <a:ext cx="3969602" cy="20812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A908382-FDCF-910B-1C1B-FE84B15F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237" y="774021"/>
            <a:ext cx="4000106" cy="10973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B4EAC95-9EF8-47F5-E768-AF3CD6842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941" y="2583372"/>
            <a:ext cx="3617896" cy="30744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4BAF1368-D87E-CF4E-1E5C-BFC64E8D61F6}"/>
              </a:ext>
            </a:extLst>
          </p:cNvPr>
          <p:cNvSpPr txBox="1"/>
          <p:nvPr/>
        </p:nvSpPr>
        <p:spPr>
          <a:xfrm>
            <a:off x="1202600" y="6017867"/>
            <a:ext cx="40673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Lumped circuit mode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</a:t>
            </a:r>
            <a:r>
              <a:rPr lang="en-001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No physical dimensions are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considered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589FEF7-516C-1A0D-CAA4-3BF15D46535D}"/>
              </a:ext>
            </a:extLst>
          </p:cNvPr>
          <p:cNvSpPr txBox="1"/>
          <p:nvPr/>
        </p:nvSpPr>
        <p:spPr>
          <a:xfrm>
            <a:off x="7965941" y="5548359"/>
            <a:ext cx="406730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Network circuit model: Two physical dimensions are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considered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273EB83-D881-0A60-815A-0E7A5502E150}"/>
              </a:ext>
            </a:extLst>
          </p:cNvPr>
          <p:cNvSpPr txBox="1"/>
          <p:nvPr/>
        </p:nvSpPr>
        <p:spPr>
          <a:xfrm>
            <a:off x="7669237" y="1733245"/>
            <a:ext cx="4207008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Course network circuit mode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</a:t>
            </a:r>
            <a:r>
              <a:rPr lang="en-001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One physical dimension is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considered</a:t>
            </a:r>
            <a:r>
              <a:rPr lang="en-001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(rotational symmetry assumed)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96A962-9AC9-D17E-21BB-0F90659C8B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3" y="1772564"/>
            <a:ext cx="6045198" cy="1692270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001" sz="2200"/>
              <a:t>Based on electrical circuit models that considers either 0, 1 or 2 physical dimensions</a:t>
            </a:r>
          </a:p>
          <a:p>
            <a:pPr lvl="0">
              <a:lnSpc>
                <a:spcPct val="70000"/>
              </a:lnSpc>
            </a:pPr>
            <a:r>
              <a:rPr lang="en-001" sz="2200"/>
              <a:t>Couples with models for the temperature and magnetic B-field</a:t>
            </a:r>
          </a:p>
          <a:p>
            <a:pPr lvl="0">
              <a:lnSpc>
                <a:spcPct val="70000"/>
              </a:lnSpc>
            </a:pPr>
            <a:r>
              <a:rPr lang="en-001" sz="2200"/>
              <a:t>Can be expanded to model multi-coil magnets</a:t>
            </a: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1FDB351B-603E-D5F7-82B3-17C5E69A8648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A51BFD28-AC1D-A50E-2C10-0B5D0DC147C0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356351"/>
            <a:ext cx="5094764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28599347-497F-A837-8DF5-574A6AB7C25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519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3BCDA-A853-AB8A-B56F-4DE84EC396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001" sz="3600"/>
              <a:t>Variations of the no-insulation winding technique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90B2D-CC98-86AD-74F4-E7ADB94D45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387324"/>
            <a:ext cx="7304309" cy="3393292"/>
          </a:xfrm>
        </p:spPr>
        <p:txBody>
          <a:bodyPr/>
          <a:lstStyle/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001" sz="1900"/>
              <a:t>Partial insulation (Insulation between selected turns)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001" sz="1900"/>
              <a:t>Metal insulation (cowound metal tape)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001" sz="1900"/>
              <a:t>Metal cladding insulation (metal cladding applied to HTS tape surface)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US" sz="1900"/>
              <a:t>S</a:t>
            </a:r>
            <a:r>
              <a:rPr lang="en-001" sz="1900"/>
              <a:t>older impregnation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001" sz="1900"/>
              <a:t>Conductive epoxy impregnation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US" sz="1900"/>
              <a:t>Smart insulation (</a:t>
            </a:r>
            <a:r>
              <a:rPr lang="en-001" sz="1900"/>
              <a:t>u</a:t>
            </a:r>
            <a:r>
              <a:rPr lang="en-US" sz="1900"/>
              <a:t>tilizes the metal–insulator transition of Vanadium(III) oxide)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US" sz="1900"/>
              <a:t>Varistor insulation (utilizes voltage dependent resistors)</a:t>
            </a:r>
          </a:p>
          <a:p>
            <a:pPr marL="457200" lvl="0" indent="-457200">
              <a:lnSpc>
                <a:spcPct val="70000"/>
              </a:lnSpc>
              <a:buFont typeface="Calibri Light"/>
              <a:buAutoNum type="alphaLcParenR"/>
            </a:pPr>
            <a:r>
              <a:rPr lang="en-US" sz="1900"/>
              <a:t>Diffusion bonding</a:t>
            </a:r>
            <a:r>
              <a:rPr lang="en-001" sz="1900"/>
              <a:t> (removes contact resistance to obtain predictable turn-to turn resistance)</a:t>
            </a:r>
            <a:endParaRPr lang="en-US" sz="19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B91184-A7D1-2B98-CE51-53A80652C82B}"/>
              </a:ext>
            </a:extLst>
          </p:cNvPr>
          <p:cNvSpPr txBox="1"/>
          <p:nvPr/>
        </p:nvSpPr>
        <p:spPr>
          <a:xfrm>
            <a:off x="838193" y="1259055"/>
            <a:ext cx="9008705" cy="5199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21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Aims to control the turn-to-turn resistance and increase mechanical strength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1CC9B012-5D72-6543-6358-62C62400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743" y="1573069"/>
            <a:ext cx="3161318" cy="49198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9BBE237-082B-858F-A0C0-D057B7B6549F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F3B89E6-EB17-6A62-50EA-84A67A6FF76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2998381" y="6356351"/>
            <a:ext cx="5155022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366F87D-9F3E-B033-1D11-8BF19EC11FA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8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9F65-46EB-CBB9-25EE-082A00B532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793961" cy="1325559"/>
          </a:xfrm>
        </p:spPr>
        <p:txBody>
          <a:bodyPr/>
          <a:lstStyle/>
          <a:p>
            <a:pPr lvl="0"/>
            <a:r>
              <a:rPr lang="en-US" sz="3600"/>
              <a:t>The HTS Demonstrator Magnet for Space (HDMS) project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9DB9D2E1-5690-348C-8066-103434A48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9599" y="1338955"/>
            <a:ext cx="3564194" cy="2441768"/>
          </a:xfr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5EEC2C5-80A9-FA0D-7206-82D0F3F24E6F}"/>
              </a:ext>
            </a:extLst>
          </p:cNvPr>
          <p:cNvSpPr txBox="1"/>
          <p:nvPr/>
        </p:nvSpPr>
        <p:spPr>
          <a:xfrm>
            <a:off x="768772" y="1954895"/>
            <a:ext cx="6110999" cy="41044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 Light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ibertinus Sans" pitchFamily="50"/>
                <a:cs typeface="Calibri" pitchFamily="34"/>
              </a:rPr>
              <a:t>Conceptual design of a HTS magnet for the magnetic spectrometer in space ARCOS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 Light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ibertinus Sans" pitchFamily="50"/>
              <a:cs typeface="Calibri" pitchFamily="34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 Light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ibertinus Sans" pitchFamily="50"/>
              <a:cs typeface="Calibri" pitchFamily="34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 Light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ibertinus Sans" pitchFamily="50"/>
                <a:cs typeface="Calibri" pitchFamily="34"/>
              </a:rPr>
              <a:t>Design and manufacture a demonstrator coil AMaSED-2 for the ARCOS magnet</a:t>
            </a:r>
          </a:p>
        </p:txBody>
      </p:sp>
      <p:pic>
        <p:nvPicPr>
          <p:cNvPr id="5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579F1C41-ABE9-023F-F4E7-D9872A2D1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745" y="4007129"/>
            <a:ext cx="2232251" cy="26339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470CF-F3DB-AD90-D30E-C3680D97B915}"/>
              </a:ext>
            </a:extLst>
          </p:cNvPr>
          <p:cNvSpPr txBox="1"/>
          <p:nvPr/>
        </p:nvSpPr>
        <p:spPr>
          <a:xfrm>
            <a:off x="610645" y="5954225"/>
            <a:ext cx="717895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Project webpage: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https://knowledgetransfer.web.cern.ch/aerospace/hdms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2DB4820-8302-FFC9-7A29-BD5D526EDCA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51C2140-3E73-86F3-A7C3-C8E8F6807C1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3030279" y="6356351"/>
            <a:ext cx="5123124" cy="365129"/>
          </a:xfrm>
        </p:spPr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FFC834C-CE1C-DE16-8C93-7BF0C36CA31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9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D64A6-6EC4-59F6-F329-5BA05CD0F40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/>
              <a:t>AMaSED-2 coil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623EE-7C46-A3DE-D421-3A766A7859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7986" y="1766593"/>
            <a:ext cx="7056159" cy="4864361"/>
          </a:xfrm>
        </p:spPr>
        <p:txBody>
          <a:bodyPr>
            <a:noAutofit/>
          </a:bodyPr>
          <a:lstStyle/>
          <a:p>
            <a:pPr marL="342900" lvl="0" indent="-342900"/>
            <a:r>
              <a:rPr lang="en-US" sz="2100">
                <a:solidFill>
                  <a:srgbClr val="222A35"/>
                </a:solidFill>
              </a:rPr>
              <a:t>Racetrack-like shape, </a:t>
            </a:r>
            <a:r>
              <a:rPr lang="en-001" sz="2100">
                <a:solidFill>
                  <a:srgbClr val="222A35"/>
                </a:solidFill>
              </a:rPr>
              <a:t>outer dimensions</a:t>
            </a:r>
            <a:r>
              <a:rPr lang="en-US" sz="2100">
                <a:solidFill>
                  <a:srgbClr val="222A35"/>
                </a:solidFill>
              </a:rPr>
              <a:t>: 480 mm x 256 mm</a:t>
            </a:r>
          </a:p>
          <a:p>
            <a:pPr marL="342900" lvl="0" indent="-342900"/>
            <a:r>
              <a:rPr lang="en-US" sz="2100">
                <a:solidFill>
                  <a:srgbClr val="222A35"/>
                </a:solidFill>
              </a:rPr>
              <a:t>No-insulation coil</a:t>
            </a:r>
            <a:endParaRPr lang="en-001" sz="2100">
              <a:solidFill>
                <a:srgbClr val="222A35"/>
              </a:solidFill>
            </a:endParaRPr>
          </a:p>
          <a:p>
            <a:pPr marL="342900" lvl="0" indent="-342900"/>
            <a:r>
              <a:rPr lang="en-001" sz="2100">
                <a:solidFill>
                  <a:srgbClr val="222A35"/>
                </a:solidFill>
              </a:rPr>
              <a:t>T</a:t>
            </a:r>
            <a:r>
              <a:rPr lang="en-US" sz="2100">
                <a:solidFill>
                  <a:srgbClr val="222A35"/>
                </a:solidFill>
              </a:rPr>
              <a:t>wo</a:t>
            </a:r>
            <a:r>
              <a:rPr lang="en-001" sz="2100">
                <a:solidFill>
                  <a:srgbClr val="222A35"/>
                </a:solidFill>
              </a:rPr>
              <a:t> cowound</a:t>
            </a:r>
            <a:r>
              <a:rPr lang="en-US" sz="2100">
                <a:solidFill>
                  <a:srgbClr val="222A35"/>
                </a:solidFill>
              </a:rPr>
              <a:t> HTS tapes (face-to-face)</a:t>
            </a:r>
          </a:p>
          <a:p>
            <a:pPr marL="342900" lvl="0" indent="-342900"/>
            <a:r>
              <a:rPr lang="en-US" sz="2100">
                <a:solidFill>
                  <a:srgbClr val="222A35"/>
                </a:solidFill>
              </a:rPr>
              <a:t>7</a:t>
            </a:r>
            <a:r>
              <a:rPr lang="en-001" sz="2100">
                <a:solidFill>
                  <a:srgbClr val="222A35"/>
                </a:solidFill>
              </a:rPr>
              <a:t>24</a:t>
            </a:r>
            <a:r>
              <a:rPr lang="en-US" sz="2100">
                <a:solidFill>
                  <a:srgbClr val="222A35"/>
                </a:solidFill>
              </a:rPr>
              <a:t> m of 12 mm wide SuperPower HTS tape</a:t>
            </a:r>
            <a:endParaRPr lang="en-001" sz="2100">
              <a:solidFill>
                <a:srgbClr val="222A35"/>
              </a:solidFill>
            </a:endParaRPr>
          </a:p>
          <a:p>
            <a:pPr marL="342900" lvl="0" indent="-342900"/>
            <a:r>
              <a:rPr lang="en-US" sz="2100">
                <a:solidFill>
                  <a:srgbClr val="222A35"/>
                </a:solidFill>
              </a:rPr>
              <a:t>Inductance: 4</a:t>
            </a:r>
            <a:r>
              <a:rPr lang="en-001" sz="2100">
                <a:solidFill>
                  <a:srgbClr val="222A35"/>
                </a:solidFill>
              </a:rPr>
              <a:t>6.6</a:t>
            </a:r>
            <a:r>
              <a:rPr lang="en-US" sz="2100">
                <a:solidFill>
                  <a:srgbClr val="222A35"/>
                </a:solidFill>
              </a:rPr>
              <a:t> mH</a:t>
            </a:r>
          </a:p>
          <a:p>
            <a:pPr marL="0" lvl="0" indent="0">
              <a:buNone/>
            </a:pPr>
            <a:endParaRPr lang="en-001" sz="2100">
              <a:solidFill>
                <a:srgbClr val="222A35"/>
              </a:solidFill>
            </a:endParaRPr>
          </a:p>
          <a:p>
            <a:pPr marL="0" lvl="0" indent="0">
              <a:buNone/>
            </a:pPr>
            <a:r>
              <a:rPr lang="en-001" sz="2100">
                <a:solidFill>
                  <a:srgbClr val="222A35"/>
                </a:solidFill>
              </a:rPr>
              <a:t>Magnet parameters at T</a:t>
            </a:r>
            <a:r>
              <a:rPr lang="en-001" sz="2100" baseline="-25000">
                <a:solidFill>
                  <a:srgbClr val="222A35"/>
                </a:solidFill>
              </a:rPr>
              <a:t>op</a:t>
            </a:r>
            <a:r>
              <a:rPr lang="en-001" sz="2100">
                <a:solidFill>
                  <a:srgbClr val="222A35"/>
                </a:solidFill>
              </a:rPr>
              <a:t> = 10 K:</a:t>
            </a:r>
          </a:p>
          <a:p>
            <a:pPr marL="342900" lvl="0" indent="-342900"/>
            <a:r>
              <a:rPr lang="en-001" sz="2100">
                <a:solidFill>
                  <a:srgbClr val="222A35"/>
                </a:solidFill>
              </a:rPr>
              <a:t>O</a:t>
            </a:r>
            <a:r>
              <a:rPr lang="en-US" sz="2100">
                <a:solidFill>
                  <a:srgbClr val="222A35"/>
                </a:solidFill>
              </a:rPr>
              <a:t>perating current: </a:t>
            </a:r>
            <a:r>
              <a:rPr lang="en-001" sz="2100">
                <a:solidFill>
                  <a:srgbClr val="222A35"/>
                </a:solidFill>
              </a:rPr>
              <a:t>2.40 kA</a:t>
            </a:r>
          </a:p>
          <a:p>
            <a:pPr marL="342900" lvl="0" indent="-342900"/>
            <a:r>
              <a:rPr lang="en-001" sz="2100">
                <a:solidFill>
                  <a:srgbClr val="222A35"/>
                </a:solidFill>
              </a:rPr>
              <a:t>P</a:t>
            </a:r>
            <a:r>
              <a:rPr lang="en-US" sz="2100">
                <a:solidFill>
                  <a:srgbClr val="222A35"/>
                </a:solidFill>
              </a:rPr>
              <a:t>eak </a:t>
            </a:r>
            <a:r>
              <a:rPr lang="en-001" sz="2100">
                <a:solidFill>
                  <a:srgbClr val="222A35"/>
                </a:solidFill>
              </a:rPr>
              <a:t>B-field on coil:</a:t>
            </a:r>
            <a:r>
              <a:rPr lang="en-US" sz="2100">
                <a:solidFill>
                  <a:srgbClr val="222A35"/>
                </a:solidFill>
              </a:rPr>
              <a:t> 9.</a:t>
            </a:r>
            <a:r>
              <a:rPr lang="en-001" sz="2100">
                <a:solidFill>
                  <a:srgbClr val="222A35"/>
                </a:solidFill>
              </a:rPr>
              <a:t>0</a:t>
            </a:r>
            <a:r>
              <a:rPr lang="en-US" sz="2100">
                <a:solidFill>
                  <a:srgbClr val="222A35"/>
                </a:solidFill>
              </a:rPr>
              <a:t> T</a:t>
            </a:r>
            <a:endParaRPr lang="en-001" sz="2100">
              <a:solidFill>
                <a:srgbClr val="222A35"/>
              </a:solidFill>
            </a:endParaRPr>
          </a:p>
          <a:p>
            <a:pPr marL="342900" lvl="0" indent="-342900"/>
            <a:r>
              <a:rPr lang="en-US" sz="2100">
                <a:solidFill>
                  <a:srgbClr val="222A35"/>
                </a:solidFill>
              </a:rPr>
              <a:t>Central </a:t>
            </a:r>
            <a:r>
              <a:rPr lang="en-001" sz="2100">
                <a:solidFill>
                  <a:srgbClr val="222A35"/>
                </a:solidFill>
              </a:rPr>
              <a:t>B-field:</a:t>
            </a:r>
            <a:r>
              <a:rPr lang="en-US" sz="2100">
                <a:solidFill>
                  <a:srgbClr val="222A35"/>
                </a:solidFill>
              </a:rPr>
              <a:t> 2.</a:t>
            </a:r>
            <a:r>
              <a:rPr lang="en-001" sz="2100">
                <a:solidFill>
                  <a:srgbClr val="222A35"/>
                </a:solidFill>
              </a:rPr>
              <a:t>7</a:t>
            </a:r>
            <a:r>
              <a:rPr lang="en-US" sz="2100">
                <a:solidFill>
                  <a:srgbClr val="222A35"/>
                </a:solidFill>
              </a:rPr>
              <a:t> T</a:t>
            </a:r>
            <a:endParaRPr lang="en-001" sz="2100">
              <a:solidFill>
                <a:srgbClr val="222A35"/>
              </a:solidFill>
            </a:endParaRPr>
          </a:p>
          <a:p>
            <a:pPr marL="342900" lvl="0" indent="-342900"/>
            <a:r>
              <a:rPr lang="en-US" sz="2100">
                <a:solidFill>
                  <a:srgbClr val="222A35"/>
                </a:solidFill>
              </a:rPr>
              <a:t>Stored energy: 1</a:t>
            </a:r>
            <a:r>
              <a:rPr lang="en-001" sz="2100">
                <a:solidFill>
                  <a:srgbClr val="222A35"/>
                </a:solidFill>
              </a:rPr>
              <a:t>3</a:t>
            </a:r>
            <a:r>
              <a:rPr lang="en-US" sz="2100">
                <a:solidFill>
                  <a:srgbClr val="222A35"/>
                </a:solidFill>
              </a:rPr>
              <a:t>3 kJ</a:t>
            </a:r>
          </a:p>
          <a:p>
            <a:pPr marL="342900" lvl="0" indent="-342900"/>
            <a:endParaRPr lang="en-US" sz="2100">
              <a:solidFill>
                <a:srgbClr val="222A35"/>
              </a:solidFill>
            </a:endParaRPr>
          </a:p>
          <a:p>
            <a:pPr marL="342900" lvl="0" indent="-342900"/>
            <a:endParaRPr lang="en-001" sz="2100">
              <a:solidFill>
                <a:srgbClr val="222A35"/>
              </a:solidFill>
            </a:endParaRPr>
          </a:p>
        </p:txBody>
      </p:sp>
      <p:pic>
        <p:nvPicPr>
          <p:cNvPr id="4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95B32F11-C7AC-99CD-7432-9EFE12997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5" y="1259083"/>
            <a:ext cx="4105025" cy="48437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1D286D-21BD-EFD0-C86A-32DFF8136D47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B0746E-86E2-3A9E-1D24-AF29B280CD4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2B2E4F-FF53-A489-EC1C-16AE8A99814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E5FDB32-3F1A-477F-B71C-5FE9FA8A49B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588150"/>
      </p:ext>
    </p:extLst>
  </p:cSld>
  <p:clrMapOvr>
    <a:masterClrMapping/>
  </p:clrMapOvr>
  <p:transition spd="slow" advTm="442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56EE-2F47-4F1C-C898-CE60C5667A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C8D1-0FF6-6574-EAFF-117CAB49E1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7986" y="1598654"/>
            <a:ext cx="5616573" cy="4602120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F0A88CF1-334A-C9ED-CD08-9AC8AEC0C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947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C2C974-0C42-101F-5B5F-EDECA8DFC77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52875F-6A8E-4870-BF69-E9BB7AE5842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E5FDB32-3F1A-477F-B71C-5FE9FA8A49B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7750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9A9B2-9417-15B2-A8A0-ED78BAF3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conductor</a:t>
            </a:r>
            <a:r>
              <a:rPr lang="it-IT" dirty="0"/>
              <a:t>: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superconductor</a:t>
            </a:r>
            <a:r>
              <a:rPr lang="it-IT" dirty="0"/>
              <a:t> </a:t>
            </a:r>
            <a:r>
              <a:rPr lang="it-IT" dirty="0" err="1"/>
              <a:t>only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DC39230-1627-243F-8E93-062087B59E3C}"/>
              </a:ext>
            </a:extLst>
          </p:cNvPr>
          <p:cNvGrpSpPr/>
          <p:nvPr/>
        </p:nvGrpSpPr>
        <p:grpSpPr>
          <a:xfrm>
            <a:off x="384978" y="1474947"/>
            <a:ext cx="3609964" cy="3624837"/>
            <a:chOff x="384978" y="1772658"/>
            <a:chExt cx="3609964" cy="3624837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C762E878-061A-53C8-0E20-799D8A0F9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978" y="1772658"/>
              <a:ext cx="1780372" cy="1780372"/>
            </a:xfrm>
            <a:prstGeom prst="rect">
              <a:avLst/>
            </a:prstGeom>
          </p:spPr>
        </p:pic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A0AD69D2-BFAA-DCFD-BAC2-23F04AD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930" y="1781016"/>
              <a:ext cx="1772012" cy="1772012"/>
            </a:xfrm>
            <a:prstGeom prst="rect">
              <a:avLst/>
            </a:prstGeom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20DC6B28-7865-F151-E8FD-9301951DA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103" b="5206"/>
            <a:stretch/>
          </p:blipFill>
          <p:spPr>
            <a:xfrm>
              <a:off x="406976" y="3553029"/>
              <a:ext cx="3565968" cy="1844466"/>
            </a:xfrm>
            <a:prstGeom prst="rect">
              <a:avLst/>
            </a:prstGeom>
          </p:spPr>
        </p:pic>
      </p:grpSp>
      <p:pic>
        <p:nvPicPr>
          <p:cNvPr id="6" name="Picture 15" descr="Timeline&#10;&#10;Description automatically generated">
            <a:extLst>
              <a:ext uri="{FF2B5EF4-FFF2-40B4-BE49-F238E27FC236}">
                <a16:creationId xmlns:a16="http://schemas.microsoft.com/office/drawing/2014/main" id="{E5F6DD99-02B7-D5D6-098D-0B3CB7770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776" y="2120741"/>
            <a:ext cx="7764563" cy="288324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0CEE75-2A89-D9C6-F80D-2B8273FF677B}"/>
              </a:ext>
            </a:extLst>
          </p:cNvPr>
          <p:cNvSpPr txBox="1"/>
          <p:nvPr/>
        </p:nvSpPr>
        <p:spPr>
          <a:xfrm>
            <a:off x="498867" y="5374695"/>
            <a:ext cx="7949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talk of J,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consider</a:t>
            </a:r>
            <a:r>
              <a:rPr lang="it-IT" dirty="0"/>
              <a:t> the overall </a:t>
            </a:r>
            <a:r>
              <a:rPr lang="it-IT" dirty="0" err="1"/>
              <a:t>density</a:t>
            </a:r>
            <a:r>
              <a:rPr lang="it-IT" dirty="0"/>
              <a:t> in metal part  ---&gt;  </a:t>
            </a:r>
            <a:r>
              <a:rPr lang="it-IT" dirty="0" err="1"/>
              <a:t>J</a:t>
            </a:r>
            <a:r>
              <a:rPr lang="it-IT" baseline="-25000" dirty="0" err="1"/>
              <a:t>eng</a:t>
            </a:r>
            <a:endParaRPr lang="it-IT" baseline="-25000" dirty="0"/>
          </a:p>
          <a:p>
            <a:r>
              <a:rPr lang="it-IT" dirty="0" err="1"/>
              <a:t>J</a:t>
            </a:r>
            <a:r>
              <a:rPr lang="it-IT" baseline="-25000" dirty="0" err="1"/>
              <a:t>eng</a:t>
            </a:r>
            <a:r>
              <a:rPr lang="it-IT" dirty="0"/>
              <a:t> can be </a:t>
            </a:r>
            <a:r>
              <a:rPr lang="it-IT" dirty="0" err="1"/>
              <a:t>between</a:t>
            </a:r>
            <a:r>
              <a:rPr lang="it-IT" dirty="0"/>
              <a:t> 2 to 10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J</a:t>
            </a:r>
            <a:r>
              <a:rPr lang="it-IT" baseline="-25000" dirty="0" err="1"/>
              <a:t>sup</a:t>
            </a:r>
            <a:endParaRPr lang="it-IT" baseline="-25000" dirty="0"/>
          </a:p>
          <a:p>
            <a:r>
              <a:rPr lang="it-IT" dirty="0"/>
              <a:t>For the cable </a:t>
            </a:r>
            <a:r>
              <a:rPr lang="it-IT" dirty="0" err="1"/>
              <a:t>insulation</a:t>
            </a:r>
            <a:r>
              <a:rPr lang="it-IT" dirty="0"/>
              <a:t>, </a:t>
            </a:r>
            <a:r>
              <a:rPr lang="it-IT" dirty="0" err="1"/>
              <a:t>J</a:t>
            </a:r>
            <a:r>
              <a:rPr lang="it-IT" baseline="-25000" dirty="0" err="1"/>
              <a:t>eng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additionally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of </a:t>
            </a:r>
            <a:r>
              <a:rPr lang="it-IT" dirty="0" err="1"/>
              <a:t>k</a:t>
            </a:r>
            <a:r>
              <a:rPr lang="it-IT" baseline="-25000" dirty="0" err="1"/>
              <a:t>ins</a:t>
            </a:r>
            <a:r>
              <a:rPr lang="it-IT" dirty="0"/>
              <a:t> </a:t>
            </a:r>
            <a:r>
              <a:rPr lang="it-IT" dirty="0">
                <a:sym typeface="Symbol" panose="05050102010706020507" pitchFamily="18" charset="2"/>
              </a:rPr>
              <a:t> 0.7  </a:t>
            </a:r>
            <a:r>
              <a:rPr lang="it-IT" dirty="0">
                <a:sym typeface="Wingdings" panose="05000000000000000000" pitchFamily="2" charset="2"/>
              </a:rPr>
              <a:t>     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J</a:t>
            </a:r>
            <a:r>
              <a:rPr lang="it-IT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eff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 = </a:t>
            </a:r>
            <a:r>
              <a:rPr 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k</a:t>
            </a:r>
            <a:r>
              <a:rPr lang="it-IT" b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ins</a:t>
            </a:r>
            <a:r>
              <a:rPr lang="it-IT" b="1" dirty="0">
                <a:solidFill>
                  <a:srgbClr val="FF0000"/>
                </a:solidFill>
                <a:sym typeface="Symbol" panose="05050102010706020507" pitchFamily="18" charset="2"/>
              </a:rPr>
              <a:t>  </a:t>
            </a:r>
            <a:r>
              <a:rPr lang="it-IT" b="1" dirty="0" err="1">
                <a:solidFill>
                  <a:srgbClr val="FF0000"/>
                </a:solidFill>
                <a:sym typeface="Symbol" panose="05050102010706020507" pitchFamily="18" charset="2"/>
              </a:rPr>
              <a:t>J</a:t>
            </a:r>
            <a:r>
              <a:rPr lang="it-IT" b="1" baseline="-25000" dirty="0" err="1">
                <a:solidFill>
                  <a:srgbClr val="FF0000"/>
                </a:solidFill>
                <a:sym typeface="Symbol" panose="05050102010706020507" pitchFamily="18" charset="2"/>
              </a:rPr>
              <a:t>eng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FDE8C51D-1528-8FB6-B1A2-E3C55307E09E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2BA5DAE3-F225-680A-014A-78B6D30D8A3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356351"/>
            <a:ext cx="5158560" cy="50164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21BE2543-9187-2468-5222-761FA2284AD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205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1F1D-DD89-8B66-7C1A-40DB07DCE1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6" y="373596"/>
            <a:ext cx="9152778" cy="1065742"/>
          </a:xfrm>
        </p:spPr>
        <p:txBody>
          <a:bodyPr/>
          <a:lstStyle/>
          <a:p>
            <a:pPr lvl="0"/>
            <a:r>
              <a:rPr lang="en-001" sz="3600" dirty="0"/>
              <a:t>AMaSED-2 completed in October 2021</a:t>
            </a:r>
            <a:endParaRPr lang="en-US" sz="3600" dirty="0"/>
          </a:p>
        </p:txBody>
      </p:sp>
      <p:pic>
        <p:nvPicPr>
          <p:cNvPr id="3" name="Content Placeholder 5" descr="A picture containing old, green, stacked, wooden&#10;&#10;Description automatically generated">
            <a:extLst>
              <a:ext uri="{FF2B5EF4-FFF2-40B4-BE49-F238E27FC236}">
                <a16:creationId xmlns:a16="http://schemas.microsoft.com/office/drawing/2014/main" id="{AAA55A31-4B32-06A5-DBBF-36B00124842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407986" y="1605009"/>
            <a:ext cx="4901540" cy="4602166"/>
          </a:xfr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EABE38C-5471-D00F-2C1C-FAEC9AF1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796" y="2021628"/>
            <a:ext cx="5654622" cy="36132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B80BC4-2CCD-850C-2E0D-C3E90555FC37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B7FBAA-E0C0-A34D-5BEA-24D08B097E9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FD9162-4E73-3DB5-34EE-BF57BA74428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E5FDB32-3F1A-477F-B71C-5FE9FA8A49B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21005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9DB82-39BB-C439-A57F-9F01BD9F0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6" y="373596"/>
            <a:ext cx="7700957" cy="1065742"/>
          </a:xfrm>
        </p:spPr>
        <p:txBody>
          <a:bodyPr/>
          <a:lstStyle/>
          <a:p>
            <a:pPr lvl="0"/>
            <a:r>
              <a:rPr lang="en-001" sz="3600"/>
              <a:t>AMaSED-2 tested in February 2022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1393-D11D-3601-4970-4925754F46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7986" y="1598654"/>
            <a:ext cx="5616573" cy="2356765"/>
          </a:xfrm>
        </p:spPr>
        <p:txBody>
          <a:bodyPr/>
          <a:lstStyle/>
          <a:p>
            <a:pPr lvl="0"/>
            <a:r>
              <a:rPr lang="en-001" sz="2100">
                <a:solidFill>
                  <a:srgbClr val="222A35"/>
                </a:solidFill>
              </a:rPr>
              <a:t>Tested in helium gas at 77 K, 60 K, 40 K, 20 K, and 10 K</a:t>
            </a:r>
          </a:p>
          <a:p>
            <a:pPr lvl="0"/>
            <a:r>
              <a:rPr lang="en-001" sz="2100">
                <a:solidFill>
                  <a:srgbClr val="222A35"/>
                </a:solidFill>
              </a:rPr>
              <a:t>Characteristic magnet parameters determined at each temperature</a:t>
            </a:r>
          </a:p>
          <a:p>
            <a:pPr lvl="0"/>
            <a:endParaRPr lang="en-US" sz="2100">
              <a:solidFill>
                <a:srgbClr val="222A35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5BA0058-254F-668E-86FC-7AB394699366}"/>
              </a:ext>
            </a:extLst>
          </p:cNvPr>
          <p:cNvSpPr txBox="1"/>
          <p:nvPr/>
        </p:nvSpPr>
        <p:spPr>
          <a:xfrm>
            <a:off x="6915890" y="5838078"/>
            <a:ext cx="486811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Time constant, radial resistance, and magnet critical current versus temperature.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6662039-36B1-6673-8320-EB6F7CC7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71" y="3471098"/>
            <a:ext cx="3197547" cy="2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73C912A8-30F3-D232-8B69-7FD11A7C47A4}"/>
              </a:ext>
            </a:extLst>
          </p:cNvPr>
          <p:cNvSpPr txBox="1"/>
          <p:nvPr/>
        </p:nvSpPr>
        <p:spPr>
          <a:xfrm>
            <a:off x="591296" y="5987189"/>
            <a:ext cx="486811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001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Maximum achieved B-field in the center (max </a:t>
            </a:r>
            <a:r>
              <a:rPr lang="en-001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</a:t>
            </a:r>
            <a:r>
              <a:rPr lang="en-001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0</a:t>
            </a:r>
            <a:r>
              <a:rPr lang="en-001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) and on the coil (max </a:t>
            </a:r>
            <a:r>
              <a:rPr lang="en-001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</a:t>
            </a:r>
            <a:r>
              <a:rPr lang="en-001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m</a:t>
            </a:r>
            <a:r>
              <a:rPr lang="en-001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) versus temperature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E0383BAA-7DAE-42AC-1DC5-42CFEE293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99" y="1219196"/>
            <a:ext cx="4743102" cy="46972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2EB429E6-29B4-77B0-EFDA-780B939CB071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8C7CF4E3-0AEE-7F9F-4B59-C6B8B02DE3D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258464" y="6569619"/>
            <a:ext cx="4743102" cy="277172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CB282D3-39D7-C0F0-7D21-EE2279CF1ED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E5FDB32-3F1A-477F-B71C-5FE9FA8A49B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12524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693F6-7320-1814-4189-249DF11C590B}"/>
              </a:ext>
            </a:extLst>
          </p:cNvPr>
          <p:cNvSpPr txBox="1">
            <a:spLocks/>
          </p:cNvSpPr>
          <p:nvPr/>
        </p:nvSpPr>
        <p:spPr>
          <a:xfrm>
            <a:off x="407986" y="373596"/>
            <a:ext cx="9152778" cy="1065742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US" sz="3600" dirty="0"/>
              <a:t>Conclusion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E03C3D-4151-0DA4-E97A-60E887CAACD8}"/>
              </a:ext>
            </a:extLst>
          </p:cNvPr>
          <p:cNvSpPr txBox="1"/>
          <p:nvPr/>
        </p:nvSpPr>
        <p:spPr>
          <a:xfrm>
            <a:off x="407986" y="1439338"/>
            <a:ext cx="11510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Dipole</a:t>
            </a:r>
            <a:r>
              <a:rPr lang="it-IT" dirty="0"/>
              <a:t> field in range of 12-13 T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 with LTS </a:t>
            </a:r>
            <a:r>
              <a:rPr lang="it-IT" dirty="0" err="1"/>
              <a:t>superconductor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are heavy </a:t>
            </a:r>
            <a:r>
              <a:rPr lang="it-IT" dirty="0" err="1"/>
              <a:t>magnets</a:t>
            </a:r>
            <a:r>
              <a:rPr lang="it-IT" dirty="0"/>
              <a:t> (in case of large aperture)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For a </a:t>
            </a:r>
            <a:r>
              <a:rPr lang="it-IT" b="1" dirty="0" err="1"/>
              <a:t>spectrometer</a:t>
            </a:r>
            <a:r>
              <a:rPr lang="it-IT" dirty="0"/>
              <a:t> with 4-5 </a:t>
            </a:r>
            <a:r>
              <a:rPr lang="it-IT" dirty="0" err="1"/>
              <a:t>T·m</a:t>
            </a:r>
            <a:r>
              <a:rPr lang="it-IT" dirty="0"/>
              <a:t> and 1000-1500 mm </a:t>
            </a:r>
            <a:r>
              <a:rPr lang="it-IT" dirty="0" err="1"/>
              <a:t>length</a:t>
            </a:r>
            <a:r>
              <a:rPr lang="it-IT" dirty="0"/>
              <a:t>, the </a:t>
            </a:r>
            <a:r>
              <a:rPr lang="it-IT" dirty="0" err="1"/>
              <a:t>actual</a:t>
            </a:r>
            <a:r>
              <a:rPr lang="it-IT" dirty="0"/>
              <a:t> LTS </a:t>
            </a:r>
            <a:r>
              <a:rPr lang="it-IT" dirty="0" err="1"/>
              <a:t>technology</a:t>
            </a:r>
            <a:r>
              <a:rPr lang="it-IT" dirty="0"/>
              <a:t> 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suitable</a:t>
            </a:r>
            <a:r>
              <a:rPr lang="it-IT" dirty="0"/>
              <a:t>. Some </a:t>
            </a:r>
            <a:r>
              <a:rPr lang="it-IT" dirty="0" err="1"/>
              <a:t>concerns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afforded</a:t>
            </a:r>
            <a:r>
              <a:rPr lang="it-IT" dirty="0"/>
              <a:t> in case of 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depositions</a:t>
            </a:r>
            <a:r>
              <a:rPr lang="it-IT" dirty="0"/>
              <a:t>, </a:t>
            </a:r>
            <a:r>
              <a:rPr lang="it-IT" dirty="0" err="1"/>
              <a:t>losses</a:t>
            </a:r>
            <a:r>
              <a:rPr lang="it-IT" dirty="0"/>
              <a:t> </a:t>
            </a:r>
            <a:r>
              <a:rPr lang="it-IT" dirty="0" err="1"/>
              <a:t>depositions</a:t>
            </a:r>
            <a:r>
              <a:rPr lang="it-IT" dirty="0"/>
              <a:t>, large </a:t>
            </a:r>
            <a:r>
              <a:rPr lang="it-IT" dirty="0" err="1"/>
              <a:t>forces</a:t>
            </a:r>
            <a:r>
              <a:rPr lang="it-IT" dirty="0"/>
              <a:t> for large </a:t>
            </a:r>
            <a:r>
              <a:rPr lang="it-IT" dirty="0" err="1"/>
              <a:t>magnet</a:t>
            </a:r>
            <a:r>
              <a:rPr lang="it-IT" dirty="0"/>
              <a:t>,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availability</a:t>
            </a:r>
            <a:r>
              <a:rPr lang="it-IT" dirty="0"/>
              <a:t>. </a:t>
            </a:r>
            <a:r>
              <a:rPr lang="it-IT" dirty="0" err="1"/>
              <a:t>Dedicated</a:t>
            </a:r>
            <a:r>
              <a:rPr lang="it-IT" dirty="0"/>
              <a:t> studies can </a:t>
            </a:r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reliable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HTS </a:t>
            </a:r>
            <a:r>
              <a:rPr lang="it-IT" dirty="0" err="1"/>
              <a:t>technology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a plus for the </a:t>
            </a:r>
            <a:r>
              <a:rPr lang="it-IT" dirty="0" err="1"/>
              <a:t>spectrometer</a:t>
            </a:r>
            <a:r>
              <a:rPr lang="it-IT" dirty="0"/>
              <a:t>, for energy </a:t>
            </a:r>
            <a:r>
              <a:rPr lang="it-IT" dirty="0" err="1"/>
              <a:t>saving</a:t>
            </a:r>
            <a:r>
              <a:rPr lang="it-IT" dirty="0"/>
              <a:t> (</a:t>
            </a:r>
            <a:r>
              <a:rPr lang="it-IT" dirty="0" err="1"/>
              <a:t>higher</a:t>
            </a:r>
            <a:r>
              <a:rPr lang="it-IT" dirty="0"/>
              <a:t> temperature,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consumptions</a:t>
            </a:r>
            <a:r>
              <a:rPr lang="it-IT" dirty="0"/>
              <a:t>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strictly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Special </a:t>
            </a:r>
            <a:r>
              <a:rPr lang="it-IT" b="1" dirty="0" err="1"/>
              <a:t>dipole</a:t>
            </a:r>
            <a:r>
              <a:rPr lang="it-IT" b="1" dirty="0"/>
              <a:t> </a:t>
            </a:r>
            <a:r>
              <a:rPr lang="it-IT" dirty="0" err="1"/>
              <a:t>dedicated</a:t>
            </a:r>
            <a:r>
              <a:rPr lang="it-IT" dirty="0"/>
              <a:t> to </a:t>
            </a:r>
            <a:r>
              <a:rPr lang="it-IT" b="1" dirty="0"/>
              <a:t>spin </a:t>
            </a:r>
            <a:r>
              <a:rPr lang="it-IT" b="1" dirty="0" err="1"/>
              <a:t>precession</a:t>
            </a:r>
            <a:r>
              <a:rPr lang="it-IT" b="1" dirty="0"/>
              <a:t> </a:t>
            </a:r>
            <a:r>
              <a:rPr lang="it-IT" dirty="0"/>
              <a:t>in the range of </a:t>
            </a:r>
            <a:r>
              <a:rPr lang="it-IT" b="1" dirty="0"/>
              <a:t>20 T </a:t>
            </a:r>
            <a:r>
              <a:rPr lang="it-IT" dirty="0"/>
              <a:t>and bore </a:t>
            </a:r>
            <a:r>
              <a:rPr lang="it-IT" dirty="0" err="1"/>
              <a:t>diameter</a:t>
            </a:r>
            <a:r>
              <a:rPr lang="it-IT" dirty="0"/>
              <a:t> 20-50 mm for sure </a:t>
            </a:r>
            <a:r>
              <a:rPr lang="it-IT" dirty="0" err="1"/>
              <a:t>requires</a:t>
            </a:r>
            <a:r>
              <a:rPr lang="it-IT" dirty="0"/>
              <a:t> HTS </a:t>
            </a:r>
            <a:r>
              <a:rPr lang="it-IT" dirty="0" err="1"/>
              <a:t>technology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HTS </a:t>
            </a:r>
            <a:r>
              <a:rPr lang="it-IT" dirty="0" err="1"/>
              <a:t>program</a:t>
            </a:r>
            <a:r>
              <a:rPr lang="it-IT" dirty="0"/>
              <a:t> </a:t>
            </a:r>
            <a:r>
              <a:rPr lang="it-IT" dirty="0" err="1"/>
              <a:t>financied</a:t>
            </a:r>
            <a:r>
              <a:rPr lang="it-IT" dirty="0"/>
              <a:t> for the use of HTS </a:t>
            </a:r>
            <a:r>
              <a:rPr lang="it-IT" dirty="0" err="1"/>
              <a:t>superconductors</a:t>
            </a:r>
            <a:r>
              <a:rPr lang="it-IT" dirty="0"/>
              <a:t> in </a:t>
            </a:r>
            <a:r>
              <a:rPr lang="it-IT" dirty="0" err="1"/>
              <a:t>dipole</a:t>
            </a:r>
            <a:r>
              <a:rPr lang="it-IT" dirty="0"/>
              <a:t> for field of 10 T (with </a:t>
            </a:r>
            <a:r>
              <a:rPr lang="it-IT" dirty="0" err="1"/>
              <a:t>insulated</a:t>
            </a:r>
            <a:r>
              <a:rPr lang="it-IT" dirty="0"/>
              <a:t> cable)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/>
              <a:t>The new </a:t>
            </a:r>
            <a:r>
              <a:rPr lang="it-IT" dirty="0" err="1"/>
              <a:t>technology</a:t>
            </a:r>
            <a:r>
              <a:rPr lang="it-IT" dirty="0"/>
              <a:t> of non-</a:t>
            </a:r>
            <a:r>
              <a:rPr lang="it-IT" dirty="0" err="1"/>
              <a:t>insulated</a:t>
            </a:r>
            <a:r>
              <a:rPr lang="it-IT" dirty="0"/>
              <a:t> HTS coil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incredibles</a:t>
            </a:r>
            <a:r>
              <a:rPr lang="it-IT" dirty="0"/>
              <a:t> </a:t>
            </a:r>
            <a:r>
              <a:rPr lang="it-IT" dirty="0" err="1"/>
              <a:t>potentiability</a:t>
            </a:r>
            <a:r>
              <a:rPr lang="it-IT" dirty="0"/>
              <a:t>, </a:t>
            </a:r>
            <a:r>
              <a:rPr lang="it-IT" dirty="0" err="1"/>
              <a:t>theoretically</a:t>
            </a:r>
            <a:r>
              <a:rPr lang="it-IT" dirty="0"/>
              <a:t> with field up to 30 T – 40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hope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new </a:t>
            </a:r>
            <a:r>
              <a:rPr lang="it-IT" dirty="0" err="1"/>
              <a:t>starting</a:t>
            </a:r>
            <a:r>
              <a:rPr lang="it-IT" dirty="0"/>
              <a:t> </a:t>
            </a:r>
            <a:r>
              <a:rPr lang="it-IT" dirty="0" err="1"/>
              <a:t>programs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to </a:t>
            </a:r>
            <a:r>
              <a:rPr lang="it-IT" dirty="0" err="1"/>
              <a:t>pave</a:t>
            </a:r>
            <a:r>
              <a:rPr lang="it-IT" dirty="0"/>
              <a:t> the road of HTS, with the </a:t>
            </a:r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increase</a:t>
            </a:r>
            <a:r>
              <a:rPr lang="it-IT" dirty="0"/>
              <a:t> the field -&gt; 20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BFC4AF-FBF6-0F0E-AAF5-2AE2B9E1C419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8DDD97-8A0E-5CC1-2F79-89A0C18D00D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356351"/>
            <a:ext cx="4786420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1A93CB-27A3-3267-AF17-AF9DFC28083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BC5346E1-182E-41D1-8CCB-34255ACEC35C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79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82673-E2B1-F411-7D25-3C9A7751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81" y="98536"/>
            <a:ext cx="5084132" cy="1325559"/>
          </a:xfrm>
        </p:spPr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F321B5-4DAB-5307-23C7-D2502D983030}"/>
              </a:ext>
            </a:extLst>
          </p:cNvPr>
          <p:cNvSpPr txBox="1"/>
          <p:nvPr/>
        </p:nvSpPr>
        <p:spPr>
          <a:xfrm>
            <a:off x="937683" y="1184936"/>
            <a:ext cx="25771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 </a:t>
            </a:r>
            <a:r>
              <a:rPr lang="it-IT" b="1" dirty="0">
                <a:sym typeface="Symbol" panose="05050102010706020507" pitchFamily="18" charset="2"/>
              </a:rPr>
              <a:t>=  </a:t>
            </a:r>
            <a:r>
              <a:rPr lang="it-IT" b="1" baseline="-25000" dirty="0">
                <a:sym typeface="Symbol" panose="05050102010706020507" pitchFamily="18" charset="2"/>
              </a:rPr>
              <a:t>0</a:t>
            </a:r>
            <a:r>
              <a:rPr lang="it-IT" b="1" dirty="0">
                <a:sym typeface="Symbol" panose="05050102010706020507" pitchFamily="18" charset="2"/>
              </a:rPr>
              <a:t>k</a:t>
            </a:r>
            <a:r>
              <a:rPr lang="it-IT" b="1" baseline="-25000" dirty="0">
                <a:sym typeface="Symbol" panose="05050102010706020507" pitchFamily="18" charset="2"/>
              </a:rPr>
              <a:t>ins</a:t>
            </a:r>
            <a:r>
              <a:rPr lang="it-IT" b="1" dirty="0">
                <a:sym typeface="Symbol" panose="05050102010706020507" pitchFamily="18" charset="2"/>
              </a:rPr>
              <a:t>  </a:t>
            </a:r>
            <a:r>
              <a:rPr lang="it-IT" b="1" dirty="0" err="1">
                <a:sym typeface="Symbol" panose="05050102010706020507" pitchFamily="18" charset="2"/>
              </a:rPr>
              <a:t>J</a:t>
            </a:r>
            <a:r>
              <a:rPr lang="it-IT" b="1" baseline="-25000" dirty="0" err="1">
                <a:sym typeface="Symbol" panose="05050102010706020507" pitchFamily="18" charset="2"/>
              </a:rPr>
              <a:t>eng</a:t>
            </a:r>
            <a:r>
              <a:rPr lang="it-IT" b="1" dirty="0" err="1">
                <a:sym typeface="Symbol" panose="05050102010706020507" pitchFamily="18" charset="2"/>
              </a:rPr>
              <a:t>d</a:t>
            </a:r>
            <a:r>
              <a:rPr lang="it-IT" b="1" dirty="0">
                <a:sym typeface="Symbol" panose="05050102010706020507" pitchFamily="18" charset="2"/>
              </a:rPr>
              <a:t> </a:t>
            </a:r>
          </a:p>
          <a:p>
            <a:endParaRPr lang="it-IT" b="1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with</a:t>
            </a:r>
          </a:p>
          <a:p>
            <a:r>
              <a:rPr lang="it-IT" dirty="0">
                <a:sym typeface="Symbol" panose="05050102010706020507" pitchFamily="18" charset="2"/>
              </a:rPr>
              <a:t>0.5</a:t>
            </a:r>
          </a:p>
          <a:p>
            <a:r>
              <a:rPr lang="it-IT" dirty="0">
                <a:sym typeface="Symbol" panose="05050102010706020507" pitchFamily="18" charset="2"/>
              </a:rPr>
              <a:t>d=100 mm</a:t>
            </a:r>
          </a:p>
          <a:p>
            <a:r>
              <a:rPr lang="it-IT" dirty="0" err="1">
                <a:sym typeface="Symbol" panose="05050102010706020507" pitchFamily="18" charset="2"/>
              </a:rPr>
              <a:t>k</a:t>
            </a:r>
            <a:r>
              <a:rPr lang="it-IT" baseline="-25000" dirty="0" err="1">
                <a:sym typeface="Symbol" panose="05050102010706020507" pitchFamily="18" charset="2"/>
              </a:rPr>
              <a:t>ins</a:t>
            </a:r>
            <a:r>
              <a:rPr lang="it-IT" dirty="0">
                <a:sym typeface="Symbol" panose="05050102010706020507" pitchFamily="18" charset="2"/>
              </a:rPr>
              <a:t> = 0.7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B=4.4 10</a:t>
            </a:r>
            <a:r>
              <a:rPr lang="it-IT" baseline="30000" dirty="0">
                <a:sym typeface="Symbol" panose="05050102010706020507" pitchFamily="18" charset="2"/>
              </a:rPr>
              <a:t>-2</a:t>
            </a:r>
            <a:r>
              <a:rPr lang="it-IT" dirty="0">
                <a:sym typeface="Symbol" panose="05050102010706020507" pitchFamily="18" charset="2"/>
              </a:rPr>
              <a:t> </a:t>
            </a:r>
            <a:r>
              <a:rPr lang="it-IT" dirty="0" err="1">
                <a:sym typeface="Symbol" panose="05050102010706020507" pitchFamily="18" charset="2"/>
              </a:rPr>
              <a:t>J</a:t>
            </a:r>
            <a:r>
              <a:rPr lang="it-IT" baseline="-25000" dirty="0" err="1">
                <a:sym typeface="Symbol" panose="05050102010706020507" pitchFamily="18" charset="2"/>
              </a:rPr>
              <a:t>eng</a:t>
            </a:r>
            <a:r>
              <a:rPr lang="it-IT" dirty="0">
                <a:sym typeface="Symbol" panose="05050102010706020507" pitchFamily="18" charset="2"/>
              </a:rPr>
              <a:t>  </a:t>
            </a:r>
          </a:p>
          <a:p>
            <a:r>
              <a:rPr lang="it-IT" sz="1200" dirty="0">
                <a:sym typeface="Symbol" panose="05050102010706020507" pitchFamily="18" charset="2"/>
              </a:rPr>
              <a:t>[J]  = A/mm</a:t>
            </a:r>
            <a:r>
              <a:rPr lang="it-IT" sz="1200" baseline="30000" dirty="0">
                <a:sym typeface="Symbol" panose="05050102010706020507" pitchFamily="18" charset="2"/>
              </a:rPr>
              <a:t>2</a:t>
            </a:r>
          </a:p>
          <a:p>
            <a:r>
              <a:rPr lang="it-IT" sz="1200" dirty="0">
                <a:sym typeface="Symbol" panose="05050102010706020507" pitchFamily="18" charset="2"/>
              </a:rPr>
              <a:t>[B] = T</a:t>
            </a:r>
          </a:p>
          <a:p>
            <a:endParaRPr lang="it-IT" baseline="30000" dirty="0">
              <a:sym typeface="Symbol" panose="05050102010706020507" pitchFamily="18" charset="2"/>
            </a:endParaRPr>
          </a:p>
          <a:p>
            <a:endParaRPr lang="it-IT" baseline="30000" dirty="0">
              <a:sym typeface="Symbol" panose="05050102010706020507" pitchFamily="18" charset="2"/>
            </a:endParaRPr>
          </a:p>
          <a:p>
            <a:r>
              <a:rPr lang="it-IT" dirty="0" err="1">
                <a:sym typeface="Symbol" panose="05050102010706020507" pitchFamily="18" charset="2"/>
              </a:rPr>
              <a:t>This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means</a:t>
            </a:r>
            <a:r>
              <a:rPr lang="it-IT" dirty="0">
                <a:sym typeface="Symbol" panose="05050102010706020507" pitchFamily="18" charset="2"/>
              </a:rPr>
              <a:t>: 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10 T -&gt; 230 A/mm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20 T -&gt; 460 A/mm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</a:p>
          <a:p>
            <a:endParaRPr lang="it-IT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40 T -&gt; 920 A/mm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</a:p>
          <a:p>
            <a:endParaRPr lang="it-IT" baseline="30000" dirty="0">
              <a:sym typeface="Symbol" panose="05050102010706020507" pitchFamily="18" charset="2"/>
            </a:endParaRPr>
          </a:p>
          <a:p>
            <a:endParaRPr lang="it-IT" dirty="0"/>
          </a:p>
          <a:p>
            <a:endParaRPr lang="it-IT" baseline="30000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15D6300-7D20-75A7-49A2-982A3BA75897}"/>
              </a:ext>
            </a:extLst>
          </p:cNvPr>
          <p:cNvGrpSpPr/>
          <p:nvPr/>
        </p:nvGrpSpPr>
        <p:grpSpPr>
          <a:xfrm>
            <a:off x="4445442" y="1606031"/>
            <a:ext cx="6611387" cy="4797125"/>
            <a:chOff x="4445442" y="1606031"/>
            <a:chExt cx="6611387" cy="47971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ECC1D1-9594-F645-9D7C-7CE97FE5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445442" y="1606031"/>
              <a:ext cx="6611387" cy="4797125"/>
            </a:xfrm>
            <a:prstGeom prst="rect">
              <a:avLst/>
            </a:prstGeom>
          </p:spPr>
        </p:pic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BF6AB05D-FF93-9D33-ED60-1B1218667D45}"/>
                </a:ext>
              </a:extLst>
            </p:cNvPr>
            <p:cNvSpPr/>
            <p:nvPr/>
          </p:nvSpPr>
          <p:spPr>
            <a:xfrm>
              <a:off x="6306577" y="3888850"/>
              <a:ext cx="139700" cy="1397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6A34AD0A-90BC-ABB1-3F06-18F01E9DD6F4}"/>
                </a:ext>
              </a:extLst>
            </p:cNvPr>
            <p:cNvSpPr/>
            <p:nvPr/>
          </p:nvSpPr>
          <p:spPr>
            <a:xfrm>
              <a:off x="7581013" y="3529411"/>
              <a:ext cx="139700" cy="1397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CB329066-AF58-76DC-5F69-03EC2A1ACC96}"/>
                </a:ext>
              </a:extLst>
            </p:cNvPr>
            <p:cNvSpPr/>
            <p:nvPr/>
          </p:nvSpPr>
          <p:spPr>
            <a:xfrm>
              <a:off x="10185701" y="3082702"/>
              <a:ext cx="139700" cy="13970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EB46633A-D48D-A6BC-C259-68C1D0AB1815}"/>
              </a:ext>
            </a:extLst>
          </p:cNvPr>
          <p:cNvSpPr txBox="1"/>
          <p:nvPr/>
        </p:nvSpPr>
        <p:spPr>
          <a:xfrm>
            <a:off x="5348770" y="1133212"/>
            <a:ext cx="3800758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 dirty="0">
                <a:solidFill>
                  <a:srgbClr val="000000"/>
                </a:solidFill>
                <a:uFillTx/>
                <a:latin typeface="DINWebMedium"/>
              </a:rPr>
              <a:t>Engineering Critical Current Density vs. Applied Field for Superconductors Available in Long Lengths</a:t>
            </a: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F8895D6-383B-3901-3C82-221C23960965}"/>
              </a:ext>
            </a:extLst>
          </p:cNvPr>
          <p:cNvCxnSpPr/>
          <p:nvPr/>
        </p:nvCxnSpPr>
        <p:spPr>
          <a:xfrm flipV="1">
            <a:off x="2913321" y="4028550"/>
            <a:ext cx="3306726" cy="1096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1007372-8BFB-F835-2C17-F4B49243B4A8}"/>
              </a:ext>
            </a:extLst>
          </p:cNvPr>
          <p:cNvCxnSpPr>
            <a:cxnSpLocks/>
          </p:cNvCxnSpPr>
          <p:nvPr/>
        </p:nvCxnSpPr>
        <p:spPr>
          <a:xfrm flipV="1">
            <a:off x="2826791" y="3669111"/>
            <a:ext cx="4754222" cy="2003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7619F7A-0A52-5E4C-5430-C5C8873B2679}"/>
              </a:ext>
            </a:extLst>
          </p:cNvPr>
          <p:cNvCxnSpPr>
            <a:cxnSpLocks/>
          </p:cNvCxnSpPr>
          <p:nvPr/>
        </p:nvCxnSpPr>
        <p:spPr>
          <a:xfrm flipV="1">
            <a:off x="2853373" y="3222402"/>
            <a:ext cx="7332328" cy="2946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0DDD3E93-BAAD-BE0A-ABF8-BBB5135BF10E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7E381EA-CB9F-B3EA-4B42-64AE323A065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7118" y="6418329"/>
            <a:ext cx="4818318" cy="353814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4AA4F0A-08BD-076B-B712-5069C362C41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79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298" y="4526812"/>
            <a:ext cx="2259283" cy="2086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70" y="240620"/>
            <a:ext cx="10588259" cy="1325559"/>
          </a:xfrm>
        </p:spPr>
        <p:txBody>
          <a:bodyPr/>
          <a:lstStyle/>
          <a:p>
            <a:r>
              <a:rPr lang="fr-CH" dirty="0" err="1"/>
              <a:t>Recent</a:t>
            </a:r>
            <a:r>
              <a:rPr lang="fr-CH" dirty="0"/>
              <a:t> </a:t>
            </a:r>
            <a:r>
              <a:rPr lang="fr-CH" dirty="0" err="1"/>
              <a:t>achievement</a:t>
            </a:r>
            <a:r>
              <a:rPr lang="fr-CH" dirty="0"/>
              <a:t> in Magnet Community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8840" y="1392548"/>
            <a:ext cx="4571176" cy="4873364"/>
          </a:xfrm>
        </p:spPr>
        <p:txBody>
          <a:bodyPr>
            <a:normAutofit fontScale="85000" lnSpcReduction="20000"/>
          </a:bodyPr>
          <a:lstStyle/>
          <a:p>
            <a:r>
              <a:rPr lang="fr-CH" dirty="0"/>
              <a:t>FP7 </a:t>
            </a:r>
            <a:r>
              <a:rPr lang="fr-CH" dirty="0" err="1"/>
              <a:t>EuCARD</a:t>
            </a:r>
            <a:r>
              <a:rPr lang="fr-CH" dirty="0"/>
              <a:t> – WP7</a:t>
            </a:r>
            <a:br>
              <a:rPr lang="fr-CH" dirty="0"/>
            </a:br>
            <a:r>
              <a:rPr lang="fr-CH" dirty="0" err="1"/>
              <a:t>technology</a:t>
            </a:r>
            <a:r>
              <a:rPr lang="fr-CH" dirty="0"/>
              <a:t> R&amp;D 2008-2013</a:t>
            </a:r>
          </a:p>
          <a:p>
            <a:pPr lvl="1"/>
            <a:r>
              <a:rPr lang="fr-CH" dirty="0"/>
              <a:t>FRESCA2 </a:t>
            </a:r>
            <a:r>
              <a:rPr lang="fr-CH" dirty="0" err="1"/>
              <a:t>dipole</a:t>
            </a:r>
            <a:br>
              <a:rPr lang="fr-CH" dirty="0"/>
            </a:br>
            <a:r>
              <a:rPr lang="fr-CH" dirty="0"/>
              <a:t>13 T, </a:t>
            </a:r>
            <a:r>
              <a:rPr lang="fr-CH" dirty="0">
                <a:sym typeface="Symbol"/>
              </a:rPr>
              <a:t> 100 mm </a:t>
            </a:r>
            <a:r>
              <a:rPr lang="fr-CH" dirty="0" err="1">
                <a:sym typeface="Symbol"/>
              </a:rPr>
              <a:t>facility</a:t>
            </a:r>
            <a:br>
              <a:rPr lang="fr-CH" dirty="0">
                <a:sym typeface="Symbol"/>
              </a:rPr>
            </a:br>
            <a:r>
              <a:rPr lang="fr-CH" dirty="0" err="1">
                <a:sym typeface="Symbol"/>
              </a:rPr>
              <a:t>Tested</a:t>
            </a:r>
            <a:r>
              <a:rPr lang="fr-CH" dirty="0">
                <a:sym typeface="Symbol"/>
              </a:rPr>
              <a:t> in July 2017: </a:t>
            </a:r>
            <a:r>
              <a:rPr lang="fr-CH" b="1" dirty="0">
                <a:sym typeface="Symbol"/>
              </a:rPr>
              <a:t>13 T!</a:t>
            </a:r>
          </a:p>
          <a:p>
            <a:pPr lvl="1"/>
            <a:r>
              <a:rPr lang="fr-CH" dirty="0">
                <a:sym typeface="Symbol"/>
              </a:rPr>
              <a:t>HTS insert + 6 T (no bore)</a:t>
            </a:r>
            <a:br>
              <a:rPr lang="fr-CH" dirty="0">
                <a:sym typeface="Symbol"/>
              </a:rPr>
            </a:br>
            <a:r>
              <a:rPr lang="fr-CH" dirty="0" err="1">
                <a:sym typeface="Symbol"/>
              </a:rPr>
              <a:t>Tested</a:t>
            </a:r>
            <a:r>
              <a:rPr lang="fr-CH" dirty="0">
                <a:sym typeface="Symbol"/>
              </a:rPr>
              <a:t> in </a:t>
            </a:r>
            <a:r>
              <a:rPr lang="fr-CH" dirty="0" err="1">
                <a:sym typeface="Symbol"/>
              </a:rPr>
              <a:t>Juy</a:t>
            </a:r>
            <a:r>
              <a:rPr lang="fr-CH" dirty="0">
                <a:sym typeface="Symbol"/>
              </a:rPr>
              <a:t> 2017: </a:t>
            </a:r>
            <a:r>
              <a:rPr lang="fr-CH" b="1" dirty="0">
                <a:sym typeface="Symbol"/>
              </a:rPr>
              <a:t>4.52 T @4.2K </a:t>
            </a:r>
            <a:r>
              <a:rPr lang="fr-CH" dirty="0">
                <a:sym typeface="Symbol"/>
              </a:rPr>
              <a:t>(power </a:t>
            </a:r>
            <a:r>
              <a:rPr lang="fr-CH" dirty="0" err="1">
                <a:sym typeface="Symbol"/>
              </a:rPr>
              <a:t>supply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limit</a:t>
            </a:r>
            <a:r>
              <a:rPr lang="fr-CH" dirty="0">
                <a:sym typeface="Symbol"/>
              </a:rPr>
              <a:t>, no </a:t>
            </a:r>
            <a:r>
              <a:rPr lang="fr-CH" dirty="0" err="1">
                <a:sym typeface="Symbol"/>
              </a:rPr>
              <a:t>quench</a:t>
            </a:r>
            <a:r>
              <a:rPr lang="fr-CH" dirty="0">
                <a:sym typeface="Symbol"/>
              </a:rPr>
              <a:t>)</a:t>
            </a:r>
          </a:p>
          <a:p>
            <a:endParaRPr lang="fr-CH" dirty="0">
              <a:sym typeface="Symbol"/>
            </a:endParaRPr>
          </a:p>
          <a:p>
            <a:r>
              <a:rPr lang="fr-CH" b="1" dirty="0">
                <a:sym typeface="Symbol"/>
              </a:rPr>
              <a:t>In 2011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we</a:t>
            </a:r>
            <a:r>
              <a:rPr lang="fr-CH" dirty="0">
                <a:sym typeface="Symbol"/>
              </a:rPr>
              <a:t> set the goal for a new EU program FP7-EuCARD2 for </a:t>
            </a:r>
            <a:r>
              <a:rPr lang="fr-CH" dirty="0" err="1">
                <a:sym typeface="Symbol"/>
              </a:rPr>
              <a:t>enabling</a:t>
            </a:r>
            <a:r>
              <a:rPr lang="fr-CH" dirty="0">
                <a:sym typeface="Symbol"/>
              </a:rPr>
              <a:t> HTS in </a:t>
            </a:r>
            <a:r>
              <a:rPr lang="fr-CH" dirty="0" err="1">
                <a:sym typeface="Symbol"/>
              </a:rPr>
              <a:t>accelerator</a:t>
            </a:r>
            <a:r>
              <a:rPr lang="fr-CH" dirty="0">
                <a:sym typeface="Symbol"/>
              </a:rPr>
              <a:t> </a:t>
            </a:r>
            <a:r>
              <a:rPr lang="fr-CH" dirty="0" err="1">
                <a:sym typeface="Symbol"/>
              </a:rPr>
              <a:t>dipoles</a:t>
            </a:r>
            <a:r>
              <a:rPr lang="fr-CH" dirty="0">
                <a:sym typeface="Symbol"/>
              </a:rPr>
              <a:t>.</a:t>
            </a:r>
          </a:p>
          <a:p>
            <a:pPr lvl="1"/>
            <a:r>
              <a:rPr lang="fr-CH" b="1" dirty="0" err="1">
                <a:solidFill>
                  <a:srgbClr val="C00000"/>
                </a:solidFill>
                <a:sym typeface="Symbol"/>
              </a:rPr>
              <a:t>Develop</a:t>
            </a:r>
            <a:r>
              <a:rPr lang="fr-CH" b="1" dirty="0">
                <a:solidFill>
                  <a:srgbClr val="C00000"/>
                </a:solidFill>
                <a:sym typeface="Symbol"/>
              </a:rPr>
              <a:t> a CONDUCTOR of </a:t>
            </a:r>
            <a:r>
              <a:rPr lang="fr-CH" b="1" dirty="0" err="1">
                <a:solidFill>
                  <a:srgbClr val="C00000"/>
                </a:solidFill>
                <a:sym typeface="Symbol"/>
              </a:rPr>
              <a:t>accelerator</a:t>
            </a:r>
            <a:r>
              <a:rPr lang="fr-CH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fr-CH" b="1" dirty="0" err="1">
                <a:solidFill>
                  <a:srgbClr val="C00000"/>
                </a:solidFill>
                <a:sym typeface="Symbol"/>
              </a:rPr>
              <a:t>quality</a:t>
            </a:r>
            <a:r>
              <a:rPr lang="fr-CH" b="1" dirty="0">
                <a:solidFill>
                  <a:srgbClr val="C00000"/>
                </a:solidFill>
                <a:sym typeface="Symbol"/>
              </a:rPr>
              <a:t> </a:t>
            </a:r>
          </a:p>
          <a:p>
            <a:pPr lvl="1"/>
            <a:r>
              <a:rPr lang="fr-CH" b="1" dirty="0" err="1">
                <a:solidFill>
                  <a:srgbClr val="00B050"/>
                </a:solidFill>
                <a:sym typeface="Symbol"/>
              </a:rPr>
              <a:t>Develop</a:t>
            </a:r>
            <a:r>
              <a:rPr lang="fr-CH" b="1" dirty="0">
                <a:solidFill>
                  <a:srgbClr val="00B050"/>
                </a:solidFill>
                <a:sym typeface="Symbol"/>
              </a:rPr>
              <a:t> a </a:t>
            </a:r>
            <a:r>
              <a:rPr lang="fr-CH" b="1" dirty="0" err="1">
                <a:solidFill>
                  <a:srgbClr val="00B050"/>
                </a:solidFill>
                <a:sym typeface="Symbol"/>
              </a:rPr>
              <a:t>Dipole</a:t>
            </a:r>
            <a:r>
              <a:rPr lang="fr-CH" b="1" dirty="0">
                <a:solidFill>
                  <a:srgbClr val="00B050"/>
                </a:solidFill>
                <a:sym typeface="Symbol"/>
              </a:rPr>
              <a:t> </a:t>
            </a:r>
            <a:r>
              <a:rPr lang="fr-CH" b="1" dirty="0" err="1">
                <a:solidFill>
                  <a:srgbClr val="00B050"/>
                </a:solidFill>
                <a:sym typeface="Symbol"/>
              </a:rPr>
              <a:t>demo</a:t>
            </a:r>
            <a:r>
              <a:rPr lang="fr-CH" b="1" dirty="0">
                <a:solidFill>
                  <a:srgbClr val="00B050"/>
                </a:solidFill>
                <a:sym typeface="Symbol"/>
              </a:rPr>
              <a:t> </a:t>
            </a:r>
            <a:r>
              <a:rPr lang="fr-CH" b="1" dirty="0" err="1">
                <a:solidFill>
                  <a:srgbClr val="00B050"/>
                </a:solidFill>
                <a:sym typeface="Symbol"/>
              </a:rPr>
              <a:t>with</a:t>
            </a:r>
            <a:r>
              <a:rPr lang="fr-CH" b="1" dirty="0">
                <a:solidFill>
                  <a:srgbClr val="00B050"/>
                </a:solidFill>
                <a:sym typeface="Symbol"/>
              </a:rPr>
              <a:t> </a:t>
            </a:r>
            <a:r>
              <a:rPr lang="fr-CH" b="1" dirty="0" err="1">
                <a:solidFill>
                  <a:srgbClr val="00B050"/>
                </a:solidFill>
                <a:sym typeface="Symbol"/>
              </a:rPr>
              <a:t>accelerator</a:t>
            </a:r>
            <a:r>
              <a:rPr lang="fr-CH" b="1" dirty="0">
                <a:solidFill>
                  <a:srgbClr val="00B050"/>
                </a:solidFill>
                <a:sym typeface="Symbol"/>
              </a:rPr>
              <a:t> </a:t>
            </a:r>
            <a:r>
              <a:rPr lang="fr-CH" b="1" dirty="0" err="1">
                <a:solidFill>
                  <a:srgbClr val="00B050"/>
                </a:solidFill>
                <a:sym typeface="Symbol"/>
              </a:rPr>
              <a:t>characteristics</a:t>
            </a:r>
            <a:endParaRPr lang="fr-CH" b="1" dirty="0">
              <a:solidFill>
                <a:srgbClr val="00B050"/>
              </a:solidFill>
              <a:sym typeface="Symbo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281172"/>
            <a:ext cx="4321807" cy="268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295" y="3705523"/>
            <a:ext cx="2987299" cy="1938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72109" y="1657668"/>
            <a:ext cx="979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Fresca2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7988" y="4234335"/>
            <a:ext cx="195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EuCARD</a:t>
            </a:r>
            <a:r>
              <a:rPr lang="en-US" dirty="0"/>
              <a:t> HTS Insert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4513" y="5782808"/>
            <a:ext cx="2318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M. Durante et al. Wed-Af.P03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40942" y="3525562"/>
            <a:ext cx="232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G. Willering et al. this session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FCF3F68-7479-840F-55BC-73F8255D82D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BD1459-A629-333D-52B1-D1B2CE52749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2" y="6474235"/>
            <a:ext cx="4797053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06EEE216-BF40-0EA9-6850-7752F25C652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FA4B780-B02D-4231-9E6A-0F708BDC1F6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 </a:t>
            </a:r>
            <a:r>
              <a:rPr lang="fr-CH" dirty="0" err="1"/>
              <a:t>Conductor</a:t>
            </a:r>
            <a:r>
              <a:rPr lang="fr-CH" dirty="0"/>
              <a:t> </a:t>
            </a:r>
            <a:r>
              <a:rPr lang="fr-CH" dirty="0" err="1"/>
              <a:t>cont</a:t>
            </a:r>
            <a:r>
              <a:rPr lang="fr-CH" dirty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415534"/>
            <a:ext cx="8640960" cy="5079860"/>
          </a:xfrm>
        </p:spPr>
        <p:txBody>
          <a:bodyPr>
            <a:normAutofit fontScale="92500" lnSpcReduction="20000"/>
          </a:bodyPr>
          <a:lstStyle/>
          <a:p>
            <a:r>
              <a:rPr lang="fr-CH" dirty="0" err="1"/>
              <a:t>Choice</a:t>
            </a:r>
            <a:r>
              <a:rPr lang="fr-CH" dirty="0"/>
              <a:t> in </a:t>
            </a:r>
            <a:r>
              <a:rPr lang="fr-CH" dirty="0" err="1"/>
              <a:t>favor</a:t>
            </a:r>
            <a:r>
              <a:rPr lang="fr-CH" dirty="0"/>
              <a:t> of REBCO tapes </a:t>
            </a:r>
            <a:r>
              <a:rPr lang="fr-CH" dirty="0" err="1"/>
              <a:t>assembled</a:t>
            </a:r>
            <a:r>
              <a:rPr lang="fr-CH" dirty="0"/>
              <a:t> in Roebel </a:t>
            </a:r>
            <a:r>
              <a:rPr lang="fr-CH" dirty="0" err="1"/>
              <a:t>cable</a:t>
            </a:r>
            <a:endParaRPr lang="fr-CH" dirty="0"/>
          </a:p>
          <a:p>
            <a:pPr lvl="1"/>
            <a:r>
              <a:rPr lang="fr-CH" dirty="0"/>
              <a:t>REBCO: </a:t>
            </a:r>
            <a:r>
              <a:rPr lang="fr-CH" dirty="0" err="1"/>
              <a:t>continuing</a:t>
            </a:r>
            <a:r>
              <a:rPr lang="fr-CH" dirty="0"/>
              <a:t> the route of </a:t>
            </a:r>
            <a:r>
              <a:rPr lang="fr-CH" dirty="0" err="1"/>
              <a:t>EuCARD</a:t>
            </a:r>
            <a:endParaRPr lang="fr-CH" dirty="0"/>
          </a:p>
          <a:p>
            <a:pPr lvl="1"/>
            <a:r>
              <a:rPr lang="fr-CH" dirty="0"/>
              <a:t>EU </a:t>
            </a:r>
            <a:r>
              <a:rPr lang="fr-CH" dirty="0" err="1"/>
              <a:t>Industry</a:t>
            </a:r>
            <a:r>
              <a:rPr lang="fr-CH" dirty="0"/>
              <a:t>. </a:t>
            </a:r>
            <a:r>
              <a:rPr lang="fr-CH" dirty="0" err="1"/>
              <a:t>Other</a:t>
            </a:r>
            <a:r>
              <a:rPr lang="fr-CH" dirty="0"/>
              <a:t> EU programs  (FP7-Eurotapes) </a:t>
            </a:r>
          </a:p>
          <a:p>
            <a:pPr lvl="1"/>
            <a:r>
              <a:rPr lang="fr-CH" dirty="0"/>
              <a:t>High </a:t>
            </a:r>
            <a:r>
              <a:rPr lang="fr-CH" dirty="0" err="1"/>
              <a:t>current</a:t>
            </a:r>
            <a:r>
              <a:rPr lang="fr-CH" dirty="0"/>
              <a:t> </a:t>
            </a:r>
            <a:r>
              <a:rPr lang="fr-CH" dirty="0" err="1"/>
              <a:t>density</a:t>
            </a:r>
            <a:r>
              <a:rPr lang="fr-CH" dirty="0"/>
              <a:t> (use// orientation)  &amp; Transposition!</a:t>
            </a:r>
          </a:p>
          <a:p>
            <a:pPr lvl="1"/>
            <a:r>
              <a:rPr lang="en-GB" dirty="0"/>
              <a:t>“Easy” start: conductor in final form, no need high temperature heat treatment of whole coil.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r>
              <a:rPr lang="fr-CH" dirty="0" err="1"/>
              <a:t>Other</a:t>
            </a:r>
            <a:r>
              <a:rPr lang="fr-CH" dirty="0"/>
              <a:t> types of </a:t>
            </a:r>
            <a:r>
              <a:rPr lang="fr-CH" dirty="0" err="1"/>
              <a:t>cable</a:t>
            </a:r>
            <a:r>
              <a:rPr lang="fr-CH" dirty="0"/>
              <a:t> </a:t>
            </a:r>
            <a:r>
              <a:rPr lang="fr-CH" dirty="0" err="1"/>
              <a:t>like</a:t>
            </a:r>
            <a:r>
              <a:rPr lang="fr-CH" dirty="0"/>
              <a:t> </a:t>
            </a:r>
            <a:r>
              <a:rPr lang="fr-CH" dirty="0" err="1"/>
              <a:t>stacked</a:t>
            </a:r>
            <a:r>
              <a:rPr lang="fr-CH" dirty="0"/>
              <a:t> tape </a:t>
            </a:r>
            <a:r>
              <a:rPr lang="fr-CH" dirty="0" err="1"/>
              <a:t>cable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twist on the </a:t>
            </a:r>
            <a:r>
              <a:rPr lang="fr-CH" dirty="0" err="1"/>
              <a:t>curvature</a:t>
            </a:r>
            <a:r>
              <a:rPr lang="fr-CH" dirty="0"/>
              <a:t> ends have been </a:t>
            </a:r>
            <a:r>
              <a:rPr lang="fr-CH" dirty="0" err="1"/>
              <a:t>investigated</a:t>
            </a:r>
            <a:r>
              <a:rPr lang="fr-CH" dirty="0"/>
              <a:t>. </a:t>
            </a:r>
            <a:r>
              <a:rPr lang="fr-CH" dirty="0" err="1"/>
              <a:t>Eyes</a:t>
            </a:r>
            <a:r>
              <a:rPr lang="fr-CH" dirty="0"/>
              <a:t> on CORC®!</a:t>
            </a:r>
          </a:p>
          <a:p>
            <a:r>
              <a:rPr lang="fr-CH" dirty="0"/>
              <a:t>Activity on Bi-2212 have been </a:t>
            </a:r>
            <a:r>
              <a:rPr lang="fr-CH" dirty="0" err="1"/>
              <a:t>pursued</a:t>
            </a:r>
            <a:r>
              <a:rPr lang="fr-CH" dirty="0"/>
              <a:t> in the collaboration CERN-ASC(</a:t>
            </a:r>
            <a:r>
              <a:rPr lang="fr-CH" dirty="0" err="1"/>
              <a:t>Fl</a:t>
            </a:r>
            <a:r>
              <a:rPr lang="fr-CH" dirty="0"/>
              <a:t>) on </a:t>
            </a:r>
            <a:r>
              <a:rPr lang="fr-CH" dirty="0" err="1"/>
              <a:t>advanced</a:t>
            </a:r>
            <a:r>
              <a:rPr lang="fr-CH" dirty="0"/>
              <a:t> </a:t>
            </a:r>
            <a:r>
              <a:rPr lang="fr-CH" dirty="0" err="1"/>
              <a:t>powder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</a:t>
            </a:r>
            <a:r>
              <a:rPr lang="fr-CH" dirty="0" err="1"/>
              <a:t>Nexans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mesurements</a:t>
            </a:r>
            <a:r>
              <a:rPr lang="fr-CH" dirty="0"/>
              <a:t> by </a:t>
            </a:r>
            <a:r>
              <a:rPr lang="fr-CH" dirty="0" err="1"/>
              <a:t>Univ</a:t>
            </a:r>
            <a:r>
              <a:rPr lang="fr-CH" dirty="0"/>
              <a:t>. of Geneva on </a:t>
            </a:r>
            <a:r>
              <a:rPr lang="fr-CH" dirty="0" err="1"/>
              <a:t>strand</a:t>
            </a:r>
            <a:r>
              <a:rPr lang="fr-CH" dirty="0"/>
              <a:t> and in future </a:t>
            </a:r>
            <a:r>
              <a:rPr lang="fr-CH" dirty="0" err="1"/>
              <a:t>U.Twente</a:t>
            </a:r>
            <a:r>
              <a:rPr lang="fr-CH" dirty="0"/>
              <a:t> on </a:t>
            </a:r>
            <a:r>
              <a:rPr lang="fr-CH" dirty="0" err="1"/>
              <a:t>cable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4" y="3275301"/>
            <a:ext cx="4906947" cy="10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5758" y="3659465"/>
            <a:ext cx="252028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dirty="0"/>
              <a:t>W. </a:t>
            </a:r>
            <a:r>
              <a:rPr lang="fr-CH" dirty="0" err="1"/>
              <a:t>Goldacker</a:t>
            </a:r>
            <a:r>
              <a:rPr lang="fr-CH" dirty="0"/>
              <a:t> et al., </a:t>
            </a:r>
            <a:r>
              <a:rPr lang="pt-BR" dirty="0"/>
              <a:t>2006 J Phys. Conf. Ser. 43 901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EC086B-8A20-A0C7-A3B9-711D90F4396F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46C17-F375-B71E-2C60-3AC03C50177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453747"/>
            <a:ext cx="5339313" cy="267733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12F052-CFB8-4587-F6D4-23430A3B66F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08F0D9-0D4B-4044-A095-1D91BDB0EBF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00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Characterization: full campaign @ </a:t>
            </a:r>
            <a:r>
              <a:rPr lang="en-US" dirty="0" err="1"/>
              <a:t>UniGe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7108" r="9080" b="2092"/>
          <a:stretch/>
        </p:blipFill>
        <p:spPr>
          <a:xfrm>
            <a:off x="1524000" y="1442024"/>
            <a:ext cx="4716016" cy="347902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6244" r="10993" b="3471"/>
          <a:stretch/>
        </p:blipFill>
        <p:spPr>
          <a:xfrm>
            <a:off x="6162233" y="3212976"/>
            <a:ext cx="4398263" cy="3205514"/>
          </a:xfr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5411502"/>
            <a:ext cx="1544389" cy="53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4628" y="5563917"/>
            <a:ext cx="176586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C. Senatore &amp; </a:t>
            </a:r>
            <a:r>
              <a:rPr lang="en-US" sz="1400" dirty="0" err="1"/>
              <a:t>C.Barth</a:t>
            </a:r>
            <a:endParaRPr lang="en-US" sz="140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F67A4A-0F7C-4DB9-FA96-AFC487988EF9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8407DF-7099-DABC-D091-597062418DF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2" y="6356351"/>
            <a:ext cx="4882113" cy="365129"/>
          </a:xfrm>
        </p:spPr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D6FD72F-1A25-7050-0BF0-539F44C3B28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FA4B780-B02D-4231-9E6A-0F708BDC1F6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9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tape to cable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440" y="1841155"/>
            <a:ext cx="6564000" cy="451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8614"/>
          <a:stretch/>
        </p:blipFill>
        <p:spPr>
          <a:xfrm>
            <a:off x="1919536" y="1417638"/>
            <a:ext cx="1386736" cy="4938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97" y="1124744"/>
            <a:ext cx="1747406" cy="1238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16281" y="1475509"/>
            <a:ext cx="1954561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A. </a:t>
            </a:r>
            <a:r>
              <a:rPr lang="en-US" sz="1400" dirty="0" err="1"/>
              <a:t>Kario</a:t>
            </a:r>
            <a:r>
              <a:rPr lang="en-US" sz="1400" dirty="0"/>
              <a:t> &amp; W. Goldacker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FAC2EE-9866-1180-F9E4-DCBD7C2DF2CB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30DDF0-0A73-9AD6-614D-07F3A19DD82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3" y="6356351"/>
            <a:ext cx="4967174" cy="365129"/>
          </a:xfrm>
        </p:spPr>
        <p:txBody>
          <a:bodyPr/>
          <a:lstStyle/>
          <a:p>
            <a:pPr lvl="0"/>
            <a:r>
              <a:rPr lang="en-US" dirty="0"/>
              <a:t>2nd Workshop on electromagnetic dipole moments of unstable particles - </a:t>
            </a:r>
            <a:r>
              <a:rPr lang="en-US" dirty="0" err="1"/>
              <a:t>Gargnano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Garda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2A0623E-52A0-7C06-0D18-63DC6B39BCC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63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06" y="1586662"/>
            <a:ext cx="546195" cy="5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line for the </a:t>
            </a:r>
            <a:r>
              <a:rPr lang="en-US" dirty="0" err="1"/>
              <a:t>Roebel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559" y="1549737"/>
            <a:ext cx="7336883" cy="4960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23" y="1786106"/>
            <a:ext cx="9683156" cy="4628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2950" y="1432773"/>
            <a:ext cx="481952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Anna </a:t>
            </a:r>
            <a:r>
              <a:rPr lang="en-US" sz="1400" dirty="0" err="1"/>
              <a:t>Kario</a:t>
            </a:r>
            <a:r>
              <a:rPr lang="en-US" sz="1400" dirty="0"/>
              <a:t>, Simon </a:t>
            </a:r>
            <a:r>
              <a:rPr lang="en-US" sz="1400" dirty="0" err="1"/>
              <a:t>Otten</a:t>
            </a:r>
            <a:r>
              <a:rPr lang="en-US" sz="1400" dirty="0"/>
              <a:t>, Andrea Kling, et al., Wed-Mo-Or21-01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7978E9-902D-F720-4DA4-2A7FE8CCF252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it-IT"/>
              <a:t>27/09/2022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FFD9A0-D848-5ACD-BD95-C138FD9C10A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4038602" y="6356351"/>
            <a:ext cx="4807685" cy="365129"/>
          </a:xfrm>
        </p:spPr>
        <p:txBody>
          <a:bodyPr/>
          <a:lstStyle/>
          <a:p>
            <a:pPr lvl="0"/>
            <a:r>
              <a:rPr lang="en-US"/>
              <a:t>2nd Workshop on electromagnetic dipole moments of unstable particles - Gargnano sul Garda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0F2D186-6928-FB5C-73AD-8B28B9BE770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8EC66AC-ED2D-48DE-A53C-8FCEB13B002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4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2254</Words>
  <Application>Microsoft Office PowerPoint</Application>
  <PresentationFormat>Widescreen</PresentationFormat>
  <Paragraphs>321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DINWebMedium</vt:lpstr>
      <vt:lpstr>Office Theme</vt:lpstr>
      <vt:lpstr>Development in dipole magnet technology</vt:lpstr>
      <vt:lpstr>A few of basic considerations…</vt:lpstr>
      <vt:lpstr>The conductor: not superconductor only</vt:lpstr>
      <vt:lpstr>Where are we today?</vt:lpstr>
      <vt:lpstr>Recent achievement in Magnet Community</vt:lpstr>
      <vt:lpstr> Conductor cont.</vt:lpstr>
      <vt:lpstr>Characterization: full campaign @ UniGe</vt:lpstr>
      <vt:lpstr>From tape to cable</vt:lpstr>
      <vt:lpstr>New line for the Roebel</vt:lpstr>
      <vt:lpstr>Aligned Block lay-out</vt:lpstr>
      <vt:lpstr> AB dipole magnet </vt:lpstr>
      <vt:lpstr>Going in steps:FeatherM0 flat racetrack, 5 m cable </vt:lpstr>
      <vt:lpstr>Magnet technology issues… design &amp; protection issues…</vt:lpstr>
      <vt:lpstr>FeatherM0.4</vt:lpstr>
      <vt:lpstr>FeatherM2 construction: a complex assembly</vt:lpstr>
      <vt:lpstr>Manufacturing the Eucard2 first dipole FeatherM2</vt:lpstr>
      <vt:lpstr>FeatherM2 AB block dipole construction</vt:lpstr>
      <vt:lpstr>Joints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is the limit of our dream of J?</vt:lpstr>
      <vt:lpstr>No-insulation (NI) coils</vt:lpstr>
      <vt:lpstr>Modeling no-insulation coils</vt:lpstr>
      <vt:lpstr>Variations of the no-insulation winding technique</vt:lpstr>
      <vt:lpstr>The HTS Demonstrator Magnet for Space (HDMS) project</vt:lpstr>
      <vt:lpstr>AMaSED-2 coil design</vt:lpstr>
      <vt:lpstr>Presentazione standard di PowerPoint</vt:lpstr>
      <vt:lpstr>AMaSED-2 completed in October 2021</vt:lpstr>
      <vt:lpstr>AMaSED-2 tested in February 2022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No-insulation coils and the HDMS project</dc:title>
  <dc:creator>Magnus Dam</dc:creator>
  <cp:lastModifiedBy>Massimo Sorbi</cp:lastModifiedBy>
  <cp:revision>41</cp:revision>
  <dcterms:created xsi:type="dcterms:W3CDTF">2022-06-22T12:30:34Z</dcterms:created>
  <dcterms:modified xsi:type="dcterms:W3CDTF">2022-09-27T13:22:29Z</dcterms:modified>
</cp:coreProperties>
</file>