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97" r:id="rId9"/>
    <p:sldId id="296" r:id="rId10"/>
    <p:sldId id="285" r:id="rId11"/>
    <p:sldId id="286" r:id="rId12"/>
    <p:sldId id="287" r:id="rId13"/>
    <p:sldId id="290" r:id="rId14"/>
    <p:sldId id="291" r:id="rId15"/>
    <p:sldId id="292" r:id="rId16"/>
    <p:sldId id="293" r:id="rId17"/>
    <p:sldId id="294" r:id="rId18"/>
    <p:sldId id="295" r:id="rId19"/>
    <p:sldId id="278" r:id="rId20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97505"/>
  </p:normalViewPr>
  <p:slideViewPr>
    <p:cSldViewPr>
      <p:cViewPr varScale="1">
        <p:scale>
          <a:sx n="142" d="100"/>
          <a:sy n="142" d="100"/>
        </p:scale>
        <p:origin x="102" y="77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0552C-B93F-47B2-A294-967D83BC5FB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0732332-B71A-4A9E-92AC-F86AF5E4440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Beam expected position</a:t>
          </a:r>
          <a:endParaRPr lang="en-GB" dirty="0"/>
        </a:p>
      </dgm:t>
    </dgm:pt>
    <dgm:pt modelId="{D944F20C-9300-40F7-A7CA-0274A2BD8186}" type="parTrans" cxnId="{67DA0C6C-E0E5-4DA7-87CF-FE19EDE374BF}">
      <dgm:prSet/>
      <dgm:spPr/>
      <dgm:t>
        <a:bodyPr/>
        <a:lstStyle/>
        <a:p>
          <a:endParaRPr lang="en-GB"/>
        </a:p>
      </dgm:t>
    </dgm:pt>
    <dgm:pt modelId="{1DE61E25-51BB-4FF5-A73C-751C7649772D}" type="sibTrans" cxnId="{67DA0C6C-E0E5-4DA7-87CF-FE19EDE374BF}">
      <dgm:prSet/>
      <dgm:spPr/>
      <dgm:t>
        <a:bodyPr/>
        <a:lstStyle/>
        <a:p>
          <a:endParaRPr lang="en-GB"/>
        </a:p>
      </dgm:t>
    </dgm:pt>
    <dgm:pt modelId="{FC2495C7-9C26-4188-81F8-4FCA31A3082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Device fiducials</a:t>
          </a:r>
          <a:endParaRPr lang="en-GB" dirty="0"/>
        </a:p>
      </dgm:t>
    </dgm:pt>
    <dgm:pt modelId="{66B039BC-7615-432D-BD04-576E827D3FCF}" type="parTrans" cxnId="{1506F6C7-1D80-4413-8940-F34D25921EAA}">
      <dgm:prSet/>
      <dgm:spPr/>
      <dgm:t>
        <a:bodyPr/>
        <a:lstStyle/>
        <a:p>
          <a:endParaRPr lang="en-GB"/>
        </a:p>
      </dgm:t>
    </dgm:pt>
    <dgm:pt modelId="{A88A00A2-4671-4FD1-B6E7-70EFAC071762}" type="sibTrans" cxnId="{1506F6C7-1D80-4413-8940-F34D25921EAA}">
      <dgm:prSet/>
      <dgm:spPr/>
      <dgm:t>
        <a:bodyPr/>
        <a:lstStyle/>
        <a:p>
          <a:endParaRPr lang="en-GB"/>
        </a:p>
      </dgm:t>
    </dgm:pt>
    <dgm:pt modelId="{85E12FA3-6EAD-4585-9B7F-7588962C3B8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Tank</a:t>
          </a:r>
          <a:endParaRPr lang="en-GB" dirty="0"/>
        </a:p>
      </dgm:t>
    </dgm:pt>
    <dgm:pt modelId="{E52BCDF1-D00F-4046-B803-00EA0A1209E4}" type="parTrans" cxnId="{7CD9AFEB-FEE8-45CC-8F7A-A7BE8E930F9E}">
      <dgm:prSet/>
      <dgm:spPr/>
      <dgm:t>
        <a:bodyPr/>
        <a:lstStyle/>
        <a:p>
          <a:endParaRPr lang="en-GB"/>
        </a:p>
      </dgm:t>
    </dgm:pt>
    <dgm:pt modelId="{C38BEA11-5B86-490B-9FAC-1769AE052288}" type="sibTrans" cxnId="{7CD9AFEB-FEE8-45CC-8F7A-A7BE8E930F9E}">
      <dgm:prSet/>
      <dgm:spPr/>
      <dgm:t>
        <a:bodyPr/>
        <a:lstStyle/>
        <a:p>
          <a:endParaRPr lang="en-GB"/>
        </a:p>
      </dgm:t>
    </dgm:pt>
    <dgm:pt modelId="{61F29F51-D924-495C-A411-28D52F965EB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Alignment mirrors</a:t>
          </a:r>
          <a:endParaRPr lang="en-GB" dirty="0"/>
        </a:p>
      </dgm:t>
    </dgm:pt>
    <dgm:pt modelId="{8B800F6E-6D22-4C91-8FB1-1387D4ECC381}" type="parTrans" cxnId="{C6BC9C66-117A-4E61-8E74-1895C5CB26D0}">
      <dgm:prSet/>
      <dgm:spPr/>
      <dgm:t>
        <a:bodyPr/>
        <a:lstStyle/>
        <a:p>
          <a:endParaRPr lang="en-GB"/>
        </a:p>
      </dgm:t>
    </dgm:pt>
    <dgm:pt modelId="{A501D9F5-9E97-454D-BA34-B1DB5EC1F6B4}" type="sibTrans" cxnId="{C6BC9C66-117A-4E61-8E74-1895C5CB26D0}">
      <dgm:prSet/>
      <dgm:spPr/>
      <dgm:t>
        <a:bodyPr/>
        <a:lstStyle/>
        <a:p>
          <a:endParaRPr lang="en-GB"/>
        </a:p>
      </dgm:t>
    </dgm:pt>
    <dgm:pt modelId="{42B5D43F-1CC7-4EAF-B8C5-4A73D04A29F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Crystal</a:t>
          </a:r>
          <a:endParaRPr lang="en-GB" dirty="0"/>
        </a:p>
      </dgm:t>
    </dgm:pt>
    <dgm:pt modelId="{2B996C44-ACA9-4F74-941D-06D9718AF88F}" type="parTrans" cxnId="{64B58261-A829-4051-A774-4A8491F584F3}">
      <dgm:prSet/>
      <dgm:spPr/>
      <dgm:t>
        <a:bodyPr/>
        <a:lstStyle/>
        <a:p>
          <a:endParaRPr lang="en-GB"/>
        </a:p>
      </dgm:t>
    </dgm:pt>
    <dgm:pt modelId="{4133BD20-AFFD-409E-8CC7-C64DF1B2CE26}" type="sibTrans" cxnId="{64B58261-A829-4051-A774-4A8491F584F3}">
      <dgm:prSet/>
      <dgm:spPr/>
      <dgm:t>
        <a:bodyPr/>
        <a:lstStyle/>
        <a:p>
          <a:endParaRPr lang="en-GB"/>
        </a:p>
      </dgm:t>
    </dgm:pt>
    <dgm:pt modelId="{40AE1B23-5672-4B89-BE5E-4975394D6FB3}" type="pres">
      <dgm:prSet presAssocID="{6D50552C-B93F-47B2-A294-967D83BC5FB7}" presName="Name0" presStyleCnt="0">
        <dgm:presLayoutVars>
          <dgm:dir/>
          <dgm:resizeHandles val="exact"/>
        </dgm:presLayoutVars>
      </dgm:prSet>
      <dgm:spPr/>
    </dgm:pt>
    <dgm:pt modelId="{AC053B9A-DD5F-49D2-919D-681ADD68F27F}" type="pres">
      <dgm:prSet presAssocID="{30732332-B71A-4A9E-92AC-F86AF5E44402}" presName="node" presStyleLbl="node1" presStyleIdx="0" presStyleCnt="5" custLinFactY="-100000" custLinFactNeighborX="-48246" custLinFactNeighborY="-104649">
        <dgm:presLayoutVars>
          <dgm:bulletEnabled val="1"/>
        </dgm:presLayoutVars>
      </dgm:prSet>
      <dgm:spPr/>
    </dgm:pt>
    <dgm:pt modelId="{508CA6A6-432B-42AD-B1DE-A2CB2263BE1F}" type="pres">
      <dgm:prSet presAssocID="{1DE61E25-51BB-4FF5-A73C-751C7649772D}" presName="sibTrans" presStyleLbl="sibTrans2D1" presStyleIdx="0" presStyleCnt="4"/>
      <dgm:spPr/>
    </dgm:pt>
    <dgm:pt modelId="{294ADCC9-BED2-4BC7-A078-87F396D47B4F}" type="pres">
      <dgm:prSet presAssocID="{1DE61E25-51BB-4FF5-A73C-751C7649772D}" presName="connectorText" presStyleLbl="sibTrans2D1" presStyleIdx="0" presStyleCnt="4"/>
      <dgm:spPr/>
    </dgm:pt>
    <dgm:pt modelId="{984F5611-A21B-442B-9408-0590438A4201}" type="pres">
      <dgm:prSet presAssocID="{FC2495C7-9C26-4188-81F8-4FCA31A30826}" presName="node" presStyleLbl="node1" presStyleIdx="1" presStyleCnt="5" custLinFactY="-100000" custLinFactNeighborX="-48246" custLinFactNeighborY="-104649">
        <dgm:presLayoutVars>
          <dgm:bulletEnabled val="1"/>
        </dgm:presLayoutVars>
      </dgm:prSet>
      <dgm:spPr/>
    </dgm:pt>
    <dgm:pt modelId="{2B4A602F-E191-4D7F-8C6F-E5ABF9F815DE}" type="pres">
      <dgm:prSet presAssocID="{A88A00A2-4671-4FD1-B6E7-70EFAC071762}" presName="sibTrans" presStyleLbl="sibTrans2D1" presStyleIdx="1" presStyleCnt="4"/>
      <dgm:spPr/>
    </dgm:pt>
    <dgm:pt modelId="{3C6E0F25-DF93-4485-B000-12ACD517923A}" type="pres">
      <dgm:prSet presAssocID="{A88A00A2-4671-4FD1-B6E7-70EFAC071762}" presName="connectorText" presStyleLbl="sibTrans2D1" presStyleIdx="1" presStyleCnt="4"/>
      <dgm:spPr/>
    </dgm:pt>
    <dgm:pt modelId="{4DCE86E7-7158-4017-9656-5FA413583D92}" type="pres">
      <dgm:prSet presAssocID="{85E12FA3-6EAD-4585-9B7F-7588962C3B89}" presName="node" presStyleLbl="node1" presStyleIdx="2" presStyleCnt="5" custLinFactNeighborX="-48776" custLinFactNeighborY="-29696">
        <dgm:presLayoutVars>
          <dgm:bulletEnabled val="1"/>
        </dgm:presLayoutVars>
      </dgm:prSet>
      <dgm:spPr/>
    </dgm:pt>
    <dgm:pt modelId="{2205ED13-6848-4CD3-9D4D-5C4E81F63408}" type="pres">
      <dgm:prSet presAssocID="{C38BEA11-5B86-490B-9FAC-1769AE052288}" presName="sibTrans" presStyleLbl="sibTrans2D1" presStyleIdx="2" presStyleCnt="4"/>
      <dgm:spPr/>
    </dgm:pt>
    <dgm:pt modelId="{E6AED234-1DCB-44AB-898A-D18FFF090E17}" type="pres">
      <dgm:prSet presAssocID="{C38BEA11-5B86-490B-9FAC-1769AE052288}" presName="connectorText" presStyleLbl="sibTrans2D1" presStyleIdx="2" presStyleCnt="4"/>
      <dgm:spPr/>
    </dgm:pt>
    <dgm:pt modelId="{E90327A9-3F24-44F8-9933-70FB1501371A}" type="pres">
      <dgm:prSet presAssocID="{61F29F51-D924-495C-A411-28D52F965EB6}" presName="node" presStyleLbl="node1" presStyleIdx="3" presStyleCnt="5" custLinFactY="-100000" custLinFactNeighborX="-48246" custLinFactNeighborY="-104649">
        <dgm:presLayoutVars>
          <dgm:bulletEnabled val="1"/>
        </dgm:presLayoutVars>
      </dgm:prSet>
      <dgm:spPr/>
    </dgm:pt>
    <dgm:pt modelId="{2D0C4E04-6294-48FA-A13F-BDBC90CF25B8}" type="pres">
      <dgm:prSet presAssocID="{A501D9F5-9E97-454D-BA34-B1DB5EC1F6B4}" presName="sibTrans" presStyleLbl="sibTrans2D1" presStyleIdx="3" presStyleCnt="4"/>
      <dgm:spPr/>
    </dgm:pt>
    <dgm:pt modelId="{EC0A2E04-EA2C-4F86-A880-5AE835E4E5D9}" type="pres">
      <dgm:prSet presAssocID="{A501D9F5-9E97-454D-BA34-B1DB5EC1F6B4}" presName="connectorText" presStyleLbl="sibTrans2D1" presStyleIdx="3" presStyleCnt="4"/>
      <dgm:spPr/>
    </dgm:pt>
    <dgm:pt modelId="{72706C9F-343D-486E-A0A8-1EEDBF8EC5C3}" type="pres">
      <dgm:prSet presAssocID="{42B5D43F-1CC7-4EAF-B8C5-4A73D04A29F5}" presName="node" presStyleLbl="node1" presStyleIdx="4" presStyleCnt="5" custLinFactY="-100000" custLinFactNeighborX="-48246" custLinFactNeighborY="-104649">
        <dgm:presLayoutVars>
          <dgm:bulletEnabled val="1"/>
        </dgm:presLayoutVars>
      </dgm:prSet>
      <dgm:spPr/>
    </dgm:pt>
  </dgm:ptLst>
  <dgm:cxnLst>
    <dgm:cxn modelId="{E8ABFF00-4C7E-46CF-B387-508E89E7A2D1}" type="presOf" srcId="{A88A00A2-4671-4FD1-B6E7-70EFAC071762}" destId="{2B4A602F-E191-4D7F-8C6F-E5ABF9F815DE}" srcOrd="0" destOrd="0" presId="urn:microsoft.com/office/officeart/2005/8/layout/process1"/>
    <dgm:cxn modelId="{F1530915-8BDE-4B45-AD21-0BB7E872A0E6}" type="presOf" srcId="{1DE61E25-51BB-4FF5-A73C-751C7649772D}" destId="{294ADCC9-BED2-4BC7-A078-87F396D47B4F}" srcOrd="1" destOrd="0" presId="urn:microsoft.com/office/officeart/2005/8/layout/process1"/>
    <dgm:cxn modelId="{D869D33B-9DC0-4CF8-BDE1-9B23166E3DE6}" type="presOf" srcId="{61F29F51-D924-495C-A411-28D52F965EB6}" destId="{E90327A9-3F24-44F8-9933-70FB1501371A}" srcOrd="0" destOrd="0" presId="urn:microsoft.com/office/officeart/2005/8/layout/process1"/>
    <dgm:cxn modelId="{64B58261-A829-4051-A774-4A8491F584F3}" srcId="{6D50552C-B93F-47B2-A294-967D83BC5FB7}" destId="{42B5D43F-1CC7-4EAF-B8C5-4A73D04A29F5}" srcOrd="4" destOrd="0" parTransId="{2B996C44-ACA9-4F74-941D-06D9718AF88F}" sibTransId="{4133BD20-AFFD-409E-8CC7-C64DF1B2CE26}"/>
    <dgm:cxn modelId="{C6BC9C66-117A-4E61-8E74-1895C5CB26D0}" srcId="{6D50552C-B93F-47B2-A294-967D83BC5FB7}" destId="{61F29F51-D924-495C-A411-28D52F965EB6}" srcOrd="3" destOrd="0" parTransId="{8B800F6E-6D22-4C91-8FB1-1387D4ECC381}" sibTransId="{A501D9F5-9E97-454D-BA34-B1DB5EC1F6B4}"/>
    <dgm:cxn modelId="{67DA0C6C-E0E5-4DA7-87CF-FE19EDE374BF}" srcId="{6D50552C-B93F-47B2-A294-967D83BC5FB7}" destId="{30732332-B71A-4A9E-92AC-F86AF5E44402}" srcOrd="0" destOrd="0" parTransId="{D944F20C-9300-40F7-A7CA-0274A2BD8186}" sibTransId="{1DE61E25-51BB-4FF5-A73C-751C7649772D}"/>
    <dgm:cxn modelId="{877FF588-D14F-43E7-AA3A-A8D62390BDD2}" type="presOf" srcId="{A88A00A2-4671-4FD1-B6E7-70EFAC071762}" destId="{3C6E0F25-DF93-4485-B000-12ACD517923A}" srcOrd="1" destOrd="0" presId="urn:microsoft.com/office/officeart/2005/8/layout/process1"/>
    <dgm:cxn modelId="{743F1D93-8257-461B-97D5-A85888C9654C}" type="presOf" srcId="{1DE61E25-51BB-4FF5-A73C-751C7649772D}" destId="{508CA6A6-432B-42AD-B1DE-A2CB2263BE1F}" srcOrd="0" destOrd="0" presId="urn:microsoft.com/office/officeart/2005/8/layout/process1"/>
    <dgm:cxn modelId="{248A2D96-1ECF-4476-ACFA-782428F2F767}" type="presOf" srcId="{C38BEA11-5B86-490B-9FAC-1769AE052288}" destId="{2205ED13-6848-4CD3-9D4D-5C4E81F63408}" srcOrd="0" destOrd="0" presId="urn:microsoft.com/office/officeart/2005/8/layout/process1"/>
    <dgm:cxn modelId="{29A81EA2-9FE1-4AB3-A802-9AC9DA21D5E7}" type="presOf" srcId="{85E12FA3-6EAD-4585-9B7F-7588962C3B89}" destId="{4DCE86E7-7158-4017-9656-5FA413583D92}" srcOrd="0" destOrd="0" presId="urn:microsoft.com/office/officeart/2005/8/layout/process1"/>
    <dgm:cxn modelId="{87447CB2-1272-49FC-B1CA-B4A59A5773A8}" type="presOf" srcId="{FC2495C7-9C26-4188-81F8-4FCA31A30826}" destId="{984F5611-A21B-442B-9408-0590438A4201}" srcOrd="0" destOrd="0" presId="urn:microsoft.com/office/officeart/2005/8/layout/process1"/>
    <dgm:cxn modelId="{B0E7DCB2-9C57-4EC8-8796-AB28224C1909}" type="presOf" srcId="{A501D9F5-9E97-454D-BA34-B1DB5EC1F6B4}" destId="{EC0A2E04-EA2C-4F86-A880-5AE835E4E5D9}" srcOrd="1" destOrd="0" presId="urn:microsoft.com/office/officeart/2005/8/layout/process1"/>
    <dgm:cxn modelId="{AEB262B4-1D32-4B96-B623-903CEFFB8105}" type="presOf" srcId="{30732332-B71A-4A9E-92AC-F86AF5E44402}" destId="{AC053B9A-DD5F-49D2-919D-681ADD68F27F}" srcOrd="0" destOrd="0" presId="urn:microsoft.com/office/officeart/2005/8/layout/process1"/>
    <dgm:cxn modelId="{1506F6C7-1D80-4413-8940-F34D25921EAA}" srcId="{6D50552C-B93F-47B2-A294-967D83BC5FB7}" destId="{FC2495C7-9C26-4188-81F8-4FCA31A30826}" srcOrd="1" destOrd="0" parTransId="{66B039BC-7615-432D-BD04-576E827D3FCF}" sibTransId="{A88A00A2-4671-4FD1-B6E7-70EFAC071762}"/>
    <dgm:cxn modelId="{79800ECA-8D78-4557-A2F4-F1758EB79743}" type="presOf" srcId="{6D50552C-B93F-47B2-A294-967D83BC5FB7}" destId="{40AE1B23-5672-4B89-BE5E-4975394D6FB3}" srcOrd="0" destOrd="0" presId="urn:microsoft.com/office/officeart/2005/8/layout/process1"/>
    <dgm:cxn modelId="{FC198BE5-C602-4F6B-B2C9-1D85C72A29C9}" type="presOf" srcId="{42B5D43F-1CC7-4EAF-B8C5-4A73D04A29F5}" destId="{72706C9F-343D-486E-A0A8-1EEDBF8EC5C3}" srcOrd="0" destOrd="0" presId="urn:microsoft.com/office/officeart/2005/8/layout/process1"/>
    <dgm:cxn modelId="{7CD9AFEB-FEE8-45CC-8F7A-A7BE8E930F9E}" srcId="{6D50552C-B93F-47B2-A294-967D83BC5FB7}" destId="{85E12FA3-6EAD-4585-9B7F-7588962C3B89}" srcOrd="2" destOrd="0" parTransId="{E52BCDF1-D00F-4046-B803-00EA0A1209E4}" sibTransId="{C38BEA11-5B86-490B-9FAC-1769AE052288}"/>
    <dgm:cxn modelId="{64C44EF8-5334-42D2-862B-5C358852F4EB}" type="presOf" srcId="{A501D9F5-9E97-454D-BA34-B1DB5EC1F6B4}" destId="{2D0C4E04-6294-48FA-A13F-BDBC90CF25B8}" srcOrd="0" destOrd="0" presId="urn:microsoft.com/office/officeart/2005/8/layout/process1"/>
    <dgm:cxn modelId="{D950D8F9-014F-4C79-BBB5-31F308C3AF87}" type="presOf" srcId="{C38BEA11-5B86-490B-9FAC-1769AE052288}" destId="{E6AED234-1DCB-44AB-898A-D18FFF090E17}" srcOrd="1" destOrd="0" presId="urn:microsoft.com/office/officeart/2005/8/layout/process1"/>
    <dgm:cxn modelId="{5D0B2931-0522-49A5-B8E8-6A34F978B5CE}" type="presParOf" srcId="{40AE1B23-5672-4B89-BE5E-4975394D6FB3}" destId="{AC053B9A-DD5F-49D2-919D-681ADD68F27F}" srcOrd="0" destOrd="0" presId="urn:microsoft.com/office/officeart/2005/8/layout/process1"/>
    <dgm:cxn modelId="{1FAD31F3-3CA7-49DE-B060-5B738327F9A2}" type="presParOf" srcId="{40AE1B23-5672-4B89-BE5E-4975394D6FB3}" destId="{508CA6A6-432B-42AD-B1DE-A2CB2263BE1F}" srcOrd="1" destOrd="0" presId="urn:microsoft.com/office/officeart/2005/8/layout/process1"/>
    <dgm:cxn modelId="{1892520B-C1CE-429B-9681-55693EFD69B4}" type="presParOf" srcId="{508CA6A6-432B-42AD-B1DE-A2CB2263BE1F}" destId="{294ADCC9-BED2-4BC7-A078-87F396D47B4F}" srcOrd="0" destOrd="0" presId="urn:microsoft.com/office/officeart/2005/8/layout/process1"/>
    <dgm:cxn modelId="{853AD621-7620-417E-B05F-4F9A18611F87}" type="presParOf" srcId="{40AE1B23-5672-4B89-BE5E-4975394D6FB3}" destId="{984F5611-A21B-442B-9408-0590438A4201}" srcOrd="2" destOrd="0" presId="urn:microsoft.com/office/officeart/2005/8/layout/process1"/>
    <dgm:cxn modelId="{98DE0B69-BB07-402F-A24A-19846A69649A}" type="presParOf" srcId="{40AE1B23-5672-4B89-BE5E-4975394D6FB3}" destId="{2B4A602F-E191-4D7F-8C6F-E5ABF9F815DE}" srcOrd="3" destOrd="0" presId="urn:microsoft.com/office/officeart/2005/8/layout/process1"/>
    <dgm:cxn modelId="{C4FEC9C5-EA72-4900-A537-489C92717654}" type="presParOf" srcId="{2B4A602F-E191-4D7F-8C6F-E5ABF9F815DE}" destId="{3C6E0F25-DF93-4485-B000-12ACD517923A}" srcOrd="0" destOrd="0" presId="urn:microsoft.com/office/officeart/2005/8/layout/process1"/>
    <dgm:cxn modelId="{9A116D03-EBA7-47E3-9FB6-26407CA01D44}" type="presParOf" srcId="{40AE1B23-5672-4B89-BE5E-4975394D6FB3}" destId="{4DCE86E7-7158-4017-9656-5FA413583D92}" srcOrd="4" destOrd="0" presId="urn:microsoft.com/office/officeart/2005/8/layout/process1"/>
    <dgm:cxn modelId="{F3F7D8EE-D889-4F1E-A9C3-508ADFDFFFE9}" type="presParOf" srcId="{40AE1B23-5672-4B89-BE5E-4975394D6FB3}" destId="{2205ED13-6848-4CD3-9D4D-5C4E81F63408}" srcOrd="5" destOrd="0" presId="urn:microsoft.com/office/officeart/2005/8/layout/process1"/>
    <dgm:cxn modelId="{CB22F313-6793-4977-8B33-24EF06398915}" type="presParOf" srcId="{2205ED13-6848-4CD3-9D4D-5C4E81F63408}" destId="{E6AED234-1DCB-44AB-898A-D18FFF090E17}" srcOrd="0" destOrd="0" presId="urn:microsoft.com/office/officeart/2005/8/layout/process1"/>
    <dgm:cxn modelId="{F6EB89B8-08DF-4E68-BC4E-71063784C676}" type="presParOf" srcId="{40AE1B23-5672-4B89-BE5E-4975394D6FB3}" destId="{E90327A9-3F24-44F8-9933-70FB1501371A}" srcOrd="6" destOrd="0" presId="urn:microsoft.com/office/officeart/2005/8/layout/process1"/>
    <dgm:cxn modelId="{FBA86F4E-5780-4754-8290-D2048262842E}" type="presParOf" srcId="{40AE1B23-5672-4B89-BE5E-4975394D6FB3}" destId="{2D0C4E04-6294-48FA-A13F-BDBC90CF25B8}" srcOrd="7" destOrd="0" presId="urn:microsoft.com/office/officeart/2005/8/layout/process1"/>
    <dgm:cxn modelId="{DE0AA8C1-D211-4319-AF6C-996142A8DC0F}" type="presParOf" srcId="{2D0C4E04-6294-48FA-A13F-BDBC90CF25B8}" destId="{EC0A2E04-EA2C-4F86-A880-5AE835E4E5D9}" srcOrd="0" destOrd="0" presId="urn:microsoft.com/office/officeart/2005/8/layout/process1"/>
    <dgm:cxn modelId="{890B46C1-654B-4442-AE1E-8F7E815725C0}" type="presParOf" srcId="{40AE1B23-5672-4B89-BE5E-4975394D6FB3}" destId="{72706C9F-343D-486E-A0A8-1EEDBF8EC5C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53B9A-DD5F-49D2-919D-681ADD68F27F}">
      <dsp:nvSpPr>
        <dsp:cNvPr id="0" name=""/>
        <dsp:cNvSpPr/>
      </dsp:nvSpPr>
      <dsp:spPr>
        <a:xfrm>
          <a:off x="0" y="0"/>
          <a:ext cx="1645846" cy="98750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Beam expected position</a:t>
          </a:r>
          <a:endParaRPr lang="en-GB" sz="1900" kern="1200" dirty="0"/>
        </a:p>
      </dsp:txBody>
      <dsp:txXfrm>
        <a:off x="28923" y="28923"/>
        <a:ext cx="1588000" cy="929662"/>
      </dsp:txXfrm>
    </dsp:sp>
    <dsp:sp modelId="{508CA6A6-432B-42AD-B1DE-A2CB2263BE1F}">
      <dsp:nvSpPr>
        <dsp:cNvPr id="0" name=""/>
        <dsp:cNvSpPr/>
      </dsp:nvSpPr>
      <dsp:spPr>
        <a:xfrm>
          <a:off x="1732353" y="289669"/>
          <a:ext cx="183393" cy="40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1732353" y="371303"/>
        <a:ext cx="128375" cy="244902"/>
      </dsp:txXfrm>
    </dsp:sp>
    <dsp:sp modelId="{984F5611-A21B-442B-9408-0590438A4201}">
      <dsp:nvSpPr>
        <dsp:cNvPr id="0" name=""/>
        <dsp:cNvSpPr/>
      </dsp:nvSpPr>
      <dsp:spPr>
        <a:xfrm>
          <a:off x="1991872" y="0"/>
          <a:ext cx="1645846" cy="98750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Device fiducials</a:t>
          </a:r>
          <a:endParaRPr lang="en-GB" sz="1900" kern="1200" dirty="0"/>
        </a:p>
      </dsp:txBody>
      <dsp:txXfrm>
        <a:off x="2020795" y="28923"/>
        <a:ext cx="1588000" cy="929662"/>
      </dsp:txXfrm>
    </dsp:sp>
    <dsp:sp modelId="{2B4A602F-E191-4D7F-8C6F-E5ABF9F815DE}">
      <dsp:nvSpPr>
        <dsp:cNvPr id="0" name=""/>
        <dsp:cNvSpPr/>
      </dsp:nvSpPr>
      <dsp:spPr>
        <a:xfrm>
          <a:off x="3801432" y="289669"/>
          <a:ext cx="347070" cy="40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801432" y="371303"/>
        <a:ext cx="242949" cy="244902"/>
      </dsp:txXfrm>
    </dsp:sp>
    <dsp:sp modelId="{4DCE86E7-7158-4017-9656-5FA413583D92}">
      <dsp:nvSpPr>
        <dsp:cNvPr id="0" name=""/>
        <dsp:cNvSpPr/>
      </dsp:nvSpPr>
      <dsp:spPr>
        <a:xfrm>
          <a:off x="4292569" y="0"/>
          <a:ext cx="1645846" cy="98750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Tank</a:t>
          </a:r>
          <a:endParaRPr lang="en-GB" sz="1900" kern="1200" dirty="0"/>
        </a:p>
      </dsp:txBody>
      <dsp:txXfrm>
        <a:off x="4321492" y="28923"/>
        <a:ext cx="1588000" cy="929662"/>
      </dsp:txXfrm>
    </dsp:sp>
    <dsp:sp modelId="{2205ED13-6848-4CD3-9D4D-5C4E81F63408}">
      <dsp:nvSpPr>
        <dsp:cNvPr id="0" name=""/>
        <dsp:cNvSpPr/>
      </dsp:nvSpPr>
      <dsp:spPr>
        <a:xfrm>
          <a:off x="6103873" y="289669"/>
          <a:ext cx="350768" cy="40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6103873" y="371303"/>
        <a:ext cx="245538" cy="244902"/>
      </dsp:txXfrm>
    </dsp:sp>
    <dsp:sp modelId="{E90327A9-3F24-44F8-9933-70FB1501371A}">
      <dsp:nvSpPr>
        <dsp:cNvPr id="0" name=""/>
        <dsp:cNvSpPr/>
      </dsp:nvSpPr>
      <dsp:spPr>
        <a:xfrm>
          <a:off x="6600244" y="0"/>
          <a:ext cx="1645846" cy="98750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Alignment mirrors</a:t>
          </a:r>
          <a:endParaRPr lang="en-GB" sz="1900" kern="1200" dirty="0"/>
        </a:p>
      </dsp:txBody>
      <dsp:txXfrm>
        <a:off x="6629167" y="28923"/>
        <a:ext cx="1588000" cy="929662"/>
      </dsp:txXfrm>
    </dsp:sp>
    <dsp:sp modelId="{2D0C4E04-6294-48FA-A13F-BDBC90CF25B8}">
      <dsp:nvSpPr>
        <dsp:cNvPr id="0" name=""/>
        <dsp:cNvSpPr/>
      </dsp:nvSpPr>
      <dsp:spPr>
        <a:xfrm>
          <a:off x="8410675" y="289669"/>
          <a:ext cx="348919" cy="40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8410675" y="371303"/>
        <a:ext cx="244243" cy="244902"/>
      </dsp:txXfrm>
    </dsp:sp>
    <dsp:sp modelId="{72706C9F-343D-486E-A0A8-1EEDBF8EC5C3}">
      <dsp:nvSpPr>
        <dsp:cNvPr id="0" name=""/>
        <dsp:cNvSpPr/>
      </dsp:nvSpPr>
      <dsp:spPr>
        <a:xfrm>
          <a:off x="8904429" y="0"/>
          <a:ext cx="1645846" cy="98750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Crystal</a:t>
          </a:r>
          <a:endParaRPr lang="en-GB" sz="1900" kern="1200" dirty="0"/>
        </a:p>
      </dsp:txBody>
      <dsp:txXfrm>
        <a:off x="8933352" y="28923"/>
        <a:ext cx="1588000" cy="929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091E57-63A1-3442-B86A-6695F2409FE9}" type="datetime1">
              <a:rPr lang="en-US" smtClean="0"/>
              <a:t>9/26/2022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5DFCAA7F-8EAD-4141-9B8C-828B1EDAAAE8}" type="datetime1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56068B66-AC6D-6940-9367-EDC4B154B8F9}" type="datetime1">
              <a:rPr lang="en-US" smtClean="0"/>
              <a:t>9/26/2022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B05A767D-07B9-9144-8C31-3A39702D4D06}" type="datetime1">
              <a:rPr lang="en-US" smtClean="0"/>
              <a:t>9/26/2022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2F9913ED-B1D4-5A4C-8CD8-2E74EB25BED8}" type="datetime1">
              <a:rPr lang="en-US" smtClean="0"/>
              <a:t>9/26/2022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fld id="{CD972BCD-5811-B64E-BDB0-AE8779383E83}" type="datetime1">
              <a:rPr lang="en-US" smtClean="0"/>
              <a:t>9/26/2022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C50A8CA0-D217-2348-BC43-8F09744CBBC2}" type="datetime1">
              <a:rPr lang="en-US" smtClean="0"/>
              <a:t>9/26/2022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998574-4EFE-F64F-9FFB-8AA532A9073D}" type="datetime1">
              <a:rPr lang="en-US" smtClean="0"/>
              <a:t>9/26/2022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53E94D-4168-8048-A22B-A04504165998}" type="datetime1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fld id="{5A2D8E4C-A0BF-5444-9C74-A3C2242D2F23}" type="datetime1">
              <a:rPr lang="en-US" smtClean="0"/>
              <a:t>9/26/2022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06EBC2-F68D-D648-AF1D-B832BA185A4D}" type="datetime1">
              <a:rPr lang="en-US" smtClean="0"/>
              <a:t>9/26/2022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505A68-9FCB-BC42-AC2B-E47DE4FC1101}" type="datetime1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F8663E3-BB79-624E-926B-8F195825897F}" type="datetime1">
              <a:rPr lang="en-US" smtClean="0"/>
              <a:t>9/26/2022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1EA7BFB-1EE4-5945-B805-E0B5FC822139}" type="datetime1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591609-E732-F641-A3F1-7047CC4ED180}" type="datetime1">
              <a:rPr lang="en-US" smtClean="0"/>
              <a:t>9/26/2022</a:t>
            </a:fld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DDD1933-E90B-7840-9B80-3952FF1C8C56}" type="datetime1">
              <a:rPr lang="en-US" smtClean="0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biLevel thresh="2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</p:sldLayoutIdLst>
  <p:hf hdr="0" ft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Goniometers for precision positioning of bent crystals in the LHC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 sz="1800" dirty="0"/>
              <a:t>Quentin Demassieux, on behalf of CERN SY-STI-TCD</a:t>
            </a:r>
            <a:endParaRPr dirty="0"/>
          </a:p>
          <a:p>
            <a:pPr algn="l">
              <a:defRPr/>
            </a:pPr>
            <a:r>
              <a:rPr lang="en-US" sz="1800" dirty="0"/>
              <a:t>27/09/2022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Rotation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FAE00-B245-34A4-5BFA-C9E1D944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2348880"/>
            <a:ext cx="6564335" cy="3672408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277CBBC7-B55D-47E5-393F-422CB5EB4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9" r="21857"/>
          <a:stretch/>
        </p:blipFill>
        <p:spPr>
          <a:xfrm>
            <a:off x="6960096" y="859655"/>
            <a:ext cx="4608512" cy="5183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372CAB-2B10-F3E5-2575-72CADE303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1340768"/>
            <a:ext cx="2645216" cy="1854669"/>
          </a:xfrm>
          <a:prstGeom prst="ellipse">
            <a:avLst/>
          </a:prstGeom>
          <a:ln>
            <a:noFill/>
          </a:ln>
          <a:effectLst>
            <a:softEdge rad="381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BBA2D9-2002-198F-56AE-2395BAAA856A}"/>
              </a:ext>
            </a:extLst>
          </p:cNvPr>
          <p:cNvSpPr txBox="1"/>
          <p:nvPr/>
        </p:nvSpPr>
        <p:spPr bwMode="auto">
          <a:xfrm>
            <a:off x="1860077" y="157331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Optical </a:t>
            </a:r>
            <a:r>
              <a:rPr lang="fr-CH" dirty="0" err="1"/>
              <a:t>heads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6DD569-4CAC-A8C9-E1E2-72AB5CB321ED}"/>
              </a:ext>
            </a:extLst>
          </p:cNvPr>
          <p:cNvCxnSpPr>
            <a:cxnSpLocks/>
          </p:cNvCxnSpPr>
          <p:nvPr/>
        </p:nvCxnSpPr>
        <p:spPr>
          <a:xfrm>
            <a:off x="943945" y="2406510"/>
            <a:ext cx="926795" cy="10224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B9CAB1-832E-DF7E-E56A-A686CAB48889}"/>
              </a:ext>
            </a:extLst>
          </p:cNvPr>
          <p:cNvCxnSpPr>
            <a:cxnSpLocks/>
          </p:cNvCxnSpPr>
          <p:nvPr/>
        </p:nvCxnSpPr>
        <p:spPr>
          <a:xfrm>
            <a:off x="911424" y="2406510"/>
            <a:ext cx="288032" cy="12582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5352B1-B470-ADB0-3FDF-23121DBAD23D}"/>
              </a:ext>
            </a:extLst>
          </p:cNvPr>
          <p:cNvCxnSpPr>
            <a:cxnSpLocks/>
          </p:cNvCxnSpPr>
          <p:nvPr/>
        </p:nvCxnSpPr>
        <p:spPr>
          <a:xfrm>
            <a:off x="983432" y="2406510"/>
            <a:ext cx="1441771" cy="909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C78909-226D-8DA1-96B9-4B2950F55A00}"/>
              </a:ext>
            </a:extLst>
          </p:cNvPr>
          <p:cNvSpPr txBox="1"/>
          <p:nvPr/>
        </p:nvSpPr>
        <p:spPr bwMode="auto">
          <a:xfrm>
            <a:off x="162176" y="201872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Retroreflectors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7A3C00-6E54-9A70-44C4-1C6B905C1560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455386" y="1757984"/>
            <a:ext cx="420915" cy="6300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D26FFC6-6793-A68C-9932-37FEE53D3CE9}"/>
              </a:ext>
            </a:extLst>
          </p:cNvPr>
          <p:cNvSpPr txBox="1"/>
          <p:nvPr/>
        </p:nvSpPr>
        <p:spPr bwMode="auto">
          <a:xfrm>
            <a:off x="2355075" y="5893095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Heads </a:t>
            </a:r>
            <a:r>
              <a:rPr lang="fr-CH" dirty="0" err="1"/>
              <a:t>adjustments</a:t>
            </a:r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F30E40-D910-3EBB-F2C0-59AEB2A23F1E}"/>
              </a:ext>
            </a:extLst>
          </p:cNvPr>
          <p:cNvCxnSpPr>
            <a:cxnSpLocks/>
          </p:cNvCxnSpPr>
          <p:nvPr/>
        </p:nvCxnSpPr>
        <p:spPr>
          <a:xfrm flipV="1">
            <a:off x="3712422" y="4437112"/>
            <a:ext cx="934628" cy="14753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866A48-A54C-5903-89F3-47413B766C90}"/>
              </a:ext>
            </a:extLst>
          </p:cNvPr>
          <p:cNvCxnSpPr>
            <a:cxnSpLocks/>
          </p:cNvCxnSpPr>
          <p:nvPr/>
        </p:nvCxnSpPr>
        <p:spPr>
          <a:xfrm flipV="1">
            <a:off x="3719736" y="4478583"/>
            <a:ext cx="582795" cy="14145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F7F07D1D-505A-C446-7B38-C0BB4B19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56" y="1273397"/>
            <a:ext cx="6348311" cy="475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66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Linear Motion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519BA-A802-6C64-122C-3FAD544BF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464309"/>
            <a:ext cx="7851705" cy="4730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12F11-30FC-8F5C-E2CA-AEA70CD7A9BE}"/>
              </a:ext>
            </a:extLst>
          </p:cNvPr>
          <p:cNvSpPr txBox="1"/>
          <p:nvPr/>
        </p:nvSpPr>
        <p:spPr bwMode="auto">
          <a:xfrm>
            <a:off x="7702994" y="32443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LVDT probe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AB94C-4CF3-0A71-0940-53A4CDCD99FC}"/>
              </a:ext>
            </a:extLst>
          </p:cNvPr>
          <p:cNvSpPr txBox="1"/>
          <p:nvPr/>
        </p:nvSpPr>
        <p:spPr bwMode="auto">
          <a:xfrm>
            <a:off x="8904312" y="520902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 x 2 switches in/out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05021-71EB-6410-7B03-0CD4BB9C5144}"/>
              </a:ext>
            </a:extLst>
          </p:cNvPr>
          <p:cNvSpPr txBox="1"/>
          <p:nvPr/>
        </p:nvSpPr>
        <p:spPr bwMode="auto">
          <a:xfrm>
            <a:off x="6312024" y="58504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Gearbox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A56E2-3703-4231-D427-807AAAF7241B}"/>
              </a:ext>
            </a:extLst>
          </p:cNvPr>
          <p:cNvSpPr txBox="1"/>
          <p:nvPr/>
        </p:nvSpPr>
        <p:spPr bwMode="auto">
          <a:xfrm>
            <a:off x="8965867" y="579612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Steppermotor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1B67D-049F-1F53-AFAF-2C1239C33366}"/>
              </a:ext>
            </a:extLst>
          </p:cNvPr>
          <p:cNvSpPr txBox="1"/>
          <p:nvPr/>
        </p:nvSpPr>
        <p:spPr bwMode="auto">
          <a:xfrm>
            <a:off x="116746" y="2649234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UHV </a:t>
            </a:r>
            <a:r>
              <a:rPr lang="fr-CH" dirty="0" err="1"/>
              <a:t>Linear</a:t>
            </a:r>
            <a:r>
              <a:rPr lang="fr-CH" dirty="0"/>
              <a:t> </a:t>
            </a:r>
            <a:r>
              <a:rPr lang="fr-CH" dirty="0" err="1"/>
              <a:t>bearings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EFC82-77F4-84BF-C558-133430114B60}"/>
              </a:ext>
            </a:extLst>
          </p:cNvPr>
          <p:cNvSpPr txBox="1"/>
          <p:nvPr/>
        </p:nvSpPr>
        <p:spPr bwMode="auto">
          <a:xfrm>
            <a:off x="7104112" y="250567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Bellow &amp; Cable </a:t>
            </a:r>
            <a:r>
              <a:rPr lang="fr-CH" dirty="0" err="1"/>
              <a:t>link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0F39DE-6130-7519-0D85-9AAD4B652B5C}"/>
              </a:ext>
            </a:extLst>
          </p:cNvPr>
          <p:cNvCxnSpPr>
            <a:stCxn id="7" idx="0"/>
          </p:cNvCxnSpPr>
          <p:nvPr/>
        </p:nvCxnSpPr>
        <p:spPr>
          <a:xfrm flipV="1">
            <a:off x="6846786" y="5301208"/>
            <a:ext cx="473350" cy="5492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098723-ECEB-1700-A5D5-C49D921A85A6}"/>
              </a:ext>
            </a:extLst>
          </p:cNvPr>
          <p:cNvCxnSpPr>
            <a:cxnSpLocks/>
          </p:cNvCxnSpPr>
          <p:nvPr/>
        </p:nvCxnSpPr>
        <p:spPr>
          <a:xfrm flipH="1" flipV="1">
            <a:off x="8616280" y="5766767"/>
            <a:ext cx="410999" cy="836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B73C05-4261-E53C-9B8E-3C47D6E8006E}"/>
              </a:ext>
            </a:extLst>
          </p:cNvPr>
          <p:cNvCxnSpPr>
            <a:cxnSpLocks/>
          </p:cNvCxnSpPr>
          <p:nvPr/>
        </p:nvCxnSpPr>
        <p:spPr>
          <a:xfrm flipH="1" flipV="1">
            <a:off x="8616280" y="4509120"/>
            <a:ext cx="699031" cy="7333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7E40EA-3484-7F4F-2EBB-70AF4AC1F75D}"/>
              </a:ext>
            </a:extLst>
          </p:cNvPr>
          <p:cNvCxnSpPr>
            <a:cxnSpLocks/>
          </p:cNvCxnSpPr>
          <p:nvPr/>
        </p:nvCxnSpPr>
        <p:spPr>
          <a:xfrm flipV="1">
            <a:off x="9336360" y="4492389"/>
            <a:ext cx="0" cy="7500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F9245F-8204-6170-5C33-40973102EC8B}"/>
              </a:ext>
            </a:extLst>
          </p:cNvPr>
          <p:cNvCxnSpPr>
            <a:cxnSpLocks/>
          </p:cNvCxnSpPr>
          <p:nvPr/>
        </p:nvCxnSpPr>
        <p:spPr>
          <a:xfrm flipH="1">
            <a:off x="7702994" y="3613666"/>
            <a:ext cx="714298" cy="215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248BFC-BD28-E9F0-B1DB-868D3F3120E6}"/>
              </a:ext>
            </a:extLst>
          </p:cNvPr>
          <p:cNvCxnSpPr>
            <a:cxnSpLocks/>
          </p:cNvCxnSpPr>
          <p:nvPr/>
        </p:nvCxnSpPr>
        <p:spPr>
          <a:xfrm flipH="1">
            <a:off x="6205428" y="2875002"/>
            <a:ext cx="970692" cy="1725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92125A-684B-4346-2029-94BA3CDBF433}"/>
              </a:ext>
            </a:extLst>
          </p:cNvPr>
          <p:cNvCxnSpPr>
            <a:cxnSpLocks/>
          </p:cNvCxnSpPr>
          <p:nvPr/>
        </p:nvCxnSpPr>
        <p:spPr>
          <a:xfrm>
            <a:off x="1279885" y="3059668"/>
            <a:ext cx="3211554" cy="20255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237611-94E0-B10C-B780-09AF8BC816E8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279885" y="3018566"/>
            <a:ext cx="3097398" cy="8013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66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Replacement chamber for proton runs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370E-312B-71AA-5789-ECCCAAED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556792"/>
            <a:ext cx="2833394" cy="4445894"/>
          </a:xfrm>
          <a:prstGeom prst="rect">
            <a:avLst/>
          </a:prstGeom>
        </p:spPr>
      </p:pic>
      <p:pic>
        <p:nvPicPr>
          <p:cNvPr id="7" name="Picture 6" descr="A picture containing person, indoor, preparing&#10;&#10;Description automatically generated">
            <a:extLst>
              <a:ext uri="{FF2B5EF4-FFF2-40B4-BE49-F238E27FC236}">
                <a16:creationId xmlns:a16="http://schemas.microsoft.com/office/drawing/2014/main" id="{E59A6AD3-BC73-DFBD-9F8D-45C5B36CF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6951" r="26375" b="23750"/>
          <a:stretch/>
        </p:blipFill>
        <p:spPr>
          <a:xfrm>
            <a:off x="5266848" y="1545288"/>
            <a:ext cx="5778446" cy="4285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4C6A7-E1A4-AE94-C394-45585419AC75}"/>
              </a:ext>
            </a:extLst>
          </p:cNvPr>
          <p:cNvSpPr txBox="1"/>
          <p:nvPr/>
        </p:nvSpPr>
        <p:spPr bwMode="auto">
          <a:xfrm>
            <a:off x="3109520" y="523146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Gearbox</a:t>
            </a:r>
            <a:r>
              <a:rPr lang="fr-CH" dirty="0"/>
              <a:t> &amp; </a:t>
            </a:r>
            <a:r>
              <a:rPr lang="fr-CH" dirty="0" err="1"/>
              <a:t>motor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9FEE1C-FC02-46AF-DCD2-73B1754269ED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2567608" y="4797152"/>
            <a:ext cx="1512691" cy="4343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41F844-1D4F-0D75-2FCA-812805E228A1}"/>
              </a:ext>
            </a:extLst>
          </p:cNvPr>
          <p:cNvSpPr txBox="1"/>
          <p:nvPr/>
        </p:nvSpPr>
        <p:spPr bwMode="auto">
          <a:xfrm>
            <a:off x="3503712" y="3244334"/>
            <a:ext cx="157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Replacement </a:t>
            </a:r>
            <a:r>
              <a:rPr lang="fr-CH" dirty="0" err="1"/>
              <a:t>Chamber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7E6D2B-FAB4-4A29-81C1-84754D577CE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063552" y="3276541"/>
            <a:ext cx="1440160" cy="2909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F419A7-7B82-4364-84D5-B788A9AC039F}"/>
              </a:ext>
            </a:extLst>
          </p:cNvPr>
          <p:cNvCxnSpPr>
            <a:cxnSpLocks/>
          </p:cNvCxnSpPr>
          <p:nvPr/>
        </p:nvCxnSpPr>
        <p:spPr>
          <a:xfrm>
            <a:off x="1130260" y="2950040"/>
            <a:ext cx="679613" cy="4789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5BD2C1-3107-080C-FD59-715B08EBEACF}"/>
              </a:ext>
            </a:extLst>
          </p:cNvPr>
          <p:cNvSpPr txBox="1"/>
          <p:nvPr/>
        </p:nvSpPr>
        <p:spPr bwMode="auto">
          <a:xfrm>
            <a:off x="-19382" y="2647917"/>
            <a:ext cx="157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RF contacts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764BA-7654-435C-0F5E-8BCB05E51342}"/>
              </a:ext>
            </a:extLst>
          </p:cNvPr>
          <p:cNvSpPr txBox="1"/>
          <p:nvPr/>
        </p:nvSpPr>
        <p:spPr bwMode="auto">
          <a:xfrm>
            <a:off x="305450" y="589908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 x 2 switches in/out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72DF10-606A-F681-F991-7376A858C17D}"/>
              </a:ext>
            </a:extLst>
          </p:cNvPr>
          <p:cNvCxnSpPr>
            <a:cxnSpLocks/>
          </p:cNvCxnSpPr>
          <p:nvPr/>
        </p:nvCxnSpPr>
        <p:spPr>
          <a:xfrm flipV="1">
            <a:off x="911424" y="5517232"/>
            <a:ext cx="936104" cy="3818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BD8E59-B127-3709-5824-8CDFBB88735D}"/>
              </a:ext>
            </a:extLst>
          </p:cNvPr>
          <p:cNvSpPr txBox="1"/>
          <p:nvPr/>
        </p:nvSpPr>
        <p:spPr bwMode="auto">
          <a:xfrm>
            <a:off x="124634" y="3919118"/>
            <a:ext cx="157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Column</a:t>
            </a:r>
            <a:r>
              <a:rPr lang="fr-CH" dirty="0"/>
              <a:t> guide</a:t>
            </a:r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CBE87A6-5888-38E9-0EEF-0AD0C6C12CEC}"/>
              </a:ext>
            </a:extLst>
          </p:cNvPr>
          <p:cNvCxnSpPr>
            <a:cxnSpLocks/>
          </p:cNvCxnSpPr>
          <p:nvPr/>
        </p:nvCxnSpPr>
        <p:spPr>
          <a:xfrm flipV="1">
            <a:off x="1057506" y="3921465"/>
            <a:ext cx="936104" cy="3818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8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assembly to operations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Crystal alignment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D71DF-28F1-A615-A7F9-747F7F7A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980055"/>
            <a:ext cx="5040560" cy="308299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9610713-6D44-4F3F-F44E-DFE391CD8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9104638"/>
              </p:ext>
            </p:extLst>
          </p:nvPr>
        </p:nvGraphicFramePr>
        <p:xfrm>
          <a:off x="551384" y="1578561"/>
          <a:ext cx="10873208" cy="1546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C8EF9632-0EFB-4077-3916-AB0BD33CC7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072" t="1106" r="25263" b="15952"/>
          <a:stretch/>
        </p:blipFill>
        <p:spPr>
          <a:xfrm>
            <a:off x="9164592" y="3021304"/>
            <a:ext cx="2691429" cy="2954678"/>
          </a:xfrm>
          <a:prstGeom prst="rect">
            <a:avLst/>
          </a:prstGeom>
        </p:spPr>
      </p:pic>
      <p:pic>
        <p:nvPicPr>
          <p:cNvPr id="8" name="Picture 7" descr="A picture containing person, indoor, automaton&#10;&#10;Description automatically generated">
            <a:extLst>
              <a:ext uri="{FF2B5EF4-FFF2-40B4-BE49-F238E27FC236}">
                <a16:creationId xmlns:a16="http://schemas.microsoft.com/office/drawing/2014/main" id="{145A0B81-C2EF-0A6C-D287-3EEE1DD96B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74" r="27100"/>
          <a:stretch/>
        </p:blipFill>
        <p:spPr>
          <a:xfrm>
            <a:off x="5589980" y="2778785"/>
            <a:ext cx="3276363" cy="3596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75C8FE-B7E3-9B53-7D02-DFE1826C57B8}"/>
              </a:ext>
            </a:extLst>
          </p:cNvPr>
          <p:cNvSpPr/>
          <p:nvPr/>
        </p:nvSpPr>
        <p:spPr>
          <a:xfrm>
            <a:off x="407987" y="1434545"/>
            <a:ext cx="8458356" cy="12050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6D00A-E5F3-AAAD-88CC-D851258D0C6F}"/>
              </a:ext>
            </a:extLst>
          </p:cNvPr>
          <p:cNvSpPr/>
          <p:nvPr/>
        </p:nvSpPr>
        <p:spPr>
          <a:xfrm>
            <a:off x="7032105" y="1434545"/>
            <a:ext cx="4104455" cy="1205014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assembly to operations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LHC installation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FBF46B9D-7FE8-EAED-E414-BB714A4D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515" y="1454539"/>
            <a:ext cx="5916149" cy="4437112"/>
          </a:xfrm>
          <a:prstGeom prst="rect">
            <a:avLst/>
          </a:prstGeom>
        </p:spPr>
      </p:pic>
      <p:pic>
        <p:nvPicPr>
          <p:cNvPr id="10" name="Picture 9" descr="A group of 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70D73539-A895-403B-A71D-20F9836E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9336" y="1452868"/>
            <a:ext cx="5916150" cy="44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3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a new generation of bended crystal devices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Limitations of current TCPC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E65187-AAFB-F834-9C3F-EDC1135E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Crystal cannot be re-aligned without opening the vacuum tank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Device not designed for larger/heavier crystals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Actuator system is very sensitive (loss of range and temporal drift have been observed on previous generations)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Impedance losses of current design would exclude any use for HL-proton runs</a:t>
            </a:r>
          </a:p>
        </p:txBody>
      </p:sp>
    </p:spTree>
    <p:extLst>
      <p:ext uri="{BB962C8B-B14F-4D97-AF65-F5344CB8AC3E}">
        <p14:creationId xmlns:p14="http://schemas.microsoft.com/office/powerpoint/2010/main" val="2150393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a new generation of bended crystal devices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Impedance and power loss of “ideal” devices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42689-04DB-A7CF-3CB6-C1DDF1D04E05}"/>
              </a:ext>
            </a:extLst>
          </p:cNvPr>
          <p:cNvSpPr txBox="1"/>
          <p:nvPr/>
        </p:nvSpPr>
        <p:spPr bwMode="auto">
          <a:xfrm>
            <a:off x="5807968" y="1439335"/>
            <a:ext cx="60949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Quartullo</a:t>
            </a:r>
            <a:r>
              <a:rPr lang="en-GB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, Danilo et al. “Electromagnetic characterization of the crystal primary collimators for the HL-LHC.” </a:t>
            </a:r>
            <a:r>
              <a:rPr lang="en-GB" b="0" i="1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Nuclear Instruments &amp; Methods in Physics Research Section A-accelerators Spectrometers Detectors and Associated Equipment</a:t>
            </a:r>
            <a:r>
              <a:rPr lang="en-GB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 1010 (2021): 165465.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E286E-B900-48D6-0225-E19763E726DA}"/>
              </a:ext>
            </a:extLst>
          </p:cNvPr>
          <p:cNvSpPr txBox="1">
            <a:spLocks/>
          </p:cNvSpPr>
          <p:nvPr/>
        </p:nvSpPr>
        <p:spPr bwMode="auto">
          <a:xfrm>
            <a:off x="289062" y="1562872"/>
            <a:ext cx="5423467" cy="147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900" dirty="0"/>
              <a:t>Ions runs with crystal in operating position : </a:t>
            </a:r>
            <a:r>
              <a:rPr lang="en-GB" sz="1900" dirty="0">
                <a:solidFill>
                  <a:schemeClr val="accent3"/>
                </a:solidFill>
              </a:rPr>
              <a:t>up to 10W</a:t>
            </a:r>
          </a:p>
          <a:p>
            <a:pPr>
              <a:defRPr/>
            </a:pPr>
            <a:r>
              <a:rPr lang="en-GB" sz="1900" dirty="0"/>
              <a:t>HL protons runs : </a:t>
            </a:r>
            <a:r>
              <a:rPr lang="en-GB" sz="1900" dirty="0">
                <a:solidFill>
                  <a:schemeClr val="accent3"/>
                </a:solidFill>
              </a:rPr>
              <a:t>up to 900W </a:t>
            </a:r>
            <a:r>
              <a:rPr lang="en-GB" sz="1900" dirty="0"/>
              <a:t>with crystal retracted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3992BC3-85A2-351D-066F-F319CE572BC5}"/>
              </a:ext>
            </a:extLst>
          </p:cNvPr>
          <p:cNvSpPr txBox="1">
            <a:spLocks/>
          </p:cNvSpPr>
          <p:nvPr/>
        </p:nvSpPr>
        <p:spPr bwMode="auto">
          <a:xfrm>
            <a:off x="6768533" y="3784331"/>
            <a:ext cx="5134405" cy="147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900" dirty="0"/>
              <a:t>IR7 type crystal in operating position for HL protons runs: </a:t>
            </a:r>
            <a:r>
              <a:rPr lang="en-GB" sz="1900" dirty="0">
                <a:solidFill>
                  <a:schemeClr val="accent2"/>
                </a:solidFill>
              </a:rPr>
              <a:t>up to 9W</a:t>
            </a:r>
          </a:p>
          <a:p>
            <a:pPr>
              <a:defRPr/>
            </a:pPr>
            <a:r>
              <a:rPr lang="en-GB" sz="1900" dirty="0"/>
              <a:t>IR3 long crystal in operating position for HL protons runs: </a:t>
            </a:r>
            <a:r>
              <a:rPr lang="en-GB" sz="1900" dirty="0">
                <a:solidFill>
                  <a:schemeClr val="accent3"/>
                </a:solidFill>
              </a:rPr>
              <a:t>up to 570W</a:t>
            </a:r>
          </a:p>
          <a:p>
            <a:pPr>
              <a:defRPr/>
            </a:pP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636B3F-81BE-CA97-8541-758C0AAFD216}"/>
              </a:ext>
            </a:extLst>
          </p:cNvPr>
          <p:cNvGrpSpPr/>
          <p:nvPr/>
        </p:nvGrpSpPr>
        <p:grpSpPr>
          <a:xfrm>
            <a:off x="408779" y="3319779"/>
            <a:ext cx="6260462" cy="2648635"/>
            <a:chOff x="408779" y="3319779"/>
            <a:chExt cx="6260462" cy="26486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621583-8F2B-BC04-D8DE-3068C1D69C64}"/>
                </a:ext>
              </a:extLst>
            </p:cNvPr>
            <p:cNvGrpSpPr/>
            <p:nvPr/>
          </p:nvGrpSpPr>
          <p:grpSpPr>
            <a:xfrm>
              <a:off x="408779" y="3319779"/>
              <a:ext cx="6260462" cy="2406431"/>
              <a:chOff x="424145" y="3284984"/>
              <a:chExt cx="6260462" cy="2406431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EA77566E-3D1F-A91D-4762-90B03AB2E1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42"/>
              <a:stretch/>
            </p:blipFill>
            <p:spPr bwMode="auto">
              <a:xfrm>
                <a:off x="424145" y="3817801"/>
                <a:ext cx="2926190" cy="1629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852F583-7EF4-4648-9032-4269E29039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500"/>
              <a:stretch/>
            </p:blipFill>
            <p:spPr>
              <a:xfrm>
                <a:off x="3719736" y="3284984"/>
                <a:ext cx="2964871" cy="2406431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DEF2C0-4207-54C8-D178-70DFCB71DD14}"/>
                </a:ext>
              </a:extLst>
            </p:cNvPr>
            <p:cNvSpPr txBox="1"/>
            <p:nvPr/>
          </p:nvSpPr>
          <p:spPr bwMode="auto">
            <a:xfrm>
              <a:off x="2275501" y="5691415"/>
              <a:ext cx="2720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dirty="0" err="1"/>
                <a:t>Courtesy</a:t>
              </a:r>
              <a:r>
                <a:rPr lang="fr-CH" sz="1200" i="1" dirty="0"/>
                <a:t> of Chiara Antuono, BE/ABP</a:t>
              </a:r>
              <a:endParaRPr lang="en-GB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7216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a new generation of bended crystal devices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Pre-design of motion systems for IR3 set-up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8F3038-660C-1397-B06B-4EC9CF60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844824"/>
            <a:ext cx="672091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iagram&#10;&#10;Description automatically generated">
            <a:extLst>
              <a:ext uri="{FF2B5EF4-FFF2-40B4-BE49-F238E27FC236}">
                <a16:creationId xmlns:a16="http://schemas.microsoft.com/office/drawing/2014/main" id="{12A681B6-CF1E-089C-681C-EC2A1CAE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810791"/>
            <a:ext cx="4336111" cy="41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9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F597B2-F6C0-0133-7D73-0AB632B1A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By the end of YETS 22-23, the baseline 4 TCPC set-up at IR7 will be completed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Ongoing project of PBC set-up at IR3 offers the chance to develop a new design compatible with high luminosity proton runs</a:t>
            </a:r>
          </a:p>
        </p:txBody>
      </p:sp>
    </p:spTree>
    <p:extLst>
      <p:ext uri="{BB962C8B-B14F-4D97-AF65-F5344CB8AC3E}">
        <p14:creationId xmlns:p14="http://schemas.microsoft.com/office/powerpoint/2010/main" val="388865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E7CCF5-E5C8-2748-8E26-16A25AC1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Principle and set-up of crystal collimators in the LHC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From requirements to operational designs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Toward a new generation of goniometers at CERN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0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crystal collimators (TCPCs)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466C0-F611-F516-523A-C4619B338691}"/>
              </a:ext>
            </a:extLst>
          </p:cNvPr>
          <p:cNvSpPr/>
          <p:nvPr/>
        </p:nvSpPr>
        <p:spPr>
          <a:xfrm>
            <a:off x="1498945" y="2985528"/>
            <a:ext cx="8862060" cy="53185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4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809107-EF98-1092-9E2D-01FCC05D12A4}"/>
              </a:ext>
            </a:extLst>
          </p:cNvPr>
          <p:cNvSpPr/>
          <p:nvPr/>
        </p:nvSpPr>
        <p:spPr>
          <a:xfrm>
            <a:off x="1779307" y="2738907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6ABF4-5B54-3D94-8D76-456E967BD525}"/>
              </a:ext>
            </a:extLst>
          </p:cNvPr>
          <p:cNvSpPr/>
          <p:nvPr/>
        </p:nvSpPr>
        <p:spPr>
          <a:xfrm>
            <a:off x="1779307" y="3444574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DECE7A-D4AF-6A54-2B74-6F29ACCF32A1}"/>
              </a:ext>
            </a:extLst>
          </p:cNvPr>
          <p:cNvSpPr/>
          <p:nvPr/>
        </p:nvSpPr>
        <p:spPr>
          <a:xfrm>
            <a:off x="2702905" y="2586507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E0742-24B8-D911-6EEA-B7AC217E7664}"/>
              </a:ext>
            </a:extLst>
          </p:cNvPr>
          <p:cNvSpPr/>
          <p:nvPr/>
        </p:nvSpPr>
        <p:spPr>
          <a:xfrm>
            <a:off x="3519034" y="2589652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99440D-D1B3-A503-F7D2-965F955411EF}"/>
              </a:ext>
            </a:extLst>
          </p:cNvPr>
          <p:cNvSpPr/>
          <p:nvPr/>
        </p:nvSpPr>
        <p:spPr>
          <a:xfrm>
            <a:off x="4335163" y="2586507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65FA79-5DC2-DD44-C475-456AFB767AA0}"/>
              </a:ext>
            </a:extLst>
          </p:cNvPr>
          <p:cNvSpPr/>
          <p:nvPr/>
        </p:nvSpPr>
        <p:spPr>
          <a:xfrm>
            <a:off x="2702905" y="3617889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DD75CE-E52A-C04A-3BA0-271BD574CF59}"/>
              </a:ext>
            </a:extLst>
          </p:cNvPr>
          <p:cNvSpPr/>
          <p:nvPr/>
        </p:nvSpPr>
        <p:spPr>
          <a:xfrm>
            <a:off x="3519034" y="3621034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21A13B-15BB-0CFA-9AD7-C335839B170E}"/>
              </a:ext>
            </a:extLst>
          </p:cNvPr>
          <p:cNvSpPr/>
          <p:nvPr/>
        </p:nvSpPr>
        <p:spPr>
          <a:xfrm>
            <a:off x="4335163" y="3617889"/>
            <a:ext cx="708660" cy="2985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39E46B-5350-3857-76C3-F9A217C9C559}"/>
              </a:ext>
            </a:extLst>
          </p:cNvPr>
          <p:cNvSpPr/>
          <p:nvPr/>
        </p:nvSpPr>
        <p:spPr>
          <a:xfrm>
            <a:off x="5196223" y="2396424"/>
            <a:ext cx="708660" cy="29851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EFDAC7-42ED-CA0D-3218-0E346C77D1D5}"/>
              </a:ext>
            </a:extLst>
          </p:cNvPr>
          <p:cNvSpPr/>
          <p:nvPr/>
        </p:nvSpPr>
        <p:spPr>
          <a:xfrm>
            <a:off x="6012352" y="2390905"/>
            <a:ext cx="708660" cy="29851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8DCE8-779E-9E6D-FD07-44A7DC931F42}"/>
              </a:ext>
            </a:extLst>
          </p:cNvPr>
          <p:cNvSpPr/>
          <p:nvPr/>
        </p:nvSpPr>
        <p:spPr>
          <a:xfrm>
            <a:off x="5196223" y="3767144"/>
            <a:ext cx="708660" cy="29851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B80333-6C4D-55E5-8024-E96CC395DBC1}"/>
              </a:ext>
            </a:extLst>
          </p:cNvPr>
          <p:cNvSpPr/>
          <p:nvPr/>
        </p:nvSpPr>
        <p:spPr>
          <a:xfrm>
            <a:off x="6012352" y="3761625"/>
            <a:ext cx="708660" cy="29851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77D0A-248E-A738-1998-43C9A0506B20}"/>
              </a:ext>
            </a:extLst>
          </p:cNvPr>
          <p:cNvSpPr txBox="1"/>
          <p:nvPr/>
        </p:nvSpPr>
        <p:spPr>
          <a:xfrm>
            <a:off x="5310523" y="3074415"/>
            <a:ext cx="96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DBE2D8-555C-D12E-9B8D-8DC4D527DC75}"/>
              </a:ext>
            </a:extLst>
          </p:cNvPr>
          <p:cNvSpPr txBox="1"/>
          <p:nvPr/>
        </p:nvSpPr>
        <p:spPr>
          <a:xfrm>
            <a:off x="1686155" y="1925672"/>
            <a:ext cx="121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TCPPs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BB6EC9-4A1F-FF4F-DE8C-C6C2E9CAF12E}"/>
              </a:ext>
            </a:extLst>
          </p:cNvPr>
          <p:cNvSpPr txBox="1"/>
          <p:nvPr/>
        </p:nvSpPr>
        <p:spPr>
          <a:xfrm>
            <a:off x="3401193" y="1926860"/>
            <a:ext cx="149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TCSPs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FD36D9-4DC8-7651-8D8A-422F0B32CCEB}"/>
              </a:ext>
            </a:extLst>
          </p:cNvPr>
          <p:cNvSpPr txBox="1"/>
          <p:nvPr/>
        </p:nvSpPr>
        <p:spPr>
          <a:xfrm>
            <a:off x="5333863" y="1921062"/>
            <a:ext cx="149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Absorbers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84B172-32F5-ADCF-56EA-B83048F2F105}"/>
              </a:ext>
            </a:extLst>
          </p:cNvPr>
          <p:cNvCxnSpPr/>
          <p:nvPr/>
        </p:nvCxnSpPr>
        <p:spPr>
          <a:xfrm flipV="1">
            <a:off x="2487967" y="2985529"/>
            <a:ext cx="696522" cy="75453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12412FA-9D54-8527-0989-11241EFBF49A}"/>
              </a:ext>
            </a:extLst>
          </p:cNvPr>
          <p:cNvCxnSpPr/>
          <p:nvPr/>
        </p:nvCxnSpPr>
        <p:spPr>
          <a:xfrm flipV="1">
            <a:off x="2487968" y="3011186"/>
            <a:ext cx="784621" cy="42788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B9AB41-4E60-55FE-0060-A8B8FF4DFF92}"/>
              </a:ext>
            </a:extLst>
          </p:cNvPr>
          <p:cNvCxnSpPr/>
          <p:nvPr/>
        </p:nvCxnSpPr>
        <p:spPr>
          <a:xfrm>
            <a:off x="2487968" y="3060982"/>
            <a:ext cx="746191" cy="65797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F115F2-3234-B952-82C0-F61E99984DBF}"/>
              </a:ext>
            </a:extLst>
          </p:cNvPr>
          <p:cNvCxnSpPr/>
          <p:nvPr/>
        </p:nvCxnSpPr>
        <p:spPr>
          <a:xfrm flipV="1">
            <a:off x="2487967" y="2937826"/>
            <a:ext cx="569268" cy="125353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992C6A-618A-BF4D-5C32-1959D3AF4896}"/>
              </a:ext>
            </a:extLst>
          </p:cNvPr>
          <p:cNvCxnSpPr/>
          <p:nvPr/>
        </p:nvCxnSpPr>
        <p:spPr>
          <a:xfrm>
            <a:off x="2487967" y="3060982"/>
            <a:ext cx="424990" cy="90359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866949-A550-D4A1-A0E8-09F553725C2E}"/>
              </a:ext>
            </a:extLst>
          </p:cNvPr>
          <p:cNvCxnSpPr/>
          <p:nvPr/>
        </p:nvCxnSpPr>
        <p:spPr>
          <a:xfrm>
            <a:off x="2487967" y="3052199"/>
            <a:ext cx="923598" cy="8782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3873BFF-8678-FDCF-CEB7-82E3920E42BF}"/>
              </a:ext>
            </a:extLst>
          </p:cNvPr>
          <p:cNvCxnSpPr/>
          <p:nvPr/>
        </p:nvCxnSpPr>
        <p:spPr>
          <a:xfrm flipV="1">
            <a:off x="2476210" y="3366758"/>
            <a:ext cx="696522" cy="75453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6661C7D-10B0-88E0-5AFE-1A90A0429678}"/>
              </a:ext>
            </a:extLst>
          </p:cNvPr>
          <p:cNvCxnSpPr/>
          <p:nvPr/>
        </p:nvCxnSpPr>
        <p:spPr>
          <a:xfrm flipV="1">
            <a:off x="2476211" y="3392415"/>
            <a:ext cx="784621" cy="42788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25E7CE1-32A9-B419-3314-2FAF3C1E213C}"/>
              </a:ext>
            </a:extLst>
          </p:cNvPr>
          <p:cNvCxnSpPr/>
          <p:nvPr/>
        </p:nvCxnSpPr>
        <p:spPr>
          <a:xfrm>
            <a:off x="2476211" y="3442211"/>
            <a:ext cx="746191" cy="65797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0DAF08-CB9A-D82C-B5D7-D1B45809C9F6}"/>
              </a:ext>
            </a:extLst>
          </p:cNvPr>
          <p:cNvCxnSpPr/>
          <p:nvPr/>
        </p:nvCxnSpPr>
        <p:spPr>
          <a:xfrm flipV="1">
            <a:off x="2476210" y="3319055"/>
            <a:ext cx="569268" cy="125353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B3D0211-2CDD-FE4B-9EEE-BD3806B573AC}"/>
              </a:ext>
            </a:extLst>
          </p:cNvPr>
          <p:cNvCxnSpPr/>
          <p:nvPr/>
        </p:nvCxnSpPr>
        <p:spPr>
          <a:xfrm>
            <a:off x="2476210" y="3442211"/>
            <a:ext cx="424990" cy="90359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57F4C1-DD83-4C0C-EC49-887A9E9BA258}"/>
              </a:ext>
            </a:extLst>
          </p:cNvPr>
          <p:cNvCxnSpPr/>
          <p:nvPr/>
        </p:nvCxnSpPr>
        <p:spPr>
          <a:xfrm>
            <a:off x="2476210" y="3433428"/>
            <a:ext cx="923598" cy="8782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D599E7A-EC56-AE9E-ADB7-D22445474596}"/>
              </a:ext>
            </a:extLst>
          </p:cNvPr>
          <p:cNvCxnSpPr/>
          <p:nvPr/>
        </p:nvCxnSpPr>
        <p:spPr>
          <a:xfrm>
            <a:off x="3307765" y="3643181"/>
            <a:ext cx="667858" cy="87516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DE3B7BA-38AC-A4E1-3A01-B9C3821737BF}"/>
              </a:ext>
            </a:extLst>
          </p:cNvPr>
          <p:cNvCxnSpPr/>
          <p:nvPr/>
        </p:nvCxnSpPr>
        <p:spPr>
          <a:xfrm>
            <a:off x="3307765" y="3636174"/>
            <a:ext cx="771422" cy="171799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C44486D-6B1D-5B99-39B4-0C415BAAE8ED}"/>
              </a:ext>
            </a:extLst>
          </p:cNvPr>
          <p:cNvCxnSpPr/>
          <p:nvPr/>
        </p:nvCxnSpPr>
        <p:spPr>
          <a:xfrm>
            <a:off x="3307765" y="3643181"/>
            <a:ext cx="696522" cy="255427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68B9F77-4D5C-DA04-A367-11E507303C64}"/>
              </a:ext>
            </a:extLst>
          </p:cNvPr>
          <p:cNvCxnSpPr/>
          <p:nvPr/>
        </p:nvCxnSpPr>
        <p:spPr>
          <a:xfrm flipV="1">
            <a:off x="3307766" y="3645378"/>
            <a:ext cx="436959" cy="1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FF0FF91-1263-27CC-A43F-95F1D12A0A49}"/>
              </a:ext>
            </a:extLst>
          </p:cNvPr>
          <p:cNvCxnSpPr/>
          <p:nvPr/>
        </p:nvCxnSpPr>
        <p:spPr>
          <a:xfrm>
            <a:off x="3307766" y="3643181"/>
            <a:ext cx="402577" cy="237711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AE131D3-4F39-74AA-6359-666F76ADCC34}"/>
              </a:ext>
            </a:extLst>
          </p:cNvPr>
          <p:cNvCxnSpPr/>
          <p:nvPr/>
        </p:nvCxnSpPr>
        <p:spPr>
          <a:xfrm>
            <a:off x="3307765" y="3634399"/>
            <a:ext cx="882232" cy="264209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A58A5AA-58B4-2213-53F8-CDE056B0CF93}"/>
              </a:ext>
            </a:extLst>
          </p:cNvPr>
          <p:cNvCxnSpPr/>
          <p:nvPr/>
        </p:nvCxnSpPr>
        <p:spPr>
          <a:xfrm>
            <a:off x="4600301" y="3639137"/>
            <a:ext cx="667858" cy="87516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10E23A6-C95B-CD83-6C65-A5938EA6947F}"/>
              </a:ext>
            </a:extLst>
          </p:cNvPr>
          <p:cNvCxnSpPr/>
          <p:nvPr/>
        </p:nvCxnSpPr>
        <p:spPr>
          <a:xfrm>
            <a:off x="4600301" y="3632130"/>
            <a:ext cx="771422" cy="171799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C7A72B6-49B1-92E3-F07D-A2EE4CBA77A4}"/>
              </a:ext>
            </a:extLst>
          </p:cNvPr>
          <p:cNvCxnSpPr/>
          <p:nvPr/>
        </p:nvCxnSpPr>
        <p:spPr>
          <a:xfrm>
            <a:off x="4600301" y="3639137"/>
            <a:ext cx="696522" cy="255427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836E1BF-F22D-78DC-D405-5D160C1BF1B2}"/>
              </a:ext>
            </a:extLst>
          </p:cNvPr>
          <p:cNvCxnSpPr/>
          <p:nvPr/>
        </p:nvCxnSpPr>
        <p:spPr>
          <a:xfrm flipV="1">
            <a:off x="4600302" y="3641334"/>
            <a:ext cx="436959" cy="1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46AE234-D174-C1F1-FA18-2647EACB9E18}"/>
              </a:ext>
            </a:extLst>
          </p:cNvPr>
          <p:cNvCxnSpPr/>
          <p:nvPr/>
        </p:nvCxnSpPr>
        <p:spPr>
          <a:xfrm>
            <a:off x="4600302" y="3639137"/>
            <a:ext cx="402577" cy="237711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BA4C287-C942-D55B-A08B-26A623F92708}"/>
              </a:ext>
            </a:extLst>
          </p:cNvPr>
          <p:cNvCxnSpPr/>
          <p:nvPr/>
        </p:nvCxnSpPr>
        <p:spPr>
          <a:xfrm>
            <a:off x="4600301" y="3630355"/>
            <a:ext cx="882232" cy="264209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F5F151F-25EB-BB9A-E9C8-494578775D18}"/>
              </a:ext>
            </a:extLst>
          </p:cNvPr>
          <p:cNvCxnSpPr/>
          <p:nvPr/>
        </p:nvCxnSpPr>
        <p:spPr>
          <a:xfrm>
            <a:off x="6273550" y="3791537"/>
            <a:ext cx="667858" cy="87516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DA54B3-BCF5-8D1E-7000-58A12591BDF9}"/>
              </a:ext>
            </a:extLst>
          </p:cNvPr>
          <p:cNvCxnSpPr/>
          <p:nvPr/>
        </p:nvCxnSpPr>
        <p:spPr>
          <a:xfrm>
            <a:off x="6273550" y="3784530"/>
            <a:ext cx="771422" cy="171799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A2BC62D-3549-083C-8E7F-050C2DE70D9E}"/>
              </a:ext>
            </a:extLst>
          </p:cNvPr>
          <p:cNvCxnSpPr/>
          <p:nvPr/>
        </p:nvCxnSpPr>
        <p:spPr>
          <a:xfrm>
            <a:off x="6273550" y="3791537"/>
            <a:ext cx="696522" cy="255427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1D777BA-1262-B468-05CA-325FF06E7C31}"/>
              </a:ext>
            </a:extLst>
          </p:cNvPr>
          <p:cNvCxnSpPr/>
          <p:nvPr/>
        </p:nvCxnSpPr>
        <p:spPr>
          <a:xfrm flipV="1">
            <a:off x="6273551" y="3793734"/>
            <a:ext cx="436959" cy="1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EEEF5D3-1204-A429-4F07-DDA20B6428BE}"/>
              </a:ext>
            </a:extLst>
          </p:cNvPr>
          <p:cNvCxnSpPr/>
          <p:nvPr/>
        </p:nvCxnSpPr>
        <p:spPr>
          <a:xfrm>
            <a:off x="6273551" y="3791537"/>
            <a:ext cx="402577" cy="237711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FACC7AF-B945-4333-5EC2-47363EDF7164}"/>
              </a:ext>
            </a:extLst>
          </p:cNvPr>
          <p:cNvCxnSpPr/>
          <p:nvPr/>
        </p:nvCxnSpPr>
        <p:spPr>
          <a:xfrm>
            <a:off x="6273550" y="3782755"/>
            <a:ext cx="882232" cy="264209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60151CE-5F35-ED6F-0EDE-31D151FEBFD1}"/>
              </a:ext>
            </a:extLst>
          </p:cNvPr>
          <p:cNvCxnSpPr>
            <a:endCxn id="12" idx="0"/>
          </p:cNvCxnSpPr>
          <p:nvPr/>
        </p:nvCxnSpPr>
        <p:spPr>
          <a:xfrm flipV="1">
            <a:off x="3307766" y="2589653"/>
            <a:ext cx="565599" cy="292221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51D29EA-73D3-9415-E073-9367FBE45728}"/>
              </a:ext>
            </a:extLst>
          </p:cNvPr>
          <p:cNvCxnSpPr/>
          <p:nvPr/>
        </p:nvCxnSpPr>
        <p:spPr>
          <a:xfrm flipV="1">
            <a:off x="3307765" y="2720153"/>
            <a:ext cx="667858" cy="154713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85CA328-976B-5C53-6713-E1D0B089211E}"/>
              </a:ext>
            </a:extLst>
          </p:cNvPr>
          <p:cNvCxnSpPr/>
          <p:nvPr/>
        </p:nvCxnSpPr>
        <p:spPr>
          <a:xfrm flipV="1">
            <a:off x="3307765" y="2776154"/>
            <a:ext cx="600568" cy="105719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0DD0804-910B-0674-B720-651344394ABC}"/>
              </a:ext>
            </a:extLst>
          </p:cNvPr>
          <p:cNvCxnSpPr/>
          <p:nvPr/>
        </p:nvCxnSpPr>
        <p:spPr>
          <a:xfrm flipV="1">
            <a:off x="3307766" y="2618828"/>
            <a:ext cx="402577" cy="265242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AA015CB-D120-E90C-931C-7F6D9340857B}"/>
              </a:ext>
            </a:extLst>
          </p:cNvPr>
          <p:cNvCxnSpPr/>
          <p:nvPr/>
        </p:nvCxnSpPr>
        <p:spPr>
          <a:xfrm flipV="1">
            <a:off x="3307765" y="2862584"/>
            <a:ext cx="454372" cy="19288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D336720-5E11-3392-6B69-3A4AEB8CE359}"/>
              </a:ext>
            </a:extLst>
          </p:cNvPr>
          <p:cNvCxnSpPr/>
          <p:nvPr/>
        </p:nvCxnSpPr>
        <p:spPr>
          <a:xfrm flipV="1">
            <a:off x="3307766" y="2612888"/>
            <a:ext cx="733165" cy="260202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3D611EA-CC0F-461B-23EF-1BBD14D61664}"/>
              </a:ext>
            </a:extLst>
          </p:cNvPr>
          <p:cNvCxnSpPr/>
          <p:nvPr/>
        </p:nvCxnSpPr>
        <p:spPr>
          <a:xfrm flipV="1">
            <a:off x="4692561" y="2569070"/>
            <a:ext cx="565599" cy="292221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F203B0C-0787-128B-D78E-FDD336F7512B}"/>
              </a:ext>
            </a:extLst>
          </p:cNvPr>
          <p:cNvCxnSpPr/>
          <p:nvPr/>
        </p:nvCxnSpPr>
        <p:spPr>
          <a:xfrm flipV="1">
            <a:off x="4692560" y="2699570"/>
            <a:ext cx="667858" cy="154713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33DCDD0-D621-B1C8-B788-F87250D445DB}"/>
              </a:ext>
            </a:extLst>
          </p:cNvPr>
          <p:cNvCxnSpPr/>
          <p:nvPr/>
        </p:nvCxnSpPr>
        <p:spPr>
          <a:xfrm flipV="1">
            <a:off x="4692560" y="2755571"/>
            <a:ext cx="600568" cy="105719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E67FBC9-8185-390A-0577-D3C5E009FB95}"/>
              </a:ext>
            </a:extLst>
          </p:cNvPr>
          <p:cNvCxnSpPr/>
          <p:nvPr/>
        </p:nvCxnSpPr>
        <p:spPr>
          <a:xfrm flipV="1">
            <a:off x="4692561" y="2598245"/>
            <a:ext cx="402577" cy="265242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E5455C8-F2F4-69C7-B13C-A813ACC6567F}"/>
              </a:ext>
            </a:extLst>
          </p:cNvPr>
          <p:cNvCxnSpPr/>
          <p:nvPr/>
        </p:nvCxnSpPr>
        <p:spPr>
          <a:xfrm flipV="1">
            <a:off x="4692560" y="2842001"/>
            <a:ext cx="454372" cy="19288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ED12DD4-B6C1-5AE5-9B35-538D8BFF3637}"/>
              </a:ext>
            </a:extLst>
          </p:cNvPr>
          <p:cNvCxnSpPr/>
          <p:nvPr/>
        </p:nvCxnSpPr>
        <p:spPr>
          <a:xfrm flipV="1">
            <a:off x="4692561" y="2592305"/>
            <a:ext cx="733165" cy="260202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5B0902D-5010-D9F7-D526-B48BD75D8360}"/>
              </a:ext>
            </a:extLst>
          </p:cNvPr>
          <p:cNvCxnSpPr/>
          <p:nvPr/>
        </p:nvCxnSpPr>
        <p:spPr>
          <a:xfrm flipV="1">
            <a:off x="6318261" y="2162609"/>
            <a:ext cx="565599" cy="292221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BE9566D-6235-9724-0725-594A27EC52DB}"/>
              </a:ext>
            </a:extLst>
          </p:cNvPr>
          <p:cNvCxnSpPr/>
          <p:nvPr/>
        </p:nvCxnSpPr>
        <p:spPr>
          <a:xfrm flipV="1">
            <a:off x="6318260" y="2293109"/>
            <a:ext cx="667858" cy="154713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36AA0CF-58A2-0374-4F13-A57C8EBAE1D3}"/>
              </a:ext>
            </a:extLst>
          </p:cNvPr>
          <p:cNvCxnSpPr/>
          <p:nvPr/>
        </p:nvCxnSpPr>
        <p:spPr>
          <a:xfrm flipV="1">
            <a:off x="6318260" y="2349110"/>
            <a:ext cx="600568" cy="105719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0C755C4-DB8B-9879-5C08-BBB9912D2CE5}"/>
              </a:ext>
            </a:extLst>
          </p:cNvPr>
          <p:cNvCxnSpPr/>
          <p:nvPr/>
        </p:nvCxnSpPr>
        <p:spPr>
          <a:xfrm flipV="1">
            <a:off x="6318261" y="2191784"/>
            <a:ext cx="402577" cy="265242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A592175-57B0-16BB-A472-80588ED8A50F}"/>
              </a:ext>
            </a:extLst>
          </p:cNvPr>
          <p:cNvCxnSpPr/>
          <p:nvPr/>
        </p:nvCxnSpPr>
        <p:spPr>
          <a:xfrm flipV="1">
            <a:off x="6318260" y="2435540"/>
            <a:ext cx="454372" cy="19288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9BDBDB4-8BAA-F663-2B1F-31EC669C6E12}"/>
              </a:ext>
            </a:extLst>
          </p:cNvPr>
          <p:cNvCxnSpPr/>
          <p:nvPr/>
        </p:nvCxnSpPr>
        <p:spPr>
          <a:xfrm flipV="1">
            <a:off x="6318261" y="2185844"/>
            <a:ext cx="733165" cy="260202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8CFE097-1A6E-8B87-F2DD-5B3318E3BD90}"/>
              </a:ext>
            </a:extLst>
          </p:cNvPr>
          <p:cNvSpPr txBox="1"/>
          <p:nvPr/>
        </p:nvSpPr>
        <p:spPr>
          <a:xfrm>
            <a:off x="1991544" y="1484784"/>
            <a:ext cx="496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Standard Collimation multi-stage cleaning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512AA3-E940-4FB2-3815-0A6E580D60A6}"/>
              </a:ext>
            </a:extLst>
          </p:cNvPr>
          <p:cNvGrpSpPr/>
          <p:nvPr/>
        </p:nvGrpSpPr>
        <p:grpSpPr>
          <a:xfrm>
            <a:off x="6925334" y="1525797"/>
            <a:ext cx="3674665" cy="3014188"/>
            <a:chOff x="6925334" y="1525797"/>
            <a:chExt cx="3674665" cy="3014188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3B42DD0-8292-4564-308F-29B9CB97EC48}"/>
                </a:ext>
              </a:extLst>
            </p:cNvPr>
            <p:cNvSpPr txBox="1"/>
            <p:nvPr/>
          </p:nvSpPr>
          <p:spPr>
            <a:xfrm>
              <a:off x="6925334" y="1525797"/>
              <a:ext cx="3674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Crystal-based collimation cleaning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B0A274-9B40-216E-7995-2567A70A60B9}"/>
                </a:ext>
              </a:extLst>
            </p:cNvPr>
            <p:cNvGrpSpPr/>
            <p:nvPr/>
          </p:nvGrpSpPr>
          <p:grpSpPr>
            <a:xfrm>
              <a:off x="7857859" y="3351680"/>
              <a:ext cx="2703989" cy="1188305"/>
              <a:chOff x="7857859" y="3351680"/>
              <a:chExt cx="2703989" cy="1188305"/>
            </a:xfrm>
          </p:grpSpPr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E8329834-B3F1-DB65-45BC-317C1CFFB31E}"/>
                  </a:ext>
                </a:extLst>
              </p:cNvPr>
              <p:cNvSpPr/>
              <p:nvPr/>
            </p:nvSpPr>
            <p:spPr>
              <a:xfrm>
                <a:off x="7857859" y="3455114"/>
                <a:ext cx="923489" cy="773511"/>
              </a:xfrm>
              <a:prstGeom prst="blockArc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6639B90-6A74-0FC9-20A1-5CD92619BAA5}"/>
                  </a:ext>
                </a:extLst>
              </p:cNvPr>
              <p:cNvSpPr/>
              <p:nvPr/>
            </p:nvSpPr>
            <p:spPr>
              <a:xfrm rot="2190102">
                <a:off x="8529432" y="3641939"/>
                <a:ext cx="508560" cy="379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E9777CA-F9C8-8CDA-061F-8253AD3A6163}"/>
                  </a:ext>
                </a:extLst>
              </p:cNvPr>
              <p:cNvSpPr/>
              <p:nvPr/>
            </p:nvSpPr>
            <p:spPr>
              <a:xfrm>
                <a:off x="9344348" y="3880891"/>
                <a:ext cx="708660" cy="29851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E0D8F3A-27E4-52CB-73E1-94C845CE7F16}"/>
                  </a:ext>
                </a:extLst>
              </p:cNvPr>
              <p:cNvSpPr txBox="1"/>
              <p:nvPr/>
            </p:nvSpPr>
            <p:spPr>
              <a:xfrm>
                <a:off x="9064074" y="4170653"/>
                <a:ext cx="1497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Absorbers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9340666-7C67-6616-9D3F-90FE13C74202}"/>
                  </a:ext>
                </a:extLst>
              </p:cNvPr>
              <p:cNvCxnSpPr/>
              <p:nvPr/>
            </p:nvCxnSpPr>
            <p:spPr>
              <a:xfrm flipV="1">
                <a:off x="8245635" y="3399383"/>
                <a:ext cx="696522" cy="75453"/>
              </a:xfrm>
              <a:prstGeom prst="straightConnector1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26C7137-E795-A3D2-0E69-B0F9C76A1455}"/>
                  </a:ext>
                </a:extLst>
              </p:cNvPr>
              <p:cNvCxnSpPr/>
              <p:nvPr/>
            </p:nvCxnSpPr>
            <p:spPr>
              <a:xfrm flipV="1">
                <a:off x="8245636" y="3425040"/>
                <a:ext cx="784621" cy="42788"/>
              </a:xfrm>
              <a:prstGeom prst="straightConnector1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A269CFD-D1EB-A925-FA55-6AFEC9E64B4F}"/>
                  </a:ext>
                </a:extLst>
              </p:cNvPr>
              <p:cNvCxnSpPr/>
              <p:nvPr/>
            </p:nvCxnSpPr>
            <p:spPr>
              <a:xfrm>
                <a:off x="8245636" y="3474836"/>
                <a:ext cx="746191" cy="65797"/>
              </a:xfrm>
              <a:prstGeom prst="straightConnector1">
                <a:avLst/>
              </a:prstGeom>
              <a:ln w="9525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D528E513-5447-94D2-AD2B-2B8B2F607E41}"/>
                  </a:ext>
                </a:extLst>
              </p:cNvPr>
              <p:cNvCxnSpPr/>
              <p:nvPr/>
            </p:nvCxnSpPr>
            <p:spPr>
              <a:xfrm flipV="1">
                <a:off x="8245635" y="3351680"/>
                <a:ext cx="569268" cy="125353"/>
              </a:xfrm>
              <a:prstGeom prst="straightConnector1">
                <a:avLst/>
              </a:prstGeom>
              <a:ln w="3175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64CA482-B192-F887-6DB2-BB59B8F9CF18}"/>
                  </a:ext>
                </a:extLst>
              </p:cNvPr>
              <p:cNvCxnSpPr/>
              <p:nvPr/>
            </p:nvCxnSpPr>
            <p:spPr>
              <a:xfrm>
                <a:off x="8245635" y="3474836"/>
                <a:ext cx="424990" cy="90359"/>
              </a:xfrm>
              <a:prstGeom prst="straightConnector1">
                <a:avLst/>
              </a:prstGeom>
              <a:ln w="3175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80CDD1C-8899-6472-0C0E-A63BB60F810F}"/>
                  </a:ext>
                </a:extLst>
              </p:cNvPr>
              <p:cNvCxnSpPr/>
              <p:nvPr/>
            </p:nvCxnSpPr>
            <p:spPr>
              <a:xfrm>
                <a:off x="8245635" y="3466053"/>
                <a:ext cx="923598" cy="8782"/>
              </a:xfrm>
              <a:prstGeom prst="straightConnector1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D8DC91F-6457-322D-2314-F03D61CB1D86}"/>
                  </a:ext>
                </a:extLst>
              </p:cNvPr>
              <p:cNvSpPr/>
              <p:nvPr/>
            </p:nvSpPr>
            <p:spPr>
              <a:xfrm rot="1251786">
                <a:off x="8622579" y="3700660"/>
                <a:ext cx="761110" cy="8080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25000">
                    <a:schemeClr val="accent1">
                      <a:lumMod val="20000"/>
                      <a:lumOff val="80000"/>
                    </a:schemeClr>
                  </a:gs>
                  <a:gs pos="32000">
                    <a:schemeClr val="accent1">
                      <a:lumMod val="20000"/>
                      <a:lumOff val="80000"/>
                    </a:schemeClr>
                  </a:gs>
                  <a:gs pos="55000">
                    <a:schemeClr val="accent1">
                      <a:lumMod val="40000"/>
                      <a:lumOff val="60000"/>
                    </a:schemeClr>
                  </a:gs>
                  <a:gs pos="84000">
                    <a:schemeClr val="accent1">
                      <a:lumMod val="20000"/>
                      <a:lumOff val="80000"/>
                    </a:schemeClr>
                  </a:gs>
                  <a:gs pos="88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0DE805D-86FA-3A46-B176-08DE6AFC5C51}"/>
                  </a:ext>
                </a:extLst>
              </p:cNvPr>
              <p:cNvSpPr txBox="1"/>
              <p:nvPr/>
            </p:nvSpPr>
            <p:spPr>
              <a:xfrm>
                <a:off x="7926892" y="4170653"/>
                <a:ext cx="9512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Crystal</a:t>
                </a: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153BBD7-85AF-33A3-C284-ED489EA2C06A}"/>
              </a:ext>
            </a:extLst>
          </p:cNvPr>
          <p:cNvSpPr/>
          <p:nvPr/>
        </p:nvSpPr>
        <p:spPr>
          <a:xfrm rot="3083764">
            <a:off x="7720305" y="3624135"/>
            <a:ext cx="432725" cy="3875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 up of crystal collimators (TCPCs) in the LHC (IR7)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69C475C5-25CF-A580-C40A-72A16002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80003" y="3044246"/>
            <a:ext cx="6604010" cy="305346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F8E83D5-0DC1-3A5D-9789-019DE439C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91944" y="1174978"/>
            <a:ext cx="5373746" cy="1804444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6CA6364A-1DB2-2ECB-8E80-8B391CE07197}"/>
              </a:ext>
            </a:extLst>
          </p:cNvPr>
          <p:cNvSpPr/>
          <p:nvPr/>
        </p:nvSpPr>
        <p:spPr bwMode="auto">
          <a:xfrm>
            <a:off x="5722967" y="2343579"/>
            <a:ext cx="1648847" cy="38723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11T Magnet</a:t>
            </a:r>
            <a:endParaRPr lang="en-GB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EA11B1-0435-B0EA-EF18-C6D8166EB774}"/>
              </a:ext>
            </a:extLst>
          </p:cNvPr>
          <p:cNvSpPr/>
          <p:nvPr/>
        </p:nvSpPr>
        <p:spPr bwMode="auto">
          <a:xfrm>
            <a:off x="9103974" y="2026966"/>
            <a:ext cx="1648847" cy="38723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11T Magnet</a:t>
            </a:r>
            <a:endParaRPr lang="en-GB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B60ADC2-A49F-41A5-C3BA-9CAA71B9DA7C}"/>
              </a:ext>
            </a:extLst>
          </p:cNvPr>
          <p:cNvSpPr/>
          <p:nvPr/>
        </p:nvSpPr>
        <p:spPr bwMode="auto">
          <a:xfrm>
            <a:off x="7627152" y="1181747"/>
            <a:ext cx="936104" cy="38723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TCLD</a:t>
            </a:r>
            <a:endParaRPr lang="en-GB" dirty="0"/>
          </a:p>
        </p:txBody>
      </p:sp>
      <p:sp>
        <p:nvSpPr>
          <p:cNvPr id="93" name="Content Placeholder 4">
            <a:extLst>
              <a:ext uri="{FF2B5EF4-FFF2-40B4-BE49-F238E27FC236}">
                <a16:creationId xmlns:a16="http://schemas.microsoft.com/office/drawing/2014/main" id="{1C42CD2B-3522-A770-CF0F-EC43D4F26DBD}"/>
              </a:ext>
            </a:extLst>
          </p:cNvPr>
          <p:cNvSpPr txBox="1">
            <a:spLocks/>
          </p:cNvSpPr>
          <p:nvPr/>
        </p:nvSpPr>
        <p:spPr bwMode="auto">
          <a:xfrm>
            <a:off x="312493" y="1700808"/>
            <a:ext cx="4898512" cy="4498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900" dirty="0"/>
              <a:t>Motivations</a:t>
            </a:r>
          </a:p>
          <a:p>
            <a:pPr marL="285750" lvl="1" indent="-285750">
              <a:defRPr/>
            </a:pPr>
            <a:r>
              <a:rPr lang="en-GB" sz="1400" dirty="0"/>
              <a:t>Cleaning upgrade required to prevent quenches in DS magnets at IR7</a:t>
            </a:r>
          </a:p>
          <a:p>
            <a:pPr marL="285750" lvl="1" indent="-285750">
              <a:defRPr/>
            </a:pPr>
            <a:r>
              <a:rPr lang="en-GB" sz="1400" dirty="0"/>
              <a:t>11T dipoles not available for TCLD cleaning</a:t>
            </a:r>
          </a:p>
          <a:p>
            <a:pPr marL="285750" lvl="1" indent="-285750">
              <a:defRPr/>
            </a:pPr>
            <a:r>
              <a:rPr lang="en-GB" sz="1400" dirty="0"/>
              <a:t>New baseline Nov.2020 using TCPC crystal collimators for ion runs cleaning</a:t>
            </a:r>
          </a:p>
          <a:p>
            <a:pPr>
              <a:defRPr/>
            </a:pPr>
            <a:r>
              <a:rPr lang="en-GB" sz="2000" dirty="0"/>
              <a:t>Set-up</a:t>
            </a:r>
          </a:p>
          <a:p>
            <a:pPr lvl="1">
              <a:defRPr/>
            </a:pPr>
            <a:r>
              <a:rPr lang="en-GB" sz="1400" dirty="0"/>
              <a:t>4 TCPCs installed at IR7</a:t>
            </a:r>
          </a:p>
          <a:p>
            <a:pPr lvl="2">
              <a:defRPr/>
            </a:pPr>
            <a:r>
              <a:rPr lang="en-GB" sz="1400" dirty="0"/>
              <a:t>2 verticals installed during YETS21-22 </a:t>
            </a:r>
            <a:r>
              <a:rPr lang="en-US" sz="1400" dirty="0"/>
              <a:t>(figure on the right)</a:t>
            </a:r>
            <a:endParaRPr lang="en-GB" sz="1400" dirty="0"/>
          </a:p>
          <a:p>
            <a:pPr lvl="2">
              <a:defRPr/>
            </a:pPr>
            <a:r>
              <a:rPr lang="en-GB" sz="1400" dirty="0"/>
              <a:t>2 horizontals to be replaced during YETS 22-23</a:t>
            </a:r>
          </a:p>
          <a:p>
            <a:pPr lvl="2">
              <a:defRPr/>
            </a:pPr>
            <a:r>
              <a:rPr lang="en-GB" sz="1400" dirty="0"/>
              <a:t>2 spares are being produced (2022-2023)</a:t>
            </a:r>
          </a:p>
          <a:p>
            <a:pPr lvl="2">
              <a:defRPr/>
            </a:pPr>
            <a:r>
              <a:rPr lang="en-GB" sz="1400" dirty="0"/>
              <a:t>Operational only for ion-runs. HL-LHC protons runs would require additional absorbers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336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TCPCs (</a:t>
            </a:r>
            <a:r>
              <a:rPr lang="en-US" dirty="0" err="1"/>
              <a:t>Gonimeters</a:t>
            </a:r>
            <a:r>
              <a:rPr lang="en-US" dirty="0"/>
              <a:t>) devices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Bent crystal characteristics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ACABF-68C8-1D49-1D37-49272073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01" y="1772816"/>
            <a:ext cx="4105396" cy="3816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CD6A2C-A1B5-41C2-9229-157111B7F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04991" y="1988686"/>
            <a:ext cx="4294586" cy="32403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55A122-C1C2-BFE0-2802-5EA9840956D8}"/>
              </a:ext>
            </a:extLst>
          </p:cNvPr>
          <p:cNvSpPr/>
          <p:nvPr/>
        </p:nvSpPr>
        <p:spPr>
          <a:xfrm>
            <a:off x="829923" y="4545124"/>
            <a:ext cx="4618005" cy="46805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5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TCPCs (</a:t>
            </a:r>
            <a:r>
              <a:rPr lang="en-US" dirty="0" err="1"/>
              <a:t>Gonimeters</a:t>
            </a:r>
            <a:r>
              <a:rPr lang="en-US" dirty="0"/>
              <a:t>) devices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Device requirements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5E085-90A1-111E-3AB5-C8846D5F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556792"/>
            <a:ext cx="4442627" cy="42434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F4C086-683E-2AF9-C7F0-4AD5C4B1D7FE}"/>
              </a:ext>
            </a:extLst>
          </p:cNvPr>
          <p:cNvGrpSpPr/>
          <p:nvPr/>
        </p:nvGrpSpPr>
        <p:grpSpPr>
          <a:xfrm>
            <a:off x="5447928" y="1628800"/>
            <a:ext cx="4896544" cy="2791128"/>
            <a:chOff x="5447928" y="1628800"/>
            <a:chExt cx="4896544" cy="27911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846A76-7D47-74CA-873F-C6B5A658ACC2}"/>
                </a:ext>
              </a:extLst>
            </p:cNvPr>
            <p:cNvSpPr txBox="1"/>
            <p:nvPr/>
          </p:nvSpPr>
          <p:spPr bwMode="auto">
            <a:xfrm>
              <a:off x="5447928" y="1628800"/>
              <a:ext cx="4896544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Impedance of device shall be compatible with operating crystal position for ion runs</a:t>
              </a:r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C946A9-D71C-26FF-C838-E7463ED4A04C}"/>
                </a:ext>
              </a:extLst>
            </p:cNvPr>
            <p:cNvSpPr txBox="1"/>
            <p:nvPr/>
          </p:nvSpPr>
          <p:spPr bwMode="auto">
            <a:xfrm>
              <a:off x="5447928" y="2348880"/>
              <a:ext cx="4896544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Impedance of device shall be compatible with parking crystal position for proton runs</a:t>
              </a:r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02A19D-E70B-AF9A-5198-0BFC4A8F0996}"/>
                </a:ext>
              </a:extLst>
            </p:cNvPr>
            <p:cNvSpPr txBox="1"/>
            <p:nvPr/>
          </p:nvSpPr>
          <p:spPr bwMode="auto">
            <a:xfrm>
              <a:off x="5447928" y="3068960"/>
              <a:ext cx="4896544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Device shall be compatible with UHV requirements and bakeable</a:t>
              </a:r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3AE963-712C-FDB3-A57E-E2860C21C3F1}"/>
                </a:ext>
              </a:extLst>
            </p:cNvPr>
            <p:cNvSpPr txBox="1"/>
            <p:nvPr/>
          </p:nvSpPr>
          <p:spPr bwMode="auto">
            <a:xfrm>
              <a:off x="5447928" y="3773597"/>
              <a:ext cx="4896544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Position of crystal and device temperature shall be monitored</a:t>
              </a:r>
              <a:endParaRPr lang="en-GB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B473FA7-7218-7AA5-A77B-44D0938FE8FD}"/>
              </a:ext>
            </a:extLst>
          </p:cNvPr>
          <p:cNvSpPr/>
          <p:nvPr/>
        </p:nvSpPr>
        <p:spPr>
          <a:xfrm>
            <a:off x="407988" y="3402047"/>
            <a:ext cx="4614642" cy="891049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31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Rotation actuator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BCE31CC-7D19-374F-1843-ED48F7857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564904"/>
            <a:ext cx="5181851" cy="31556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0B36FA0-3DB9-27FE-C5F1-B54B473249A4}"/>
              </a:ext>
            </a:extLst>
          </p:cNvPr>
          <p:cNvSpPr txBox="1"/>
          <p:nvPr/>
        </p:nvSpPr>
        <p:spPr>
          <a:xfrm>
            <a:off x="2215570" y="5406065"/>
            <a:ext cx="6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Piston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0E5A6C-70E6-F141-D5C6-88CFA825B11F}"/>
              </a:ext>
            </a:extLst>
          </p:cNvPr>
          <p:cNvSpPr txBox="1"/>
          <p:nvPr/>
        </p:nvSpPr>
        <p:spPr>
          <a:xfrm>
            <a:off x="1935733" y="1581440"/>
            <a:ext cx="93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Pre-load spring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144D4-63F3-6B8A-AD15-4D534B027529}"/>
              </a:ext>
            </a:extLst>
          </p:cNvPr>
          <p:cNvSpPr txBox="1"/>
          <p:nvPr/>
        </p:nvSpPr>
        <p:spPr>
          <a:xfrm>
            <a:off x="1161865" y="2571598"/>
            <a:ext cx="930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30C70-93CF-FC4E-57F9-FB2E753F74C1}"/>
              </a:ext>
            </a:extLst>
          </p:cNvPr>
          <p:cNvSpPr txBox="1"/>
          <p:nvPr/>
        </p:nvSpPr>
        <p:spPr>
          <a:xfrm>
            <a:off x="3804914" y="5799968"/>
            <a:ext cx="74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Wedge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15965E-1F64-9C6F-867F-EF5563C8C610}"/>
              </a:ext>
            </a:extLst>
          </p:cNvPr>
          <p:cNvSpPr txBox="1"/>
          <p:nvPr/>
        </p:nvSpPr>
        <p:spPr>
          <a:xfrm>
            <a:off x="597999" y="5615059"/>
            <a:ext cx="930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Stopper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9E8F6B-71AF-DDF7-F3E9-327745E5D354}"/>
              </a:ext>
            </a:extLst>
          </p:cNvPr>
          <p:cNvSpPr txBox="1"/>
          <p:nvPr/>
        </p:nvSpPr>
        <p:spPr>
          <a:xfrm>
            <a:off x="494275" y="3667965"/>
            <a:ext cx="930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blades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9BD3EAF-0662-200B-CE03-E7B5BFF4D394}"/>
              </a:ext>
            </a:extLst>
          </p:cNvPr>
          <p:cNvCxnSpPr>
            <a:stCxn id="39" idx="2"/>
          </p:cNvCxnSpPr>
          <p:nvPr/>
        </p:nvCxnSpPr>
        <p:spPr>
          <a:xfrm>
            <a:off x="2375965" y="2126426"/>
            <a:ext cx="294102" cy="1361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D060BF-3734-AEB0-1B12-5A4053CD733C}"/>
              </a:ext>
            </a:extLst>
          </p:cNvPr>
          <p:cNvCxnSpPr>
            <a:cxnSpLocks/>
          </p:cNvCxnSpPr>
          <p:nvPr/>
        </p:nvCxnSpPr>
        <p:spPr>
          <a:xfrm>
            <a:off x="1489783" y="2840198"/>
            <a:ext cx="137415" cy="963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3D74538-024B-99F1-CE33-BCDD9BF727EC}"/>
              </a:ext>
            </a:extLst>
          </p:cNvPr>
          <p:cNvCxnSpPr>
            <a:cxnSpLocks/>
          </p:cNvCxnSpPr>
          <p:nvPr/>
        </p:nvCxnSpPr>
        <p:spPr>
          <a:xfrm flipH="1" flipV="1">
            <a:off x="2117996" y="4011490"/>
            <a:ext cx="464638" cy="1412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C1314D0-201F-85C8-FD10-9B0CEB7F1F28}"/>
              </a:ext>
            </a:extLst>
          </p:cNvPr>
          <p:cNvSpPr txBox="1"/>
          <p:nvPr/>
        </p:nvSpPr>
        <p:spPr>
          <a:xfrm>
            <a:off x="3617457" y="2339969"/>
            <a:ext cx="128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Piezoelectric material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4B467BE-1668-297B-5CFC-A4D5120A0793}"/>
              </a:ext>
            </a:extLst>
          </p:cNvPr>
          <p:cNvCxnSpPr>
            <a:cxnSpLocks/>
          </p:cNvCxnSpPr>
          <p:nvPr/>
        </p:nvCxnSpPr>
        <p:spPr>
          <a:xfrm flipH="1">
            <a:off x="3678179" y="2863189"/>
            <a:ext cx="432048" cy="120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121068B-14D9-A7FD-95C9-DEA648B486BF}"/>
              </a:ext>
            </a:extLst>
          </p:cNvPr>
          <p:cNvCxnSpPr>
            <a:stCxn id="41" idx="0"/>
          </p:cNvCxnSpPr>
          <p:nvPr/>
        </p:nvCxnSpPr>
        <p:spPr>
          <a:xfrm flipV="1">
            <a:off x="4159146" y="4208350"/>
            <a:ext cx="599153" cy="1604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48B19CD-9B21-868D-7D0D-122205756DEA}"/>
              </a:ext>
            </a:extLst>
          </p:cNvPr>
          <p:cNvCxnSpPr>
            <a:stCxn id="42" idx="0"/>
          </p:cNvCxnSpPr>
          <p:nvPr/>
        </p:nvCxnSpPr>
        <p:spPr>
          <a:xfrm flipV="1">
            <a:off x="1038231" y="4634193"/>
            <a:ext cx="1010954" cy="993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EA14A4-3887-A389-9345-97B2CB599F75}"/>
              </a:ext>
            </a:extLst>
          </p:cNvPr>
          <p:cNvCxnSpPr>
            <a:cxnSpLocks/>
          </p:cNvCxnSpPr>
          <p:nvPr/>
        </p:nvCxnSpPr>
        <p:spPr>
          <a:xfrm>
            <a:off x="1140275" y="3803703"/>
            <a:ext cx="431738" cy="258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Curved Up Arrow 51">
            <a:extLst>
              <a:ext uri="{FF2B5EF4-FFF2-40B4-BE49-F238E27FC236}">
                <a16:creationId xmlns:a16="http://schemas.microsoft.com/office/drawing/2014/main" id="{F1F1F799-A0DB-67DC-2BBA-83382EB2A8A0}"/>
              </a:ext>
            </a:extLst>
          </p:cNvPr>
          <p:cNvSpPr/>
          <p:nvPr/>
        </p:nvSpPr>
        <p:spPr>
          <a:xfrm>
            <a:off x="1788037" y="3839065"/>
            <a:ext cx="360040" cy="214972"/>
          </a:xfrm>
          <a:prstGeom prst="curvedUp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2A3B8-E14C-DC4E-29DF-D14C266B69A5}"/>
              </a:ext>
            </a:extLst>
          </p:cNvPr>
          <p:cNvGrpSpPr/>
          <p:nvPr/>
        </p:nvGrpSpPr>
        <p:grpSpPr>
          <a:xfrm>
            <a:off x="5993907" y="260648"/>
            <a:ext cx="4620595" cy="6034254"/>
            <a:chOff x="5993907" y="260648"/>
            <a:chExt cx="4620595" cy="6034254"/>
          </a:xfrm>
        </p:grpSpPr>
        <p:pic>
          <p:nvPicPr>
            <p:cNvPr id="64" name="Picture 63" descr="A picture containing text, indoor, miller&#10;&#10;Description automatically generated">
              <a:extLst>
                <a:ext uri="{FF2B5EF4-FFF2-40B4-BE49-F238E27FC236}">
                  <a16:creationId xmlns:a16="http://schemas.microsoft.com/office/drawing/2014/main" id="{88FD952D-FB3C-56C7-758F-88FD263F0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03" r="28844" b="18747"/>
            <a:stretch/>
          </p:blipFill>
          <p:spPr>
            <a:xfrm rot="5400000">
              <a:off x="5673824" y="584684"/>
              <a:ext cx="2952328" cy="2304256"/>
            </a:xfrm>
            <a:prstGeom prst="rect">
              <a:avLst/>
            </a:prstGeom>
          </p:spPr>
        </p:pic>
        <p:pic>
          <p:nvPicPr>
            <p:cNvPr id="66" name="Picture 6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09EF300-2750-A462-F36D-930B208A7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031215" y="629689"/>
              <a:ext cx="2952328" cy="2214246"/>
            </a:xfrm>
            <a:prstGeom prst="rect">
              <a:avLst/>
            </a:prstGeom>
          </p:spPr>
        </p:pic>
        <p:pic>
          <p:nvPicPr>
            <p:cNvPr id="68" name="Picture 6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B9EB83-4491-18AF-9380-0EC13AABC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62" t="28608" r="39187" b="22771"/>
            <a:stretch/>
          </p:blipFill>
          <p:spPr>
            <a:xfrm rot="5400000">
              <a:off x="5621563" y="3618301"/>
              <a:ext cx="3048945" cy="2304257"/>
            </a:xfrm>
            <a:prstGeom prst="rect">
              <a:avLst/>
            </a:prstGeom>
          </p:spPr>
        </p:pic>
        <p:pic>
          <p:nvPicPr>
            <p:cNvPr id="72" name="Picture 71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D829F836-99C1-09B8-7FB8-92C693977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136" t="11329" r="35584"/>
            <a:stretch/>
          </p:blipFill>
          <p:spPr>
            <a:xfrm>
              <a:off x="8400256" y="3245956"/>
              <a:ext cx="2214246" cy="3048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9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Mechanical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21E661-3B04-6AE0-FB7C-A8D151E53DF8}"/>
              </a:ext>
            </a:extLst>
          </p:cNvPr>
          <p:cNvGrpSpPr/>
          <p:nvPr/>
        </p:nvGrpSpPr>
        <p:grpSpPr>
          <a:xfrm>
            <a:off x="7142907" y="1973629"/>
            <a:ext cx="4585062" cy="3068233"/>
            <a:chOff x="7142907" y="1973629"/>
            <a:chExt cx="4585062" cy="306823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FD866FB-7180-99DC-CCD4-7CB6F7B20F1B}"/>
                </a:ext>
              </a:extLst>
            </p:cNvPr>
            <p:cNvSpPr txBox="1"/>
            <p:nvPr/>
          </p:nvSpPr>
          <p:spPr>
            <a:xfrm>
              <a:off x="7833954" y="4734085"/>
              <a:ext cx="3894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Von-Mises stress at -10.5 mrad (Pre-load 70N)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869AD6-A7D6-25EA-D71D-6DF89D364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6" r="15108"/>
            <a:stretch/>
          </p:blipFill>
          <p:spPr>
            <a:xfrm>
              <a:off x="7142907" y="1973629"/>
              <a:ext cx="4104456" cy="255647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249627F-4FBB-A71F-3296-EE3E123C8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6012"/>
          <a:stretch/>
        </p:blipFill>
        <p:spPr>
          <a:xfrm>
            <a:off x="335360" y="1969646"/>
            <a:ext cx="3559658" cy="2918708"/>
          </a:xfrm>
          <a:prstGeom prst="rect">
            <a:avLst/>
          </a:prstGeom>
        </p:spPr>
      </p:pic>
      <p:sp>
        <p:nvSpPr>
          <p:cNvPr id="7" name="Right Arrow 15">
            <a:extLst>
              <a:ext uri="{FF2B5EF4-FFF2-40B4-BE49-F238E27FC236}">
                <a16:creationId xmlns:a16="http://schemas.microsoft.com/office/drawing/2014/main" id="{84C1420C-C12A-DFE6-3587-FF1E7BBF3617}"/>
              </a:ext>
            </a:extLst>
          </p:cNvPr>
          <p:cNvSpPr/>
          <p:nvPr/>
        </p:nvSpPr>
        <p:spPr>
          <a:xfrm rot="16200000">
            <a:off x="1762139" y="496115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28A05-5D2D-A639-6819-9FD96204F5ED}"/>
              </a:ext>
            </a:extLst>
          </p:cNvPr>
          <p:cNvSpPr txBox="1"/>
          <p:nvPr/>
        </p:nvSpPr>
        <p:spPr>
          <a:xfrm>
            <a:off x="2014167" y="485719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E6F6B-9C4D-227C-1285-CED570C899E3}"/>
              </a:ext>
            </a:extLst>
          </p:cNvPr>
          <p:cNvSpPr txBox="1"/>
          <p:nvPr/>
        </p:nvSpPr>
        <p:spPr>
          <a:xfrm>
            <a:off x="2729184" y="4888355"/>
            <a:ext cx="1191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Pre-loaded spring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DB8E40-3E59-9697-F70A-04E8749063D2}"/>
              </a:ext>
            </a:extLst>
          </p:cNvPr>
          <p:cNvCxnSpPr/>
          <p:nvPr/>
        </p:nvCxnSpPr>
        <p:spPr>
          <a:xfrm>
            <a:off x="2799532" y="4871526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AF71-22B2-5F94-353E-5B4E468E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0" y="2072374"/>
            <a:ext cx="2910588" cy="21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Vibration studies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8D6A2-B88C-25DC-2E61-86095F071AB3}"/>
              </a:ext>
            </a:extLst>
          </p:cNvPr>
          <p:cNvSpPr txBox="1"/>
          <p:nvPr/>
        </p:nvSpPr>
        <p:spPr>
          <a:xfrm>
            <a:off x="6096000" y="5136617"/>
            <a:ext cx="5614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two modes of vibration for the Al.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ED64F-7677-4846-FA1D-AB9225C3C20A}"/>
              </a:ext>
            </a:extLst>
          </p:cNvPr>
          <p:cNvSpPr txBox="1"/>
          <p:nvPr/>
        </p:nvSpPr>
        <p:spPr>
          <a:xfrm>
            <a:off x="559025" y="222898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Table 1 Natural frequencies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619CA-CB5D-CE35-3306-89792FA94D03}"/>
              </a:ext>
            </a:extLst>
          </p:cNvPr>
          <p:cNvSpPr txBox="1"/>
          <p:nvPr/>
        </p:nvSpPr>
        <p:spPr>
          <a:xfrm>
            <a:off x="407988" y="4666026"/>
            <a:ext cx="2720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/>
              <a:t>The first mode is related to rotation around the pivot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/>
              <a:t>The second mode is related to torsion of the support arm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158286-33E2-D974-1ADE-7EEE183E9A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8" b="10137"/>
          <a:stretch/>
        </p:blipFill>
        <p:spPr>
          <a:xfrm>
            <a:off x="3071664" y="1439335"/>
            <a:ext cx="4913734" cy="3417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64F50B-2627-E539-BE0F-B0E90ECD52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65" b="8614"/>
          <a:stretch/>
        </p:blipFill>
        <p:spPr>
          <a:xfrm>
            <a:off x="7608168" y="1439335"/>
            <a:ext cx="4885915" cy="3372877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8C3DE00-69FE-B7DD-8E8B-DE9B66538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000348"/>
              </p:ext>
            </p:extLst>
          </p:nvPr>
        </p:nvGraphicFramePr>
        <p:xfrm>
          <a:off x="551384" y="2589267"/>
          <a:ext cx="2082800" cy="148780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9754605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4289454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18696676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Al model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Ti6Al4V model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4553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201.35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181.73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2412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258.69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298.8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4693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350.6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408.94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1192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491.78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536.04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73585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668.41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674.05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87261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744.87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713.14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17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234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4343</TotalTime>
  <Words>650</Words>
  <Application>Microsoft Office PowerPoint</Application>
  <DocSecurity>0</DocSecurity>
  <PresentationFormat>Widescreen</PresentationFormat>
  <Paragraphs>130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Roboto</vt:lpstr>
      <vt:lpstr>Wingdings</vt:lpstr>
      <vt:lpstr>Office Theme</vt:lpstr>
      <vt:lpstr>Goniometers for precision positioning of bent crystals in the LHC</vt:lpstr>
      <vt:lpstr>Summary</vt:lpstr>
      <vt:lpstr>Principle of crystal collimators (TCPCs)</vt:lpstr>
      <vt:lpstr>Set up of crystal collimators (TCPCs) in the LHC (IR7)</vt:lpstr>
      <vt:lpstr>Requirement for TCPCs (Gonimeters) devices Bent crystal characteristics</vt:lpstr>
      <vt:lpstr>Requirement for TCPCs (Gonimeters) devices Device requirements</vt:lpstr>
      <vt:lpstr>Design to requirement Rotation actuator</vt:lpstr>
      <vt:lpstr>Design to requirement Mechanical Analysis</vt:lpstr>
      <vt:lpstr>Design to requirement Vibration studies</vt:lpstr>
      <vt:lpstr>Design to requirement Rotation Control</vt:lpstr>
      <vt:lpstr>Design to requirement Linear Motion</vt:lpstr>
      <vt:lpstr>Design to requirement Replacement chamber for proton runs</vt:lpstr>
      <vt:lpstr>From assembly to operations Crystal alignment</vt:lpstr>
      <vt:lpstr>From assembly to operations LHC installation</vt:lpstr>
      <vt:lpstr>Toward a new generation of bended crystal devices Limitations of current TCPC design</vt:lpstr>
      <vt:lpstr>Toward a new generation of bended crystal devices Impedance and power loss of “ideal” devices</vt:lpstr>
      <vt:lpstr>Toward a new generation of bended crystal devices Pre-design of motion systems for IR3 set-up</vt:lpstr>
      <vt:lpstr>Conclusion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Quentin Joel Demassieux</cp:lastModifiedBy>
  <cp:revision>23</cp:revision>
  <dcterms:created xsi:type="dcterms:W3CDTF">2021-11-08T12:53:02Z</dcterms:created>
  <dcterms:modified xsi:type="dcterms:W3CDTF">2022-09-26T10:03:30Z</dcterms:modified>
  <cp:category/>
  <dc:identifier/>
  <cp:contentStatus/>
  <dc:language/>
  <cp:version/>
</cp:coreProperties>
</file>