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342" r:id="rId3"/>
    <p:sldId id="307" r:id="rId4"/>
    <p:sldId id="338" r:id="rId5"/>
    <p:sldId id="326" r:id="rId6"/>
    <p:sldId id="324" r:id="rId7"/>
    <p:sldId id="316" r:id="rId8"/>
    <p:sldId id="315" r:id="rId9"/>
    <p:sldId id="325" r:id="rId10"/>
    <p:sldId id="328" r:id="rId11"/>
    <p:sldId id="339" r:id="rId12"/>
    <p:sldId id="309" r:id="rId13"/>
    <p:sldId id="322" r:id="rId14"/>
    <p:sldId id="310" r:id="rId15"/>
    <p:sldId id="329" r:id="rId16"/>
    <p:sldId id="340" r:id="rId17"/>
    <p:sldId id="330" r:id="rId18"/>
    <p:sldId id="312" r:id="rId19"/>
    <p:sldId id="333" r:id="rId20"/>
    <p:sldId id="336" r:id="rId21"/>
    <p:sldId id="308" r:id="rId22"/>
    <p:sldId id="337" r:id="rId23"/>
    <p:sldId id="341" r:id="rId24"/>
    <p:sldId id="314" r:id="rId25"/>
    <p:sldId id="344" r:id="rId26"/>
    <p:sldId id="343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01DD00"/>
    <a:srgbClr val="008000"/>
    <a:srgbClr val="303030"/>
    <a:srgbClr val="0032A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/>
    <p:restoredTop sz="94686"/>
  </p:normalViewPr>
  <p:slideViewPr>
    <p:cSldViewPr snapToGrid="0" snapToObjects="1">
      <p:cViewPr>
        <p:scale>
          <a:sx n="87" d="100"/>
          <a:sy n="87" d="100"/>
        </p:scale>
        <p:origin x="144" y="8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5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22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8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67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0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11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2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4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5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1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5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7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7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6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7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1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xmlns="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xmlns="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xmlns="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xmlns="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xmlns="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xmlns="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0"/>
            <a:ext cx="12180722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397000"/>
            <a:ext cx="11376025" cy="2153265"/>
          </a:xfrm>
        </p:spPr>
        <p:txBody>
          <a:bodyPr/>
          <a:lstStyle/>
          <a:p>
            <a:r>
              <a:rPr lang="en-GB" dirty="0" smtClean="0"/>
              <a:t>Machine Development scenarios </a:t>
            </a:r>
            <a:br>
              <a:rPr lang="en-GB" dirty="0" smtClean="0"/>
            </a:br>
            <a:r>
              <a:rPr lang="en-GB" dirty="0" smtClean="0"/>
              <a:t>and operational considerations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688598"/>
            <a:ext cx="11376026" cy="1409970"/>
          </a:xfrm>
        </p:spPr>
        <p:txBody>
          <a:bodyPr/>
          <a:lstStyle/>
          <a:p>
            <a:r>
              <a:rPr lang="en-US" sz="1800" dirty="0" smtClean="0"/>
              <a:t>D. Mirarchi, </a:t>
            </a:r>
            <a:r>
              <a:rPr lang="en-US" sz="1800" dirty="0" smtClean="0"/>
              <a:t>P. Hermes, S. </a:t>
            </a:r>
            <a:r>
              <a:rPr lang="en-US" sz="1800" dirty="0" err="1" smtClean="0"/>
              <a:t>Redaelli</a:t>
            </a:r>
            <a:r>
              <a:rPr lang="en-US" sz="1800" dirty="0" smtClean="0"/>
              <a:t>, M. </a:t>
            </a:r>
            <a:r>
              <a:rPr lang="en-US" sz="1800" dirty="0" err="1" smtClean="0"/>
              <a:t>Solfaroli</a:t>
            </a:r>
            <a:r>
              <a:rPr lang="en-US" sz="1800" dirty="0"/>
              <a:t> </a:t>
            </a:r>
            <a:r>
              <a:rPr lang="en-US" sz="1800" dirty="0" err="1" smtClean="0"/>
              <a:t>Camillocci</a:t>
            </a:r>
            <a:r>
              <a:rPr lang="en-US" sz="1800" dirty="0" smtClean="0"/>
              <a:t>, J. </a:t>
            </a:r>
            <a:r>
              <a:rPr lang="en-US" sz="1800" dirty="0" err="1" smtClean="0"/>
              <a:t>Wenninger</a:t>
            </a:r>
            <a:endParaRPr lang="en-US" sz="1800" dirty="0"/>
          </a:p>
          <a:p>
            <a:r>
              <a:rPr lang="en-US" sz="1800" dirty="0" smtClean="0"/>
              <a:t>Acknowledgments: C. </a:t>
            </a:r>
            <a:r>
              <a:rPr lang="en-US" sz="1800" dirty="0" err="1" smtClean="0"/>
              <a:t>Antuono</a:t>
            </a:r>
            <a:r>
              <a:rPr lang="en-US" sz="1800" dirty="0" smtClean="0"/>
              <a:t>, Q. J. </a:t>
            </a:r>
            <a:r>
              <a:rPr lang="en-US" sz="1800" dirty="0" err="1" smtClean="0"/>
              <a:t>Demassieux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/>
              <a:t>2nd Workshop on electromagnetic dipole moments of unstable particles</a:t>
            </a:r>
          </a:p>
          <a:p>
            <a:r>
              <a:rPr lang="en-US" sz="1800" dirty="0" smtClean="0"/>
              <a:t> </a:t>
            </a:r>
            <a:endParaRPr lang="en-US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Goniometer needs for nominal operations with 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5EA3BA4-5545-3141-D89A-63EDE15DDD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746" y="3264187"/>
            <a:ext cx="2900259" cy="175414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40BCAB87-060C-17BE-F386-52376E98A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366" y="4475184"/>
            <a:ext cx="3311602" cy="153536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07988" y="1249110"/>
            <a:ext cx="7141057" cy="634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Linear stage:</a:t>
            </a:r>
          </a:p>
          <a:p>
            <a:pPr marL="742950" lvl="1" indent="-285750">
              <a:lnSpc>
                <a:spcPct val="12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GB" dirty="0">
                <a:solidFill>
                  <a:schemeClr val="tx2"/>
                </a:solidFill>
              </a:rPr>
              <a:t>Present stepper motors can be </a:t>
            </a:r>
            <a:r>
              <a:rPr lang="en-GB" dirty="0" smtClean="0">
                <a:solidFill>
                  <a:schemeClr val="tx2"/>
                </a:solidFill>
              </a:rPr>
              <a:t>used for both TCCS and TCCP</a:t>
            </a:r>
            <a:endParaRPr lang="en-GB" dirty="0" smtClean="0"/>
          </a:p>
        </p:txBody>
      </p:sp>
      <p:sp>
        <p:nvSpPr>
          <p:cNvPr id="19" name="CasellaDiTesto 18"/>
          <p:cNvSpPr txBox="1"/>
          <p:nvPr/>
        </p:nvSpPr>
        <p:spPr>
          <a:xfrm>
            <a:off x="407988" y="2224736"/>
            <a:ext cx="10184839" cy="634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Angular stage:</a:t>
            </a:r>
          </a:p>
          <a:p>
            <a:pPr marL="742950" lvl="1" indent="-285750">
              <a:lnSpc>
                <a:spcPct val="12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Same </a:t>
            </a:r>
            <a:r>
              <a:rPr lang="en-GB" dirty="0">
                <a:solidFill>
                  <a:schemeClr val="tx2"/>
                </a:solidFill>
              </a:rPr>
              <a:t>accuracy as present </a:t>
            </a:r>
            <a:r>
              <a:rPr lang="en-GB" dirty="0" smtClean="0">
                <a:solidFill>
                  <a:schemeClr val="tx2"/>
                </a:solidFill>
              </a:rPr>
              <a:t>goniometer for both TCCS and TCCP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(may </a:t>
            </a:r>
            <a:r>
              <a:rPr lang="en-GB" dirty="0">
                <a:solidFill>
                  <a:schemeClr val="tx2"/>
                </a:solidFill>
              </a:rPr>
              <a:t>be relaxed for </a:t>
            </a:r>
            <a:r>
              <a:rPr lang="en-GB" dirty="0" smtClean="0">
                <a:solidFill>
                  <a:schemeClr val="tx2"/>
                </a:solidFill>
              </a:rPr>
              <a:t>TCCP)</a:t>
            </a:r>
            <a:endParaRPr lang="en-GB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407988" y="3370947"/>
            <a:ext cx="832946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Replacement pipe:</a:t>
            </a:r>
          </a:p>
          <a:p>
            <a:pPr marL="742950" lvl="1" indent="-285750">
              <a:buClr>
                <a:srgbClr val="FF0000"/>
              </a:buClr>
              <a:buFont typeface="ZapfDingbatsITC" charset="0"/>
              <a:buChar char="✘"/>
            </a:pPr>
            <a:r>
              <a:rPr lang="en-GB" dirty="0" smtClean="0">
                <a:solidFill>
                  <a:schemeClr val="tx2"/>
                </a:solidFill>
              </a:rPr>
              <a:t>To be removed, feasibility studies ongoing for the development of a design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compliant with impedance requirements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301080" y="5032220"/>
            <a:ext cx="29581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i="1" u="sng" smtClean="0">
                <a:solidFill>
                  <a:schemeClr val="tx2"/>
                </a:solidFill>
              </a:rPr>
              <a:t>More details in Quentin’s talk</a:t>
            </a:r>
            <a:endParaRPr lang="en-GB" i="1" u="sng" dirty="0" smtClean="0">
              <a:solidFill>
                <a:schemeClr val="tx2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0532875" y="4986053"/>
            <a:ext cx="1281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smtClean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600" b="1" i="1" dirty="0" err="1">
                <a:solidFill>
                  <a:schemeClr val="bg2">
                    <a:lumMod val="50000"/>
                  </a:schemeClr>
                </a:solidFill>
              </a:rPr>
              <a:t>Antuono</a:t>
            </a:r>
            <a:endParaRPr lang="en-GB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5243" y="2444115"/>
            <a:ext cx="7641515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Setting the scene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Handling movable objects in the LHC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Operating with beams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GB" sz="3200" b="1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Controls in a nutshell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95" y="1914809"/>
            <a:ext cx="3089084" cy="2316813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945" y="4354893"/>
            <a:ext cx="1632881" cy="91441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11" y="4231622"/>
            <a:ext cx="565100" cy="1069922"/>
          </a:xfrm>
          <a:prstGeom prst="rect">
            <a:avLst/>
          </a:prstGeom>
        </p:spPr>
      </p:pic>
      <p:sp>
        <p:nvSpPr>
          <p:cNvPr id="21" name="Rettangolo arrotondato 20"/>
          <p:cNvSpPr/>
          <p:nvPr/>
        </p:nvSpPr>
        <p:spPr>
          <a:xfrm>
            <a:off x="359223" y="1439335"/>
            <a:ext cx="3331028" cy="4030736"/>
          </a:xfrm>
          <a:prstGeom prst="roundRect">
            <a:avLst>
              <a:gd name="adj" fmla="val 8824"/>
            </a:avLst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arrotondato 23"/>
          <p:cNvSpPr/>
          <p:nvPr/>
        </p:nvSpPr>
        <p:spPr>
          <a:xfrm>
            <a:off x="636809" y="1118097"/>
            <a:ext cx="2775857" cy="64062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/>
              <a:t>CCC </a:t>
            </a:r>
            <a:br>
              <a:rPr lang="it-IT" b="1" i="1"/>
            </a:br>
            <a:r>
              <a:rPr lang="it-IT" b="1" i="1"/>
              <a:t>(CERN Control Centre)</a:t>
            </a:r>
            <a:endParaRPr lang="it-IT" b="1" i="1" dirty="0"/>
          </a:p>
        </p:txBody>
      </p:sp>
      <p:grpSp>
        <p:nvGrpSpPr>
          <p:cNvPr id="29" name="Gruppo 28"/>
          <p:cNvGrpSpPr/>
          <p:nvPr/>
        </p:nvGrpSpPr>
        <p:grpSpPr>
          <a:xfrm>
            <a:off x="3711557" y="1551416"/>
            <a:ext cx="4056284" cy="4576845"/>
            <a:chOff x="3711557" y="1551416"/>
            <a:chExt cx="4056284" cy="4576845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6615" y="2346362"/>
              <a:ext cx="2931425" cy="2388944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13" name="CasellaDiTesto 12"/>
            <p:cNvSpPr txBox="1"/>
            <p:nvPr/>
          </p:nvSpPr>
          <p:spPr>
            <a:xfrm>
              <a:off x="4699376" y="4841295"/>
              <a:ext cx="1848811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dirty="0" smtClean="0"/>
                <a:t>FESA</a:t>
              </a:r>
            </a:p>
            <a:p>
              <a:pPr algn="ctr"/>
              <a:r>
                <a:rPr lang="en-GB" dirty="0" smtClean="0"/>
                <a:t>(</a:t>
              </a:r>
              <a:r>
                <a:rPr lang="it-IT" dirty="0" smtClean="0"/>
                <a:t>Front-End </a:t>
              </a:r>
              <a:br>
                <a:rPr lang="it-IT" dirty="0" smtClean="0"/>
              </a:br>
              <a:r>
                <a:rPr lang="it-IT" dirty="0" smtClean="0"/>
                <a:t>Software </a:t>
              </a:r>
              <a:br>
                <a:rPr lang="it-IT" dirty="0" smtClean="0"/>
              </a:br>
              <a:r>
                <a:rPr lang="it-IT" dirty="0" smtClean="0"/>
                <a:t>Architecture)</a:t>
              </a:r>
            </a:p>
          </p:txBody>
        </p:sp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2871" y="4952156"/>
              <a:ext cx="774204" cy="870334"/>
            </a:xfrm>
            <a:prstGeom prst="rect">
              <a:avLst/>
            </a:prstGeom>
          </p:spPr>
        </p:pic>
        <p:sp>
          <p:nvSpPr>
            <p:cNvPr id="22" name="Rettangolo arrotondato 21"/>
            <p:cNvSpPr/>
            <p:nvPr/>
          </p:nvSpPr>
          <p:spPr>
            <a:xfrm>
              <a:off x="4436813" y="1871233"/>
              <a:ext cx="3331028" cy="4257028"/>
            </a:xfrm>
            <a:prstGeom prst="roundRect">
              <a:avLst>
                <a:gd name="adj" fmla="val 8824"/>
              </a:avLst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ttangolo arrotondato 24"/>
            <p:cNvSpPr/>
            <p:nvPr/>
          </p:nvSpPr>
          <p:spPr>
            <a:xfrm>
              <a:off x="5038690" y="1551416"/>
              <a:ext cx="2127274" cy="640620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i="1" dirty="0"/>
                <a:t>FEC</a:t>
              </a:r>
            </a:p>
            <a:p>
              <a:pPr algn="ctr"/>
              <a:r>
                <a:rPr lang="it-IT" b="1" i="1" dirty="0"/>
                <a:t>(Front-End Card)</a:t>
              </a:r>
            </a:p>
          </p:txBody>
        </p:sp>
        <p:sp>
          <p:nvSpPr>
            <p:cNvPr id="27" name="Freccia giù 26"/>
            <p:cNvSpPr/>
            <p:nvPr/>
          </p:nvSpPr>
          <p:spPr>
            <a:xfrm rot="18534098">
              <a:off x="3860478" y="3105053"/>
              <a:ext cx="499284" cy="797126"/>
            </a:xfrm>
            <a:prstGeom prst="down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7779305" y="2693893"/>
            <a:ext cx="4056694" cy="3548413"/>
            <a:chOff x="7779305" y="2693893"/>
            <a:chExt cx="4056694" cy="3548413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0248" y="3228115"/>
              <a:ext cx="2900475" cy="246824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17" name="CasellaDiTesto 16"/>
            <p:cNvSpPr txBox="1"/>
            <p:nvPr/>
          </p:nvSpPr>
          <p:spPr>
            <a:xfrm>
              <a:off x="9856297" y="5834933"/>
              <a:ext cx="6283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mtClean="0"/>
                <a:t>FPGA</a:t>
              </a:r>
              <a:endParaRPr lang="en-GB" dirty="0" smtClean="0"/>
            </a:p>
          </p:txBody>
        </p:sp>
        <p:sp>
          <p:nvSpPr>
            <p:cNvPr id="23" name="Rettangolo arrotondato 22"/>
            <p:cNvSpPr/>
            <p:nvPr/>
          </p:nvSpPr>
          <p:spPr>
            <a:xfrm>
              <a:off x="8504971" y="2922814"/>
              <a:ext cx="3331028" cy="3319492"/>
            </a:xfrm>
            <a:prstGeom prst="roundRect">
              <a:avLst>
                <a:gd name="adj" fmla="val 8824"/>
              </a:avLst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ttangolo arrotondato 25"/>
            <p:cNvSpPr/>
            <p:nvPr/>
          </p:nvSpPr>
          <p:spPr>
            <a:xfrm>
              <a:off x="9391782" y="2693893"/>
              <a:ext cx="1557407" cy="43155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i="1" smtClean="0"/>
                <a:t>Device</a:t>
              </a:r>
              <a:endParaRPr lang="it-IT" b="1" i="1" dirty="0"/>
            </a:p>
          </p:txBody>
        </p:sp>
        <p:sp>
          <p:nvSpPr>
            <p:cNvPr id="28" name="Freccia giù 27"/>
            <p:cNvSpPr/>
            <p:nvPr/>
          </p:nvSpPr>
          <p:spPr>
            <a:xfrm rot="18534098">
              <a:off x="7928226" y="3994192"/>
              <a:ext cx="499284" cy="797126"/>
            </a:xfrm>
            <a:prstGeom prst="down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637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Low level </a:t>
            </a:r>
            <a:r>
              <a:rPr lang="en-US" dirty="0"/>
              <a:t>c</a:t>
            </a:r>
            <a:r>
              <a:rPr lang="en-US" dirty="0" smtClean="0"/>
              <a:t>ontrol &amp; Machine protection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024" y="906464"/>
            <a:ext cx="4701864" cy="527412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07989" y="1262575"/>
            <a:ext cx="75113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All movable object in LHC have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several layers of </a:t>
            </a:r>
            <a:b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control and protection: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884506" y="5108239"/>
            <a:ext cx="6572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Environmental Survey System (ESS) 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R</a:t>
            </a:r>
            <a:r>
              <a:rPr lang="en-GB" dirty="0" smtClean="0">
                <a:solidFill>
                  <a:schemeClr val="tx2"/>
                </a:solidFill>
              </a:rPr>
              <a:t>eads all environmental parameters, e.g. temperatures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A beam dump is triggered if above threshold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84506" y="19356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buFont typeface="Wingdings" charset="2"/>
              <a:buChar char="ü"/>
            </a:pP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Motor Drive Control (MDC)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Receives the commands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Verifies the consistency of the order 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Performs the movement 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884506" y="32301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tx2"/>
              </a:buClr>
              <a:buFont typeface="Wingdings" charset="2"/>
              <a:buChar char="ü"/>
            </a:pP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Position Readout &amp; Survey (PRS) 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Read actual position via LVDT (Linear Variable Differential Transformer) 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Checks that the actual position </a:t>
            </a:r>
            <a:r>
              <a:rPr lang="en-GB" dirty="0" smtClean="0">
                <a:solidFill>
                  <a:schemeClr val="tx2"/>
                </a:solidFill>
              </a:rPr>
              <a:t>is within </a:t>
            </a:r>
            <a:r>
              <a:rPr lang="en-GB" dirty="0">
                <a:solidFill>
                  <a:schemeClr val="tx2"/>
                </a:solidFill>
              </a:rPr>
              <a:t>a well defined tolerance with 100 Hz </a:t>
            </a:r>
            <a:r>
              <a:rPr lang="en-GB" dirty="0" smtClean="0">
                <a:solidFill>
                  <a:schemeClr val="tx2"/>
                </a:solidFill>
              </a:rPr>
              <a:t>rate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A beam dump is triggered if outside tolerances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Actual handling from the CCC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5" name="Rettangolo 14"/>
          <p:cNvSpPr/>
          <p:nvPr/>
        </p:nvSpPr>
        <p:spPr>
          <a:xfrm>
            <a:off x="1526436" y="4967359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Manual handling </a:t>
            </a:r>
            <a:r>
              <a:rPr lang="en-GB" dirty="0" smtClean="0">
                <a:solidFill>
                  <a:schemeClr val="tx2"/>
                </a:solidFill>
              </a:rPr>
              <a:t/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via dedicated GUI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7" y="2045754"/>
            <a:ext cx="4044994" cy="2787500"/>
          </a:xfrm>
          <a:prstGeom prst="rect">
            <a:avLst/>
          </a:prstGeom>
        </p:spPr>
      </p:pic>
      <p:sp>
        <p:nvSpPr>
          <p:cNvPr id="21" name="Rettangolo arrotondato 20"/>
          <p:cNvSpPr/>
          <p:nvPr/>
        </p:nvSpPr>
        <p:spPr>
          <a:xfrm>
            <a:off x="408211" y="1587423"/>
            <a:ext cx="4294414" cy="4140568"/>
          </a:xfrm>
          <a:prstGeom prst="roundRect">
            <a:avLst>
              <a:gd name="adj" fmla="val 4486"/>
            </a:avLst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arrotondato 16"/>
          <p:cNvSpPr/>
          <p:nvPr/>
        </p:nvSpPr>
        <p:spPr>
          <a:xfrm>
            <a:off x="1136394" y="1383522"/>
            <a:ext cx="2849880" cy="43518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Machine Development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4801622" y="863476"/>
            <a:ext cx="7067221" cy="5352200"/>
            <a:chOff x="4987600" y="863476"/>
            <a:chExt cx="7067221" cy="5352200"/>
          </a:xfrm>
        </p:grpSpPr>
        <p:grpSp>
          <p:nvGrpSpPr>
            <p:cNvPr id="25" name="Gruppo 24"/>
            <p:cNvGrpSpPr/>
            <p:nvPr/>
          </p:nvGrpSpPr>
          <p:grpSpPr>
            <a:xfrm>
              <a:off x="4987600" y="863476"/>
              <a:ext cx="7067221" cy="5352200"/>
              <a:chOff x="4987600" y="1126943"/>
              <a:chExt cx="7067221" cy="5352200"/>
            </a:xfrm>
          </p:grpSpPr>
          <p:sp>
            <p:nvSpPr>
              <p:cNvPr id="13" name="CasellaDiTesto 12"/>
              <p:cNvSpPr txBox="1"/>
              <p:nvPr/>
            </p:nvSpPr>
            <p:spPr>
              <a:xfrm>
                <a:off x="4987600" y="4785512"/>
                <a:ext cx="255777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Settings stored 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in</a:t>
                </a:r>
              </a:p>
              <a:p>
                <a:pPr algn="ctr"/>
                <a:r>
                  <a:rPr lang="en-GB" dirty="0" smtClean="0">
                    <a:solidFill>
                      <a:schemeClr val="tx2"/>
                    </a:solidFill>
                  </a:rPr>
                  <a:t>LHC Software </a:t>
                </a:r>
              </a:p>
              <a:p>
                <a:pPr algn="ctr"/>
                <a:r>
                  <a:rPr lang="en-GB" dirty="0" smtClean="0">
                    <a:solidFill>
                      <a:schemeClr val="tx2"/>
                    </a:solidFill>
                  </a:rPr>
                  <a:t>Architecture (</a:t>
                </a:r>
                <a:r>
                  <a:rPr lang="en-GB" b="1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LSA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)</a:t>
                </a:r>
              </a:p>
              <a:p>
                <a:pPr algn="ctr"/>
                <a:r>
                  <a:rPr lang="en-GB" dirty="0" smtClean="0">
                    <a:solidFill>
                      <a:schemeClr val="tx2"/>
                    </a:solidFill>
                  </a:rPr>
                  <a:t>database</a:t>
                </a:r>
                <a:endParaRPr lang="en-GB" dirty="0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9752320" y="2151605"/>
                <a:ext cx="2139211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Fully automated 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handling via sequencer</a:t>
                </a:r>
                <a:endParaRPr lang="en-GB" dirty="0" smtClean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3080" y="1710646"/>
                <a:ext cx="3870476" cy="2775857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0852" y="3547602"/>
                <a:ext cx="4084201" cy="2475821"/>
              </a:xfrm>
              <a:prstGeom prst="rect">
                <a:avLst/>
              </a:prstGeom>
            </p:spPr>
          </p:pic>
          <p:sp>
            <p:nvSpPr>
              <p:cNvPr id="22" name="Rettangolo arrotondato 21"/>
              <p:cNvSpPr/>
              <p:nvPr/>
            </p:nvSpPr>
            <p:spPr>
              <a:xfrm>
                <a:off x="5162731" y="1334535"/>
                <a:ext cx="6892090" cy="5144608"/>
              </a:xfrm>
              <a:prstGeom prst="roundRect">
                <a:avLst>
                  <a:gd name="adj" fmla="val 3690"/>
                </a:avLst>
              </a:prstGeom>
              <a:noFill/>
              <a:ln w="1905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ttangolo arrotondato 17"/>
              <p:cNvSpPr/>
              <p:nvPr/>
            </p:nvSpPr>
            <p:spPr>
              <a:xfrm>
                <a:off x="7250976" y="1126943"/>
                <a:ext cx="2849880" cy="435185"/>
              </a:xfrm>
              <a:prstGeom prst="round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smtClean="0">
                    <a:solidFill>
                      <a:schemeClr val="bg1"/>
                    </a:solidFill>
                  </a:rPr>
                  <a:t>Nominal operations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ccia sinistra 22"/>
              <p:cNvSpPr/>
              <p:nvPr/>
            </p:nvSpPr>
            <p:spPr>
              <a:xfrm>
                <a:off x="9322163" y="2105936"/>
                <a:ext cx="412381" cy="947057"/>
              </a:xfrm>
              <a:prstGeom prst="leftArrow">
                <a:avLst/>
              </a:prstGeom>
              <a:gradFill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reccia sinistra 23"/>
              <p:cNvSpPr/>
              <p:nvPr/>
            </p:nvSpPr>
            <p:spPr>
              <a:xfrm rot="10800000">
                <a:off x="7324576" y="4799987"/>
                <a:ext cx="412381" cy="947057"/>
              </a:xfrm>
              <a:prstGeom prst="leftArrow">
                <a:avLst/>
              </a:prstGeom>
              <a:gradFill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5334440" y="5852945"/>
              <a:ext cx="63735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0000"/>
                  </a:solidFill>
                </a:rPr>
                <a:t>Critical settings (like limits) protected by digital signature!</a:t>
              </a:r>
              <a:endParaRPr lang="en-GB" b="1" i="1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HW commissioning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7988" y="5622044"/>
            <a:ext cx="60070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Full set of checks to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confirm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that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interlocks </a:t>
            </a:r>
          </a:p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trigger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beam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dump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request</a:t>
            </a:r>
            <a:r>
              <a:rPr lang="en-GB" dirty="0" smtClean="0">
                <a:solidFill>
                  <a:schemeClr val="tx2"/>
                </a:solidFill>
              </a:rPr>
              <a:t> correctly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68986" y="982719"/>
            <a:ext cx="100540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Complete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performance validation </a:t>
            </a:r>
            <a:r>
              <a:rPr lang="en-GB" dirty="0" smtClean="0">
                <a:solidFill>
                  <a:schemeClr val="tx2"/>
                </a:solidFill>
              </a:rPr>
              <a:t>carried out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between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machine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closure</a:t>
            </a:r>
            <a:r>
              <a:rPr lang="en-GB" dirty="0" smtClean="0">
                <a:solidFill>
                  <a:schemeClr val="tx2"/>
                </a:solidFill>
              </a:rPr>
              <a:t> and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first beam </a:t>
            </a:r>
            <a:r>
              <a:rPr lang="en-GB" dirty="0" smtClean="0">
                <a:solidFill>
                  <a:schemeClr val="tx2"/>
                </a:solidFill>
              </a:rPr>
              <a:t>injection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56" y="2016150"/>
            <a:ext cx="3520334" cy="343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042" y="2730938"/>
            <a:ext cx="3697543" cy="2545062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83298" y="1646927"/>
            <a:ext cx="6529773" cy="4597119"/>
          </a:xfrm>
          <a:prstGeom prst="roundRect">
            <a:avLst>
              <a:gd name="adj" fmla="val 3690"/>
            </a:avLst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arrotondato 12"/>
          <p:cNvSpPr/>
          <p:nvPr/>
        </p:nvSpPr>
        <p:spPr>
          <a:xfrm>
            <a:off x="1486648" y="1439336"/>
            <a:ext cx="3723072" cy="41281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Machine </a:t>
            </a:r>
            <a:r>
              <a:rPr lang="en-GB" b="1" smtClean="0"/>
              <a:t>Protection validation</a:t>
            </a:r>
            <a:endParaRPr lang="en-GB" b="1" dirty="0"/>
          </a:p>
        </p:txBody>
      </p:sp>
      <p:grpSp>
        <p:nvGrpSpPr>
          <p:cNvPr id="16" name="Gruppo 15"/>
          <p:cNvGrpSpPr/>
          <p:nvPr/>
        </p:nvGrpSpPr>
        <p:grpSpPr>
          <a:xfrm>
            <a:off x="6657591" y="1443940"/>
            <a:ext cx="5424482" cy="4804710"/>
            <a:chOff x="6657591" y="1443940"/>
            <a:chExt cx="5424482" cy="4804710"/>
          </a:xfrm>
        </p:grpSpPr>
        <p:sp>
          <p:nvSpPr>
            <p:cNvPr id="7" name="CasellaDiTesto 6"/>
            <p:cNvSpPr txBox="1"/>
            <p:nvPr/>
          </p:nvSpPr>
          <p:spPr>
            <a:xfrm>
              <a:off x="6971740" y="5430980"/>
              <a:ext cx="479618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</a:rPr>
                <a:t>Repeated cycles to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simulate operational use </a:t>
              </a:r>
              <a:r>
                <a:rPr lang="en-GB" dirty="0" smtClean="0">
                  <a:solidFill>
                    <a:schemeClr val="tx2"/>
                  </a:solidFill>
                </a:rPr>
                <a:t/>
              </a:r>
              <a:br>
                <a:rPr lang="en-GB" dirty="0" smtClean="0">
                  <a:solidFill>
                    <a:schemeClr val="tx2"/>
                  </a:solidFill>
                </a:rPr>
              </a:br>
              <a:r>
                <a:rPr lang="en-GB" dirty="0" smtClean="0">
                  <a:solidFill>
                    <a:schemeClr val="tx2"/>
                  </a:solidFill>
                </a:rPr>
                <a:t>and check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faults/stability/reproducibility</a:t>
              </a:r>
              <a:endPara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5499" y="2140541"/>
              <a:ext cx="5228667" cy="2941125"/>
            </a:xfrm>
            <a:prstGeom prst="rect">
              <a:avLst/>
            </a:prstGeom>
          </p:spPr>
        </p:pic>
        <p:sp>
          <p:nvSpPr>
            <p:cNvPr id="14" name="Rettangolo arrotondato 13"/>
            <p:cNvSpPr/>
            <p:nvPr/>
          </p:nvSpPr>
          <p:spPr>
            <a:xfrm>
              <a:off x="6657591" y="1651531"/>
              <a:ext cx="5424482" cy="4597119"/>
            </a:xfrm>
            <a:prstGeom prst="roundRect">
              <a:avLst>
                <a:gd name="adj" fmla="val 3690"/>
              </a:avLst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arrotondato 14"/>
            <p:cNvSpPr/>
            <p:nvPr/>
          </p:nvSpPr>
          <p:spPr>
            <a:xfrm>
              <a:off x="7508296" y="1443940"/>
              <a:ext cx="3723072" cy="41281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/>
                <a:t>Stress test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386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5243" y="2444115"/>
            <a:ext cx="7641515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Setting the scene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Handling movable objects in the LHC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Operating with beams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GB" sz="3200" b="1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How do I get allocated beam time?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967199" y="4905459"/>
            <a:ext cx="10379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 startAt="3"/>
            </a:pPr>
            <a:r>
              <a:rPr lang="en-GB" dirty="0" smtClean="0">
                <a:solidFill>
                  <a:schemeClr val="tx2"/>
                </a:solidFill>
              </a:rPr>
              <a:t> Prepare a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detailed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MD procedure </a:t>
            </a:r>
            <a:r>
              <a:rPr lang="en-GB" dirty="0" smtClean="0">
                <a:solidFill>
                  <a:schemeClr val="tx2"/>
                </a:solidFill>
              </a:rPr>
              <a:t>and step to be followed to prepare and recover the machine, 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 to be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prepared with the LHC Operation team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722" y="1141683"/>
            <a:ext cx="111185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Very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sensitive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expensive</a:t>
            </a:r>
            <a:r>
              <a:rPr lang="en-GB" dirty="0" smtClean="0">
                <a:solidFill>
                  <a:schemeClr val="tx2"/>
                </a:solidFill>
              </a:rPr>
              <a:t>, and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unique machine</a:t>
            </a:r>
            <a:r>
              <a:rPr lang="en-GB" dirty="0" smtClean="0">
                <a:solidFill>
                  <a:schemeClr val="tx2"/>
                </a:solidFill>
              </a:rPr>
              <a:t>: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many requests </a:t>
            </a:r>
            <a:r>
              <a:rPr lang="en-GB" dirty="0" smtClean="0">
                <a:solidFill>
                  <a:schemeClr val="tx2"/>
                </a:solidFill>
              </a:rPr>
              <a:t>and each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choice</a:t>
            </a:r>
            <a:r>
              <a:rPr lang="en-GB" dirty="0" smtClean="0">
                <a:solidFill>
                  <a:schemeClr val="tx2"/>
                </a:solidFill>
              </a:rPr>
              <a:t> must be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well justified  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967199" y="1739795"/>
            <a:ext cx="10816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Submit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a Machine Development (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MD</a:t>
            </a:r>
            <a:r>
              <a:rPr lang="en-GB" dirty="0">
                <a:solidFill>
                  <a:schemeClr val="tx2"/>
                </a:solidFill>
              </a:rPr>
              <a:t>)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request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967200" y="2289909"/>
            <a:ext cx="10816813" cy="2341122"/>
            <a:chOff x="967200" y="2289909"/>
            <a:chExt cx="10816813" cy="2341122"/>
          </a:xfrm>
        </p:grpSpPr>
        <p:sp>
          <p:nvSpPr>
            <p:cNvPr id="13" name="Rettangolo 12"/>
            <p:cNvSpPr/>
            <p:nvPr/>
          </p:nvSpPr>
          <p:spPr>
            <a:xfrm>
              <a:off x="967200" y="2289909"/>
              <a:ext cx="108168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tx2"/>
                </a:buClr>
                <a:buFont typeface="+mj-lt"/>
                <a:buAutoNum type="arabicPeriod" startAt="2"/>
              </a:pPr>
              <a:r>
                <a:rPr lang="en-GB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Get approved </a:t>
              </a:r>
              <a:r>
                <a:rPr lang="en-GB" dirty="0" smtClean="0">
                  <a:solidFill>
                    <a:schemeClr val="tx2"/>
                  </a:solidFill>
                </a:rPr>
                <a:t>based on physics motivations and feasibility (LHC Studies Working Group,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LSWG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043387" y="2802838"/>
              <a:ext cx="9714198" cy="18281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tx2"/>
                </a:buClr>
              </a:pPr>
              <a:r>
                <a:rPr lang="en-GB" dirty="0" smtClean="0">
                  <a:solidFill>
                    <a:schemeClr val="tx2"/>
                  </a:solidFill>
                </a:rPr>
                <a:t>Get in touch with involved team from which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support is required</a:t>
              </a:r>
              <a:r>
                <a:rPr lang="en-GB" dirty="0" smtClean="0">
                  <a:solidFill>
                    <a:schemeClr val="tx2"/>
                  </a:solidFill>
                </a:rPr>
                <a:t>:</a:t>
              </a:r>
            </a:p>
            <a:p>
              <a:pPr marL="285750" indent="-285750" algn="l">
                <a:lnSpc>
                  <a:spcPct val="110000"/>
                </a:lnSpc>
                <a:buClr>
                  <a:schemeClr val="tx2"/>
                </a:buClr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Do you need to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change machine configuration</a:t>
              </a:r>
              <a:r>
                <a:rPr lang="en-GB" dirty="0" smtClean="0">
                  <a:solidFill>
                    <a:schemeClr val="tx2"/>
                  </a:solidFill>
                </a:rPr>
                <a:t>? LHC Beam Operation Committee (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LBOC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  <a:endParaRPr lang="en-GB" dirty="0" smtClean="0">
                <a:solidFill>
                  <a:schemeClr val="tx2"/>
                </a:solidFill>
              </a:endParaRPr>
            </a:p>
            <a:p>
              <a:pPr marL="285750" indent="-285750" algn="l">
                <a:lnSpc>
                  <a:spcPct val="110000"/>
                </a:lnSpc>
                <a:buClr>
                  <a:schemeClr val="tx2"/>
                </a:buClr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Do you need to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move collimators</a:t>
              </a:r>
              <a:r>
                <a:rPr lang="en-GB" dirty="0" smtClean="0">
                  <a:solidFill>
                    <a:schemeClr val="tx2"/>
                  </a:solidFill>
                </a:rPr>
                <a:t>? Collimation Working Group (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CWG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</a:p>
            <a:p>
              <a:pPr marL="285750" indent="-285750" algn="l">
                <a:lnSpc>
                  <a:spcPct val="110000"/>
                </a:lnSpc>
                <a:buClr>
                  <a:schemeClr val="tx2"/>
                </a:buClr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Do you need to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change optics</a:t>
              </a:r>
              <a:r>
                <a:rPr lang="en-GB" dirty="0" smtClean="0">
                  <a:solidFill>
                    <a:schemeClr val="tx2"/>
                  </a:solidFill>
                </a:rPr>
                <a:t>? Optics Measurements and Correction (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OMC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</a:p>
            <a:p>
              <a:pPr marL="285750" indent="-285750" algn="l">
                <a:lnSpc>
                  <a:spcPct val="110000"/>
                </a:lnSpc>
                <a:buClr>
                  <a:schemeClr val="tx2"/>
                </a:buClr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Do you risk to make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beams unstable</a:t>
              </a:r>
              <a:r>
                <a:rPr lang="en-GB" dirty="0" smtClean="0">
                  <a:solidFill>
                    <a:schemeClr val="tx2"/>
                  </a:solidFill>
                </a:rPr>
                <a:t>? Instability Working Group (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IWG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</a:p>
            <a:p>
              <a:pPr marL="285750" indent="-285750" algn="l">
                <a:lnSpc>
                  <a:spcPct val="110000"/>
                </a:lnSpc>
                <a:buClr>
                  <a:schemeClr val="tx2"/>
                </a:buClr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Are your studies considered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potentially dangerous</a:t>
              </a:r>
              <a:r>
                <a:rPr lang="en-GB" dirty="0" smtClean="0">
                  <a:solidFill>
                    <a:schemeClr val="tx2"/>
                  </a:solidFill>
                </a:rPr>
                <a:t>? Machine Protection Panel (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MPP</a:t>
              </a:r>
              <a:r>
                <a:rPr lang="en-GB" dirty="0" smtClean="0">
                  <a:solidFill>
                    <a:schemeClr val="tx2"/>
                  </a:solidFill>
                </a:rPr>
                <a:t>)</a:t>
              </a:r>
              <a:r>
                <a:rPr lang="en-GB" dirty="0" smtClean="0">
                  <a:solidFill>
                    <a:schemeClr val="tx2"/>
                  </a:solidFill>
                </a:rPr>
                <a:t> 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17" name="Freccia curva 16"/>
            <p:cNvSpPr/>
            <p:nvPr/>
          </p:nvSpPr>
          <p:spPr>
            <a:xfrm flipV="1">
              <a:off x="1028580" y="2672138"/>
              <a:ext cx="924865" cy="1174647"/>
            </a:xfrm>
            <a:prstGeom prst="bentArrow">
              <a:avLst>
                <a:gd name="adj1" fmla="val 14946"/>
                <a:gd name="adj2" fmla="val 15783"/>
                <a:gd name="adj3" fmla="val 25000"/>
                <a:gd name="adj4" fmla="val 43750"/>
              </a:avLst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18" name="Rettangolo 17"/>
          <p:cNvSpPr/>
          <p:nvPr/>
        </p:nvSpPr>
        <p:spPr>
          <a:xfrm>
            <a:off x="967199" y="5697933"/>
            <a:ext cx="10816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 startAt="4"/>
            </a:pP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Prepare a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detailed MD note </a:t>
            </a:r>
            <a:r>
              <a:rPr lang="en-GB" dirty="0">
                <a:solidFill>
                  <a:schemeClr val="tx2"/>
                </a:solidFill>
              </a:rPr>
              <a:t>with main highlights and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key results achieved</a:t>
            </a:r>
          </a:p>
        </p:txBody>
      </p:sp>
    </p:spTree>
    <p:extLst>
      <p:ext uri="{BB962C8B-B14F-4D97-AF65-F5344CB8AC3E}">
        <p14:creationId xmlns:p14="http://schemas.microsoft.com/office/powerpoint/2010/main" val="207712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What and how can we learn?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132499" y="5612271"/>
            <a:ext cx="119270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i="1" dirty="0" smtClean="0">
                <a:solidFill>
                  <a:schemeClr val="tx2"/>
                </a:solidFill>
              </a:rPr>
              <a:t>Each test must be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carefully planned</a:t>
            </a:r>
            <a:r>
              <a:rPr lang="en-GB" i="1" dirty="0" smtClean="0">
                <a:solidFill>
                  <a:schemeClr val="tx2"/>
                </a:solidFill>
              </a:rPr>
              <a:t>: </a:t>
            </a:r>
          </a:p>
          <a:p>
            <a:pPr algn="ctr"/>
            <a:r>
              <a:rPr lang="en-GB" i="1" dirty="0" smtClean="0">
                <a:solidFill>
                  <a:schemeClr val="tx2"/>
                </a:solidFill>
              </a:rPr>
              <a:t>a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not optimal manipulation</a:t>
            </a:r>
            <a:r>
              <a:rPr lang="en-GB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i="1" dirty="0" smtClean="0">
                <a:solidFill>
                  <a:schemeClr val="tx2"/>
                </a:solidFill>
              </a:rPr>
              <a:t>at top energy can lead to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several hours lost</a:t>
            </a:r>
            <a:r>
              <a:rPr lang="en-GB" i="1" dirty="0" smtClean="0">
                <a:solidFill>
                  <a:schemeClr val="tx2"/>
                </a:solidFill>
              </a:rPr>
              <a:t>,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deep knowledge of the LHC necessary</a:t>
            </a:r>
            <a:endParaRPr lang="en-GB" b="1" i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386364" y="2440465"/>
            <a:ext cx="11264581" cy="1310561"/>
            <a:chOff x="386364" y="2269009"/>
            <a:chExt cx="11264581" cy="1310561"/>
          </a:xfrm>
        </p:grpSpPr>
        <p:sp>
          <p:nvSpPr>
            <p:cNvPr id="8" name="CasellaDiTesto 7"/>
            <p:cNvSpPr txBox="1"/>
            <p:nvPr/>
          </p:nvSpPr>
          <p:spPr>
            <a:xfrm>
              <a:off x="407988" y="2269009"/>
              <a:ext cx="91627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buClr>
                  <a:schemeClr val="tx2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Main observable</a:t>
              </a:r>
              <a:r>
                <a:rPr lang="en-GB" dirty="0" smtClean="0">
                  <a:solidFill>
                    <a:schemeClr val="tx2"/>
                  </a:solidFill>
                </a:rPr>
                <a:t>: hadronic showers developed when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beam interacts with obstacles</a:t>
              </a: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968052" y="3210238"/>
              <a:ext cx="86828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Beam loss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artificially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increased </a:t>
              </a:r>
              <a:r>
                <a:rPr lang="en-GB" dirty="0" smtClean="0">
                  <a:solidFill>
                    <a:schemeClr val="tx2"/>
                  </a:solidFill>
                </a:rPr>
                <a:t>introducing transverse </a:t>
              </a:r>
              <a:r>
                <a:rPr lang="en-GB" dirty="0">
                  <a:solidFill>
                    <a:schemeClr val="tx2"/>
                  </a:solidFill>
                </a:rPr>
                <a:t>white noise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1311229" y="2674404"/>
              <a:ext cx="3881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The LHC is a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very stable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machine!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4" name="Freccia curva 13"/>
            <p:cNvSpPr/>
            <p:nvPr/>
          </p:nvSpPr>
          <p:spPr>
            <a:xfrm flipV="1">
              <a:off x="386364" y="2498810"/>
              <a:ext cx="924865" cy="480360"/>
            </a:xfrm>
            <a:prstGeom prst="bent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ccia curva 14"/>
            <p:cNvSpPr/>
            <p:nvPr/>
          </p:nvSpPr>
          <p:spPr>
            <a:xfrm flipV="1">
              <a:off x="2043187" y="3039352"/>
              <a:ext cx="924865" cy="480360"/>
            </a:xfrm>
            <a:prstGeom prst="bent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07988" y="991867"/>
            <a:ext cx="93807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Proof of principle </a:t>
            </a:r>
            <a:r>
              <a:rPr lang="en-GB" dirty="0" smtClean="0">
                <a:solidFill>
                  <a:schemeClr val="tx2"/>
                </a:solidFill>
              </a:rPr>
              <a:t>focuse</a:t>
            </a:r>
            <a:r>
              <a:rPr lang="en-GB" dirty="0" smtClean="0">
                <a:solidFill>
                  <a:schemeClr val="tx2"/>
                </a:solidFill>
              </a:rPr>
              <a:t>d on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probing basics crystal features</a:t>
            </a:r>
            <a:r>
              <a:rPr lang="en-GB" dirty="0" smtClean="0">
                <a:solidFill>
                  <a:schemeClr val="tx2"/>
                </a:solidFill>
              </a:rPr>
              <a:t> in a circular accelerator 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402827" y="1319235"/>
            <a:ext cx="7136569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Step 0: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beam based alignment </a:t>
            </a:r>
            <a:r>
              <a:rPr lang="en-GB" dirty="0" smtClean="0">
                <a:solidFill>
                  <a:schemeClr val="tx2"/>
                </a:solidFill>
              </a:rPr>
              <a:t>of all devices</a:t>
            </a:r>
          </a:p>
          <a:p>
            <a:pPr marL="285750" indent="-285750" algn="l">
              <a:lnSpc>
                <a:spcPct val="120000"/>
              </a:lnSpc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Optimal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channeling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orientation </a:t>
            </a:r>
            <a:r>
              <a:rPr lang="en-GB" dirty="0" smtClean="0">
                <a:solidFill>
                  <a:schemeClr val="tx2"/>
                </a:solidFill>
              </a:rPr>
              <a:t>and quality of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crystalline lattice</a:t>
            </a:r>
          </a:p>
          <a:p>
            <a:pPr marL="285750" indent="-285750" algn="l">
              <a:lnSpc>
                <a:spcPct val="120000"/>
              </a:lnSpc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Multi-turn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channeling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efficiency </a:t>
            </a:r>
            <a:r>
              <a:rPr lang="en-GB" dirty="0" smtClean="0">
                <a:solidFill>
                  <a:schemeClr val="tx2"/>
                </a:solidFill>
              </a:rPr>
              <a:t>and geometrical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crystal bending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19921" y="3955738"/>
            <a:ext cx="11947160" cy="1482953"/>
            <a:chOff x="119921" y="3955738"/>
            <a:chExt cx="11947160" cy="1482953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2043677" y="5161692"/>
              <a:ext cx="68609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</a:rPr>
                <a:t>A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limited number of measurements </a:t>
              </a:r>
              <a:r>
                <a:rPr lang="en-GB" dirty="0" smtClean="0">
                  <a:solidFill>
                    <a:schemeClr val="tx2"/>
                  </a:solidFill>
                </a:rPr>
                <a:t>can be performed in each fill!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19" name="Rettangolo arrotondato 18"/>
            <p:cNvSpPr/>
            <p:nvPr/>
          </p:nvSpPr>
          <p:spPr>
            <a:xfrm>
              <a:off x="119921" y="3955738"/>
              <a:ext cx="4862639" cy="652951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Intensity limited </a:t>
              </a:r>
              <a:r>
                <a:rPr lang="en-GB" dirty="0">
                  <a:solidFill>
                    <a:schemeClr val="tx2"/>
                  </a:solidFill>
                </a:rPr>
                <a:t>to a maximum of 3 x 10</a:t>
              </a:r>
              <a:r>
                <a:rPr lang="en-GB" baseline="30000" dirty="0">
                  <a:solidFill>
                    <a:schemeClr val="tx2"/>
                  </a:solidFill>
                </a:rPr>
                <a:t>11</a:t>
              </a:r>
              <a:r>
                <a:rPr lang="en-GB" dirty="0">
                  <a:solidFill>
                    <a:schemeClr val="tx2"/>
                  </a:solidFill>
                </a:rPr>
                <a:t> p,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i.e. 30 bunches of 1 x 10</a:t>
              </a:r>
              <a:r>
                <a:rPr lang="en-GB" baseline="30000" dirty="0">
                  <a:solidFill>
                    <a:schemeClr val="tx2"/>
                  </a:solidFill>
                </a:rPr>
                <a:t>10</a:t>
              </a:r>
              <a:r>
                <a:rPr lang="en-GB" dirty="0">
                  <a:solidFill>
                    <a:schemeClr val="tx2"/>
                  </a:solidFill>
                </a:rPr>
                <a:t> p </a:t>
              </a:r>
            </a:p>
          </p:txBody>
        </p:sp>
        <p:sp>
          <p:nvSpPr>
            <p:cNvPr id="20" name="Rettangolo arrotondato 19"/>
            <p:cNvSpPr/>
            <p:nvPr/>
          </p:nvSpPr>
          <p:spPr>
            <a:xfrm>
              <a:off x="5952095" y="3955738"/>
              <a:ext cx="6114986" cy="652951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Sustained and uniform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losses for long time needed </a:t>
              </a:r>
              <a:r>
                <a:rPr lang="en-GB" dirty="0">
                  <a:solidFill>
                    <a:schemeClr val="tx2"/>
                  </a:solidFill>
                </a:rPr>
                <a:t/>
              </a:r>
              <a:br>
                <a:rPr lang="en-GB" dirty="0">
                  <a:solidFill>
                    <a:schemeClr val="tx2"/>
                  </a:solidFill>
                </a:rPr>
              </a:br>
              <a:r>
                <a:rPr lang="en-GB" dirty="0">
                  <a:solidFill>
                    <a:schemeClr val="tx2"/>
                  </a:solidFill>
                </a:rPr>
                <a:t>(up to 20-30min): gentle excitation of 3 bunches required</a:t>
              </a:r>
            </a:p>
          </p:txBody>
        </p:sp>
        <p:sp>
          <p:nvSpPr>
            <p:cNvPr id="21" name="Croce 20"/>
            <p:cNvSpPr/>
            <p:nvPr/>
          </p:nvSpPr>
          <p:spPr>
            <a:xfrm>
              <a:off x="5162440" y="3955738"/>
              <a:ext cx="623764" cy="652951"/>
            </a:xfrm>
            <a:prstGeom prst="plus">
              <a:avLst>
                <a:gd name="adj" fmla="val 32209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ccia giù 21"/>
            <p:cNvSpPr/>
            <p:nvPr/>
          </p:nvSpPr>
          <p:spPr>
            <a:xfrm>
              <a:off x="4896700" y="4766872"/>
              <a:ext cx="1155243" cy="274792"/>
            </a:xfrm>
            <a:prstGeom prst="down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Freccia curva 24"/>
          <p:cNvSpPr/>
          <p:nvPr/>
        </p:nvSpPr>
        <p:spPr>
          <a:xfrm flipV="1">
            <a:off x="386363" y="1237676"/>
            <a:ext cx="924866" cy="692044"/>
          </a:xfrm>
          <a:prstGeom prst="bentArrow">
            <a:avLst>
              <a:gd name="adj1" fmla="val 14946"/>
              <a:gd name="adj2" fmla="val 17956"/>
              <a:gd name="adj3" fmla="val 25000"/>
              <a:gd name="adj4" fmla="val 4375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Angular scan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25/01/22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Mirarchi, LHC Performance Workshop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9" name="Trapezoid 227"/>
          <p:cNvSpPr/>
          <p:nvPr/>
        </p:nvSpPr>
        <p:spPr>
          <a:xfrm rot="15723399">
            <a:off x="3176336" y="1774878"/>
            <a:ext cx="49174" cy="2212587"/>
          </a:xfrm>
          <a:prstGeom prst="trapezoid">
            <a:avLst/>
          </a:prstGeom>
          <a:solidFill>
            <a:srgbClr val="1EF2F7"/>
          </a:solidFill>
          <a:ln>
            <a:solidFill>
              <a:srgbClr val="1EF2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82"/>
          <p:cNvSpPr/>
          <p:nvPr/>
        </p:nvSpPr>
        <p:spPr>
          <a:xfrm>
            <a:off x="4154874" y="2626200"/>
            <a:ext cx="465121" cy="22722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21" name="Block Arc 224"/>
          <p:cNvSpPr/>
          <p:nvPr/>
        </p:nvSpPr>
        <p:spPr>
          <a:xfrm rot="12732584">
            <a:off x="1458841" y="2230448"/>
            <a:ext cx="893017" cy="872391"/>
          </a:xfrm>
          <a:prstGeom prst="blockArc">
            <a:avLst>
              <a:gd name="adj1" fmla="val 12404204"/>
              <a:gd name="adj2" fmla="val 14249730"/>
              <a:gd name="adj3" fmla="val 164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22" name="TextBox 237"/>
          <p:cNvSpPr txBox="1"/>
          <p:nvPr/>
        </p:nvSpPr>
        <p:spPr>
          <a:xfrm>
            <a:off x="918581" y="236542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Bent crystal</a:t>
            </a:r>
          </a:p>
        </p:txBody>
      </p:sp>
      <p:sp>
        <p:nvSpPr>
          <p:cNvPr id="23" name="TextBox 238"/>
          <p:cNvSpPr txBox="1"/>
          <p:nvPr/>
        </p:nvSpPr>
        <p:spPr>
          <a:xfrm>
            <a:off x="2283105" y="236008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1EF2F7"/>
                </a:solidFill>
              </a:rPr>
              <a:t>Deflected halo</a:t>
            </a:r>
          </a:p>
        </p:txBody>
      </p:sp>
      <p:sp>
        <p:nvSpPr>
          <p:cNvPr id="24" name="TextBox 239"/>
          <p:cNvSpPr txBox="1"/>
          <p:nvPr/>
        </p:nvSpPr>
        <p:spPr>
          <a:xfrm>
            <a:off x="3788921" y="2160667"/>
            <a:ext cx="20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2"/>
                </a:solidFill>
              </a:rPr>
              <a:t>Massive Absorber</a:t>
            </a:r>
          </a:p>
        </p:txBody>
      </p:sp>
      <p:grpSp>
        <p:nvGrpSpPr>
          <p:cNvPr id="25" name="Group 51"/>
          <p:cNvGrpSpPr/>
          <p:nvPr/>
        </p:nvGrpSpPr>
        <p:grpSpPr>
          <a:xfrm rot="20844654">
            <a:off x="1662830" y="2758144"/>
            <a:ext cx="572242" cy="154866"/>
            <a:chOff x="430865" y="4612133"/>
            <a:chExt cx="760363" cy="167413"/>
          </a:xfrm>
        </p:grpSpPr>
        <p:sp>
          <p:nvSpPr>
            <p:cNvPr id="26" name="Freeform 61"/>
            <p:cNvSpPr/>
            <p:nvPr/>
          </p:nvSpPr>
          <p:spPr>
            <a:xfrm>
              <a:off x="585771" y="4612133"/>
              <a:ext cx="467629" cy="78812"/>
            </a:xfrm>
            <a:custGeom>
              <a:avLst/>
              <a:gdLst>
                <a:gd name="connsiteX0" fmla="*/ 0 w 467629"/>
                <a:gd name="connsiteY0" fmla="*/ 68967 h 78812"/>
                <a:gd name="connsiteX1" fmla="*/ 236276 w 467629"/>
                <a:gd name="connsiteY1" fmla="*/ 55 h 78812"/>
                <a:gd name="connsiteX2" fmla="*/ 467629 w 467629"/>
                <a:gd name="connsiteY2" fmla="*/ 78812 h 7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7629" h="78812">
                  <a:moveTo>
                    <a:pt x="0" y="68967"/>
                  </a:moveTo>
                  <a:cubicBezTo>
                    <a:pt x="79169" y="33690"/>
                    <a:pt x="158338" y="-1586"/>
                    <a:pt x="236276" y="55"/>
                  </a:cubicBezTo>
                  <a:cubicBezTo>
                    <a:pt x="314214" y="1696"/>
                    <a:pt x="433172" y="52560"/>
                    <a:pt x="467629" y="78812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62"/>
            <p:cNvCxnSpPr/>
            <p:nvPr/>
          </p:nvCxnSpPr>
          <p:spPr>
            <a:xfrm flipH="1">
              <a:off x="430865" y="4681100"/>
              <a:ext cx="154906" cy="9844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63"/>
            <p:cNvCxnSpPr/>
            <p:nvPr/>
          </p:nvCxnSpPr>
          <p:spPr>
            <a:xfrm>
              <a:off x="1053400" y="4690945"/>
              <a:ext cx="137828" cy="8860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500054" y="3057683"/>
            <a:ext cx="5311665" cy="792088"/>
            <a:chOff x="1354238" y="3212976"/>
            <a:chExt cx="6602138" cy="1392270"/>
          </a:xfrm>
        </p:grpSpPr>
        <p:sp>
          <p:nvSpPr>
            <p:cNvPr id="30" name="Onda 2 29"/>
            <p:cNvSpPr/>
            <p:nvPr/>
          </p:nvSpPr>
          <p:spPr>
            <a:xfrm>
              <a:off x="1354238" y="3212976"/>
              <a:ext cx="6602138" cy="1224136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nda 2 30"/>
            <p:cNvSpPr/>
            <p:nvPr/>
          </p:nvSpPr>
          <p:spPr>
            <a:xfrm flipV="1">
              <a:off x="1354238" y="3454994"/>
              <a:ext cx="6602138" cy="1150252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ttangolo 31"/>
          <p:cNvSpPr/>
          <p:nvPr/>
        </p:nvSpPr>
        <p:spPr>
          <a:xfrm>
            <a:off x="2159460" y="325485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➛ ➛ Beam ➛ ➛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2515532" y="1116655"/>
            <a:ext cx="71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Monitoring </a:t>
            </a:r>
            <a:r>
              <a:rPr lang="en-GB" dirty="0">
                <a:solidFill>
                  <a:schemeClr val="tx2"/>
                </a:solidFill>
              </a:rPr>
              <a:t>of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losses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at the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crystal</a:t>
            </a:r>
            <a:r>
              <a:rPr lang="en-GB" dirty="0">
                <a:solidFill>
                  <a:schemeClr val="tx2"/>
                </a:solidFill>
              </a:rPr>
              <a:t> location as a function of its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angle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39450" y="4856812"/>
            <a:ext cx="11032762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Main outcomes: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Optimal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channeling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orientation </a:t>
            </a:r>
            <a:r>
              <a:rPr lang="en-GB" dirty="0" smtClean="0">
                <a:solidFill>
                  <a:schemeClr val="tx2"/>
                </a:solidFill>
              </a:rPr>
              <a:t>as a function of transverse crystal position (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minimum of losses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Crystalline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lattice quality </a:t>
            </a:r>
            <a:r>
              <a:rPr lang="en-GB" dirty="0" smtClean="0">
                <a:solidFill>
                  <a:schemeClr val="tx2"/>
                </a:solidFill>
              </a:rPr>
              <a:t>(depth of well due to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reduction of nuclear interaction rate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Qualitative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evaluation of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geometrical bending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well extension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321911" y="1499240"/>
            <a:ext cx="5541129" cy="3116885"/>
            <a:chOff x="6321911" y="1499240"/>
            <a:chExt cx="5541129" cy="3116885"/>
          </a:xfrm>
        </p:grpSpPr>
        <p:grpSp>
          <p:nvGrpSpPr>
            <p:cNvPr id="33" name="Gruppo 32"/>
            <p:cNvGrpSpPr/>
            <p:nvPr/>
          </p:nvGrpSpPr>
          <p:grpSpPr>
            <a:xfrm>
              <a:off x="6321911" y="1499240"/>
              <a:ext cx="5541129" cy="3116885"/>
              <a:chOff x="2080557" y="3142154"/>
              <a:chExt cx="5541129" cy="3116885"/>
            </a:xfrm>
          </p:grpSpPr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80557" y="3142154"/>
                <a:ext cx="5541129" cy="3116885"/>
              </a:xfrm>
              <a:prstGeom prst="rect">
                <a:avLst/>
              </a:prstGeom>
            </p:spPr>
          </p:pic>
          <p:sp>
            <p:nvSpPr>
              <p:cNvPr id="35" name="CasellaDiTesto 34"/>
              <p:cNvSpPr txBox="1"/>
              <p:nvPr/>
            </p:nvSpPr>
            <p:spPr>
              <a:xfrm>
                <a:off x="2831700" y="4902222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AM</a:t>
                </a: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6440326" y="4912306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AM</a:t>
                </a:r>
              </a:p>
            </p:txBody>
          </p:sp>
          <p:sp>
            <p:nvSpPr>
              <p:cNvPr id="37" name="CasellaDiTesto 36"/>
              <p:cNvSpPr txBox="1"/>
              <p:nvPr/>
            </p:nvSpPr>
            <p:spPr>
              <a:xfrm>
                <a:off x="4598489" y="4937443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A349EA"/>
                    </a:solidFill>
                  </a:rPr>
                  <a:t>VR</a:t>
                </a: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6430174" y="5236042"/>
                <a:ext cx="518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00B050"/>
                    </a:solidFill>
                  </a:rPr>
                  <a:t>CH</a:t>
                </a:r>
              </a:p>
            </p:txBody>
          </p:sp>
          <p:cxnSp>
            <p:nvCxnSpPr>
              <p:cNvPr id="39" name="Connettore 1 38"/>
              <p:cNvCxnSpPr/>
              <p:nvPr/>
            </p:nvCxnSpPr>
            <p:spPr>
              <a:xfrm>
                <a:off x="6517278" y="4869160"/>
                <a:ext cx="0" cy="184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2 39"/>
              <p:cNvCxnSpPr/>
              <p:nvPr/>
            </p:nvCxnSpPr>
            <p:spPr>
              <a:xfrm>
                <a:off x="6513820" y="4951708"/>
                <a:ext cx="521877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>
                <a:off x="3425682" y="4869160"/>
                <a:ext cx="0" cy="184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41"/>
              <p:cNvCxnSpPr/>
              <p:nvPr/>
            </p:nvCxnSpPr>
            <p:spPr>
              <a:xfrm flipH="1" flipV="1">
                <a:off x="2727572" y="4951512"/>
                <a:ext cx="709989" cy="475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5902584" y="5031952"/>
                <a:ext cx="0" cy="184119"/>
              </a:xfrm>
              <a:prstGeom prst="line">
                <a:avLst/>
              </a:prstGeom>
              <a:ln w="19050">
                <a:solidFill>
                  <a:srgbClr val="9C46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43"/>
              <p:cNvCxnSpPr/>
              <p:nvPr/>
            </p:nvCxnSpPr>
            <p:spPr>
              <a:xfrm>
                <a:off x="5076056" y="5123817"/>
                <a:ext cx="826528" cy="0"/>
              </a:xfrm>
              <a:prstGeom prst="straightConnector1">
                <a:avLst/>
              </a:prstGeom>
              <a:ln w="19050">
                <a:solidFill>
                  <a:srgbClr val="9C46E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2 44"/>
              <p:cNvCxnSpPr/>
              <p:nvPr/>
            </p:nvCxnSpPr>
            <p:spPr>
              <a:xfrm flipH="1">
                <a:off x="3851920" y="5123817"/>
                <a:ext cx="787107" cy="0"/>
              </a:xfrm>
              <a:prstGeom prst="straightConnector1">
                <a:avLst/>
              </a:prstGeom>
              <a:ln w="19050">
                <a:solidFill>
                  <a:srgbClr val="9C46E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2 45"/>
              <p:cNvCxnSpPr/>
              <p:nvPr/>
            </p:nvCxnSpPr>
            <p:spPr>
              <a:xfrm flipH="1">
                <a:off x="6228183" y="5445224"/>
                <a:ext cx="288033" cy="216024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sellaDiTesto 46"/>
              <p:cNvSpPr txBox="1"/>
              <p:nvPr/>
            </p:nvSpPr>
            <p:spPr>
              <a:xfrm>
                <a:off x="2782584" y="3501008"/>
                <a:ext cx="95410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b="1" i="1" dirty="0"/>
                  <a:t>R. Rossi</a:t>
                </a:r>
              </a:p>
            </p:txBody>
          </p:sp>
          <p:cxnSp>
            <p:nvCxnSpPr>
              <p:cNvPr id="48" name="Connettore 1 47"/>
              <p:cNvCxnSpPr/>
              <p:nvPr/>
            </p:nvCxnSpPr>
            <p:spPr>
              <a:xfrm>
                <a:off x="3851920" y="5031952"/>
                <a:ext cx="0" cy="184119"/>
              </a:xfrm>
              <a:prstGeom prst="line">
                <a:avLst/>
              </a:prstGeom>
              <a:ln w="19050">
                <a:solidFill>
                  <a:srgbClr val="9C46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Picture 10" descr="UA9 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6415" y="2070770"/>
              <a:ext cx="923296" cy="530745"/>
            </a:xfrm>
            <a:prstGeom prst="rect">
              <a:avLst/>
            </a:prstGeom>
          </p:spPr>
        </p:pic>
        <p:pic>
          <p:nvPicPr>
            <p:cNvPr id="87" name="Picture 1" descr="lcoll_logo3_small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5499" y="2052769"/>
              <a:ext cx="550960" cy="60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8363084" y="2701360"/>
              <a:ext cx="18466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First </a:t>
              </a:r>
              <a:r>
                <a:rPr lang="en-GB" b="1" i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channeling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pPr algn="ctr"/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at 6.5 </a:t>
              </a:r>
              <a:r>
                <a:rPr lang="en-GB" b="1" i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TeV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!</a:t>
              </a:r>
              <a:endPara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6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1" grpId="0" animBg="1"/>
      <p:bldP spid="21" grpId="1" animBg="1"/>
      <p:bldP spid="21" grpId="2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4430" y="1023627"/>
            <a:ext cx="777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LHC: biggest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and most powerful particle accelerator ever built</a:t>
            </a:r>
            <a:endParaRPr lang="en-GB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57374" y="1429585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What does it mean?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207" y="1712691"/>
            <a:ext cx="322558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ent Arrow 37"/>
          <p:cNvSpPr/>
          <p:nvPr/>
        </p:nvSpPr>
        <p:spPr>
          <a:xfrm flipV="1">
            <a:off x="769728" y="1327175"/>
            <a:ext cx="587646" cy="360613"/>
          </a:xfrm>
          <a:prstGeom prst="ben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016165" y="4506424"/>
            <a:ext cx="8159671" cy="1729982"/>
            <a:chOff x="492166" y="4672674"/>
            <a:chExt cx="8159671" cy="1729982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3120355" y="4672674"/>
              <a:ext cx="2903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00B050"/>
                  </a:solidFill>
                </a:rPr>
                <a:t>And in HL-LHC stored energy</a:t>
              </a:r>
              <a:br>
                <a:rPr lang="en-GB" b="1" i="1" dirty="0" smtClean="0">
                  <a:solidFill>
                    <a:srgbClr val="00B050"/>
                  </a:solidFill>
                </a:rPr>
              </a:br>
              <a:r>
                <a:rPr lang="en-GB" b="1" i="1" dirty="0" smtClean="0">
                  <a:solidFill>
                    <a:srgbClr val="00B050"/>
                  </a:solidFill>
                </a:rPr>
                <a:t>increased to </a:t>
              </a:r>
              <a:r>
                <a:rPr lang="en-GB" b="1" i="1" dirty="0" smtClean="0">
                  <a:solidFill>
                    <a:srgbClr val="00B050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i="1" dirty="0" smtClean="0">
                  <a:solidFill>
                    <a:srgbClr val="00B050"/>
                  </a:solidFill>
                </a:rPr>
                <a:t> 700 MJ </a:t>
              </a:r>
              <a:endParaRPr lang="en-GB" b="1" i="1" dirty="0">
                <a:solidFill>
                  <a:srgbClr val="00B050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92166" y="5756325"/>
              <a:ext cx="81596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smtClean="0">
                  <a:solidFill>
                    <a:srgbClr val="00B050"/>
                  </a:solidFill>
                </a:rPr>
                <a:t>Very sensitive machine</a:t>
              </a:r>
              <a:r>
                <a:rPr lang="en-GB" b="1" i="1" dirty="0" smtClean="0">
                  <a:solidFill>
                    <a:srgbClr val="00B050"/>
                  </a:solidFill>
                </a:rPr>
                <a:t>, several constrains for operations with high intensity beams!</a:t>
              </a:r>
            </a:p>
            <a:p>
              <a:pPr algn="ctr"/>
              <a:r>
                <a:rPr lang="en-GB" b="1" i="1" dirty="0" smtClean="0">
                  <a:solidFill>
                    <a:srgbClr val="00B050"/>
                  </a:solidFill>
                </a:rPr>
                <a:t>Highly efficient collimation system </a:t>
              </a:r>
              <a:r>
                <a:rPr lang="en-GB" b="1" i="1" dirty="0">
                  <a:solidFill>
                    <a:srgbClr val="00B050"/>
                  </a:solidFill>
                </a:rPr>
                <a:t>needed </a:t>
              </a:r>
              <a:r>
                <a:rPr lang="en-GB" b="1" i="1" dirty="0" smtClean="0">
                  <a:solidFill>
                    <a:srgbClr val="00B050"/>
                  </a:solidFill>
                </a:rPr>
                <a:t>for a safe beam disposal at any time! </a:t>
              </a:r>
              <a:endParaRPr lang="en-GB" b="1" i="1" dirty="0">
                <a:solidFill>
                  <a:srgbClr val="00B050"/>
                </a:solidFill>
              </a:endParaRPr>
            </a:p>
          </p:txBody>
        </p:sp>
        <p:sp>
          <p:nvSpPr>
            <p:cNvPr id="14" name="Down Arrow 40"/>
            <p:cNvSpPr/>
            <p:nvPr/>
          </p:nvSpPr>
          <p:spPr>
            <a:xfrm>
              <a:off x="4104015" y="5456821"/>
              <a:ext cx="935969" cy="201241"/>
            </a:xfrm>
            <a:prstGeom prst="downArrow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54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358370" y="2636921"/>
            <a:ext cx="4623121" cy="2712671"/>
            <a:chOff x="4332097" y="2530272"/>
            <a:chExt cx="4623121" cy="2712671"/>
          </a:xfrm>
        </p:grpSpPr>
        <p:grpSp>
          <p:nvGrpSpPr>
            <p:cNvPr id="23" name="Gruppo 22"/>
            <p:cNvGrpSpPr/>
            <p:nvPr/>
          </p:nvGrpSpPr>
          <p:grpSpPr>
            <a:xfrm>
              <a:off x="4332097" y="2530272"/>
              <a:ext cx="4389531" cy="2670427"/>
              <a:chOff x="4332097" y="2530272"/>
              <a:chExt cx="4389531" cy="2670427"/>
            </a:xfrm>
          </p:grpSpPr>
          <p:sp>
            <p:nvSpPr>
              <p:cNvPr id="26" name="TextBox 7"/>
              <p:cNvSpPr txBox="1"/>
              <p:nvPr/>
            </p:nvSpPr>
            <p:spPr>
              <a:xfrm>
                <a:off x="7015841" y="3097991"/>
                <a:ext cx="1440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tabLst>
                    <a:tab pos="982231" algn="l"/>
                  </a:tabLst>
                </a:pPr>
                <a:r>
                  <a:rPr lang="en-US" b="1" i="1" dirty="0" smtClean="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  <a:sym typeface="Helvetica" charset="0"/>
                  </a:rPr>
                  <a:t>15-50mJ/cm</a:t>
                </a:r>
                <a:r>
                  <a:rPr lang="en-US" b="1" i="1" baseline="32000" dirty="0" smtClean="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  <a:sym typeface="Helvetica" charset="0"/>
                  </a:rPr>
                  <a:t>3</a:t>
                </a:r>
                <a:endParaRPr lang="en-US" i="1" baseline="32000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endParaRPr>
              </a:p>
            </p:txBody>
          </p:sp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32820" y="3518042"/>
                <a:ext cx="1747846" cy="126279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8" name="CasellaDiTesto 27"/>
              <p:cNvSpPr txBox="1"/>
              <p:nvPr/>
            </p:nvSpPr>
            <p:spPr>
              <a:xfrm>
                <a:off x="6517178" y="4831367"/>
                <a:ext cx="2204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>
                    <a:solidFill>
                      <a:schemeClr val="tx2"/>
                    </a:solidFill>
                  </a:rPr>
                  <a:t>Ladybug </a:t>
                </a:r>
                <a:r>
                  <a:rPr lang="en-GB" i="1" smtClean="0">
                    <a:solidFill>
                      <a:schemeClr val="tx2"/>
                    </a:solidFill>
                  </a:rPr>
                  <a:t>at</a:t>
                </a:r>
                <a:r>
                  <a:rPr lang="en-GB" i="1" smtClean="0">
                    <a:solidFill>
                      <a:schemeClr val="tx2"/>
                    </a:solidFill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GB" i="1" smtClean="0">
                    <a:solidFill>
                      <a:schemeClr val="tx2"/>
                    </a:solidFill>
                  </a:rPr>
                  <a:t>10 km/h</a:t>
                </a:r>
                <a:endParaRPr lang="en-GB" i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9" name="Connettore 2 28"/>
              <p:cNvCxnSpPr/>
              <p:nvPr/>
            </p:nvCxnSpPr>
            <p:spPr>
              <a:xfrm flipH="1" flipV="1">
                <a:off x="4332097" y="2530272"/>
                <a:ext cx="2125853" cy="49796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ttangolo arrotondato 23"/>
            <p:cNvSpPr/>
            <p:nvPr/>
          </p:nvSpPr>
          <p:spPr>
            <a:xfrm>
              <a:off x="6457949" y="2826453"/>
              <a:ext cx="2497269" cy="2416490"/>
            </a:xfrm>
            <a:prstGeom prst="roundRect">
              <a:avLst>
                <a:gd name="adj" fmla="val 806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ttangolo arrotondato 24"/>
            <p:cNvSpPr/>
            <p:nvPr/>
          </p:nvSpPr>
          <p:spPr>
            <a:xfrm>
              <a:off x="6923769" y="2613677"/>
              <a:ext cx="1624858" cy="41456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982231" algn="l"/>
                </a:tabLst>
              </a:pPr>
              <a:r>
                <a:rPr lang="en-US" b="1" i="1" dirty="0" smtClean="0">
                  <a:solidFill>
                    <a:schemeClr val="bg1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Quench limit</a:t>
              </a:r>
              <a:endParaRPr lang="en-US" b="1" i="1" dirty="0">
                <a:solidFill>
                  <a:schemeClr val="bg1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399875" y="2399220"/>
            <a:ext cx="5492675" cy="3057601"/>
            <a:chOff x="399875" y="2399220"/>
            <a:chExt cx="5492675" cy="3057601"/>
          </a:xfrm>
        </p:grpSpPr>
        <p:sp>
          <p:nvSpPr>
            <p:cNvPr id="16" name="TextBox 14"/>
            <p:cNvSpPr txBox="1"/>
            <p:nvPr/>
          </p:nvSpPr>
          <p:spPr>
            <a:xfrm>
              <a:off x="1298160" y="2859703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tabLst>
                  <a:tab pos="982231" algn="l"/>
                </a:tabLst>
              </a:pPr>
              <a:r>
                <a:rPr lang="en-US" i="1" smtClean="0">
                  <a:solidFill>
                    <a:srgbClr val="00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LHC </a:t>
              </a:r>
              <a:r>
                <a:rPr lang="en-US" i="1" dirty="0" smtClean="0">
                  <a:solidFill>
                    <a:srgbClr val="00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design </a:t>
              </a:r>
              <a:r>
                <a:rPr lang="en-US" b="1" i="1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360 </a:t>
              </a:r>
              <a:r>
                <a:rPr lang="en-US" b="1" i="1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MJ</a:t>
              </a:r>
              <a:endPara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66119" y="5085427"/>
              <a:ext cx="2837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i="1" smtClean="0">
                  <a:solidFill>
                    <a:schemeClr val="tx2"/>
                  </a:solidFill>
                </a:rPr>
                <a:t>Airbus A320 at ~100 km/h</a:t>
              </a:r>
              <a:endParaRPr lang="en-GB" i="1" dirty="0">
                <a:solidFill>
                  <a:schemeClr val="tx2"/>
                </a:solidFill>
              </a:endParaRPr>
            </a:p>
          </p:txBody>
        </p:sp>
        <p:cxnSp>
          <p:nvCxnSpPr>
            <p:cNvPr id="19" name="Connettore 2 18"/>
            <p:cNvCxnSpPr/>
            <p:nvPr/>
          </p:nvCxnSpPr>
          <p:spPr>
            <a:xfrm flipV="1">
              <a:off x="4141207" y="2746858"/>
              <a:ext cx="1751343" cy="2761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arrotondato 19"/>
            <p:cNvSpPr/>
            <p:nvPr/>
          </p:nvSpPr>
          <p:spPr>
            <a:xfrm>
              <a:off x="399875" y="2613098"/>
              <a:ext cx="3741332" cy="2843723"/>
            </a:xfrm>
            <a:prstGeom prst="roundRect">
              <a:avLst>
                <a:gd name="adj" fmla="val 806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ttangolo arrotondato 20"/>
            <p:cNvSpPr/>
            <p:nvPr/>
          </p:nvSpPr>
          <p:spPr>
            <a:xfrm>
              <a:off x="1233128" y="2399220"/>
              <a:ext cx="2074826" cy="41456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982231" algn="l"/>
                </a:tabLst>
              </a:pPr>
              <a:r>
                <a:rPr lang="en-US" b="1" i="1">
                  <a:solidFill>
                    <a:schemeClr val="bg1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Stored energy</a:t>
              </a:r>
              <a:endParaRPr lang="en-US" b="1" i="1" dirty="0">
                <a:solidFill>
                  <a:schemeClr val="bg1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976" y="3166202"/>
              <a:ext cx="3503131" cy="1970511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21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Absorber scan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25/01/22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Mirarchi, LHC Performance Workshop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1948871" y="1006744"/>
            <a:ext cx="8294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Monitoring </a:t>
            </a:r>
            <a:r>
              <a:rPr lang="en-GB" sz="1600" dirty="0" smtClean="0">
                <a:solidFill>
                  <a:schemeClr val="tx2"/>
                </a:solidFill>
              </a:rPr>
              <a:t>of </a:t>
            </a:r>
            <a:r>
              <a:rPr lang="en-GB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losses</a:t>
            </a:r>
            <a:r>
              <a:rPr lang="en-GB" sz="1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at </a:t>
            </a:r>
            <a:r>
              <a:rPr lang="en-GB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absorber</a:t>
            </a:r>
            <a:r>
              <a:rPr lang="en-GB" sz="1600" dirty="0" smtClean="0">
                <a:solidFill>
                  <a:schemeClr val="tx2"/>
                </a:solidFill>
              </a:rPr>
              <a:t> as a function of </a:t>
            </a:r>
            <a:r>
              <a:rPr lang="en-GB" sz="1600" dirty="0" smtClean="0">
                <a:solidFill>
                  <a:schemeClr val="tx2"/>
                </a:solidFill>
              </a:rPr>
              <a:t>its </a:t>
            </a:r>
            <a:r>
              <a:rPr lang="en-GB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position</a:t>
            </a:r>
            <a:r>
              <a:rPr lang="en-GB" sz="1600" dirty="0" smtClean="0">
                <a:solidFill>
                  <a:schemeClr val="tx2"/>
                </a:solidFill>
              </a:rPr>
              <a:t>, </a:t>
            </a:r>
            <a:r>
              <a:rPr lang="en-GB" sz="1600" dirty="0" smtClean="0">
                <a:solidFill>
                  <a:schemeClr val="tx2"/>
                </a:solidFill>
              </a:rPr>
              <a:t>while crystal </a:t>
            </a:r>
            <a:r>
              <a:rPr lang="en-GB" sz="1600" dirty="0" smtClean="0">
                <a:solidFill>
                  <a:schemeClr val="tx2"/>
                </a:solidFill>
              </a:rPr>
              <a:t>in </a:t>
            </a:r>
            <a:r>
              <a:rPr lang="en-GB" sz="1600" dirty="0" err="1" smtClean="0">
                <a:solidFill>
                  <a:schemeClr val="tx2"/>
                </a:solidFill>
              </a:rPr>
              <a:t>channeling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839450" y="4856812"/>
            <a:ext cx="11197652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Main outcomes: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Multi-turn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channeling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efficiency </a:t>
            </a:r>
            <a:r>
              <a:rPr lang="en-GB" dirty="0">
                <a:solidFill>
                  <a:schemeClr val="tx2"/>
                </a:solidFill>
              </a:rPr>
              <a:t>as a function of transverse crystal position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error function plateau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Geometrical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crystal bending</a:t>
            </a:r>
            <a:r>
              <a:rPr lang="en-GB" dirty="0" smtClean="0">
                <a:solidFill>
                  <a:schemeClr val="tx2"/>
                </a:solidFill>
              </a:rPr>
              <a:t> (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displacement of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channeled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halo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77" name="Gruppo 76"/>
          <p:cNvGrpSpPr/>
          <p:nvPr/>
        </p:nvGrpSpPr>
        <p:grpSpPr>
          <a:xfrm>
            <a:off x="488176" y="3052600"/>
            <a:ext cx="5311665" cy="792088"/>
            <a:chOff x="1354238" y="3212976"/>
            <a:chExt cx="6602138" cy="1392270"/>
          </a:xfrm>
        </p:grpSpPr>
        <p:sp>
          <p:nvSpPr>
            <p:cNvPr id="78" name="Onda 2 77"/>
            <p:cNvSpPr/>
            <p:nvPr/>
          </p:nvSpPr>
          <p:spPr>
            <a:xfrm>
              <a:off x="1354238" y="3212976"/>
              <a:ext cx="6602138" cy="1224136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nda 2 78"/>
            <p:cNvSpPr/>
            <p:nvPr/>
          </p:nvSpPr>
          <p:spPr>
            <a:xfrm flipV="1">
              <a:off x="1354238" y="3454994"/>
              <a:ext cx="6602138" cy="1150252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0" name="Rettangolo 79"/>
          <p:cNvSpPr/>
          <p:nvPr/>
        </p:nvSpPr>
        <p:spPr>
          <a:xfrm>
            <a:off x="2147582" y="324977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➛ ➛ Beam ➛ ➛</a:t>
            </a:r>
          </a:p>
        </p:txBody>
      </p:sp>
      <p:sp>
        <p:nvSpPr>
          <p:cNvPr id="81" name="Trapezoid 227"/>
          <p:cNvSpPr/>
          <p:nvPr/>
        </p:nvSpPr>
        <p:spPr>
          <a:xfrm rot="15723399">
            <a:off x="3141106" y="1759389"/>
            <a:ext cx="49174" cy="2212587"/>
          </a:xfrm>
          <a:prstGeom prst="trapezoid">
            <a:avLst/>
          </a:prstGeom>
          <a:solidFill>
            <a:srgbClr val="1EF2F7"/>
          </a:solidFill>
          <a:ln>
            <a:solidFill>
              <a:srgbClr val="1EF2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182"/>
          <p:cNvSpPr/>
          <p:nvPr/>
        </p:nvSpPr>
        <p:spPr>
          <a:xfrm>
            <a:off x="4119643" y="2610712"/>
            <a:ext cx="465121" cy="22722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Block Arc 224"/>
          <p:cNvSpPr/>
          <p:nvPr/>
        </p:nvSpPr>
        <p:spPr>
          <a:xfrm rot="12732584">
            <a:off x="1433320" y="2230518"/>
            <a:ext cx="893017" cy="872391"/>
          </a:xfrm>
          <a:prstGeom prst="blockArc">
            <a:avLst>
              <a:gd name="adj1" fmla="val 12404204"/>
              <a:gd name="adj2" fmla="val 14249730"/>
              <a:gd name="adj3" fmla="val 16467"/>
            </a:avLst>
          </a:prstGeom>
          <a:solidFill>
            <a:srgbClr val="00B14F"/>
          </a:solidFill>
          <a:ln>
            <a:solidFill>
              <a:srgbClr val="00B1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cxnSp>
        <p:nvCxnSpPr>
          <p:cNvPr id="84" name="Connettore 2 83"/>
          <p:cNvCxnSpPr/>
          <p:nvPr/>
        </p:nvCxnSpPr>
        <p:spPr>
          <a:xfrm>
            <a:off x="4764282" y="2466619"/>
            <a:ext cx="0" cy="576298"/>
          </a:xfrm>
          <a:prstGeom prst="straightConnector1">
            <a:avLst/>
          </a:prstGeom>
          <a:ln w="1905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237"/>
          <p:cNvSpPr txBox="1"/>
          <p:nvPr/>
        </p:nvSpPr>
        <p:spPr>
          <a:xfrm>
            <a:off x="906703" y="246500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Bent crystal</a:t>
            </a:r>
          </a:p>
        </p:txBody>
      </p:sp>
      <p:sp>
        <p:nvSpPr>
          <p:cNvPr id="86" name="TextBox 238"/>
          <p:cNvSpPr txBox="1"/>
          <p:nvPr/>
        </p:nvSpPr>
        <p:spPr>
          <a:xfrm>
            <a:off x="2271227" y="223480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1EF2F7"/>
                </a:solidFill>
              </a:rPr>
              <a:t>Deflected halo</a:t>
            </a:r>
          </a:p>
        </p:txBody>
      </p:sp>
      <p:sp>
        <p:nvSpPr>
          <p:cNvPr id="87" name="TextBox 239"/>
          <p:cNvSpPr txBox="1"/>
          <p:nvPr/>
        </p:nvSpPr>
        <p:spPr>
          <a:xfrm>
            <a:off x="3777043" y="2035393"/>
            <a:ext cx="20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2"/>
                </a:solidFill>
              </a:rPr>
              <a:t>Massive Absorber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6452442" y="1513669"/>
            <a:ext cx="4965751" cy="3290621"/>
            <a:chOff x="6452442" y="1513669"/>
            <a:chExt cx="4965751" cy="3290621"/>
          </a:xfrm>
        </p:grpSpPr>
        <p:grpSp>
          <p:nvGrpSpPr>
            <p:cNvPr id="2" name="Gruppo 1"/>
            <p:cNvGrpSpPr/>
            <p:nvPr/>
          </p:nvGrpSpPr>
          <p:grpSpPr>
            <a:xfrm>
              <a:off x="6452442" y="1513669"/>
              <a:ext cx="4965751" cy="3290621"/>
              <a:chOff x="6452442" y="1343191"/>
              <a:chExt cx="4965751" cy="3290621"/>
            </a:xfrm>
          </p:grpSpPr>
          <p:pic>
            <p:nvPicPr>
              <p:cNvPr id="74" name="Picture 15" descr="Chart&#10;&#10;Description automatically generated">
                <a:extLst>
                  <a:ext uri="{FF2B5EF4-FFF2-40B4-BE49-F238E27FC236}">
                    <a16:creationId xmlns:a16="http://schemas.microsoft.com/office/drawing/2014/main" xmlns="" id="{965FF59A-1F18-A3A9-6784-C875D23FDF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799" b="5845"/>
              <a:stretch/>
            </p:blipFill>
            <p:spPr>
              <a:xfrm>
                <a:off x="6452442" y="1343191"/>
                <a:ext cx="4965751" cy="3290621"/>
              </a:xfrm>
              <a:prstGeom prst="rect">
                <a:avLst/>
              </a:prstGeom>
            </p:spPr>
          </p:pic>
          <p:sp>
            <p:nvSpPr>
              <p:cNvPr id="75" name="CasellaDiTesto 74"/>
              <p:cNvSpPr txBox="1"/>
              <p:nvPr/>
            </p:nvSpPr>
            <p:spPr>
              <a:xfrm>
                <a:off x="7425452" y="3896616"/>
                <a:ext cx="130676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b="1" i="1" smtClean="0"/>
                  <a:t>M. </a:t>
                </a:r>
                <a:r>
                  <a:rPr lang="en-GB" sz="1500" b="1" i="1" dirty="0" err="1" smtClean="0"/>
                  <a:t>D’Andrea</a:t>
                </a:r>
                <a:endParaRPr lang="en-GB" sz="1500" b="1" i="1" dirty="0"/>
              </a:p>
            </p:txBody>
          </p:sp>
        </p:grpSp>
        <p:pic>
          <p:nvPicPr>
            <p:cNvPr id="88" name="Picture 1" descr="lcoll_logo3_small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412" y="3564686"/>
              <a:ext cx="550960" cy="60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8094146" y="2137820"/>
              <a:ext cx="188096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First </a:t>
              </a:r>
              <a:r>
                <a:rPr lang="en-GB" b="1" i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efficiencies </a:t>
              </a:r>
              <a:br>
                <a:rPr lang="en-GB" b="1" i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</a:br>
              <a:r>
                <a:rPr lang="en-GB" b="1" i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at 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6.8 </a:t>
              </a:r>
              <a:r>
                <a:rPr lang="en-GB" b="1" i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TeV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!</a:t>
              </a:r>
              <a:endPara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6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2986 L 0.00156 0.0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7"/>
          <p:cNvSpPr/>
          <p:nvPr/>
        </p:nvSpPr>
        <p:spPr>
          <a:xfrm rot="15209009">
            <a:off x="4762121" y="951535"/>
            <a:ext cx="45719" cy="1481697"/>
          </a:xfrm>
          <a:prstGeom prst="trapezoid">
            <a:avLst/>
          </a:prstGeom>
          <a:solidFill>
            <a:srgbClr val="1EF2F7"/>
          </a:solidFill>
          <a:ln>
            <a:solidFill>
              <a:srgbClr val="1EF2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Looking further - learning from past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rapezoid 227"/>
          <p:cNvSpPr/>
          <p:nvPr/>
        </p:nvSpPr>
        <p:spPr>
          <a:xfrm rot="15723399">
            <a:off x="3864808" y="409126"/>
            <a:ext cx="45719" cy="3066858"/>
          </a:xfrm>
          <a:prstGeom prst="trapezoid">
            <a:avLst/>
          </a:prstGeom>
          <a:solidFill>
            <a:srgbClr val="1EF2F7"/>
          </a:solidFill>
          <a:ln>
            <a:solidFill>
              <a:srgbClr val="1EF2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182"/>
          <p:cNvSpPr/>
          <p:nvPr/>
        </p:nvSpPr>
        <p:spPr>
          <a:xfrm>
            <a:off x="5407689" y="1409182"/>
            <a:ext cx="465121" cy="3980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Block Arc 224"/>
          <p:cNvSpPr/>
          <p:nvPr/>
        </p:nvSpPr>
        <p:spPr>
          <a:xfrm rot="12732584">
            <a:off x="1722310" y="1349148"/>
            <a:ext cx="893017" cy="872391"/>
          </a:xfrm>
          <a:prstGeom prst="blockArc">
            <a:avLst>
              <a:gd name="adj1" fmla="val 12404204"/>
              <a:gd name="adj2" fmla="val 14249730"/>
              <a:gd name="adj3" fmla="val 164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11" name="TextBox 237"/>
          <p:cNvSpPr txBox="1"/>
          <p:nvPr/>
        </p:nvSpPr>
        <p:spPr>
          <a:xfrm>
            <a:off x="1802751" y="167122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>
                <a:solidFill>
                  <a:srgbClr val="00B050"/>
                </a:solidFill>
              </a:rPr>
              <a:t>TCCS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12" name="TextBox 238"/>
          <p:cNvSpPr txBox="1"/>
          <p:nvPr/>
        </p:nvSpPr>
        <p:spPr>
          <a:xfrm>
            <a:off x="3980820" y="186222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1EF2F7"/>
                </a:solidFill>
              </a:rPr>
              <a:t>Deflected halo</a:t>
            </a:r>
          </a:p>
        </p:txBody>
      </p:sp>
      <p:sp>
        <p:nvSpPr>
          <p:cNvPr id="13" name="TextBox 239"/>
          <p:cNvSpPr txBox="1"/>
          <p:nvPr/>
        </p:nvSpPr>
        <p:spPr>
          <a:xfrm>
            <a:off x="5579105" y="1039850"/>
            <a:ext cx="20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2"/>
                </a:solidFill>
              </a:rPr>
              <a:t>Massive Absorber</a:t>
            </a:r>
          </a:p>
        </p:txBody>
      </p:sp>
      <p:grpSp>
        <p:nvGrpSpPr>
          <p:cNvPr id="14" name="Group 51"/>
          <p:cNvGrpSpPr/>
          <p:nvPr/>
        </p:nvGrpSpPr>
        <p:grpSpPr>
          <a:xfrm rot="20844654">
            <a:off x="3601269" y="1591865"/>
            <a:ext cx="572242" cy="154866"/>
            <a:chOff x="430865" y="4612133"/>
            <a:chExt cx="760363" cy="167413"/>
          </a:xfrm>
        </p:grpSpPr>
        <p:sp>
          <p:nvSpPr>
            <p:cNvPr id="15" name="Freeform 61"/>
            <p:cNvSpPr/>
            <p:nvPr/>
          </p:nvSpPr>
          <p:spPr>
            <a:xfrm>
              <a:off x="585771" y="4612133"/>
              <a:ext cx="467629" cy="78812"/>
            </a:xfrm>
            <a:custGeom>
              <a:avLst/>
              <a:gdLst>
                <a:gd name="connsiteX0" fmla="*/ 0 w 467629"/>
                <a:gd name="connsiteY0" fmla="*/ 68967 h 78812"/>
                <a:gd name="connsiteX1" fmla="*/ 236276 w 467629"/>
                <a:gd name="connsiteY1" fmla="*/ 55 h 78812"/>
                <a:gd name="connsiteX2" fmla="*/ 467629 w 467629"/>
                <a:gd name="connsiteY2" fmla="*/ 78812 h 7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7629" h="78812">
                  <a:moveTo>
                    <a:pt x="0" y="68967"/>
                  </a:moveTo>
                  <a:cubicBezTo>
                    <a:pt x="79169" y="33690"/>
                    <a:pt x="158338" y="-1586"/>
                    <a:pt x="236276" y="55"/>
                  </a:cubicBezTo>
                  <a:cubicBezTo>
                    <a:pt x="314214" y="1696"/>
                    <a:pt x="433172" y="52560"/>
                    <a:pt x="467629" y="78812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62"/>
            <p:cNvCxnSpPr/>
            <p:nvPr/>
          </p:nvCxnSpPr>
          <p:spPr>
            <a:xfrm flipH="1">
              <a:off x="430865" y="4681100"/>
              <a:ext cx="154906" cy="9844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63"/>
            <p:cNvCxnSpPr/>
            <p:nvPr/>
          </p:nvCxnSpPr>
          <p:spPr>
            <a:xfrm>
              <a:off x="1053400" y="4690945"/>
              <a:ext cx="137828" cy="8860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>
            <a:off x="763523" y="2176383"/>
            <a:ext cx="5311665" cy="792088"/>
            <a:chOff x="1354238" y="3212976"/>
            <a:chExt cx="6602138" cy="1392270"/>
          </a:xfrm>
        </p:grpSpPr>
        <p:sp>
          <p:nvSpPr>
            <p:cNvPr id="19" name="Onda 2 18"/>
            <p:cNvSpPr/>
            <p:nvPr/>
          </p:nvSpPr>
          <p:spPr>
            <a:xfrm>
              <a:off x="1354238" y="3212976"/>
              <a:ext cx="6602138" cy="1224136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nda 2 19"/>
            <p:cNvSpPr/>
            <p:nvPr/>
          </p:nvSpPr>
          <p:spPr>
            <a:xfrm flipV="1">
              <a:off x="1354238" y="3454994"/>
              <a:ext cx="6602138" cy="1150252"/>
            </a:xfrm>
            <a:prstGeom prst="double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ttangolo 20"/>
          <p:cNvSpPr/>
          <p:nvPr/>
        </p:nvSpPr>
        <p:spPr>
          <a:xfrm>
            <a:off x="2422929" y="237355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➛ ➛ Beam ➛ ➛</a:t>
            </a:r>
          </a:p>
        </p:txBody>
      </p:sp>
      <p:sp>
        <p:nvSpPr>
          <p:cNvPr id="22" name="Block Arc 224"/>
          <p:cNvSpPr/>
          <p:nvPr/>
        </p:nvSpPr>
        <p:spPr>
          <a:xfrm rot="12732584">
            <a:off x="3429304" y="1087972"/>
            <a:ext cx="893017" cy="872391"/>
          </a:xfrm>
          <a:prstGeom prst="blockArc">
            <a:avLst>
              <a:gd name="adj1" fmla="val 12404204"/>
              <a:gd name="adj2" fmla="val 14249730"/>
              <a:gd name="adj3" fmla="val 164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24" name="TextBox 237"/>
          <p:cNvSpPr txBox="1"/>
          <p:nvPr/>
        </p:nvSpPr>
        <p:spPr>
          <a:xfrm>
            <a:off x="3419355" y="118683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>
                <a:solidFill>
                  <a:srgbClr val="00B050"/>
                </a:solidFill>
              </a:rPr>
              <a:t>TCCP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4928459" y="1459850"/>
            <a:ext cx="61993" cy="4023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4536671" y="898322"/>
            <a:ext cx="83356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mtClean="0"/>
              <a:t>Pixel </a:t>
            </a:r>
          </a:p>
          <a:p>
            <a:pPr algn="ctr"/>
            <a:r>
              <a:rPr lang="en-GB" dirty="0" smtClean="0"/>
              <a:t>detector</a:t>
            </a:r>
            <a:endParaRPr lang="en-GB" dirty="0" smtClean="0"/>
          </a:p>
        </p:txBody>
      </p:sp>
      <p:grpSp>
        <p:nvGrpSpPr>
          <p:cNvPr id="40" name="Gruppo 39"/>
          <p:cNvGrpSpPr/>
          <p:nvPr/>
        </p:nvGrpSpPr>
        <p:grpSpPr>
          <a:xfrm>
            <a:off x="8172509" y="792599"/>
            <a:ext cx="3487518" cy="3187152"/>
            <a:chOff x="8172509" y="792599"/>
            <a:chExt cx="3487518" cy="3187152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4751" y="1312750"/>
              <a:ext cx="3162300" cy="2667000"/>
            </a:xfrm>
            <a:prstGeom prst="rect">
              <a:avLst/>
            </a:prstGeom>
          </p:spPr>
        </p:pic>
        <p:sp>
          <p:nvSpPr>
            <p:cNvPr id="31" name="Rettangolo arrotondato 30"/>
            <p:cNvSpPr/>
            <p:nvPr/>
          </p:nvSpPr>
          <p:spPr>
            <a:xfrm>
              <a:off x="8172509" y="996501"/>
              <a:ext cx="3487518" cy="2983250"/>
            </a:xfrm>
            <a:prstGeom prst="roundRect">
              <a:avLst>
                <a:gd name="adj" fmla="val 4486"/>
              </a:avLst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8491328" y="792599"/>
              <a:ext cx="2849880" cy="43518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Static conditions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1025771" y="3066378"/>
            <a:ext cx="10911377" cy="2883394"/>
            <a:chOff x="1025771" y="3315763"/>
            <a:chExt cx="10911377" cy="2883394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439" y="3735357"/>
              <a:ext cx="3175000" cy="2463800"/>
            </a:xfrm>
            <a:prstGeom prst="rect">
              <a:avLst/>
            </a:prstGeom>
          </p:spPr>
        </p:pic>
        <p:sp>
          <p:nvSpPr>
            <p:cNvPr id="34" name="Rettangolo arrotondato 33"/>
            <p:cNvSpPr/>
            <p:nvPr/>
          </p:nvSpPr>
          <p:spPr>
            <a:xfrm>
              <a:off x="1025771" y="3519666"/>
              <a:ext cx="6459910" cy="2640364"/>
            </a:xfrm>
            <a:prstGeom prst="roundRect">
              <a:avLst>
                <a:gd name="adj" fmla="val 4486"/>
              </a:avLst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ttangolo arrotondato 34"/>
            <p:cNvSpPr/>
            <p:nvPr/>
          </p:nvSpPr>
          <p:spPr>
            <a:xfrm>
              <a:off x="3140752" y="3315763"/>
              <a:ext cx="2849880" cy="43518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TCCP angular scan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718068" y="4250323"/>
              <a:ext cx="232114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i="1" dirty="0" smtClean="0">
                  <a:solidFill>
                    <a:schemeClr val="tx2"/>
                  </a:solidFill>
                </a:rPr>
                <a:t>It will be 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like</a:t>
              </a:r>
              <a:r>
                <a:rPr lang="en-GB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</a:rPr>
                <a:t>being on </a:t>
              </a:r>
              <a:br>
                <a:rPr lang="en-GB" i="1" dirty="0" smtClean="0">
                  <a:solidFill>
                    <a:schemeClr val="tx2"/>
                  </a:solidFill>
                </a:rPr>
              </a:b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SPS extraction line</a:t>
              </a:r>
              <a:r>
                <a:rPr lang="mr-IN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…</a:t>
              </a:r>
              <a:endPara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4348287" y="5284359"/>
              <a:ext cx="306071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mr-IN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…</a:t>
              </a:r>
              <a:r>
                <a:rPr lang="en-US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lang="en-GB" b="1" i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ut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with beam up 6.8 </a:t>
              </a:r>
              <a:r>
                <a:rPr lang="en-GB" b="1" i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TeV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!</a:t>
              </a:r>
              <a:endPara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7879691" y="4604081"/>
              <a:ext cx="40574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i="1" dirty="0" smtClean="0">
                  <a:solidFill>
                    <a:schemeClr val="tx2"/>
                  </a:solidFill>
                </a:rPr>
                <a:t>Proof of principle done in SPS</a:t>
              </a:r>
            </a:p>
            <a:p>
              <a:pPr algn="ctr"/>
              <a:r>
                <a:rPr lang="en-GB" i="1" dirty="0" smtClean="0">
                  <a:solidFill>
                    <a:schemeClr val="tx2"/>
                  </a:solidFill>
                </a:rPr>
                <a:t>Data from</a:t>
              </a:r>
              <a:r>
                <a:rPr lang="en-GB" i="1" dirty="0">
                  <a:solidFill>
                    <a:schemeClr val="tx2"/>
                  </a:solidFill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</a:rPr>
                <a:t>“</a:t>
              </a:r>
              <a:r>
                <a:rPr lang="en-GB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NIM </a:t>
              </a:r>
              <a:r>
                <a:rPr lang="is-IS" b="1" i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 1015 (2021) </a:t>
              </a:r>
              <a:r>
                <a:rPr lang="is-IS" b="1" i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165747</a:t>
              </a:r>
              <a:r>
                <a:rPr lang="is-IS" i="1" dirty="0" smtClean="0">
                  <a:solidFill>
                    <a:schemeClr val="tx2"/>
                  </a:solidFill>
                </a:rPr>
                <a:t>” </a:t>
              </a:r>
              <a:endParaRPr lang="is-IS" i="1" dirty="0">
                <a:solidFill>
                  <a:schemeClr val="tx2"/>
                </a:solidFill>
              </a:endParaRPr>
            </a:p>
          </p:txBody>
        </p:sp>
        <p:pic>
          <p:nvPicPr>
            <p:cNvPr id="39" name="Picture 10" descr="UA9 logo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3329" y="5208656"/>
              <a:ext cx="1350180" cy="776134"/>
            </a:xfrm>
            <a:prstGeom prst="rect">
              <a:avLst/>
            </a:prstGeom>
          </p:spPr>
        </p:pic>
      </p:grpSp>
      <p:sp>
        <p:nvSpPr>
          <p:cNvPr id="42" name="CasellaDiTesto 41"/>
          <p:cNvSpPr txBox="1"/>
          <p:nvPr/>
        </p:nvSpPr>
        <p:spPr>
          <a:xfrm>
            <a:off x="440606" y="5963435"/>
            <a:ext cx="113107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Key requirement: beam </a:t>
            </a:r>
            <a:r>
              <a:rPr lang="en-GB" b="1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based alignment for p</a:t>
            </a:r>
            <a:r>
              <a:rPr lang="en-GB" b="1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recise </a:t>
            </a:r>
            <a:r>
              <a:rPr lang="en-GB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knowledge of relative position to circulating beam </a:t>
            </a:r>
            <a:endParaRPr lang="en-GB" b="1" i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2" grpId="1" animBg="1"/>
      <p:bldP spid="22" grpId="2" animBg="1"/>
      <p:bldP spid="22" grpId="3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Wish list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72666" y="1669379"/>
            <a:ext cx="5700278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Can we stop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LHC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ramp at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intermediate energies</a:t>
            </a:r>
            <a:r>
              <a:rPr lang="en-GB" dirty="0" smtClean="0">
                <a:solidFill>
                  <a:schemeClr val="tx2"/>
                </a:solidFill>
              </a:rPr>
              <a:t>?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>
                <a:solidFill>
                  <a:schemeClr val="tx2"/>
                </a:solidFill>
              </a:rPr>
              <a:t>Technically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possible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non trivial </a:t>
            </a:r>
            <a:r>
              <a:rPr lang="en-GB" dirty="0">
                <a:solidFill>
                  <a:schemeClr val="tx2"/>
                </a:solidFill>
              </a:rPr>
              <a:t>preparation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Synergies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with other experiments may be </a:t>
            </a:r>
            <a:r>
              <a:rPr lang="en-GB" dirty="0" smtClean="0">
                <a:solidFill>
                  <a:schemeClr val="tx2"/>
                </a:solidFill>
              </a:rPr>
              <a:t>found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72666" y="3757702"/>
            <a:ext cx="6810891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Main outcomes: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Measure single-pass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TCCP </a:t>
            </a:r>
            <a:r>
              <a:rPr lang="en-GB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channeling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efficiency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Validation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of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simulation</a:t>
            </a:r>
            <a:r>
              <a:rPr lang="en-GB" dirty="0" smtClean="0">
                <a:solidFill>
                  <a:schemeClr val="tx2"/>
                </a:solidFill>
              </a:rPr>
              <a:t> tools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Improved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prediction of </a:t>
            </a:r>
            <a:r>
              <a:rPr lang="en-GB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yield </a:t>
            </a:r>
            <a:r>
              <a:rPr lang="en-GB" dirty="0" smtClean="0">
                <a:solidFill>
                  <a:schemeClr val="tx2"/>
                </a:solidFill>
              </a:rPr>
              <a:t>in nominal operations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57" y="1996312"/>
            <a:ext cx="4381281" cy="283300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674" y="1416136"/>
            <a:ext cx="1850329" cy="414121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9474197" y="173833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PRD</a:t>
            </a:r>
            <a:r>
              <a:rPr lang="sk-SK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103, 072003</a:t>
            </a:r>
          </a:p>
        </p:txBody>
      </p:sp>
    </p:spTree>
    <p:extLst>
      <p:ext uri="{BB962C8B-B14F-4D97-AF65-F5344CB8AC3E}">
        <p14:creationId xmlns:p14="http://schemas.microsoft.com/office/powerpoint/2010/main" val="8915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5243" y="2444115"/>
            <a:ext cx="7641515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Setting the scene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Handling movable objects in the LHC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Operating with beams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Conclusions</a:t>
            </a:r>
            <a:endParaRPr lang="en-GB" sz="32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66427" y="1264060"/>
            <a:ext cx="43538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Very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interesting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and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ambitious</a:t>
            </a:r>
            <a:r>
              <a:rPr lang="en-GB" dirty="0" smtClean="0">
                <a:solidFill>
                  <a:schemeClr val="tx2"/>
                </a:solidFill>
              </a:rPr>
              <a:t> project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6427" y="2155230"/>
            <a:ext cx="112017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Knowledge acquired in the past decade </a:t>
            </a:r>
            <a:r>
              <a:rPr lang="en-GB" dirty="0" smtClean="0">
                <a:solidFill>
                  <a:schemeClr val="tx2"/>
                </a:solidFill>
              </a:rPr>
              <a:t>of operations in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SPS and LHC </a:t>
            </a:r>
            <a:r>
              <a:rPr lang="en-GB" dirty="0" smtClean="0">
                <a:solidFill>
                  <a:schemeClr val="tx2"/>
                </a:solidFill>
              </a:rPr>
              <a:t>crucial to steer feasibility studies 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6427" y="3102152"/>
            <a:ext cx="96500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Massive “hidden” work </a:t>
            </a:r>
            <a:r>
              <a:rPr lang="en-GB" dirty="0" smtClean="0">
                <a:solidFill>
                  <a:schemeClr val="tx2"/>
                </a:solidFill>
              </a:rPr>
              <a:t>necessary to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get approved </a:t>
            </a:r>
            <a:r>
              <a:rPr lang="en-GB" dirty="0" smtClean="0">
                <a:solidFill>
                  <a:schemeClr val="tx2"/>
                </a:solidFill>
              </a:rPr>
              <a:t>to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install</a:t>
            </a:r>
            <a:r>
              <a:rPr lang="en-GB" dirty="0" smtClean="0">
                <a:solidFill>
                  <a:schemeClr val="tx2"/>
                </a:solidFill>
              </a:rPr>
              <a:t> movable objects in the LHC, 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and to make them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working properly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6427" y="4322058"/>
            <a:ext cx="38920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Rich program </a:t>
            </a:r>
            <a:r>
              <a:rPr lang="en-GB" dirty="0" smtClean="0">
                <a:solidFill>
                  <a:schemeClr val="tx2"/>
                </a:solidFill>
              </a:rPr>
              <a:t>for proof of principle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42821" y="4716472"/>
            <a:ext cx="6931385" cy="634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Required expertise </a:t>
            </a:r>
            <a:r>
              <a:rPr lang="en-GB" dirty="0" smtClean="0">
                <a:solidFill>
                  <a:schemeClr val="tx2"/>
                </a:solidFill>
              </a:rPr>
              <a:t>to make it happen acquired along the years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Further ideas </a:t>
            </a:r>
            <a:r>
              <a:rPr lang="en-GB" dirty="0">
                <a:solidFill>
                  <a:schemeClr val="tx2"/>
                </a:solidFill>
              </a:rPr>
              <a:t>on how to reach milestones for physics </a:t>
            </a:r>
            <a:r>
              <a:rPr lang="en-GB" dirty="0" smtClean="0">
                <a:solidFill>
                  <a:schemeClr val="tx2"/>
                </a:solidFill>
              </a:rPr>
              <a:t>operations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2" name="Freccia curva 11"/>
          <p:cNvSpPr/>
          <p:nvPr/>
        </p:nvSpPr>
        <p:spPr>
          <a:xfrm flipV="1">
            <a:off x="650929" y="4628084"/>
            <a:ext cx="924865" cy="480360"/>
          </a:xfrm>
          <a:prstGeom prst="bentArrow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2"/>
              </a:buClr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889741" y="3182779"/>
            <a:ext cx="241252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4400" b="1" i="1" smtClean="0">
                <a:solidFill>
                  <a:schemeClr val="tx2"/>
                </a:solidFill>
              </a:rPr>
              <a:t>BACKUP</a:t>
            </a:r>
            <a:endParaRPr lang="en-GB" sz="44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Using scraper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77" y="1822624"/>
            <a:ext cx="4191922" cy="3619531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855405" y="2706648"/>
            <a:ext cx="4640373" cy="12990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dirty="0" smtClean="0">
                <a:solidFill>
                  <a:schemeClr val="tx2"/>
                </a:solidFill>
              </a:rPr>
              <a:t>Possible to measure:</a:t>
            </a:r>
          </a:p>
          <a:p>
            <a:pPr marL="285750" indent="-285750" algn="l"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multi-turn single </a:t>
            </a:r>
            <a:r>
              <a:rPr lang="en-GB" dirty="0" err="1" smtClean="0">
                <a:solidFill>
                  <a:schemeClr val="tx2"/>
                </a:solidFill>
              </a:rPr>
              <a:t>channeling</a:t>
            </a:r>
            <a:r>
              <a:rPr lang="en-GB" dirty="0" smtClean="0">
                <a:solidFill>
                  <a:schemeClr val="tx2"/>
                </a:solidFill>
              </a:rPr>
              <a:t> efficiency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multi-turn </a:t>
            </a:r>
            <a:r>
              <a:rPr lang="en-GB" dirty="0" smtClean="0">
                <a:solidFill>
                  <a:schemeClr val="tx2"/>
                </a:solidFill>
              </a:rPr>
              <a:t>double </a:t>
            </a:r>
            <a:r>
              <a:rPr lang="en-GB" dirty="0" err="1" smtClean="0">
                <a:solidFill>
                  <a:schemeClr val="tx2"/>
                </a:solidFill>
              </a:rPr>
              <a:t>channeling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efficiency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Single-pass </a:t>
            </a:r>
            <a:r>
              <a:rPr lang="en-GB" dirty="0" err="1" smtClean="0">
                <a:solidFill>
                  <a:schemeClr val="tx2"/>
                </a:solidFill>
              </a:rPr>
              <a:t>channeling</a:t>
            </a:r>
            <a:r>
              <a:rPr lang="en-GB" dirty="0" smtClean="0">
                <a:solidFill>
                  <a:schemeClr val="tx2"/>
                </a:solidFill>
              </a:rPr>
              <a:t> efficiency of TCCP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6857514" y="1180861"/>
            <a:ext cx="296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NIM </a:t>
            </a:r>
            <a:r>
              <a:rPr lang="is-IS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1015 (2021) 165747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5243" y="2444115"/>
            <a:ext cx="7641515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Setting the scene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Handling movable objects in the LHC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Operating with beams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Conclusions</a:t>
            </a:r>
            <a:endParaRPr lang="en-GB" sz="32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5243" y="2444115"/>
            <a:ext cx="7641515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tx2"/>
                </a:solidFill>
              </a:rPr>
              <a:t>Setting the scene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Handling movable objects in the LHC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Operating with beams</a:t>
            </a:r>
          </a:p>
          <a:p>
            <a:pPr marL="400050" indent="-400050" algn="l">
              <a:buFont typeface="+mj-lt"/>
              <a:buAutoNum type="romanUcPeriod"/>
            </a:pPr>
            <a:r>
              <a:rPr lang="en-GB" sz="3200" b="1" i="1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GB" sz="3200" b="1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l</a:t>
            </a:r>
            <a:r>
              <a:rPr lang="en-US" dirty="0" smtClean="0"/>
              <a:t>ayout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27/09/22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Mirarchi | Machine Development scenarios and operational considerations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597321" y="3410647"/>
            <a:ext cx="11568488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Secondary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halo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deflected by a bent crystal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GB" dirty="0">
                <a:solidFill>
                  <a:schemeClr val="tx2"/>
                </a:solidFill>
              </a:rPr>
              <a:t>Target Collimator Crystal </a:t>
            </a:r>
            <a:r>
              <a:rPr lang="en-GB" dirty="0" smtClean="0">
                <a:solidFill>
                  <a:schemeClr val="tx2"/>
                </a:solidFill>
              </a:rPr>
              <a:t>Splitting</a:t>
            </a:r>
            <a:r>
              <a:rPr lang="en-GB" dirty="0" smtClean="0">
                <a:solidFill>
                  <a:schemeClr val="tx2"/>
                </a:solidFill>
              </a:rPr>
              <a:t>) at larger </a:t>
            </a:r>
            <a:r>
              <a:rPr lang="en-GB" dirty="0" smtClean="0">
                <a:solidFill>
                  <a:schemeClr val="tx2"/>
                </a:solidFill>
              </a:rPr>
              <a:t>aperture </a:t>
            </a:r>
            <a:r>
              <a:rPr lang="en-GB" dirty="0" smtClean="0">
                <a:solidFill>
                  <a:schemeClr val="tx2"/>
                </a:solidFill>
              </a:rPr>
              <a:t>than TCP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97320" y="4311898"/>
            <a:ext cx="1050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tx2"/>
                </a:solidFill>
              </a:rPr>
              <a:t>Interaction products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channelled by a second bent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crystal </a:t>
            </a:r>
            <a:r>
              <a:rPr lang="en-GB" dirty="0">
                <a:solidFill>
                  <a:schemeClr val="tx2"/>
                </a:solidFill>
              </a:rPr>
              <a:t>(Target </a:t>
            </a:r>
            <a:r>
              <a:rPr lang="en-GB" dirty="0" smtClean="0">
                <a:solidFill>
                  <a:schemeClr val="tx2"/>
                </a:solidFill>
              </a:rPr>
              <a:t>Collimator Crystal Precession) </a:t>
            </a:r>
            <a:endParaRPr lang="en-GB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597321" y="4738065"/>
            <a:ext cx="854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GB" dirty="0">
                <a:solidFill>
                  <a:schemeClr val="tx2"/>
                </a:solidFill>
              </a:rPr>
              <a:t>Dedicated</a:t>
            </a:r>
            <a:r>
              <a:rPr lang="en-GB" dirty="0"/>
              <a:t>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absorber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to intercept deflected halo that did not interact with target 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597321" y="3895411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>
                <a:solidFill>
                  <a:schemeClr val="tx2"/>
                </a:solidFill>
              </a:rPr>
              <a:t>Deflected</a:t>
            </a:r>
            <a:r>
              <a:rPr lang="en-GB" dirty="0"/>
              <a:t>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halo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impacts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on a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target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682750" y="817714"/>
            <a:ext cx="8826500" cy="2298700"/>
            <a:chOff x="1682750" y="817714"/>
            <a:chExt cx="8826500" cy="2298700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2750" y="817714"/>
              <a:ext cx="8826500" cy="2298700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6332704" y="1097653"/>
              <a:ext cx="73605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i="1" smtClean="0">
                  <a:solidFill>
                    <a:srgbClr val="008000"/>
                  </a:solidFill>
                </a:rPr>
                <a:t>TCCS</a:t>
              </a:r>
              <a:endParaRPr lang="en-GB" sz="1400" i="1" dirty="0" smtClean="0">
                <a:solidFill>
                  <a:srgbClr val="008000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380048" y="1097653"/>
              <a:ext cx="73605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i="1" smtClean="0">
                  <a:solidFill>
                    <a:srgbClr val="01DD00"/>
                  </a:solidFill>
                </a:rPr>
                <a:t>TCCP</a:t>
              </a:r>
              <a:endParaRPr lang="en-GB" sz="1400" i="1" dirty="0" smtClean="0">
                <a:solidFill>
                  <a:srgbClr val="01DD00"/>
                </a:solidFill>
              </a:endParaRPr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2148287" y="5421425"/>
            <a:ext cx="789543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tx2"/>
                </a:solidFill>
              </a:rPr>
              <a:t>More details in design principles in EPJC </a:t>
            </a:r>
            <a:r>
              <a:rPr lang="is-IS" b="1" i="1" dirty="0">
                <a:solidFill>
                  <a:schemeClr val="tx2"/>
                </a:solidFill>
              </a:rPr>
              <a:t>80, 929 (2020</a:t>
            </a:r>
            <a:r>
              <a:rPr lang="is-IS" b="1" i="1" dirty="0" smtClean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is-IS" b="1" i="1" dirty="0" smtClean="0">
                <a:solidFill>
                  <a:schemeClr val="tx2"/>
                </a:solidFill>
              </a:rPr>
              <a:t>Latest development in layout for proof of priciple studied in Pascal’s talk</a:t>
            </a:r>
            <a:endParaRPr lang="en-GB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Operational scenarios at 6.8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6B5EA5A-BC32-A742-B11B-8E7414D5B535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2" name="Rettangolo arrotondato 1"/>
          <p:cNvSpPr/>
          <p:nvPr/>
        </p:nvSpPr>
        <p:spPr>
          <a:xfrm>
            <a:off x="3817837" y="1284354"/>
            <a:ext cx="2849880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Machine Development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8002715" y="1284354"/>
            <a:ext cx="2849880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Nominal operations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07988" y="4198325"/>
            <a:ext cx="2412704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Machine Protection</a:t>
            </a:r>
            <a:endParaRPr lang="en-GB" b="1" dirty="0"/>
          </a:p>
        </p:txBody>
      </p:sp>
      <p:sp>
        <p:nvSpPr>
          <p:cNvPr id="25" name="Rettangolo arrotondato 24"/>
          <p:cNvSpPr/>
          <p:nvPr/>
        </p:nvSpPr>
        <p:spPr>
          <a:xfrm>
            <a:off x="407988" y="2235794"/>
            <a:ext cx="2412704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Aim</a:t>
            </a:r>
            <a:endParaRPr lang="en-GB" b="1" dirty="0"/>
          </a:p>
        </p:txBody>
      </p:sp>
      <p:sp>
        <p:nvSpPr>
          <p:cNvPr id="26" name="Rettangolo arrotondato 25"/>
          <p:cNvSpPr/>
          <p:nvPr/>
        </p:nvSpPr>
        <p:spPr>
          <a:xfrm>
            <a:off x="407988" y="3147810"/>
            <a:ext cx="2412704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Beams</a:t>
            </a:r>
            <a:endParaRPr lang="en-GB" b="1" dirty="0"/>
          </a:p>
        </p:txBody>
      </p:sp>
      <p:sp>
        <p:nvSpPr>
          <p:cNvPr id="27" name="Rettangolo arrotondato 26"/>
          <p:cNvSpPr/>
          <p:nvPr/>
        </p:nvSpPr>
        <p:spPr>
          <a:xfrm>
            <a:off x="407988" y="5248840"/>
            <a:ext cx="2412704" cy="435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Operations</a:t>
            </a:r>
            <a:endParaRPr lang="en-GB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889842" y="2171711"/>
            <a:ext cx="270586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Dedicated beam time </a:t>
            </a:r>
            <a:r>
              <a:rPr lang="en-GB" dirty="0" smtClean="0">
                <a:solidFill>
                  <a:schemeClr val="tx2"/>
                </a:solidFill>
              </a:rPr>
              <a:t>for 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proof of principle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387670" y="3089033"/>
            <a:ext cx="17102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Setup beams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(up to 3 x 10</a:t>
            </a:r>
            <a:r>
              <a:rPr lang="en-GB" baseline="30000" dirty="0" smtClean="0">
                <a:solidFill>
                  <a:schemeClr val="tx2"/>
                </a:solidFill>
              </a:rPr>
              <a:t>11</a:t>
            </a:r>
            <a:r>
              <a:rPr lang="en-GB" dirty="0" smtClean="0">
                <a:solidFill>
                  <a:schemeClr val="tx2"/>
                </a:solidFill>
              </a:rPr>
              <a:t> p)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268150" y="4133611"/>
            <a:ext cx="194925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Possible to mask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some interlocks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188730" y="5189432"/>
            <a:ext cx="20518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Flexibility 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for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expert handling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8395321" y="2310210"/>
            <a:ext cx="206466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Physics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production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8722334" y="3089033"/>
            <a:ext cx="141064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Full machine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(&gt;3 x 10</a:t>
            </a:r>
            <a:r>
              <a:rPr lang="en-GB" baseline="30000" dirty="0" smtClean="0">
                <a:solidFill>
                  <a:schemeClr val="tx2"/>
                </a:solidFill>
              </a:rPr>
              <a:t>14</a:t>
            </a:r>
            <a:r>
              <a:rPr lang="en-GB" dirty="0" smtClean="0">
                <a:solidFill>
                  <a:schemeClr val="tx2"/>
                </a:solidFill>
              </a:rPr>
              <a:t> p)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8260669" y="4277417"/>
            <a:ext cx="23339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All protections active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8510737" y="5188802"/>
            <a:ext cx="183383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Fully a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utomated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handling </a:t>
            </a:r>
            <a:endParaRPr lang="en-GB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Aim of the project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39926" y="1384126"/>
            <a:ext cx="69121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Perform a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proof of principle</a:t>
            </a:r>
            <a:r>
              <a:rPr lang="en-GB" dirty="0" smtClean="0">
                <a:solidFill>
                  <a:schemeClr val="tx2"/>
                </a:solidFill>
              </a:rPr>
              <a:t>, being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ready for nominal operations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1603271" y="2412391"/>
            <a:ext cx="2854460" cy="682627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To be done during </a:t>
            </a:r>
          </a:p>
          <a:p>
            <a:pPr algn="ctr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Machine Development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7558939" y="2272907"/>
            <a:ext cx="3429359" cy="682627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Devices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must be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compatible 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with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high-intensity</a:t>
            </a:r>
            <a:r>
              <a:rPr lang="en-GB" dirty="0">
                <a:solidFill>
                  <a:schemeClr val="tx2"/>
                </a:solidFill>
              </a:rPr>
              <a:t> beams</a:t>
            </a:r>
          </a:p>
        </p:txBody>
      </p:sp>
      <p:sp>
        <p:nvSpPr>
          <p:cNvPr id="18" name="Parentesi graffa chiusa 17"/>
          <p:cNvSpPr/>
          <p:nvPr/>
        </p:nvSpPr>
        <p:spPr>
          <a:xfrm rot="5400000">
            <a:off x="4540098" y="886021"/>
            <a:ext cx="229848" cy="1872000"/>
          </a:xfrm>
          <a:prstGeom prst="rightBrac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arentesi graffa chiusa 18"/>
          <p:cNvSpPr/>
          <p:nvPr/>
        </p:nvSpPr>
        <p:spPr>
          <a:xfrm rot="5400000">
            <a:off x="7808669" y="273671"/>
            <a:ext cx="229848" cy="3096000"/>
          </a:xfrm>
          <a:prstGeom prst="rightBrac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4 20"/>
          <p:cNvCxnSpPr>
            <a:stCxn id="18" idx="1"/>
            <a:endCxn id="16" idx="0"/>
          </p:cNvCxnSpPr>
          <p:nvPr/>
        </p:nvCxnSpPr>
        <p:spPr>
          <a:xfrm rot="16200000" flipH="1" flipV="1">
            <a:off x="3605039" y="1362407"/>
            <a:ext cx="475446" cy="1624521"/>
          </a:xfrm>
          <a:prstGeom prst="bentConnector3">
            <a:avLst>
              <a:gd name="adj1" fmla="val 40554"/>
            </a:avLst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4 23"/>
          <p:cNvCxnSpPr>
            <a:stCxn id="19" idx="1"/>
            <a:endCxn id="17" idx="0"/>
          </p:cNvCxnSpPr>
          <p:nvPr/>
        </p:nvCxnSpPr>
        <p:spPr>
          <a:xfrm rot="16200000" flipH="1">
            <a:off x="8430450" y="1429738"/>
            <a:ext cx="336312" cy="1350026"/>
          </a:xfrm>
          <a:prstGeom prst="bentConnector3">
            <a:avLst>
              <a:gd name="adj1" fmla="val 36649"/>
            </a:avLst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o 30"/>
          <p:cNvGrpSpPr/>
          <p:nvPr/>
        </p:nvGrpSpPr>
        <p:grpSpPr>
          <a:xfrm>
            <a:off x="333271" y="3667088"/>
            <a:ext cx="11034973" cy="2196653"/>
            <a:chOff x="333271" y="3667088"/>
            <a:chExt cx="11034973" cy="2196653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1352811" y="5586742"/>
              <a:ext cx="752129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buClr>
                  <a:schemeClr val="tx2"/>
                </a:buClr>
                <a:buFont typeface="Wingdings" charset="2"/>
                <a:buChar char="Ø"/>
              </a:pP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Goniometer design </a:t>
              </a:r>
              <a:r>
                <a:rPr lang="en-GB" dirty="0" smtClean="0">
                  <a:solidFill>
                    <a:schemeClr val="tx2"/>
                  </a:solidFill>
                </a:rPr>
                <a:t>to be compatible with high-intensity proton beams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45996" y="3667088"/>
              <a:ext cx="1102224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What</a:t>
              </a:r>
              <a:r>
                <a:rPr lang="en-GB" b="1" dirty="0" smtClean="0">
                  <a:solidFill>
                    <a:schemeClr val="tx2"/>
                  </a:solidFill>
                </a:rPr>
                <a:t>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can be re-used </a:t>
              </a:r>
              <a:r>
                <a:rPr lang="en-GB" dirty="0" smtClean="0">
                  <a:solidFill>
                    <a:schemeClr val="tx2"/>
                  </a:solidFill>
                </a:rPr>
                <a:t>from present experience with handling crystals and other movable objects in LHC?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1352811" y="4022242"/>
              <a:ext cx="2853345" cy="6342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lnSpc>
                  <a:spcPct val="120000"/>
                </a:lnSpc>
                <a:buClr>
                  <a:schemeClr val="tx2"/>
                </a:buClr>
                <a:buFont typeface="Wingdings" charset="2"/>
                <a:buChar char="ü"/>
              </a:pP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Knowhow</a:t>
              </a:r>
            </a:p>
            <a:p>
              <a:pPr marL="285750" indent="-285750" algn="l">
                <a:lnSpc>
                  <a:spcPct val="120000"/>
                </a:lnSpc>
                <a:buClr>
                  <a:schemeClr val="tx2"/>
                </a:buClr>
                <a:buFont typeface="Wingdings" charset="2"/>
                <a:buChar char="ü"/>
              </a:pP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HW c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ontrol </a:t>
              </a:r>
              <a:r>
                <a:rPr lang="en-GB" dirty="0" smtClean="0">
                  <a:solidFill>
                    <a:schemeClr val="tx2"/>
                  </a:solidFill>
                </a:rPr>
                <a:t>architecture 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28" name="Freccia curva 27"/>
            <p:cNvSpPr/>
            <p:nvPr/>
          </p:nvSpPr>
          <p:spPr>
            <a:xfrm flipV="1">
              <a:off x="333272" y="3964460"/>
              <a:ext cx="924865" cy="480360"/>
            </a:xfrm>
            <a:prstGeom prst="bent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45996" y="5085920"/>
              <a:ext cx="331501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What needs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to be reviewed</a:t>
              </a:r>
              <a:r>
                <a:rPr lang="en-GB" dirty="0" smtClean="0">
                  <a:solidFill>
                    <a:schemeClr val="tx2"/>
                  </a:solidFill>
                </a:rPr>
                <a:t>?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30" name="Freccia curva 29"/>
            <p:cNvSpPr/>
            <p:nvPr/>
          </p:nvSpPr>
          <p:spPr>
            <a:xfrm flipV="1">
              <a:off x="333271" y="5354855"/>
              <a:ext cx="924865" cy="480360"/>
            </a:xfrm>
            <a:prstGeom prst="bentArrow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Basic needs to operate into the LHC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9857" y="1241989"/>
            <a:ext cx="52642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Movable devices </a:t>
            </a:r>
            <a:r>
              <a:rPr lang="en-GB" dirty="0" smtClean="0">
                <a:solidFill>
                  <a:schemeClr val="tx2"/>
                </a:solidFill>
              </a:rPr>
              <a:t>into the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LHC</a:t>
            </a:r>
            <a:r>
              <a:rPr lang="en-GB" dirty="0" smtClean="0">
                <a:solidFill>
                  <a:schemeClr val="tx2"/>
                </a:solidFill>
              </a:rPr>
              <a:t> primary vacuum: 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05739" y="1571288"/>
            <a:ext cx="8560036" cy="634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Extreme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safety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reliability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control</a:t>
            </a:r>
            <a:r>
              <a:rPr lang="en-GB" dirty="0" smtClean="0">
                <a:solidFill>
                  <a:schemeClr val="tx2"/>
                </a:solidFill>
              </a:rPr>
              <a:t> of their status and positions are a paramount</a:t>
            </a:r>
          </a:p>
          <a:p>
            <a:pPr marL="285750" indent="-285750" algn="l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Beam based setup </a:t>
            </a:r>
            <a:r>
              <a:rPr lang="en-GB" dirty="0" smtClean="0">
                <a:solidFill>
                  <a:schemeClr val="tx2"/>
                </a:solidFill>
              </a:rPr>
              <a:t>required (very important for crystals)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7" name="Freccia curva 16"/>
          <p:cNvSpPr/>
          <p:nvPr/>
        </p:nvSpPr>
        <p:spPr>
          <a:xfrm flipV="1">
            <a:off x="438861" y="1536266"/>
            <a:ext cx="924865" cy="480360"/>
          </a:xfrm>
          <a:prstGeom prst="bentArrow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3" name="Gruppo 42"/>
          <p:cNvGrpSpPr/>
          <p:nvPr/>
        </p:nvGrpSpPr>
        <p:grpSpPr>
          <a:xfrm>
            <a:off x="438861" y="2591350"/>
            <a:ext cx="11448339" cy="3483945"/>
            <a:chOff x="438861" y="2721980"/>
            <a:chExt cx="11448339" cy="3483945"/>
          </a:xfrm>
        </p:grpSpPr>
        <p:sp>
          <p:nvSpPr>
            <p:cNvPr id="9" name="CasellaDiTesto 8"/>
            <p:cNvSpPr txBox="1"/>
            <p:nvPr/>
          </p:nvSpPr>
          <p:spPr>
            <a:xfrm>
              <a:off x="469857" y="2721980"/>
              <a:ext cx="475130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 algn="l">
                <a:buClr>
                  <a:schemeClr val="tx2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Do not jeopardize machine performance</a:t>
              </a:r>
              <a:r>
                <a:rPr lang="en-GB" dirty="0" smtClean="0">
                  <a:solidFill>
                    <a:schemeClr val="tx2"/>
                  </a:solidFill>
                </a:rPr>
                <a:t>:</a:t>
              </a:r>
              <a:endParaRPr lang="en-GB" dirty="0" smtClean="0">
                <a:solidFill>
                  <a:schemeClr val="tx2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464174" y="3260238"/>
              <a:ext cx="2237792" cy="13295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Wingdings" charset="2"/>
                <a:buChar char="Ø"/>
              </a:pPr>
              <a:r>
                <a:rPr lang="en-GB" dirty="0">
                  <a:solidFill>
                    <a:schemeClr val="tx2"/>
                  </a:solidFill>
                </a:rPr>
                <a:t>Aperture </a:t>
              </a:r>
              <a:r>
                <a:rPr lang="en-GB" dirty="0" smtClean="0">
                  <a:solidFill>
                    <a:schemeClr val="tx2"/>
                  </a:solidFill>
                </a:rPr>
                <a:t>restriction</a:t>
              </a:r>
              <a:endParaRPr lang="en-GB" dirty="0" smtClean="0">
                <a:solidFill>
                  <a:schemeClr val="tx2"/>
                </a:solidFill>
              </a:endParaRPr>
            </a:p>
            <a:p>
              <a:pPr marL="285750" indent="-285750" algn="l">
                <a:lnSpc>
                  <a:spcPct val="120000"/>
                </a:lnSpc>
                <a:buFont typeface="Wingdings" charset="2"/>
                <a:buChar char="Ø"/>
              </a:pPr>
              <a:r>
                <a:rPr lang="en-GB" dirty="0" smtClean="0">
                  <a:solidFill>
                    <a:schemeClr val="tx2"/>
                  </a:solidFill>
                </a:rPr>
                <a:t>Impedance</a:t>
              </a:r>
            </a:p>
            <a:p>
              <a:pPr marL="285750" indent="-285750" algn="l">
                <a:lnSpc>
                  <a:spcPct val="120000"/>
                </a:lnSpc>
                <a:buFont typeface="Wingdings" charset="2"/>
                <a:buChar char="Ø"/>
              </a:pPr>
              <a:r>
                <a:rPr lang="en-GB" dirty="0" smtClean="0">
                  <a:solidFill>
                    <a:schemeClr val="tx2"/>
                  </a:solidFill>
                </a:rPr>
                <a:t>Electron cloud</a:t>
              </a:r>
            </a:p>
            <a:p>
              <a:pPr marL="285750" indent="-285750" algn="l">
                <a:lnSpc>
                  <a:spcPct val="120000"/>
                </a:lnSpc>
                <a:buFont typeface="Wingdings" charset="2"/>
                <a:buChar char="Ø"/>
              </a:pPr>
              <a:r>
                <a:rPr lang="en-GB" dirty="0" smtClean="0">
                  <a:solidFill>
                    <a:schemeClr val="tx2"/>
                  </a:solidFill>
                </a:rPr>
                <a:t>Vacuum</a:t>
              </a:r>
            </a:p>
          </p:txBody>
        </p:sp>
        <p:sp>
          <p:nvSpPr>
            <p:cNvPr id="18" name="Freccia curva 17"/>
            <p:cNvSpPr/>
            <p:nvPr/>
          </p:nvSpPr>
          <p:spPr>
            <a:xfrm flipV="1">
              <a:off x="438861" y="2998979"/>
              <a:ext cx="924865" cy="1015082"/>
            </a:xfrm>
            <a:prstGeom prst="bentArrow">
              <a:avLst>
                <a:gd name="adj1" fmla="val 14946"/>
                <a:gd name="adj2" fmla="val 15783"/>
                <a:gd name="adj3" fmla="val 25000"/>
                <a:gd name="adj4" fmla="val 43750"/>
              </a:avLst>
            </a:prstGeom>
            <a:gradFill>
              <a:gsLst>
                <a:gs pos="0">
                  <a:schemeClr val="bg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</a:gra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0" name="Rettangolo arrotondato 19"/>
            <p:cNvSpPr/>
            <p:nvPr/>
          </p:nvSpPr>
          <p:spPr>
            <a:xfrm>
              <a:off x="5255860" y="3123953"/>
              <a:ext cx="4645786" cy="443785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2"/>
                  </a:solidFill>
                </a:rPr>
                <a:t>Avoid to introduce an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aperture bottleneck</a:t>
              </a:r>
            </a:p>
          </p:txBody>
        </p:sp>
        <p:sp>
          <p:nvSpPr>
            <p:cNvPr id="22" name="Rettangolo arrotondato 21"/>
            <p:cNvSpPr/>
            <p:nvPr/>
          </p:nvSpPr>
          <p:spPr>
            <a:xfrm>
              <a:off x="7638907" y="3827285"/>
              <a:ext cx="4248293" cy="654883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Avoid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local heating </a:t>
              </a:r>
              <a:r>
                <a:rPr lang="en-GB" dirty="0">
                  <a:solidFill>
                    <a:schemeClr val="tx2"/>
                  </a:solidFill>
                </a:rPr>
                <a:t>due to impedance, 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do not induce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beam instability </a:t>
              </a:r>
            </a:p>
          </p:txBody>
        </p:sp>
        <p:sp>
          <p:nvSpPr>
            <p:cNvPr id="23" name="Rettangolo arrotondato 22"/>
            <p:cNvSpPr/>
            <p:nvPr/>
          </p:nvSpPr>
          <p:spPr>
            <a:xfrm>
              <a:off x="4273003" y="4715810"/>
              <a:ext cx="7026368" cy="654883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No </a:t>
              </a:r>
              <a:r>
                <a:rPr lang="en-GB" dirty="0" smtClean="0">
                  <a:solidFill>
                    <a:schemeClr val="tx2"/>
                  </a:solidFill>
                </a:rPr>
                <a:t>issues </a:t>
              </a:r>
              <a:r>
                <a:rPr lang="en-GB" dirty="0">
                  <a:solidFill>
                    <a:schemeClr val="tx2"/>
                  </a:solidFill>
                </a:rPr>
                <a:t>for beam instability expected, 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material with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low secondary electron yield </a:t>
              </a:r>
              <a:r>
                <a:rPr lang="en-GB" dirty="0">
                  <a:solidFill>
                    <a:schemeClr val="tx2"/>
                  </a:solidFill>
                </a:rPr>
                <a:t>to avoid local heating</a:t>
              </a:r>
            </a:p>
          </p:txBody>
        </p:sp>
        <p:sp>
          <p:nvSpPr>
            <p:cNvPr id="24" name="Rettangolo arrotondato 23"/>
            <p:cNvSpPr/>
            <p:nvPr/>
          </p:nvSpPr>
          <p:spPr>
            <a:xfrm>
              <a:off x="438861" y="5551042"/>
              <a:ext cx="7411916" cy="654883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2"/>
                  </a:solidFill>
                </a:rPr>
                <a:t>Bakeout</a:t>
              </a:r>
              <a:r>
                <a:rPr lang="en-GB" dirty="0">
                  <a:solidFill>
                    <a:schemeClr val="tx2"/>
                  </a:solidFill>
                </a:rPr>
                <a:t> to avoid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outgassing</a:t>
              </a:r>
              <a:r>
                <a:rPr lang="en-GB" dirty="0">
                  <a:solidFill>
                    <a:schemeClr val="tx2"/>
                  </a:solidFill>
                </a:rPr>
                <a:t>, 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vacuum acceptance test to be compatible with LHC </a:t>
              </a:r>
              <a:r>
                <a: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UHV</a:t>
              </a:r>
              <a:r>
                <a:rPr lang="en-GB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dirty="0" smtClean="0">
                  <a:solidFill>
                    <a:schemeClr val="tx2"/>
                  </a:solidFill>
                </a:rPr>
                <a:t>of 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10</a:t>
              </a:r>
              <a:r>
                <a:rPr lang="en-GB" b="1" baseline="300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-9</a:t>
              </a:r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mbar</a:t>
              </a:r>
              <a:endParaRPr lang="en-GB" b="1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6" name="Connettore 4 25"/>
            <p:cNvCxnSpPr>
              <a:endCxn id="20" idx="1"/>
            </p:cNvCxnSpPr>
            <p:nvPr/>
          </p:nvCxnSpPr>
          <p:spPr>
            <a:xfrm flipV="1">
              <a:off x="3701966" y="3345846"/>
              <a:ext cx="1553894" cy="111032"/>
            </a:xfrm>
            <a:prstGeom prst="bentConnector3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4 27"/>
            <p:cNvCxnSpPr>
              <a:endCxn id="22" idx="1"/>
            </p:cNvCxnSpPr>
            <p:nvPr/>
          </p:nvCxnSpPr>
          <p:spPr>
            <a:xfrm>
              <a:off x="2925019" y="3773653"/>
              <a:ext cx="4713888" cy="3810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4 30"/>
            <p:cNvCxnSpPr>
              <a:endCxn id="23" idx="1"/>
            </p:cNvCxnSpPr>
            <p:nvPr/>
          </p:nvCxnSpPr>
          <p:spPr>
            <a:xfrm>
              <a:off x="3253035" y="4098602"/>
              <a:ext cx="1019968" cy="9446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4 32"/>
            <p:cNvCxnSpPr/>
            <p:nvPr/>
          </p:nvCxnSpPr>
          <p:spPr>
            <a:xfrm rot="16200000" flipH="1">
              <a:off x="2371799" y="4669807"/>
              <a:ext cx="1119439" cy="643030"/>
            </a:xfrm>
            <a:prstGeom prst="bentConnector3">
              <a:avLst>
                <a:gd name="adj1" fmla="val -811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7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Present goniometer to handle crystals in the LHC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27/09/22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D. Mirarchi | Machine Development scenarios and operational considerations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345203" y="1713576"/>
            <a:ext cx="102720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Developed for feasibility studies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upgraded along the years </a:t>
            </a:r>
            <a:r>
              <a:rPr lang="en-GB" dirty="0" smtClean="0">
                <a:solidFill>
                  <a:schemeClr val="tx2"/>
                </a:solidFill>
              </a:rPr>
              <a:t>while gaining operational experience</a:t>
            </a:r>
          </a:p>
        </p:txBody>
      </p:sp>
      <p:sp>
        <p:nvSpPr>
          <p:cNvPr id="115" name="CasellaDiTesto 114"/>
          <p:cNvSpPr txBox="1"/>
          <p:nvPr/>
        </p:nvSpPr>
        <p:spPr>
          <a:xfrm>
            <a:off x="394541" y="2576073"/>
            <a:ext cx="185307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Main </a:t>
            </a:r>
            <a:r>
              <a:rPr lang="en-GB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features: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" name="CasellaDiTesto 115"/>
          <p:cNvSpPr txBox="1"/>
          <p:nvPr/>
        </p:nvSpPr>
        <p:spPr>
          <a:xfrm>
            <a:off x="407988" y="1246444"/>
            <a:ext cx="82137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Arial" charset="0"/>
              <a:buChar char="•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Four goniometers </a:t>
            </a:r>
            <a:r>
              <a:rPr lang="en-GB" dirty="0" smtClean="0">
                <a:solidFill>
                  <a:schemeClr val="tx2"/>
                </a:solidFill>
              </a:rPr>
              <a:t>are installed in the LHC for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crystal collimation </a:t>
            </a:r>
            <a:r>
              <a:rPr lang="en-GB" dirty="0" smtClean="0">
                <a:solidFill>
                  <a:schemeClr val="tx2"/>
                </a:solidFill>
              </a:rPr>
              <a:t>purposes: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17" name="Freccia curva 116"/>
          <p:cNvSpPr/>
          <p:nvPr/>
        </p:nvSpPr>
        <p:spPr>
          <a:xfrm flipV="1">
            <a:off x="394541" y="1508445"/>
            <a:ext cx="924865" cy="480360"/>
          </a:xfrm>
          <a:prstGeom prst="bentArrow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1067899" y="3079012"/>
            <a:ext cx="57179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dirty="0">
                <a:solidFill>
                  <a:schemeClr val="tx2"/>
                </a:solidFill>
              </a:rPr>
              <a:t>Stepper motor with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5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resolution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for linear stage</a:t>
            </a:r>
            <a:r>
              <a:rPr lang="en-GB" dirty="0" smtClean="0">
                <a:solidFill>
                  <a:schemeClr val="tx2"/>
                </a:solidFill>
              </a:rPr>
              <a:t/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(same actuator as for standard collimators)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9" name="CasellaDiTesto 118"/>
          <p:cNvSpPr txBox="1"/>
          <p:nvPr/>
        </p:nvSpPr>
        <p:spPr>
          <a:xfrm>
            <a:off x="1067899" y="4031499"/>
            <a:ext cx="61731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Wingdings" charset="2"/>
              <a:buChar char="ü"/>
            </a:pPr>
            <a:r>
              <a:rPr lang="en-GB" dirty="0" smtClean="0">
                <a:solidFill>
                  <a:schemeClr val="tx2"/>
                </a:solidFill>
              </a:rPr>
              <a:t>Piezo actuator with 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&lt;1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rad resolution for angular stage</a:t>
            </a:r>
            <a:endParaRPr lang="en-GB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1043445" y="4889028"/>
            <a:ext cx="637995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Clr>
                <a:schemeClr val="tx2"/>
              </a:buClr>
              <a:buFont typeface="Wingdings" charset="2"/>
              <a:buChar char="ü"/>
            </a:pPr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Replacement pipe </a:t>
            </a:r>
            <a:r>
              <a:rPr lang="en-GB" dirty="0" smtClean="0">
                <a:solidFill>
                  <a:schemeClr val="tx2"/>
                </a:solidFill>
              </a:rPr>
              <a:t>to ensure electrical conductivity 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and hide the crystal during nominal operations with protons 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121" name="Picture 8" descr="Macintosh HD:Users:stefano:private:LHC:Collimation:ECRs:ECR-EYETS2016:drafts:TCPC:FigChamber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372" y="2193532"/>
            <a:ext cx="2620645" cy="3959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Connettore 2 122"/>
          <p:cNvCxnSpPr>
            <a:stCxn id="118" idx="3"/>
          </p:cNvCxnSpPr>
          <p:nvPr/>
        </p:nvCxnSpPr>
        <p:spPr>
          <a:xfrm flipV="1">
            <a:off x="6785811" y="2849671"/>
            <a:ext cx="2251718" cy="506340"/>
          </a:xfrm>
          <a:prstGeom prst="straightConnector1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2 123"/>
          <p:cNvCxnSpPr>
            <a:stCxn id="119" idx="3"/>
          </p:cNvCxnSpPr>
          <p:nvPr/>
        </p:nvCxnSpPr>
        <p:spPr>
          <a:xfrm flipV="1">
            <a:off x="7241064" y="3162933"/>
            <a:ext cx="1853630" cy="1007066"/>
          </a:xfrm>
          <a:prstGeom prst="straightConnector1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2 125"/>
          <p:cNvCxnSpPr/>
          <p:nvPr/>
        </p:nvCxnSpPr>
        <p:spPr>
          <a:xfrm flipV="1">
            <a:off x="6931408" y="4215107"/>
            <a:ext cx="1968334" cy="868216"/>
          </a:xfrm>
          <a:prstGeom prst="straightConnector1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/>
          <p:cNvSpPr/>
          <p:nvPr/>
        </p:nvSpPr>
        <p:spPr>
          <a:xfrm>
            <a:off x="9094694" y="3079012"/>
            <a:ext cx="473376" cy="58745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CasellaDiTesto 130"/>
          <p:cNvSpPr txBox="1"/>
          <p:nvPr/>
        </p:nvSpPr>
        <p:spPr>
          <a:xfrm>
            <a:off x="10667176" y="2811610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i="1" smtClean="0">
                <a:solidFill>
                  <a:srgbClr val="FF0000"/>
                </a:solidFill>
              </a:rPr>
              <a:t>Crystal</a:t>
            </a:r>
            <a:endParaRPr lang="en-GB" i="1" dirty="0" smtClean="0">
              <a:solidFill>
                <a:srgbClr val="FF0000"/>
              </a:solidFill>
            </a:endParaRPr>
          </a:p>
        </p:txBody>
      </p:sp>
      <p:cxnSp>
        <p:nvCxnSpPr>
          <p:cNvPr id="133" name="Connettore 2 132"/>
          <p:cNvCxnSpPr>
            <a:stCxn id="131" idx="1"/>
            <a:endCxn id="130" idx="6"/>
          </p:cNvCxnSpPr>
          <p:nvPr/>
        </p:nvCxnSpPr>
        <p:spPr>
          <a:xfrm flipH="1">
            <a:off x="9568070" y="2950110"/>
            <a:ext cx="1099106" cy="4226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7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P_collimation_DM" id="{D77E7FE2-0A84-BB44-82FB-40F9B65AE1E2}" vid="{29A22427-DA67-164B-BC82-EFF783C8B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My_template</Template>
  <TotalTime>11177</TotalTime>
  <Words>1772</Words>
  <Application>Microsoft Macintosh PowerPoint</Application>
  <PresentationFormat>Widescreen</PresentationFormat>
  <Paragraphs>349</Paragraphs>
  <Slides>27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Calibri</vt:lpstr>
      <vt:lpstr>Helvetica</vt:lpstr>
      <vt:lpstr>ＭＳ Ｐゴシック</vt:lpstr>
      <vt:lpstr>Symbol</vt:lpstr>
      <vt:lpstr>Times</vt:lpstr>
      <vt:lpstr>Wingdings</vt:lpstr>
      <vt:lpstr>ZapfDingbatsITC</vt:lpstr>
      <vt:lpstr>Arial</vt:lpstr>
      <vt:lpstr>Tema di Office</vt:lpstr>
      <vt:lpstr>Machine Development scenarios  and operational considerations</vt:lpstr>
      <vt:lpstr>Introduction</vt:lpstr>
      <vt:lpstr>Outline</vt:lpstr>
      <vt:lpstr>Outline</vt:lpstr>
      <vt:lpstr>Schematic layout</vt:lpstr>
      <vt:lpstr>Operational scenarios at 6.8 TeV</vt:lpstr>
      <vt:lpstr>Aim of the project</vt:lpstr>
      <vt:lpstr>Basic needs to operate into the LHC </vt:lpstr>
      <vt:lpstr>Present goniometer to handle crystals in the LHC</vt:lpstr>
      <vt:lpstr>Goniometer needs for nominal operations with p</vt:lpstr>
      <vt:lpstr>Outline</vt:lpstr>
      <vt:lpstr>Controls in a nutshell</vt:lpstr>
      <vt:lpstr>Low level control &amp; Machine protection</vt:lpstr>
      <vt:lpstr>Actual handling from the CCC</vt:lpstr>
      <vt:lpstr>HW commissioning</vt:lpstr>
      <vt:lpstr>Outline</vt:lpstr>
      <vt:lpstr>How do I get allocated beam time?</vt:lpstr>
      <vt:lpstr>What and how can we learn?</vt:lpstr>
      <vt:lpstr>Angular scan</vt:lpstr>
      <vt:lpstr>Absorber scan</vt:lpstr>
      <vt:lpstr>Looking further - learning from past</vt:lpstr>
      <vt:lpstr>Wish list</vt:lpstr>
      <vt:lpstr>Outline</vt:lpstr>
      <vt:lpstr>Conclusions</vt:lpstr>
      <vt:lpstr>Outline</vt:lpstr>
      <vt:lpstr>Using scraper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Development scenarios  and operational considerations</dc:title>
  <dc:creator>Utente di Microsoft Office</dc:creator>
  <cp:lastModifiedBy>Utente di Microsoft Office</cp:lastModifiedBy>
  <cp:revision>234</cp:revision>
  <dcterms:created xsi:type="dcterms:W3CDTF">2022-09-19T13:40:49Z</dcterms:created>
  <dcterms:modified xsi:type="dcterms:W3CDTF">2022-09-27T07:58:37Z</dcterms:modified>
</cp:coreProperties>
</file>