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2" r:id="rId1"/>
  </p:sldMasterIdLst>
  <p:notesMasterIdLst>
    <p:notesMasterId r:id="rId11"/>
  </p:notesMasterIdLst>
  <p:sldIdLst>
    <p:sldId id="256" r:id="rId2"/>
    <p:sldId id="257" r:id="rId3"/>
    <p:sldId id="288" r:id="rId4"/>
    <p:sldId id="287" r:id="rId5"/>
    <p:sldId id="262" r:id="rId6"/>
    <p:sldId id="269" r:id="rId7"/>
    <p:sldId id="267" r:id="rId8"/>
    <p:sldId id="268" r:id="rId9"/>
    <p:sldId id="270" r:id="rId10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8977E0-5D8F-4EBC-9E18-13DE22D7278D}" v="1" dt="2020-07-01T11:51:28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3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ia Arezzini" userId="5f6541e3f20bae89" providerId="LiveId" clId="{1A8977E0-5D8F-4EBC-9E18-13DE22D7278D}"/>
    <pc:docChg chg="custSel modSld">
      <pc:chgData name="Silvia Arezzini" userId="5f6541e3f20bae89" providerId="LiveId" clId="{1A8977E0-5D8F-4EBC-9E18-13DE22D7278D}" dt="2020-07-02T12:35:08.439" v="479" actId="5793"/>
      <pc:docMkLst>
        <pc:docMk/>
      </pc:docMkLst>
      <pc:sldChg chg="modSp mod">
        <pc:chgData name="Silvia Arezzini" userId="5f6541e3f20bae89" providerId="LiveId" clId="{1A8977E0-5D8F-4EBC-9E18-13DE22D7278D}" dt="2020-07-01T11:34:47.139" v="4" actId="20577"/>
        <pc:sldMkLst>
          <pc:docMk/>
          <pc:sldMk cId="0" sldId="262"/>
        </pc:sldMkLst>
        <pc:spChg chg="mod">
          <ac:chgData name="Silvia Arezzini" userId="5f6541e3f20bae89" providerId="LiveId" clId="{1A8977E0-5D8F-4EBC-9E18-13DE22D7278D}" dt="2020-07-01T11:34:47.139" v="4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Silvia Arezzini" userId="5f6541e3f20bae89" providerId="LiveId" clId="{1A8977E0-5D8F-4EBC-9E18-13DE22D7278D}" dt="2020-07-01T11:48:49.757" v="196" actId="20577"/>
        <pc:sldMkLst>
          <pc:docMk/>
          <pc:sldMk cId="2510495780" sldId="267"/>
        </pc:sldMkLst>
        <pc:spChg chg="mod">
          <ac:chgData name="Silvia Arezzini" userId="5f6541e3f20bae89" providerId="LiveId" clId="{1A8977E0-5D8F-4EBC-9E18-13DE22D7278D}" dt="2020-07-01T11:47:43.213" v="161" actId="20577"/>
          <ac:spMkLst>
            <pc:docMk/>
            <pc:sldMk cId="2510495780" sldId="267"/>
            <ac:spMk id="2" creationId="{00000000-0000-0000-0000-000000000000}"/>
          </ac:spMkLst>
        </pc:spChg>
        <pc:spChg chg="mod">
          <ac:chgData name="Silvia Arezzini" userId="5f6541e3f20bae89" providerId="LiveId" clId="{1A8977E0-5D8F-4EBC-9E18-13DE22D7278D}" dt="2020-07-01T11:48:49.757" v="196" actId="20577"/>
          <ac:spMkLst>
            <pc:docMk/>
            <pc:sldMk cId="2510495780" sldId="267"/>
            <ac:spMk id="3" creationId="{00000000-0000-0000-0000-000000000000}"/>
          </ac:spMkLst>
        </pc:spChg>
      </pc:sldChg>
      <pc:sldChg chg="addSp modSp mod">
        <pc:chgData name="Silvia Arezzini" userId="5f6541e3f20bae89" providerId="LiveId" clId="{1A8977E0-5D8F-4EBC-9E18-13DE22D7278D}" dt="2020-07-02T08:33:53.806" v="461" actId="1076"/>
        <pc:sldMkLst>
          <pc:docMk/>
          <pc:sldMk cId="1503236841" sldId="268"/>
        </pc:sldMkLst>
        <pc:spChg chg="mod">
          <ac:chgData name="Silvia Arezzini" userId="5f6541e3f20bae89" providerId="LiveId" clId="{1A8977E0-5D8F-4EBC-9E18-13DE22D7278D}" dt="2020-07-02T08:33:20.941" v="458" actId="255"/>
          <ac:spMkLst>
            <pc:docMk/>
            <pc:sldMk cId="1503236841" sldId="268"/>
            <ac:spMk id="3" creationId="{00000000-0000-0000-0000-000000000000}"/>
          </ac:spMkLst>
        </pc:spChg>
        <pc:spChg chg="add mod">
          <ac:chgData name="Silvia Arezzini" userId="5f6541e3f20bae89" providerId="LiveId" clId="{1A8977E0-5D8F-4EBC-9E18-13DE22D7278D}" dt="2020-07-02T08:33:53.806" v="461" actId="1076"/>
          <ac:spMkLst>
            <pc:docMk/>
            <pc:sldMk cId="1503236841" sldId="268"/>
            <ac:spMk id="5" creationId="{EC8FAD74-F07E-4428-AD29-205AD74DF9C6}"/>
          </ac:spMkLst>
        </pc:spChg>
        <pc:spChg chg="mod">
          <ac:chgData name="Silvia Arezzini" userId="5f6541e3f20bae89" providerId="LiveId" clId="{1A8977E0-5D8F-4EBC-9E18-13DE22D7278D}" dt="2020-07-02T08:33:45.973" v="460" actId="1076"/>
          <ac:spMkLst>
            <pc:docMk/>
            <pc:sldMk cId="1503236841" sldId="268"/>
            <ac:spMk id="6" creationId="{26B4CD58-30C1-4384-B371-FBA4E5C6ABF2}"/>
          </ac:spMkLst>
        </pc:spChg>
      </pc:sldChg>
      <pc:sldChg chg="modSp mod">
        <pc:chgData name="Silvia Arezzini" userId="5f6541e3f20bae89" providerId="LiveId" clId="{1A8977E0-5D8F-4EBC-9E18-13DE22D7278D}" dt="2020-07-02T12:35:08.439" v="479" actId="5793"/>
        <pc:sldMkLst>
          <pc:docMk/>
          <pc:sldMk cId="3999674067" sldId="269"/>
        </pc:sldMkLst>
        <pc:spChg chg="mod">
          <ac:chgData name="Silvia Arezzini" userId="5f6541e3f20bae89" providerId="LiveId" clId="{1A8977E0-5D8F-4EBC-9E18-13DE22D7278D}" dt="2020-07-02T12:35:08.439" v="479" actId="5793"/>
          <ac:spMkLst>
            <pc:docMk/>
            <pc:sldMk cId="3999674067" sldId="269"/>
            <ac:spMk id="3" creationId="{00000000-0000-0000-0000-000000000000}"/>
          </ac:spMkLst>
        </pc:spChg>
        <pc:spChg chg="mod">
          <ac:chgData name="Silvia Arezzini" userId="5f6541e3f20bae89" providerId="LiveId" clId="{1A8977E0-5D8F-4EBC-9E18-13DE22D7278D}" dt="2020-07-02T12:35:00.148" v="464" actId="27636"/>
          <ac:spMkLst>
            <pc:docMk/>
            <pc:sldMk cId="3999674067" sldId="269"/>
            <ac:spMk id="6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9B383-B8EE-4F96-962A-2E33E326DAFC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8FED7C0-7922-4AF4-B0EA-745E7AC7043B}">
      <dgm:prSet/>
      <dgm:spPr/>
      <dgm:t>
        <a:bodyPr/>
        <a:lstStyle/>
        <a:p>
          <a:r>
            <a:rPr lang="it-IT"/>
            <a:t>Comitato di Steering del Coordinamento Nazionale Calcolo (C3SN)</a:t>
          </a:r>
          <a:endParaRPr lang="en-US"/>
        </a:p>
      </dgm:t>
    </dgm:pt>
    <dgm:pt modelId="{DFC5ACF7-DC57-4C28-B897-DF484B00BDC9}" type="parTrans" cxnId="{274E0549-10E1-4E35-B9B3-C8EF1835A196}">
      <dgm:prSet/>
      <dgm:spPr/>
      <dgm:t>
        <a:bodyPr/>
        <a:lstStyle/>
        <a:p>
          <a:endParaRPr lang="en-US"/>
        </a:p>
      </dgm:t>
    </dgm:pt>
    <dgm:pt modelId="{BBAE7F20-1630-481A-A774-8D15EF94070E}" type="sibTrans" cxnId="{274E0549-10E1-4E35-B9B3-C8EF1835A196}">
      <dgm:prSet/>
      <dgm:spPr/>
      <dgm:t>
        <a:bodyPr/>
        <a:lstStyle/>
        <a:p>
          <a:endParaRPr lang="en-US"/>
        </a:p>
      </dgm:t>
    </dgm:pt>
    <dgm:pt modelId="{21DF1D29-4FC9-4BD7-A968-5F405AAC0E62}">
      <dgm:prSet/>
      <dgm:spPr/>
      <dgm:t>
        <a:bodyPr/>
        <a:lstStyle/>
        <a:p>
          <a:r>
            <a:rPr lang="it-IT"/>
            <a:t>Commissione Calcolo e Reti (CCR)</a:t>
          </a:r>
          <a:endParaRPr lang="en-US"/>
        </a:p>
      </dgm:t>
    </dgm:pt>
    <dgm:pt modelId="{A6BAC11E-F668-452A-9F61-AEA1E068250B}" type="parTrans" cxnId="{EE9A6745-F547-4E87-BD6D-92A629720A45}">
      <dgm:prSet/>
      <dgm:spPr/>
      <dgm:t>
        <a:bodyPr/>
        <a:lstStyle/>
        <a:p>
          <a:endParaRPr lang="en-US"/>
        </a:p>
      </dgm:t>
    </dgm:pt>
    <dgm:pt modelId="{4C0ED19C-70FB-4AA0-B6CF-930E6B6C8010}" type="sibTrans" cxnId="{EE9A6745-F547-4E87-BD6D-92A629720A45}">
      <dgm:prSet/>
      <dgm:spPr/>
      <dgm:t>
        <a:bodyPr/>
        <a:lstStyle/>
        <a:p>
          <a:endParaRPr lang="en-US"/>
        </a:p>
      </dgm:t>
    </dgm:pt>
    <dgm:pt modelId="{76BCC112-41F2-4277-9916-EDD87956B7C7}" type="pres">
      <dgm:prSet presAssocID="{8AB9B383-B8EE-4F96-962A-2E33E326DAFC}" presName="linear" presStyleCnt="0">
        <dgm:presLayoutVars>
          <dgm:animLvl val="lvl"/>
          <dgm:resizeHandles val="exact"/>
        </dgm:presLayoutVars>
      </dgm:prSet>
      <dgm:spPr/>
    </dgm:pt>
    <dgm:pt modelId="{2250E04A-15B4-415F-8D99-52E86F1CCB63}" type="pres">
      <dgm:prSet presAssocID="{C8FED7C0-7922-4AF4-B0EA-745E7AC7043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CE700D3-E11B-44F0-9347-E5F0F5E14EA0}" type="pres">
      <dgm:prSet presAssocID="{BBAE7F20-1630-481A-A774-8D15EF94070E}" presName="spacer" presStyleCnt="0"/>
      <dgm:spPr/>
    </dgm:pt>
    <dgm:pt modelId="{B7A5EF19-1F27-481F-8BC2-3854D17DAD0A}" type="pres">
      <dgm:prSet presAssocID="{21DF1D29-4FC9-4BD7-A968-5F405AAC0E6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CD83E0D-B9EB-4297-B372-F396F229C7F4}" type="presOf" srcId="{21DF1D29-4FC9-4BD7-A968-5F405AAC0E62}" destId="{B7A5EF19-1F27-481F-8BC2-3854D17DAD0A}" srcOrd="0" destOrd="0" presId="urn:microsoft.com/office/officeart/2005/8/layout/vList2"/>
    <dgm:cxn modelId="{0D79C642-2A05-4AA0-B54D-D9D20F863A7E}" type="presOf" srcId="{8AB9B383-B8EE-4F96-962A-2E33E326DAFC}" destId="{76BCC112-41F2-4277-9916-EDD87956B7C7}" srcOrd="0" destOrd="0" presId="urn:microsoft.com/office/officeart/2005/8/layout/vList2"/>
    <dgm:cxn modelId="{EE9A6745-F547-4E87-BD6D-92A629720A45}" srcId="{8AB9B383-B8EE-4F96-962A-2E33E326DAFC}" destId="{21DF1D29-4FC9-4BD7-A968-5F405AAC0E62}" srcOrd="1" destOrd="0" parTransId="{A6BAC11E-F668-452A-9F61-AEA1E068250B}" sibTransId="{4C0ED19C-70FB-4AA0-B6CF-930E6B6C8010}"/>
    <dgm:cxn modelId="{274E0549-10E1-4E35-B9B3-C8EF1835A196}" srcId="{8AB9B383-B8EE-4F96-962A-2E33E326DAFC}" destId="{C8FED7C0-7922-4AF4-B0EA-745E7AC7043B}" srcOrd="0" destOrd="0" parTransId="{DFC5ACF7-DC57-4C28-B897-DF484B00BDC9}" sibTransId="{BBAE7F20-1630-481A-A774-8D15EF94070E}"/>
    <dgm:cxn modelId="{ACF940E0-139D-4D83-9400-0D93BC45A8EC}" type="presOf" srcId="{C8FED7C0-7922-4AF4-B0EA-745E7AC7043B}" destId="{2250E04A-15B4-415F-8D99-52E86F1CCB63}" srcOrd="0" destOrd="0" presId="urn:microsoft.com/office/officeart/2005/8/layout/vList2"/>
    <dgm:cxn modelId="{5BEF2709-5565-471B-A3E2-95650CB656E8}" type="presParOf" srcId="{76BCC112-41F2-4277-9916-EDD87956B7C7}" destId="{2250E04A-15B4-415F-8D99-52E86F1CCB63}" srcOrd="0" destOrd="0" presId="urn:microsoft.com/office/officeart/2005/8/layout/vList2"/>
    <dgm:cxn modelId="{AE2B27D8-9424-47BA-914E-3D673B385B31}" type="presParOf" srcId="{76BCC112-41F2-4277-9916-EDD87956B7C7}" destId="{7CE700D3-E11B-44F0-9347-E5F0F5E14EA0}" srcOrd="1" destOrd="0" presId="urn:microsoft.com/office/officeart/2005/8/layout/vList2"/>
    <dgm:cxn modelId="{82ED1164-D6B6-4DD4-ACC8-A06606D45284}" type="presParOf" srcId="{76BCC112-41F2-4277-9916-EDD87956B7C7}" destId="{B7A5EF19-1F27-481F-8BC2-3854D17DAD0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0E04A-15B4-415F-8D99-52E86F1CCB63}">
      <dsp:nvSpPr>
        <dsp:cNvPr id="0" name=""/>
        <dsp:cNvSpPr/>
      </dsp:nvSpPr>
      <dsp:spPr>
        <a:xfrm>
          <a:off x="0" y="52404"/>
          <a:ext cx="4691043" cy="26406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700" kern="1200"/>
            <a:t>Comitato di Steering del Coordinamento Nazionale Calcolo (C3SN)</a:t>
          </a:r>
          <a:endParaRPr lang="en-US" sz="3700" kern="1200"/>
        </a:p>
      </dsp:txBody>
      <dsp:txXfrm>
        <a:off x="128908" y="181312"/>
        <a:ext cx="4433227" cy="2382874"/>
      </dsp:txXfrm>
    </dsp:sp>
    <dsp:sp modelId="{B7A5EF19-1F27-481F-8BC2-3854D17DAD0A}">
      <dsp:nvSpPr>
        <dsp:cNvPr id="0" name=""/>
        <dsp:cNvSpPr/>
      </dsp:nvSpPr>
      <dsp:spPr>
        <a:xfrm>
          <a:off x="0" y="2799654"/>
          <a:ext cx="4691043" cy="2640690"/>
        </a:xfrm>
        <a:prstGeom prst="roundRect">
          <a:avLst/>
        </a:prstGeom>
        <a:solidFill>
          <a:schemeClr val="accent5">
            <a:hueOff val="4860045"/>
            <a:satOff val="1718"/>
            <a:lumOff val="1529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700" kern="1200"/>
            <a:t>Commissione Calcolo e Reti (CCR)</a:t>
          </a:r>
          <a:endParaRPr lang="en-US" sz="3700" kern="1200"/>
        </a:p>
      </dsp:txBody>
      <dsp:txXfrm>
        <a:off x="128908" y="2928562"/>
        <a:ext cx="4433227" cy="2382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76633-E8D9-47D3-97A1-98F8F2FF27A5}" type="datetimeFigureOut">
              <a:rPr lang="it-IT" smtClean="0"/>
              <a:t>01/07/2022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B1D8C-F51F-4474-B3B9-0FB513E739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60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B1D8C-F51F-4474-B3B9-0FB513E7390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716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EB1D8C-F51F-4474-B3B9-0FB513E7390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40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EB1D8C-F51F-4474-B3B9-0FB513E7390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51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A0B6A359-4B5F-4AAE-9C27-53A4F779A278}" type="datetime1">
              <a:rPr lang="it-IT" smtClean="0"/>
              <a:t>01/07/2022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32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AD45-F34F-496E-8A89-311214026176}" type="datetime1">
              <a:rPr lang="it-IT" smtClean="0"/>
              <a:t>01/07/2022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5804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AD45-F34F-496E-8A89-311214026176}" type="datetime1">
              <a:rPr lang="it-IT" smtClean="0"/>
              <a:t>01/07/2022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63880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AD45-F34F-496E-8A89-311214026176}" type="datetime1">
              <a:rPr lang="it-IT" smtClean="0"/>
              <a:t>01/07/2022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69896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A90-947D-479A-A6B0-510EF8BED3A2}" type="datetime1">
              <a:rPr lang="it-IT" smtClean="0"/>
              <a:t>01/07/2022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882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AD45-F34F-496E-8A89-311214026176}" type="datetime1">
              <a:rPr lang="it-IT" smtClean="0"/>
              <a:t>01/07/2022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13756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AD45-F34F-496E-8A89-311214026176}" type="datetime1">
              <a:rPr lang="it-IT" smtClean="0"/>
              <a:t>01/07/2022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51412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B928-3B06-48B5-8A5F-20A4A9426FFF}" type="datetime1">
              <a:rPr lang="it-IT" smtClean="0"/>
              <a:t>01/07/2022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12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C38DA-79CB-4F07-868F-53D29E8F5B40}" type="datetime1">
              <a:rPr lang="it-IT" smtClean="0"/>
              <a:t>01/07/2022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50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AD45-F34F-496E-8A89-311214026176}" type="datetime1">
              <a:rPr lang="it-IT" smtClean="0"/>
              <a:t>01/07/2022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0006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942CA103-BFBB-4BDB-B569-8ECA0451BB57}" type="datetime1">
              <a:rPr lang="it-IT" smtClean="0"/>
              <a:t>01/07/2022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512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168EAD45-F34F-496E-8A89-311214026176}" type="datetime1">
              <a:rPr lang="it-IT" smtClean="0"/>
              <a:t>01/07/2022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73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Primo piano della tastiera di una calcolatrice">
            <a:extLst>
              <a:ext uri="{FF2B5EF4-FFF2-40B4-BE49-F238E27FC236}">
                <a16:creationId xmlns:a16="http://schemas.microsoft.com/office/drawing/2014/main" id="{379130D1-9BED-4427-A328-40378BBAAF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9" b="29591"/>
          <a:stretch/>
        </p:blipFill>
        <p:spPr>
          <a:xfrm>
            <a:off x="20" y="10"/>
            <a:ext cx="9143980" cy="4212698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D2BFFD5-490F-4B45-91F2-6B826FBAD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8"/>
            <a:ext cx="9144000" cy="26452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92918" y="4544814"/>
            <a:ext cx="3632666" cy="18076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5000"/>
              </a:lnSpc>
            </a:pPr>
            <a:r>
              <a:rPr lang="en-US" sz="4200"/>
              <a:t>Commissione </a:t>
            </a:r>
            <a:br>
              <a:rPr lang="en-US" sz="4200"/>
            </a:br>
            <a:r>
              <a:rPr lang="en-US" sz="4200"/>
              <a:t>Calcolo e Reti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6CF9A5-BEA4-4284-A8B5-D033E5B4B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32131" y="4900003"/>
            <a:ext cx="0" cy="109728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1999" y="4540559"/>
            <a:ext cx="4000786" cy="1816169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Arial" pitchFamily="34" charset="0"/>
              <a:buChar char=" "/>
            </a:pPr>
            <a:r>
              <a:rPr lang="en-US" sz="2400" dirty="0">
                <a:solidFill>
                  <a:srgbClr val="FFFFFF"/>
                </a:solidFill>
                <a:latin typeface="+mn-lt"/>
              </a:rPr>
              <a:t>Silvia Arezzini</a:t>
            </a:r>
          </a:p>
          <a:p>
            <a:pPr>
              <a:buFont typeface="Arial" pitchFamily="34" charset="0"/>
              <a:buChar char=" "/>
            </a:pPr>
            <a:r>
              <a:rPr lang="en-US" sz="2400" dirty="0">
                <a:solidFill>
                  <a:srgbClr val="FFFFFF"/>
                </a:solidFill>
                <a:latin typeface="+mn-lt"/>
              </a:rPr>
              <a:t>1^ </a:t>
            </a:r>
            <a:r>
              <a:rPr lang="en-US" sz="2400" dirty="0" err="1">
                <a:solidFill>
                  <a:srgbClr val="FFFFFF"/>
                </a:solidFill>
                <a:latin typeface="+mn-lt"/>
              </a:rPr>
              <a:t>luglio</a:t>
            </a:r>
            <a:r>
              <a:rPr lang="en-US" sz="2400" dirty="0">
                <a:solidFill>
                  <a:srgbClr val="FFFFFF"/>
                </a:solidFill>
                <a:latin typeface="+mn-lt"/>
              </a:rPr>
              <a:t> 2022</a:t>
            </a:r>
          </a:p>
          <a:p>
            <a:pPr>
              <a:buFont typeface="Arial" pitchFamily="34" charset="0"/>
              <a:buChar char=" "/>
            </a:pPr>
            <a:endParaRPr lang="en-US" sz="2400" dirty="0">
              <a:solidFill>
                <a:srgbClr val="FFFFFF"/>
              </a:solidFill>
              <a:latin typeface="+mn-lt"/>
            </a:endParaRPr>
          </a:p>
          <a:p>
            <a:pPr>
              <a:buFont typeface="Arial" pitchFamily="34" charset="0"/>
              <a:buChar char=" "/>
            </a:pPr>
            <a:r>
              <a:rPr lang="en-US" sz="2400" dirty="0" err="1">
                <a:solidFill>
                  <a:srgbClr val="FFFFFF"/>
                </a:solidFill>
                <a:latin typeface="+mn-lt"/>
              </a:rPr>
              <a:t>CdS</a:t>
            </a:r>
            <a:r>
              <a:rPr lang="en-US" sz="2400" dirty="0">
                <a:solidFill>
                  <a:srgbClr val="FFFFFF"/>
                </a:solidFill>
                <a:latin typeface="+mn-lt"/>
              </a:rPr>
              <a:t> - </a:t>
            </a:r>
            <a:r>
              <a:rPr lang="en-US" sz="2400" dirty="0" err="1">
                <a:solidFill>
                  <a:srgbClr val="FFFFFF"/>
                </a:solidFill>
                <a:latin typeface="+mn-lt"/>
              </a:rPr>
              <a:t>Preventivi</a:t>
            </a:r>
            <a:endParaRPr lang="en-US" sz="2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72944" y="5876412"/>
            <a:ext cx="219456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fld id="{B007B441-5312-499D-93C3-6E37886527FA}" type="slidenum">
              <a:rPr lang="en-US" sz="9500">
                <a:solidFill>
                  <a:srgbClr val="FFFFFF">
                    <a:alpha val="25000"/>
                  </a:srgbClr>
                </a:solidFill>
              </a:rPr>
              <a:pPr defTabSz="914400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9500" dirty="0">
              <a:solidFill>
                <a:srgbClr val="FFFFFF">
                  <a:alpha val="25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10524E9-E361-435E-93CC-D891398D1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2918" y="996624"/>
            <a:ext cx="2295699" cy="4879788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FFFF"/>
                </a:solidFill>
              </a:rPr>
              <a:t>CCR Commissione Calcolo e Reti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62AC3C-FEB4-4C6A-8CA6-D570CD009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1299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26910" y="332656"/>
            <a:ext cx="5581594" cy="640871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000" u="sng" dirty="0">
                <a:solidFill>
                  <a:schemeClr val="tx1"/>
                </a:solidFill>
              </a:rPr>
              <a:t>Presidente</a:t>
            </a:r>
            <a:r>
              <a:rPr lang="it-IT" sz="2000" dirty="0">
                <a:solidFill>
                  <a:schemeClr val="tx1"/>
                </a:solidFill>
              </a:rPr>
              <a:t>  Alessandro </a:t>
            </a:r>
            <a:r>
              <a:rPr lang="it-IT" sz="2000" dirty="0" err="1">
                <a:solidFill>
                  <a:schemeClr val="tx1"/>
                </a:solidFill>
              </a:rPr>
              <a:t>Brunengo</a:t>
            </a:r>
            <a:r>
              <a:rPr lang="it-IT" sz="20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</a:rPr>
              <a:t>Bilancio da circa 2.000 </a:t>
            </a:r>
            <a:r>
              <a:rPr lang="it-IT" sz="2000" dirty="0" err="1">
                <a:solidFill>
                  <a:schemeClr val="tx1"/>
                </a:solidFill>
              </a:rPr>
              <a:t>Keuro</a:t>
            </a:r>
            <a:endParaRPr lang="it-IT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sz="20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000" i="1" dirty="0">
                <a:solidFill>
                  <a:schemeClr val="tx1"/>
                </a:solidFill>
              </a:rPr>
              <a:t>Finanzia le infrastrutture </a:t>
            </a:r>
          </a:p>
          <a:p>
            <a:r>
              <a:rPr lang="it-IT" sz="2000" u="sng" dirty="0">
                <a:solidFill>
                  <a:schemeClr val="tx1"/>
                </a:solidFill>
              </a:rPr>
              <a:t>COMPUTING</a:t>
            </a:r>
          </a:p>
          <a:p>
            <a:r>
              <a:rPr lang="it-IT" sz="2000" u="sng" dirty="0">
                <a:solidFill>
                  <a:schemeClr val="tx1"/>
                </a:solidFill>
              </a:rPr>
              <a:t>NETWORK</a:t>
            </a:r>
          </a:p>
          <a:p>
            <a:endParaRPr lang="it-IT" sz="2000" dirty="0">
              <a:solidFill>
                <a:schemeClr val="tx1"/>
              </a:solidFill>
            </a:endParaRPr>
          </a:p>
          <a:p>
            <a:r>
              <a:rPr lang="it-IT" sz="2000" dirty="0">
                <a:solidFill>
                  <a:schemeClr val="tx1"/>
                </a:solidFill>
              </a:rPr>
              <a:t>NON finanzia Calcolo Scientifico</a:t>
            </a:r>
          </a:p>
          <a:p>
            <a:pPr marL="0" lvl="1" indent="0">
              <a:buNone/>
            </a:pPr>
            <a:r>
              <a:rPr lang="it-IT" sz="2000" dirty="0">
                <a:solidFill>
                  <a:schemeClr val="tx1"/>
                </a:solidFill>
              </a:rPr>
              <a:t>	(neppure la rete dei Tier2) </a:t>
            </a:r>
          </a:p>
          <a:p>
            <a:pPr marL="0" lvl="1" indent="0">
              <a:buNone/>
            </a:pPr>
            <a:r>
              <a:rPr lang="it-IT" sz="2000" dirty="0">
                <a:solidFill>
                  <a:schemeClr val="tx1"/>
                </a:solidFill>
              </a:rPr>
              <a:t>	</a:t>
            </a:r>
          </a:p>
          <a:p>
            <a:pPr marL="0" lvl="1" indent="0">
              <a:buNone/>
            </a:pPr>
            <a:r>
              <a:rPr lang="it-IT" sz="2000" b="1" dirty="0">
                <a:solidFill>
                  <a:schemeClr val="tx1"/>
                </a:solidFill>
              </a:rPr>
              <a:t>  </a:t>
            </a:r>
            <a:r>
              <a:rPr lang="it-IT" sz="2000" dirty="0">
                <a:solidFill>
                  <a:schemeClr val="tx1"/>
                </a:solidFill>
              </a:rPr>
              <a:t>NON finanzia gli impianti</a:t>
            </a:r>
          </a:p>
          <a:p>
            <a:pPr lvl="1">
              <a:buNone/>
            </a:pPr>
            <a:endParaRPr lang="it-IT" sz="200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it-IT" sz="200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it-IT" sz="2000" dirty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it-IT" sz="2000" i="1" u="sng" dirty="0">
                <a:solidFill>
                  <a:schemeClr val="tx1"/>
                </a:solidFill>
              </a:rPr>
              <a:t>GRUPPI DI LAVORO</a:t>
            </a:r>
          </a:p>
          <a:p>
            <a:pPr lvl="1">
              <a:buNone/>
            </a:pPr>
            <a:r>
              <a:rPr lang="it-IT" sz="2000" i="1" u="sng" dirty="0">
                <a:solidFill>
                  <a:schemeClr val="tx1"/>
                </a:solidFill>
              </a:rPr>
              <a:t>tradizionalmente R&amp;D, ma anche gestione di risorse. </a:t>
            </a:r>
          </a:p>
          <a:p>
            <a:pPr lvl="1">
              <a:buNone/>
            </a:pPr>
            <a:r>
              <a:rPr lang="it-IT" sz="2000" b="1" dirty="0">
                <a:solidFill>
                  <a:schemeClr val="tx1"/>
                </a:solidFill>
              </a:rPr>
              <a:t>Con percentuali effettive del personale</a:t>
            </a:r>
            <a:r>
              <a:rPr lang="it-IT" sz="2000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72944" y="5876412"/>
            <a:ext cx="2194560" cy="13970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B007B441-5312-499D-93C3-6E37886527FA}" type="slidenum">
              <a:rPr lang="it-IT">
                <a:solidFill>
                  <a:schemeClr val="accent4">
                    <a:alpha val="25000"/>
                  </a:scheme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it-IT">
              <a:solidFill>
                <a:schemeClr val="accent4">
                  <a:alpha val="25000"/>
                </a:schemeClr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FC2DD19-E069-43F9-8083-17CC6B6E5F0A}"/>
              </a:ext>
            </a:extLst>
          </p:cNvPr>
          <p:cNvSpPr/>
          <p:nvPr/>
        </p:nvSpPr>
        <p:spPr>
          <a:xfrm rot="19799367">
            <a:off x="4716555" y="4482295"/>
            <a:ext cx="2236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sezione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35B13D1-3FEC-4224-983F-8DF5B48EA2CB}"/>
              </a:ext>
            </a:extLst>
          </p:cNvPr>
          <p:cNvSpPr/>
          <p:nvPr/>
        </p:nvSpPr>
        <p:spPr>
          <a:xfrm rot="19799367">
            <a:off x="7175169" y="2914973"/>
            <a:ext cx="12891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strike="sngStrike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CSN</a:t>
            </a:r>
            <a:endParaRPr lang="it-IT" sz="5400" b="1" strike="sngStrike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7F9494A-8785-4231-876D-BEF19CA53718}"/>
              </a:ext>
            </a:extLst>
          </p:cNvPr>
          <p:cNvSpPr/>
          <p:nvPr/>
        </p:nvSpPr>
        <p:spPr>
          <a:xfrm rot="19799367">
            <a:off x="290374" y="1781908"/>
            <a:ext cx="24635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i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RISTRUTTURATA</a:t>
            </a:r>
            <a:endParaRPr lang="it-IT" sz="2800" b="1" i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6359E4F-F1DF-D5FE-5A72-24CDACF4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23" y="639763"/>
            <a:ext cx="2998270" cy="5492750"/>
          </a:xfrm>
        </p:spPr>
        <p:txBody>
          <a:bodyPr>
            <a:normAutofit/>
          </a:bodyPr>
          <a:lstStyle/>
          <a:p>
            <a:r>
              <a:rPr lang="it-IT" sz="3600">
                <a:solidFill>
                  <a:srgbClr val="FFFFFF"/>
                </a:solidFill>
              </a:rPr>
              <a:t>CNC </a:t>
            </a:r>
            <a:br>
              <a:rPr lang="it-IT" sz="3600">
                <a:solidFill>
                  <a:srgbClr val="FFFFFF"/>
                </a:solidFill>
              </a:rPr>
            </a:br>
            <a:r>
              <a:rPr lang="it-IT" sz="3600">
                <a:solidFill>
                  <a:srgbClr val="FFFFFF"/>
                </a:solidFill>
              </a:rPr>
              <a:t>Coordinamento Nazionale Calcolo</a:t>
            </a:r>
            <a:br>
              <a:rPr lang="it-IT" sz="3600">
                <a:solidFill>
                  <a:srgbClr val="FFFFFF"/>
                </a:solidFill>
              </a:rPr>
            </a:br>
            <a:endParaRPr lang="it-IT" sz="3600">
              <a:solidFill>
                <a:srgbClr val="FFFFFF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DDABAEA-807A-3604-04C0-257BC782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72944" y="5876412"/>
            <a:ext cx="2194560" cy="13970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B007B441-5312-499D-93C3-6E37886527FA}" type="slidenum">
              <a:rPr lang="it-IT">
                <a:solidFill>
                  <a:srgbClr val="FFFFFF">
                    <a:alpha val="25000"/>
                  </a:srgb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it-IT">
              <a:solidFill>
                <a:srgbClr val="FFFFFF">
                  <a:alpha val="25000"/>
                </a:srgbClr>
              </a:solidFill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474B1944-4252-B9C5-7276-DD356BAFE4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034028"/>
              </p:ext>
            </p:extLst>
          </p:nvPr>
        </p:nvGraphicFramePr>
        <p:xfrm>
          <a:off x="3966260" y="639763"/>
          <a:ext cx="4691043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151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8">
            <a:extLst>
              <a:ext uri="{FF2B5EF4-FFF2-40B4-BE49-F238E27FC236}">
                <a16:creationId xmlns:a16="http://schemas.microsoft.com/office/drawing/2014/main" id="{905E8365-2D45-4D42-8C5B-177EB1243E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02180" y="1006078"/>
            <a:ext cx="6313170" cy="591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it-IT" sz="2175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CNC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D079C9C-676F-654E-BF0A-272665CFC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45F4-01BE-AC49-847F-5E2C65470EFF}" type="slidenum">
              <a:rPr lang="it-IT" smtClean="0"/>
              <a:t>4</a:t>
            </a:fld>
            <a:endParaRPr lang="it-IT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C8512AD-434C-F344-AA4E-6D5A86B4C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C3SN - 01/04/22</a:t>
            </a:r>
          </a:p>
        </p:txBody>
      </p:sp>
      <p:sp>
        <p:nvSpPr>
          <p:cNvPr id="10" name="Segnaposto piè di pagina 9">
            <a:extLst>
              <a:ext uri="{FF2B5EF4-FFF2-40B4-BE49-F238E27FC236}">
                <a16:creationId xmlns:a16="http://schemas.microsoft.com/office/drawing/2014/main" id="{C3C3D02D-F897-404E-B50F-C5BB6729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Il C3SN Avvio Attività</a:t>
            </a:r>
          </a:p>
        </p:txBody>
      </p: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9988FE02-04B4-8344-8D8C-279C4B979924}"/>
              </a:ext>
            </a:extLst>
          </p:cNvPr>
          <p:cNvGrpSpPr/>
          <p:nvPr/>
        </p:nvGrpSpPr>
        <p:grpSpPr>
          <a:xfrm>
            <a:off x="1452806" y="1832856"/>
            <a:ext cx="6314523" cy="3215371"/>
            <a:chOff x="1937075" y="1300808"/>
            <a:chExt cx="8419364" cy="4287161"/>
          </a:xfrm>
        </p:grpSpPr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939729B8-070A-0F46-9688-BDD3A1C570E9}"/>
                </a:ext>
              </a:extLst>
            </p:cNvPr>
            <p:cNvSpPr/>
            <p:nvPr/>
          </p:nvSpPr>
          <p:spPr>
            <a:xfrm>
              <a:off x="2042208" y="1300808"/>
              <a:ext cx="8314231" cy="4651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GE</a:t>
              </a:r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197364C6-5E11-C249-96E9-36FB6D804296}"/>
                </a:ext>
              </a:extLst>
            </p:cNvPr>
            <p:cNvSpPr/>
            <p:nvPr/>
          </p:nvSpPr>
          <p:spPr>
            <a:xfrm>
              <a:off x="2827091" y="3895114"/>
              <a:ext cx="676441" cy="55138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Siti</a:t>
              </a:r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B272CD91-96DC-3A49-B604-B488C6BB07BF}"/>
                </a:ext>
              </a:extLst>
            </p:cNvPr>
            <p:cNvSpPr/>
            <p:nvPr/>
          </p:nvSpPr>
          <p:spPr>
            <a:xfrm>
              <a:off x="4058293" y="4407220"/>
              <a:ext cx="3831768" cy="478099"/>
            </a:xfrm>
            <a:prstGeom prst="rect">
              <a:avLst/>
            </a:prstGeom>
            <a:solidFill>
              <a:srgbClr val="00EA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FCI</a:t>
              </a:r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F7166CEE-EEFB-1A4A-BBAE-6E8413AFA49C}"/>
                </a:ext>
              </a:extLst>
            </p:cNvPr>
            <p:cNvSpPr/>
            <p:nvPr/>
          </p:nvSpPr>
          <p:spPr>
            <a:xfrm>
              <a:off x="8580607" y="2628256"/>
              <a:ext cx="817463" cy="67223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RTD</a:t>
              </a:r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FCCE4E5F-BCE3-754C-A0DF-9481EC1DA3C0}"/>
                </a:ext>
              </a:extLst>
            </p:cNvPr>
            <p:cNvSpPr/>
            <p:nvPr/>
          </p:nvSpPr>
          <p:spPr>
            <a:xfrm rot="16200000">
              <a:off x="3497413" y="3204507"/>
              <a:ext cx="1146778" cy="44041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 </a:t>
              </a:r>
              <a:r>
                <a:rPr lang="it-IT" sz="1200" err="1"/>
                <a:t>Referaggi</a:t>
              </a:r>
              <a:r>
                <a:rPr lang="it-IT" sz="1200"/>
                <a:t> </a:t>
              </a:r>
            </a:p>
          </p:txBody>
        </p:sp>
        <p:cxnSp>
          <p:nvCxnSpPr>
            <p:cNvPr id="60" name="Connettore 2 59">
              <a:extLst>
                <a:ext uri="{FF2B5EF4-FFF2-40B4-BE49-F238E27FC236}">
                  <a16:creationId xmlns:a16="http://schemas.microsoft.com/office/drawing/2014/main" id="{1D3A0B29-54B8-3F4A-A88E-24990D467D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43581" y="3054354"/>
              <a:ext cx="570182" cy="44002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75E32D87-1A98-2B4A-93ED-2D2A4627E54C}"/>
                </a:ext>
              </a:extLst>
            </p:cNvPr>
            <p:cNvSpPr/>
            <p:nvPr/>
          </p:nvSpPr>
          <p:spPr>
            <a:xfrm>
              <a:off x="6894256" y="3155746"/>
              <a:ext cx="947778" cy="672236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CCR</a:t>
              </a:r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EDFE7724-CD61-554B-9E22-DE2A17D04ABB}"/>
                </a:ext>
              </a:extLst>
            </p:cNvPr>
            <p:cNvSpPr/>
            <p:nvPr/>
          </p:nvSpPr>
          <p:spPr>
            <a:xfrm>
              <a:off x="4767677" y="2309381"/>
              <a:ext cx="2174600" cy="672236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Comitato di </a:t>
              </a:r>
              <a:r>
                <a:rPr lang="it-IT" sz="1200" err="1"/>
                <a:t>Steering</a:t>
              </a:r>
              <a:r>
                <a:rPr lang="it-IT" sz="1200"/>
                <a:t> della CNC (C3SN)</a:t>
              </a:r>
            </a:p>
          </p:txBody>
        </p:sp>
        <p:cxnSp>
          <p:nvCxnSpPr>
            <p:cNvPr id="63" name="Connettore 2 62">
              <a:extLst>
                <a:ext uri="{FF2B5EF4-FFF2-40B4-BE49-F238E27FC236}">
                  <a16:creationId xmlns:a16="http://schemas.microsoft.com/office/drawing/2014/main" id="{BD16572C-85F4-B246-96D2-47222FDCFC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20079" y="1817570"/>
              <a:ext cx="0" cy="49499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>
              <a:extLst>
                <a:ext uri="{FF2B5EF4-FFF2-40B4-BE49-F238E27FC236}">
                  <a16:creationId xmlns:a16="http://schemas.microsoft.com/office/drawing/2014/main" id="{CB1CA22A-9D96-7B46-A203-56D5BB712C8A}"/>
                </a:ext>
              </a:extLst>
            </p:cNvPr>
            <p:cNvCxnSpPr>
              <a:cxnSpLocks/>
            </p:cNvCxnSpPr>
            <p:nvPr/>
          </p:nvCxnSpPr>
          <p:spPr>
            <a:xfrm>
              <a:off x="2914430" y="3009325"/>
              <a:ext cx="882641" cy="27665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4B048FCE-D8EF-1540-90AA-5515FF288029}"/>
                </a:ext>
              </a:extLst>
            </p:cNvPr>
            <p:cNvSpPr/>
            <p:nvPr/>
          </p:nvSpPr>
          <p:spPr>
            <a:xfrm>
              <a:off x="2540759" y="2401078"/>
              <a:ext cx="728426" cy="54716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err="1"/>
                <a:t>CSNx</a:t>
              </a:r>
              <a:endParaRPr lang="it-IT" sz="1200"/>
            </a:p>
          </p:txBody>
        </p:sp>
        <p:cxnSp>
          <p:nvCxnSpPr>
            <p:cNvPr id="66" name="Connettore 2 65">
              <a:extLst>
                <a:ext uri="{FF2B5EF4-FFF2-40B4-BE49-F238E27FC236}">
                  <a16:creationId xmlns:a16="http://schemas.microsoft.com/office/drawing/2014/main" id="{4926E4DC-9480-524E-9F92-93DF321D2F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8888" y="2664355"/>
              <a:ext cx="1284658" cy="1030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2 66">
              <a:extLst>
                <a:ext uri="{FF2B5EF4-FFF2-40B4-BE49-F238E27FC236}">
                  <a16:creationId xmlns:a16="http://schemas.microsoft.com/office/drawing/2014/main" id="{440CE07F-52E2-784D-A74B-6BAA4316A2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39244" y="3347808"/>
              <a:ext cx="557827" cy="50690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2 67">
              <a:extLst>
                <a:ext uri="{FF2B5EF4-FFF2-40B4-BE49-F238E27FC236}">
                  <a16:creationId xmlns:a16="http://schemas.microsoft.com/office/drawing/2014/main" id="{5E67A929-05D7-6E46-B73D-F1FC62B739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79047" y="2703344"/>
              <a:ext cx="340359" cy="64446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A221D1F1-303D-DB45-86CC-9D4632E02518}"/>
                </a:ext>
              </a:extLst>
            </p:cNvPr>
            <p:cNvSpPr/>
            <p:nvPr/>
          </p:nvSpPr>
          <p:spPr>
            <a:xfrm>
              <a:off x="8574218" y="3518599"/>
              <a:ext cx="817463" cy="67223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SI</a:t>
              </a:r>
            </a:p>
          </p:txBody>
        </p:sp>
        <p:cxnSp>
          <p:nvCxnSpPr>
            <p:cNvPr id="70" name="Connettore 2 69">
              <a:extLst>
                <a:ext uri="{FF2B5EF4-FFF2-40B4-BE49-F238E27FC236}">
                  <a16:creationId xmlns:a16="http://schemas.microsoft.com/office/drawing/2014/main" id="{4D810C8B-E054-AF46-B18A-E0EA0C49C49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943582" y="3512663"/>
              <a:ext cx="570909" cy="42061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D9812D5E-6AF3-9A4A-A053-50166DDFF346}"/>
                </a:ext>
              </a:extLst>
            </p:cNvPr>
            <p:cNvSpPr/>
            <p:nvPr/>
          </p:nvSpPr>
          <p:spPr>
            <a:xfrm rot="16200000">
              <a:off x="9304379" y="3162596"/>
              <a:ext cx="1472327" cy="4625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AC</a:t>
              </a:r>
            </a:p>
          </p:txBody>
        </p:sp>
        <p:cxnSp>
          <p:nvCxnSpPr>
            <p:cNvPr id="72" name="Connettore 2 71">
              <a:extLst>
                <a:ext uri="{FF2B5EF4-FFF2-40B4-BE49-F238E27FC236}">
                  <a16:creationId xmlns:a16="http://schemas.microsoft.com/office/drawing/2014/main" id="{B201E6A1-0D62-FD47-AA37-8CEEF0F76163}"/>
                </a:ext>
              </a:extLst>
            </p:cNvPr>
            <p:cNvCxnSpPr>
              <a:cxnSpLocks/>
            </p:cNvCxnSpPr>
            <p:nvPr/>
          </p:nvCxnSpPr>
          <p:spPr>
            <a:xfrm>
              <a:off x="9454354" y="2960051"/>
              <a:ext cx="35787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0844B2DC-46E9-144B-87BA-8C5E557EC996}"/>
                </a:ext>
              </a:extLst>
            </p:cNvPr>
            <p:cNvSpPr/>
            <p:nvPr/>
          </p:nvSpPr>
          <p:spPr>
            <a:xfrm rot="16200000">
              <a:off x="5225754" y="3585127"/>
              <a:ext cx="1065961" cy="26597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WG 3</a:t>
              </a:r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0301225D-9F2B-6346-B2B7-1BBA44652816}"/>
                </a:ext>
              </a:extLst>
            </p:cNvPr>
            <p:cNvSpPr/>
            <p:nvPr/>
          </p:nvSpPr>
          <p:spPr>
            <a:xfrm rot="16200000">
              <a:off x="6054499" y="3589617"/>
              <a:ext cx="1056980" cy="26597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WG </a:t>
              </a:r>
              <a:r>
                <a:rPr lang="it-IT" sz="1200" err="1"/>
                <a:t>N</a:t>
              </a:r>
              <a:endParaRPr lang="it-IT" sz="1200"/>
            </a:p>
          </p:txBody>
        </p:sp>
        <p:sp>
          <p:nvSpPr>
            <p:cNvPr id="75" name="Rettangolo 74">
              <a:extLst>
                <a:ext uri="{FF2B5EF4-FFF2-40B4-BE49-F238E27FC236}">
                  <a16:creationId xmlns:a16="http://schemas.microsoft.com/office/drawing/2014/main" id="{6EC3D64A-48B0-064C-B36C-44ADFC05AD37}"/>
                </a:ext>
              </a:extLst>
            </p:cNvPr>
            <p:cNvSpPr/>
            <p:nvPr/>
          </p:nvSpPr>
          <p:spPr>
            <a:xfrm rot="16200000">
              <a:off x="5634957" y="3579225"/>
              <a:ext cx="1056982" cy="26597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WG </a:t>
              </a:r>
              <a:r>
                <a:rPr lang="it-IT" sz="1200" err="1"/>
                <a:t>N</a:t>
              </a:r>
              <a:r>
                <a:rPr lang="it-IT" sz="1200"/>
                <a:t> - 1         </a:t>
              </a:r>
            </a:p>
          </p:txBody>
        </p:sp>
        <p:cxnSp>
          <p:nvCxnSpPr>
            <p:cNvPr id="76" name="Connettore 2 75">
              <a:extLst>
                <a:ext uri="{FF2B5EF4-FFF2-40B4-BE49-F238E27FC236}">
                  <a16:creationId xmlns:a16="http://schemas.microsoft.com/office/drawing/2014/main" id="{4F64EB1D-1407-0247-8700-8605FF11AA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0391" y="3819292"/>
              <a:ext cx="357874" cy="931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2 76">
              <a:extLst>
                <a:ext uri="{FF2B5EF4-FFF2-40B4-BE49-F238E27FC236}">
                  <a16:creationId xmlns:a16="http://schemas.microsoft.com/office/drawing/2014/main" id="{34EB7CAD-B8C5-5B4E-AE75-1EEC463F0D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25267" y="2672324"/>
              <a:ext cx="327069" cy="42609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ttangolo 77">
              <a:extLst>
                <a:ext uri="{FF2B5EF4-FFF2-40B4-BE49-F238E27FC236}">
                  <a16:creationId xmlns:a16="http://schemas.microsoft.com/office/drawing/2014/main" id="{157F4178-FED8-054E-8219-15CA2110B224}"/>
                </a:ext>
              </a:extLst>
            </p:cNvPr>
            <p:cNvSpPr/>
            <p:nvPr/>
          </p:nvSpPr>
          <p:spPr>
            <a:xfrm rot="16200000">
              <a:off x="4810651" y="3587206"/>
              <a:ext cx="1065961" cy="26597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WG 2</a:t>
              </a:r>
            </a:p>
          </p:txBody>
        </p:sp>
        <p:sp>
          <p:nvSpPr>
            <p:cNvPr id="79" name="Rettangolo 78">
              <a:extLst>
                <a:ext uri="{FF2B5EF4-FFF2-40B4-BE49-F238E27FC236}">
                  <a16:creationId xmlns:a16="http://schemas.microsoft.com/office/drawing/2014/main" id="{64E60E8F-61AE-134A-9EAF-BE73F4579C99}"/>
                </a:ext>
              </a:extLst>
            </p:cNvPr>
            <p:cNvSpPr/>
            <p:nvPr/>
          </p:nvSpPr>
          <p:spPr>
            <a:xfrm rot="16200000">
              <a:off x="4401453" y="3583785"/>
              <a:ext cx="1065961" cy="26597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WG 1</a:t>
              </a:r>
            </a:p>
          </p:txBody>
        </p:sp>
        <p:cxnSp>
          <p:nvCxnSpPr>
            <p:cNvPr id="80" name="Connettore 2 79">
              <a:extLst>
                <a:ext uri="{FF2B5EF4-FFF2-40B4-BE49-F238E27FC236}">
                  <a16:creationId xmlns:a16="http://schemas.microsoft.com/office/drawing/2014/main" id="{DAFFF2E8-3930-394D-A254-86FD95E1A0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4972" y="1822063"/>
              <a:ext cx="0" cy="49499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ttangolo 80">
              <a:extLst>
                <a:ext uri="{FF2B5EF4-FFF2-40B4-BE49-F238E27FC236}">
                  <a16:creationId xmlns:a16="http://schemas.microsoft.com/office/drawing/2014/main" id="{68BCAE1F-A2FC-8146-A7E5-F5F7D5B76E55}"/>
                </a:ext>
              </a:extLst>
            </p:cNvPr>
            <p:cNvSpPr/>
            <p:nvPr/>
          </p:nvSpPr>
          <p:spPr>
            <a:xfrm>
              <a:off x="1937075" y="3893558"/>
              <a:ext cx="727662" cy="55138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/>
                <a:t>Esperimenti</a:t>
              </a:r>
            </a:p>
          </p:txBody>
        </p:sp>
        <p:cxnSp>
          <p:nvCxnSpPr>
            <p:cNvPr id="82" name="Connettore 2 81">
              <a:extLst>
                <a:ext uri="{FF2B5EF4-FFF2-40B4-BE49-F238E27FC236}">
                  <a16:creationId xmlns:a16="http://schemas.microsoft.com/office/drawing/2014/main" id="{418C3965-778C-A24B-9010-108E29EF88A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74182" y="3347808"/>
              <a:ext cx="1416684" cy="49382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2 82">
              <a:extLst>
                <a:ext uri="{FF2B5EF4-FFF2-40B4-BE49-F238E27FC236}">
                  <a16:creationId xmlns:a16="http://schemas.microsoft.com/office/drawing/2014/main" id="{2792F381-B27D-754C-9AF8-B40E12254E12}"/>
                </a:ext>
              </a:extLst>
            </p:cNvPr>
            <p:cNvCxnSpPr>
              <a:cxnSpLocks/>
            </p:cNvCxnSpPr>
            <p:nvPr/>
          </p:nvCxnSpPr>
          <p:spPr>
            <a:xfrm>
              <a:off x="3067692" y="4444289"/>
              <a:ext cx="0" cy="130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2 83">
              <a:extLst>
                <a:ext uri="{FF2B5EF4-FFF2-40B4-BE49-F238E27FC236}">
                  <a16:creationId xmlns:a16="http://schemas.microsoft.com/office/drawing/2014/main" id="{B2DE7A75-B2C0-324A-B485-D605F6151E8A}"/>
                </a:ext>
              </a:extLst>
            </p:cNvPr>
            <p:cNvCxnSpPr>
              <a:cxnSpLocks/>
            </p:cNvCxnSpPr>
            <p:nvPr/>
          </p:nvCxnSpPr>
          <p:spPr>
            <a:xfrm>
              <a:off x="2300906" y="4444289"/>
              <a:ext cx="0" cy="130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>
              <a:extLst>
                <a:ext uri="{FF2B5EF4-FFF2-40B4-BE49-F238E27FC236}">
                  <a16:creationId xmlns:a16="http://schemas.microsoft.com/office/drawing/2014/main" id="{4A73B63B-2D5D-E647-ABF3-E9FB50D93FDE}"/>
                </a:ext>
              </a:extLst>
            </p:cNvPr>
            <p:cNvCxnSpPr>
              <a:cxnSpLocks/>
            </p:cNvCxnSpPr>
            <p:nvPr/>
          </p:nvCxnSpPr>
          <p:spPr>
            <a:xfrm>
              <a:off x="2300906" y="4575129"/>
              <a:ext cx="175738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2 85">
              <a:extLst>
                <a:ext uri="{FF2B5EF4-FFF2-40B4-BE49-F238E27FC236}">
                  <a16:creationId xmlns:a16="http://schemas.microsoft.com/office/drawing/2014/main" id="{61F217C9-3CDB-144D-A4C6-00B6B05109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86616" y="1844847"/>
              <a:ext cx="0" cy="78341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ttangolo 86">
              <a:extLst>
                <a:ext uri="{FF2B5EF4-FFF2-40B4-BE49-F238E27FC236}">
                  <a16:creationId xmlns:a16="http://schemas.microsoft.com/office/drawing/2014/main" id="{BC0AF771-5BDB-7E45-9061-FA33D2132A04}"/>
                </a:ext>
              </a:extLst>
            </p:cNvPr>
            <p:cNvSpPr/>
            <p:nvPr/>
          </p:nvSpPr>
          <p:spPr>
            <a:xfrm>
              <a:off x="3668973" y="2064915"/>
              <a:ext cx="4427917" cy="292266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/>
            </a:p>
          </p:txBody>
        </p:sp>
        <p:sp>
          <p:nvSpPr>
            <p:cNvPr id="88" name="CasellaDiTesto 87">
              <a:extLst>
                <a:ext uri="{FF2B5EF4-FFF2-40B4-BE49-F238E27FC236}">
                  <a16:creationId xmlns:a16="http://schemas.microsoft.com/office/drawing/2014/main" id="{2F86F181-6ADC-4A4A-BDCB-C3ABD832A5E9}"/>
                </a:ext>
              </a:extLst>
            </p:cNvPr>
            <p:cNvSpPr txBox="1"/>
            <p:nvPr/>
          </p:nvSpPr>
          <p:spPr>
            <a:xfrm>
              <a:off x="3641018" y="5187860"/>
              <a:ext cx="4455872" cy="400109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350"/>
                <a:t>CNC</a:t>
              </a:r>
            </a:p>
          </p:txBody>
        </p:sp>
        <p:pic>
          <p:nvPicPr>
            <p:cNvPr id="89" name="Immagine 88">
              <a:extLst>
                <a:ext uri="{FF2B5EF4-FFF2-40B4-BE49-F238E27FC236}">
                  <a16:creationId xmlns:a16="http://schemas.microsoft.com/office/drawing/2014/main" id="{7BF4A97A-BF32-D144-A044-4C0535E42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8625" y="4782786"/>
              <a:ext cx="1839026" cy="756235"/>
            </a:xfrm>
            <a:prstGeom prst="rect">
              <a:avLst/>
            </a:prstGeom>
          </p:spPr>
        </p:pic>
        <p:cxnSp>
          <p:nvCxnSpPr>
            <p:cNvPr id="90" name="Connettore 2 89">
              <a:extLst>
                <a:ext uri="{FF2B5EF4-FFF2-40B4-BE49-F238E27FC236}">
                  <a16:creationId xmlns:a16="http://schemas.microsoft.com/office/drawing/2014/main" id="{5266D4DA-C36F-0848-A3E8-2C5159E165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68021" y="4233741"/>
              <a:ext cx="0" cy="1734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2 90">
              <a:extLst>
                <a:ext uri="{FF2B5EF4-FFF2-40B4-BE49-F238E27FC236}">
                  <a16:creationId xmlns:a16="http://schemas.microsoft.com/office/drawing/2014/main" id="{E2E45CC5-ADB6-9D40-9D80-2475B65493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52789" y="3871496"/>
              <a:ext cx="191158" cy="47809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2 91">
              <a:extLst>
                <a:ext uri="{FF2B5EF4-FFF2-40B4-BE49-F238E27FC236}">
                  <a16:creationId xmlns:a16="http://schemas.microsoft.com/office/drawing/2014/main" id="{45F4AA33-4F60-9346-B308-DC53358FF4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42854" y="2990656"/>
              <a:ext cx="0" cy="1734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AFF1A026-8464-B641-A8C7-018F927B55E6}"/>
              </a:ext>
            </a:extLst>
          </p:cNvPr>
          <p:cNvCxnSpPr>
            <a:cxnSpLocks/>
          </p:cNvCxnSpPr>
          <p:nvPr/>
        </p:nvCxnSpPr>
        <p:spPr>
          <a:xfrm flipV="1">
            <a:off x="3258949" y="3133738"/>
            <a:ext cx="305605" cy="991592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60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E3A536-71BE-44C0-839D-5F8F056A2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2331" y="1889381"/>
            <a:ext cx="8433086" cy="4707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/>
              <a:t>La struttura di Calcolo e Reti è unica:</a:t>
            </a:r>
          </a:p>
          <a:p>
            <a:pPr marL="0" lvl="1" indent="0">
              <a:buNone/>
            </a:pPr>
            <a:endParaRPr lang="it-IT" sz="1800" i="1" dirty="0"/>
          </a:p>
          <a:p>
            <a:pPr marL="342900" lvl="1">
              <a:buFont typeface="+mj-lt"/>
              <a:buAutoNum type="arabicPeriod"/>
            </a:pPr>
            <a:r>
              <a:rPr lang="it-IT" sz="1800" i="1" dirty="0"/>
              <a:t>Infrastruttura di rete locale e geografica, desktop, portatili, software, servizi (mail, web </a:t>
            </a:r>
            <a:r>
              <a:rPr lang="it-IT" sz="1800" i="1" dirty="0" err="1"/>
              <a:t>ecc</a:t>
            </a:r>
            <a:r>
              <a:rPr lang="it-IT" sz="1800" i="1" dirty="0"/>
              <a:t>),…</a:t>
            </a:r>
          </a:p>
          <a:p>
            <a:pPr marL="342900" lvl="1">
              <a:buFont typeface="+mj-lt"/>
              <a:buAutoNum type="arabicPeriod"/>
            </a:pPr>
            <a:endParaRPr lang="it-IT" sz="1800" i="1" dirty="0"/>
          </a:p>
          <a:p>
            <a:pPr marL="342900" lvl="1">
              <a:buFont typeface="+mj-lt"/>
              <a:buAutoNum type="arabicPeriod"/>
            </a:pPr>
            <a:r>
              <a:rPr lang="it-IT" sz="1800" i="1" dirty="0"/>
              <a:t>Calcolo Scientifico  </a:t>
            </a:r>
          </a:p>
          <a:p>
            <a:pPr marL="0" lvl="1" indent="0">
              <a:buNone/>
            </a:pPr>
            <a:r>
              <a:rPr lang="it-IT" sz="1800" i="1" dirty="0"/>
              <a:t>     	</a:t>
            </a:r>
            <a:r>
              <a:rPr lang="it-IT" sz="2000" b="1" dirty="0"/>
              <a:t>Circa 15.000 core in produzione                      </a:t>
            </a:r>
          </a:p>
          <a:p>
            <a:pPr lvl="1">
              <a:buNone/>
            </a:pPr>
            <a:r>
              <a:rPr lang="it-IT" sz="2000" b="1" dirty="0"/>
              <a:t>	  	Circa 4.5 </a:t>
            </a:r>
            <a:r>
              <a:rPr lang="it-IT" sz="2000" b="1" dirty="0" err="1"/>
              <a:t>PByte</a:t>
            </a:r>
            <a:r>
              <a:rPr lang="it-IT" sz="2000" b="1" dirty="0"/>
              <a:t> di storage</a:t>
            </a:r>
          </a:p>
          <a:p>
            <a:endParaRPr lang="it-IT" sz="1800" dirty="0"/>
          </a:p>
          <a:p>
            <a:r>
              <a:rPr lang="it-IT" sz="1800" dirty="0"/>
              <a:t>Più elementi concorrono al suo mantenimento e sviluppo e quindi al suo finanziamento:</a:t>
            </a:r>
          </a:p>
          <a:p>
            <a:pPr lvl="1">
              <a:buNone/>
            </a:pPr>
            <a:endParaRPr lang="it-IT" sz="1800" i="1" dirty="0"/>
          </a:p>
          <a:p>
            <a:pPr lvl="1">
              <a:buNone/>
            </a:pPr>
            <a:r>
              <a:rPr lang="it-IT" sz="1800" i="1" dirty="0"/>
              <a:t>	CCR, Sezione, CMS e Belle2, Gruppi e Esperimenti locali, EUCLID</a:t>
            </a:r>
          </a:p>
          <a:p>
            <a:pPr lvl="1">
              <a:buNone/>
            </a:pPr>
            <a:r>
              <a:rPr lang="it-IT" sz="1800" i="1" dirty="0"/>
              <a:t>	 </a:t>
            </a:r>
          </a:p>
          <a:p>
            <a:pPr lvl="1">
              <a:buNone/>
            </a:pPr>
            <a:r>
              <a:rPr lang="it-IT" sz="1800" i="1" dirty="0"/>
              <a:t>	&amp; collaborazioni esterne  (CUBIT – AAR)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2918" y="499533"/>
            <a:ext cx="8079581" cy="1658198"/>
          </a:xfrm>
        </p:spPr>
        <p:txBody>
          <a:bodyPr>
            <a:normAutofit/>
          </a:bodyPr>
          <a:lstStyle/>
          <a:p>
            <a:r>
              <a:rPr lang="it-IT" dirty="0"/>
              <a:t>IT PISA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72944" y="5876412"/>
            <a:ext cx="2194560" cy="13970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27D1DB9-4E34-4291-91A8-7DEE2164E874}"/>
              </a:ext>
            </a:extLst>
          </p:cNvPr>
          <p:cNvSpPr/>
          <p:nvPr/>
        </p:nvSpPr>
        <p:spPr>
          <a:xfrm rot="19799367">
            <a:off x="6282292" y="637009"/>
            <a:ext cx="15632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2022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Sala Calcolo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7306" y="2492896"/>
            <a:ext cx="4308710" cy="37673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Necessita di:</a:t>
            </a:r>
          </a:p>
          <a:p>
            <a:pPr marL="0" indent="0">
              <a:buNone/>
            </a:pPr>
            <a:r>
              <a:rPr lang="it-IT" dirty="0"/>
              <a:t>manutenzioni impiantistiche:</a:t>
            </a:r>
          </a:p>
          <a:p>
            <a:pPr marL="0" indent="0">
              <a:buNone/>
            </a:pPr>
            <a:endParaRPr lang="it-IT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it-IT" dirty="0"/>
              <a:t> </a:t>
            </a:r>
            <a:r>
              <a:rPr lang="it-IT" strike="sngStrike" dirty="0" err="1"/>
              <a:t>Chiller</a:t>
            </a:r>
            <a:r>
              <a:rPr lang="it-IT" strike="sngStrike" dirty="0"/>
              <a:t> e</a:t>
            </a:r>
            <a:r>
              <a:rPr lang="it-IT" dirty="0"/>
              <a:t> condizionatori di sala (4.500 euro)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it-IT" dirty="0"/>
              <a:t>Condizionatori di linea  (18.500 euro)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it-IT" dirty="0"/>
              <a:t>UPS (4.500 euro)</a:t>
            </a:r>
          </a:p>
          <a:p>
            <a:pPr marL="0" lvl="2" indent="0">
              <a:buNone/>
            </a:pPr>
            <a:endParaRPr lang="it-IT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it-IT" dirty="0"/>
              <a:t>Condizionatori salette di rete (inseriti in un contratto più generale di sezione)</a:t>
            </a:r>
          </a:p>
          <a:p>
            <a:pPr marL="0" indent="0">
              <a:buNone/>
            </a:pPr>
            <a:endParaRPr lang="it-IT" dirty="0"/>
          </a:p>
          <a:p>
            <a:pPr marL="0" lvl="1" indent="0">
              <a:buNone/>
            </a:pPr>
            <a:r>
              <a:rPr lang="it-IT" dirty="0"/>
              <a:t>+ frequenti IMPREVISTI </a:t>
            </a:r>
          </a:p>
          <a:p>
            <a:pPr marL="0" lvl="1" indent="0">
              <a:buNone/>
            </a:pPr>
            <a:r>
              <a:rPr lang="it-IT" dirty="0"/>
              <a:t>a causa dell’obsolescenza</a:t>
            </a:r>
          </a:p>
          <a:p>
            <a:pPr marL="228600" lvl="1" indent="0">
              <a:buNone/>
            </a:pPr>
            <a:endParaRPr lang="it-IT" dirty="0"/>
          </a:p>
          <a:p>
            <a:pPr marL="201168" lvl="1" indent="0">
              <a:buNone/>
            </a:pPr>
            <a:r>
              <a:rPr lang="it-IT" dirty="0"/>
              <a:t>	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644008" y="2121400"/>
            <a:ext cx="3928492" cy="3971896"/>
          </a:xfrm>
        </p:spPr>
        <p:txBody>
          <a:bodyPr>
            <a:normAutofit fontScale="92500" lnSpcReduction="20000"/>
          </a:bodyPr>
          <a:lstStyle/>
          <a:p>
            <a:endParaRPr lang="it-IT" u="sng" dirty="0"/>
          </a:p>
          <a:p>
            <a:endParaRPr lang="it-IT" sz="31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21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21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Nuovi </a:t>
            </a:r>
            <a:r>
              <a:rPr lang="it-IT" sz="21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chiller</a:t>
            </a:r>
            <a:r>
              <a:rPr lang="it-IT" sz="2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in arrivo </a:t>
            </a:r>
          </a:p>
          <a:p>
            <a:r>
              <a:rPr lang="it-IT" sz="2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(spesa di fine anno 2021)</a:t>
            </a:r>
          </a:p>
          <a:p>
            <a:endParaRPr lang="it-IT" sz="21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Nuova distribuzione elettrica ?</a:t>
            </a:r>
          </a:p>
          <a:p>
            <a:r>
              <a:rPr lang="it-IT" sz="2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(Previsti oltre 100K euro distribuibili su 2 anni)</a:t>
            </a:r>
          </a:p>
          <a:p>
            <a:endParaRPr lang="it-IT" sz="21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21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21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46A963E-79AF-C954-4AC4-73E9CFB69F12}"/>
              </a:ext>
            </a:extLst>
          </p:cNvPr>
          <p:cNvSpPr txBox="1"/>
          <p:nvPr/>
        </p:nvSpPr>
        <p:spPr>
          <a:xfrm>
            <a:off x="4497748" y="618577"/>
            <a:ext cx="2043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it-IT" sz="18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sua evoluzione</a:t>
            </a:r>
            <a:r>
              <a:rPr lang="it-IT" sz="1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it-IT" sz="1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967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600" y="643467"/>
            <a:ext cx="8178799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646" y="806204"/>
            <a:ext cx="7934706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3884" y="1059736"/>
            <a:ext cx="7530175" cy="122813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FFFF"/>
                </a:solidFill>
              </a:rPr>
              <a:t>Finanziamenti per 2022: </a:t>
            </a:r>
            <a:br>
              <a:rPr lang="it-IT" dirty="0">
                <a:solidFill>
                  <a:srgbClr val="FFFFFF"/>
                </a:solidFill>
              </a:rPr>
            </a:br>
            <a:r>
              <a:rPr lang="it-IT" dirty="0">
                <a:solidFill>
                  <a:srgbClr val="FFFFFF"/>
                </a:solidFill>
              </a:rPr>
              <a:t>le nostre richieste per CCR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72944" y="5876412"/>
            <a:ext cx="2194560" cy="13970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B007B441-5312-499D-93C3-6E37886527FA}" type="slidenum">
              <a:rPr lang="it-IT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022900"/>
            <a:ext cx="8767503" cy="355203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2000" dirty="0"/>
              <a:t>10 </a:t>
            </a:r>
            <a:r>
              <a:rPr lang="it-IT" sz="2000" dirty="0" err="1"/>
              <a:t>Keuro</a:t>
            </a:r>
            <a:r>
              <a:rPr lang="it-IT" sz="2000" dirty="0"/>
              <a:t> switch di piano (sostituzioni apparati che escono dalla   manutenzione)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2000" dirty="0"/>
              <a:t>15 </a:t>
            </a:r>
            <a:r>
              <a:rPr lang="it-IT" sz="2000" dirty="0" err="1"/>
              <a:t>Keuro</a:t>
            </a:r>
            <a:r>
              <a:rPr lang="it-IT" sz="2000" dirty="0"/>
              <a:t> software per estendere </a:t>
            </a:r>
            <a:r>
              <a:rPr lang="it-IT" sz="2000" dirty="0" err="1"/>
              <a:t>sw</a:t>
            </a:r>
            <a:r>
              <a:rPr lang="it-IT" sz="2000" dirty="0"/>
              <a:t> backup acquisito da CCR solo per VMWARE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2000" dirty="0"/>
              <a:t>10 </a:t>
            </a:r>
            <a:r>
              <a:rPr lang="it-IT" sz="2000" dirty="0" err="1"/>
              <a:t>Keuro</a:t>
            </a:r>
            <a:r>
              <a:rPr lang="it-IT" sz="2000" dirty="0"/>
              <a:t> </a:t>
            </a:r>
            <a:r>
              <a:rPr lang="it-IT" sz="2000" dirty="0" err="1"/>
              <a:t>sw</a:t>
            </a:r>
            <a:r>
              <a:rPr lang="it-IT" sz="2000" dirty="0"/>
              <a:t> VAULT (</a:t>
            </a:r>
            <a:r>
              <a:rPr lang="it-IT" sz="2000" dirty="0" err="1"/>
              <a:t>antiransomware</a:t>
            </a:r>
            <a:r>
              <a:rPr lang="it-IT" sz="2000" dirty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2000" dirty="0"/>
              <a:t>5 </a:t>
            </a:r>
            <a:r>
              <a:rPr lang="it-IT" sz="2000" dirty="0" err="1"/>
              <a:t>Keuro</a:t>
            </a:r>
            <a:r>
              <a:rPr lang="it-IT" sz="2000" dirty="0"/>
              <a:t> assistenza annuale switch centrale</a:t>
            </a:r>
          </a:p>
          <a:p>
            <a:pPr marL="0" lvl="1" indent="0">
              <a:buNone/>
            </a:pPr>
            <a:endParaRPr lang="it-IT" sz="2000" dirty="0"/>
          </a:p>
          <a:p>
            <a:pPr lvl="1">
              <a:buFont typeface="Wingdings" panose="05000000000000000000" pitchFamily="2" charset="2"/>
              <a:buChar char="q"/>
            </a:pPr>
            <a:endParaRPr lang="it-IT" sz="2000" dirty="0"/>
          </a:p>
          <a:p>
            <a:pPr marL="201168" lvl="1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1600" dirty="0"/>
              <a:t>Contributi in missioni e consumi in particolare per workshop annuale</a:t>
            </a:r>
            <a:endParaRPr lang="it-IT" sz="1600" i="1" dirty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it-IT" sz="1600" i="1" dirty="0"/>
              <a:t>Ancora qualche dubbio sulle cifre (entro il 24 luglio aggiustiamo)</a:t>
            </a:r>
          </a:p>
        </p:txBody>
      </p:sp>
    </p:spTree>
    <p:extLst>
      <p:ext uri="{BB962C8B-B14F-4D97-AF65-F5344CB8AC3E}">
        <p14:creationId xmlns:p14="http://schemas.microsoft.com/office/powerpoint/2010/main" val="251049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42C6C39B-BE69-1EA9-E71F-0A3ABB999C9D}"/>
              </a:ext>
            </a:extLst>
          </p:cNvPr>
          <p:cNvSpPr/>
          <p:nvPr/>
        </p:nvSpPr>
        <p:spPr>
          <a:xfrm>
            <a:off x="492919" y="41951"/>
            <a:ext cx="8543577" cy="6555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Personale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61405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Tecnologi:</a:t>
            </a:r>
          </a:p>
          <a:p>
            <a:pPr lvl="1"/>
            <a:r>
              <a:rPr lang="it-IT" dirty="0"/>
              <a:t>A. Ciampa: Responsabilità Calcolo e Reti locale + esperimenti</a:t>
            </a:r>
            <a:endParaRPr lang="it-IT" strike="sngStrike" dirty="0">
              <a:solidFill>
                <a:srgbClr val="FF0000"/>
              </a:solidFill>
            </a:endParaRPr>
          </a:p>
          <a:p>
            <a:pPr lvl="1"/>
            <a:r>
              <a:rPr lang="it-IT" dirty="0"/>
              <a:t>E. Mazzoni: Calcolo e Reti locale &amp; nazionale + esperimenti</a:t>
            </a:r>
          </a:p>
          <a:p>
            <a:pPr lvl="1"/>
            <a:r>
              <a:rPr lang="it-IT" dirty="0"/>
              <a:t>S. Arezzini: Calcolo e Reti locale &amp; nazionale +  esperimenti</a:t>
            </a:r>
          </a:p>
          <a:p>
            <a:pPr lvl="1"/>
            <a:r>
              <a:rPr lang="it-IT" dirty="0"/>
              <a:t>G. Terreni: Calcolo e Reti locale + esperimenti</a:t>
            </a:r>
          </a:p>
          <a:p>
            <a:pPr lvl="1"/>
            <a:r>
              <a:rPr lang="it-IT" dirty="0"/>
              <a:t>A. </a:t>
            </a:r>
            <a:r>
              <a:rPr lang="it-IT" dirty="0" err="1"/>
              <a:t>Formuso</a:t>
            </a:r>
            <a:r>
              <a:rPr lang="it-IT" dirty="0"/>
              <a:t>: Calcolo e Reti locale + esperimenti</a:t>
            </a:r>
          </a:p>
          <a:p>
            <a:pPr lvl="1"/>
            <a:endParaRPr lang="it-IT" dirty="0"/>
          </a:p>
          <a:p>
            <a:pPr marL="201168" lvl="1" indent="0">
              <a:buNone/>
            </a:pPr>
            <a:r>
              <a:rPr lang="it-IT" dirty="0"/>
              <a:t>Tecnici, Calcolo e Reti Locale</a:t>
            </a:r>
          </a:p>
          <a:p>
            <a:pPr lvl="1"/>
            <a:r>
              <a:rPr lang="it-IT" dirty="0"/>
              <a:t>M. Giannini: </a:t>
            </a:r>
            <a:r>
              <a:rPr lang="it-IT" dirty="0" err="1"/>
              <a:t>Helpdesk</a:t>
            </a:r>
            <a:r>
              <a:rPr lang="it-IT" dirty="0"/>
              <a:t> / Convegni</a:t>
            </a:r>
          </a:p>
          <a:p>
            <a:pPr lvl="1"/>
            <a:r>
              <a:rPr lang="it-IT" dirty="0"/>
              <a:t>M. </a:t>
            </a:r>
            <a:r>
              <a:rPr lang="it-IT" dirty="0" err="1"/>
              <a:t>Vaglini</a:t>
            </a:r>
            <a:r>
              <a:rPr lang="it-IT" dirty="0"/>
              <a:t>: </a:t>
            </a:r>
            <a:r>
              <a:rPr lang="it-IT" dirty="0" err="1"/>
              <a:t>Helpdesk</a:t>
            </a:r>
            <a:r>
              <a:rPr lang="it-IT" dirty="0"/>
              <a:t>/ WWW</a:t>
            </a:r>
            <a:endParaRPr lang="it-IT" strike="sngStrike" dirty="0"/>
          </a:p>
          <a:p>
            <a:pPr lvl="1"/>
            <a:r>
              <a:rPr lang="it-IT" dirty="0"/>
              <a:t>G. Lo Re: Server Centrale Amministrazione/</a:t>
            </a:r>
          </a:p>
          <a:p>
            <a:pPr lvl="6"/>
            <a:r>
              <a:rPr lang="it-IT" sz="2400" dirty="0" err="1"/>
              <a:t>Mailserver</a:t>
            </a:r>
            <a:endParaRPr lang="it-IT" sz="2400" dirty="0"/>
          </a:p>
          <a:p>
            <a:pPr marL="201168" lvl="1" indent="0">
              <a:buNone/>
            </a:pPr>
            <a:endParaRPr lang="it-IT" dirty="0"/>
          </a:p>
          <a:p>
            <a:pPr marL="201168" lvl="1" indent="0">
              <a:buNone/>
            </a:pPr>
            <a:r>
              <a:rPr lang="it-IT" dirty="0"/>
              <a:t>Assegnisti: … nessuno!</a:t>
            </a:r>
          </a:p>
          <a:p>
            <a:pPr marL="201168" lvl="1" indent="0">
              <a:buNone/>
            </a:pPr>
            <a:endParaRPr lang="it-IT" dirty="0"/>
          </a:p>
          <a:p>
            <a:pPr marL="201168" lvl="1" indent="0">
              <a:buNone/>
            </a:pPr>
            <a:endParaRPr lang="it-IT" dirty="0"/>
          </a:p>
          <a:p>
            <a:pPr marL="201168" lvl="1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6B4CD58-30C1-4384-B371-FBA4E5C6ABF2}"/>
              </a:ext>
            </a:extLst>
          </p:cNvPr>
          <p:cNvSpPr/>
          <p:nvPr/>
        </p:nvSpPr>
        <p:spPr>
          <a:xfrm rot="19799367">
            <a:off x="4875600" y="4539950"/>
            <a:ext cx="3819705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 </a:t>
            </a:r>
            <a:r>
              <a:rPr lang="it-IT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concorsi CTER T. D: atteso a fine anno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31487A8-3B1E-4D71-978C-EF5B0B7196CC}"/>
              </a:ext>
            </a:extLst>
          </p:cNvPr>
          <p:cNvSpPr/>
          <p:nvPr/>
        </p:nvSpPr>
        <p:spPr>
          <a:xfrm rot="390566">
            <a:off x="479637" y="751590"/>
            <a:ext cx="86978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pensionamento a fine anno e 1 a metà 2022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F1CA24A-728E-CF72-3E24-A98F73CC7D0B}"/>
              </a:ext>
            </a:extLst>
          </p:cNvPr>
          <p:cNvSpPr txBox="1"/>
          <p:nvPr/>
        </p:nvSpPr>
        <p:spPr>
          <a:xfrm>
            <a:off x="5698576" y="311534"/>
            <a:ext cx="2677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Slide dello scorso anno</a:t>
            </a:r>
          </a:p>
        </p:txBody>
      </p:sp>
    </p:spTree>
    <p:extLst>
      <p:ext uri="{BB962C8B-B14F-4D97-AF65-F5344CB8AC3E}">
        <p14:creationId xmlns:p14="http://schemas.microsoft.com/office/powerpoint/2010/main" val="1503236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Personale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614052"/>
          </a:xfrm>
        </p:spPr>
        <p:txBody>
          <a:bodyPr>
            <a:normAutofit fontScale="92500"/>
          </a:bodyPr>
          <a:lstStyle/>
          <a:p>
            <a:r>
              <a:rPr lang="it-IT" dirty="0"/>
              <a:t>Tecnologi:</a:t>
            </a:r>
          </a:p>
          <a:p>
            <a:pPr lvl="1"/>
            <a:r>
              <a:rPr lang="it-IT" dirty="0"/>
              <a:t>A. Ciampa: Responsabilità Calcolo e Reti locale + esperimenti</a:t>
            </a:r>
            <a:endParaRPr lang="it-IT" strike="sngStrike" dirty="0">
              <a:solidFill>
                <a:srgbClr val="FF0000"/>
              </a:solidFill>
            </a:endParaRPr>
          </a:p>
          <a:p>
            <a:pPr lvl="1"/>
            <a:r>
              <a:rPr lang="it-IT" dirty="0"/>
              <a:t>E. Mazzoni: Calcolo e Reti locale &amp; nazionale + esperimenti</a:t>
            </a:r>
          </a:p>
          <a:p>
            <a:pPr lvl="1"/>
            <a:r>
              <a:rPr lang="it-IT" dirty="0"/>
              <a:t>S. Arezzini: Calcolo e Reti locale &amp; nazionale +  esperimenti</a:t>
            </a:r>
          </a:p>
          <a:p>
            <a:pPr lvl="1"/>
            <a:r>
              <a:rPr lang="it-IT" dirty="0"/>
              <a:t>A. </a:t>
            </a:r>
            <a:r>
              <a:rPr lang="it-IT" dirty="0" err="1"/>
              <a:t>Formuso</a:t>
            </a:r>
            <a:r>
              <a:rPr lang="it-IT" dirty="0"/>
              <a:t>: Calcolo e Reti locale + esperimenti</a:t>
            </a:r>
          </a:p>
          <a:p>
            <a:pPr lvl="1"/>
            <a:endParaRPr lang="it-IT" dirty="0"/>
          </a:p>
          <a:p>
            <a:pPr marL="201168" lvl="1" indent="0">
              <a:buNone/>
            </a:pPr>
            <a:r>
              <a:rPr lang="it-IT" dirty="0"/>
              <a:t>Tecnici, Calcolo e Reti Locale</a:t>
            </a:r>
          </a:p>
          <a:p>
            <a:pPr lvl="1"/>
            <a:r>
              <a:rPr lang="it-IT" dirty="0"/>
              <a:t>M. </a:t>
            </a:r>
            <a:r>
              <a:rPr lang="it-IT" dirty="0" err="1"/>
              <a:t>Vaglini</a:t>
            </a:r>
            <a:r>
              <a:rPr lang="it-IT" dirty="0"/>
              <a:t>: </a:t>
            </a:r>
            <a:r>
              <a:rPr lang="it-IT" dirty="0" err="1"/>
              <a:t>Helpdesk</a:t>
            </a:r>
            <a:r>
              <a:rPr lang="it-IT" dirty="0"/>
              <a:t>/ WWW</a:t>
            </a:r>
            <a:endParaRPr lang="it-IT" strike="sngStrike" dirty="0"/>
          </a:p>
          <a:p>
            <a:pPr lvl="1"/>
            <a:r>
              <a:rPr lang="it-IT" dirty="0"/>
              <a:t>G. Lo Re: Server Centrale Amministrazione/</a:t>
            </a:r>
          </a:p>
          <a:p>
            <a:pPr lvl="6"/>
            <a:r>
              <a:rPr lang="it-IT" sz="2400" dirty="0" err="1"/>
              <a:t>Mailserver</a:t>
            </a:r>
            <a:endParaRPr lang="it-IT" sz="2400" dirty="0"/>
          </a:p>
          <a:p>
            <a:pPr marL="201168" lvl="1" indent="0">
              <a:buNone/>
            </a:pPr>
            <a:endParaRPr lang="it-IT" dirty="0"/>
          </a:p>
          <a:p>
            <a:pPr marL="201168" lvl="1" indent="0">
              <a:buNone/>
            </a:pPr>
            <a:r>
              <a:rPr lang="it-IT" dirty="0"/>
              <a:t>Assegnisti: … nessuno!</a:t>
            </a:r>
          </a:p>
          <a:p>
            <a:pPr marL="201168" lvl="1" indent="0">
              <a:buNone/>
            </a:pPr>
            <a:endParaRPr lang="it-IT" dirty="0"/>
          </a:p>
          <a:p>
            <a:pPr marL="201168" lvl="1" indent="0">
              <a:buNone/>
            </a:pPr>
            <a:endParaRPr lang="it-IT" dirty="0"/>
          </a:p>
          <a:p>
            <a:pPr marL="201168" lvl="1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6B4CD58-30C1-4384-B371-FBA4E5C6ABF2}"/>
              </a:ext>
            </a:extLst>
          </p:cNvPr>
          <p:cNvSpPr/>
          <p:nvPr/>
        </p:nvSpPr>
        <p:spPr>
          <a:xfrm rot="19799367">
            <a:off x="3971810" y="4601857"/>
            <a:ext cx="55770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 </a:t>
            </a:r>
            <a:r>
              <a:rPr lang="it-IT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concorso CTER T. D. in corso</a:t>
            </a:r>
          </a:p>
        </p:txBody>
      </p:sp>
    </p:spTree>
    <p:extLst>
      <p:ext uri="{BB962C8B-B14F-4D97-AF65-F5344CB8AC3E}">
        <p14:creationId xmlns:p14="http://schemas.microsoft.com/office/powerpoint/2010/main" val="283895397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598</Words>
  <Application>Microsoft Office PowerPoint</Application>
  <PresentationFormat>Presentazione su schermo (4:3)</PresentationFormat>
  <Paragraphs>146</Paragraphs>
  <Slides>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Metropolitano</vt:lpstr>
      <vt:lpstr>Commissione  Calcolo e Reti</vt:lpstr>
      <vt:lpstr>CCR Commissione Calcolo e Reti</vt:lpstr>
      <vt:lpstr>CNC  Coordinamento Nazionale Calcolo </vt:lpstr>
      <vt:lpstr>Il CNC</vt:lpstr>
      <vt:lpstr>IT PISA </vt:lpstr>
      <vt:lpstr>Sala Calcolo </vt:lpstr>
      <vt:lpstr>Finanziamenti per 2022:  le nostre richieste per CCR</vt:lpstr>
      <vt:lpstr>Personale</vt:lpstr>
      <vt:lpstr>Personale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  Calcolo e Reti</dc:title>
  <dc:creator>Silvia Arezzini</dc:creator>
  <cp:lastModifiedBy>Silvia Arezzini</cp:lastModifiedBy>
  <cp:revision>8</cp:revision>
  <dcterms:created xsi:type="dcterms:W3CDTF">2020-06-30T16:30:56Z</dcterms:created>
  <dcterms:modified xsi:type="dcterms:W3CDTF">2022-07-01T11:30:46Z</dcterms:modified>
</cp:coreProperties>
</file>