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B2FE-FCA8-AD4D-BC53-8FA62062E433}" type="datetimeFigureOut">
              <a:rPr lang="it-IT" smtClean="0"/>
              <a:t>01/07/22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808C4-A479-9C4B-9AE1-A424D473722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204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9ADC-EFFA-3644-EE33-09F0F8FF1E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F3875-71A3-8BC6-FA01-FAB9BB08F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C2178-6EE5-8237-7B05-8FA18E32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D414B-BF9E-995E-C6AB-40C4B429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4AFE3-2C47-2EBC-F728-202CF016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1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E6C2F-94A6-DCB3-7B87-308EDB52B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142A9-DE80-EFC9-8B2B-46BAF62DD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DD085-D649-581D-49F3-80996E5B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B05F4-CF14-4F0B-6ED3-CE7DFBE8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4E7F1-7224-D35E-1B6C-7EEF9A24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1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FA0826-28BB-53DB-B9FF-B3F38CD14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66B89-A477-5397-9793-CBF39E61E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09FF5-5702-C1E5-7828-17426993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20DD6-B982-EDC9-21F8-292BDC72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6AEB1-C145-DE39-D83F-852C6934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48A36-1B8A-5E39-E6B6-7ED6B6DB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085CE-5C7F-4A93-5443-595D0A24B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BBE75-840C-47EA-AA6E-429625EB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ABAFD-54A7-EFAF-5A71-854DAE14B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95D4D-62DA-4DFC-2A62-C110E9986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59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0C948-244C-AFC4-AEAA-A8D8364F3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94631-B4D9-8634-9415-7DC719816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4378A-D413-BDBC-8B6B-EFB3320B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DB549-FAAC-1EF0-FB87-1203FE51F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FE50E-6F78-7C34-A8B6-A5520760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3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75EC7-3B78-4E12-C727-686126985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EFD0D-313E-E6D9-46D2-BB6AF66B8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5E4BF-06B8-82DE-7686-B7F760D77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727D0-496F-513E-D675-55ED948C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FED3A-0E0C-05D7-D044-88CBFF65C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8CFCB-25E8-DDC7-1AF5-211CE1DA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0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062C9-90B7-8BB4-A447-9B899A9CC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6FD441-878E-500C-B568-D581B08A3C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3A2B7-C709-574F-2DA2-3286BEF6F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57B80-95B9-B5E6-7EF1-0BFC57CB4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BE656D-4C95-977B-D898-86FCE8754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20665E-5A47-ABD3-3F1B-3D5BEF85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93B081-8964-352C-4121-CF44BDE3D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5F306-E17C-549F-1B83-087F7AEFD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8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C2E2-5626-D23E-BC7E-F0F70E2DA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47A90F-371E-D065-5029-6926E1EC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654BC-4FC4-D149-76FA-F1DB98D3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BE8FE-79B1-9E4D-9FA5-0F6E6B09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7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B2FAA-43EB-AE48-B2D8-C197F5CE4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1A0550-B7E0-9034-DC51-7F8377CDB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8CB10-FA1A-6B09-8A94-2CBBAC4C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4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9AC96-6CF0-D4B7-27D3-253FF46EA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630C1-BA3A-D797-4D41-60E0EDC9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03E78-3475-73E5-7891-3F8C80A53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39A12-88A7-9899-5F5A-EE39E0C6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5D9AC-D44E-65D1-7DF4-04CD7264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15C77-12B5-37C5-9A36-C82AE250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7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61D6-F12D-C97A-72FB-BF5B5D7F7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D55811-9DBA-4E1C-C837-C9681A56B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C941D-8C4A-1890-3806-8605BB507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1E917-0CD2-B5F3-AD00-BD80E64D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90627-8BFD-B03F-0DDC-71855DC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5D8A2-E620-C3DB-E93B-3392A6A0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4FDCFD-34CD-6A94-3732-24F44E759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3A0895-453E-4E18-75BF-82D2256B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A4D76-FDA4-54D2-1432-F983F7CE4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14892-B9D8-76B2-2D31-A068ABC54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A4154-4349-0F71-5A52-7C7BF47A4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C1402-D4A2-7847-A58A-517133F8B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04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ms.pi.infn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ms.pi.infn.it/index.php?option=com_content&amp;view=article&amp;id=40&amp;Itemid=158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ms.pi.infn.it/index.php?option=com_content&amp;view=article&amp;id=11&amp;Itemid=117" TargetMode="External"/><Relationship Id="rId2" Type="http://schemas.openxmlformats.org/officeDocument/2006/relationships/hyperlink" Target="http://cms.pi.infn.it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75C7-93CE-6178-E6F7-28EFAA110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Preventivi</a:t>
            </a:r>
            <a:r>
              <a:rPr lang="en-US" dirty="0"/>
              <a:t> 2023</a:t>
            </a:r>
            <a:br>
              <a:rPr lang="en-US" dirty="0"/>
            </a:br>
            <a:r>
              <a:rPr lang="en-US" dirty="0"/>
              <a:t>CMS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7C3AA-041C-E618-6A02-A6A5D8A2E2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Andrea Venturi</a:t>
            </a:r>
          </a:p>
          <a:p>
            <a:r>
              <a:rPr lang="it-IT" dirty="0">
                <a:hlinkClick r:id="rId2"/>
              </a:rPr>
              <a:t>http://cms.pi.infn.it</a:t>
            </a:r>
            <a:r>
              <a:rPr lang="it-IT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E680F-D339-3E8A-EE31-CC50433C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8C165-7EEE-62F6-301C-F014EA57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21BD6-AF31-69AA-1748-5B5373508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9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9FB9C38-B00C-7979-38EE-BC014E0C0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/>
          <a:lstStyle/>
          <a:p>
            <a:r>
              <a:rPr lang="it-IT" dirty="0"/>
              <a:t>CMS e Pisa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0710FC-D96B-5EED-A8C7-261885F2B7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148" y="1825624"/>
            <a:ext cx="5257800" cy="4530725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CMS: rivelatore attuale</a:t>
            </a:r>
          </a:p>
          <a:p>
            <a:pPr lvl="1"/>
            <a:r>
              <a:rPr lang="it-IT" dirty="0" err="1"/>
              <a:t>Run</a:t>
            </a:r>
            <a:r>
              <a:rPr lang="it-IT" dirty="0"/>
              <a:t> 3 sta cominciando</a:t>
            </a:r>
          </a:p>
          <a:p>
            <a:pPr lvl="2"/>
            <a:r>
              <a:rPr lang="it-IT" dirty="0"/>
              <a:t>Tracciatore e Spettrometro di precisione dei protoni (PPS) sono pronti</a:t>
            </a:r>
          </a:p>
          <a:p>
            <a:pPr lvl="3"/>
            <a:r>
              <a:rPr lang="it-IT" dirty="0"/>
              <a:t>Grazie anche a Pisa</a:t>
            </a:r>
          </a:p>
          <a:p>
            <a:pPr lvl="1"/>
            <a:r>
              <a:rPr lang="it-IT" dirty="0">
                <a:solidFill>
                  <a:srgbClr val="00B0F0"/>
                </a:solidFill>
              </a:rPr>
              <a:t>Contributi di Pisa (2022-2023)</a:t>
            </a:r>
          </a:p>
          <a:p>
            <a:pPr lvl="2"/>
            <a:r>
              <a:rPr lang="it-IT" dirty="0"/>
              <a:t>Coordinamento Strategia e implementazione trigger</a:t>
            </a:r>
          </a:p>
          <a:p>
            <a:pPr lvl="2"/>
            <a:r>
              <a:rPr lang="it-IT" dirty="0"/>
              <a:t>Sistema di controllo e sistema di sicurezza tracciatore (DCS/DSS)</a:t>
            </a:r>
          </a:p>
          <a:p>
            <a:pPr lvl="3"/>
            <a:r>
              <a:rPr lang="it-IT" dirty="0"/>
              <a:t>Sviluppo prototipo DCS/DSS per tracciatore futuro (Run3, 2028)</a:t>
            </a:r>
          </a:p>
          <a:p>
            <a:pPr lvl="2"/>
            <a:r>
              <a:rPr lang="it-IT" dirty="0"/>
              <a:t>Sistema di acquisizione del tracciatore</a:t>
            </a:r>
          </a:p>
          <a:p>
            <a:pPr lvl="2"/>
            <a:r>
              <a:rPr lang="it-IT" dirty="0"/>
              <a:t>Coordinamento ricostruzione, simulazione, calibrazione offline tracciatore</a:t>
            </a:r>
          </a:p>
          <a:p>
            <a:pPr lvl="2"/>
            <a:r>
              <a:rPr lang="it-IT" dirty="0"/>
              <a:t>Installazione, sistema di acquisizione, elettronica, monitoraggio e allineamento Timing detector PPS</a:t>
            </a:r>
          </a:p>
          <a:p>
            <a:pPr lvl="2"/>
            <a:r>
              <a:rPr lang="it-IT" dirty="0"/>
              <a:t>Tier-2</a:t>
            </a:r>
          </a:p>
          <a:p>
            <a:pPr lvl="2"/>
            <a:r>
              <a:rPr lang="it-IT" dirty="0"/>
              <a:t>Sviluppo e gestione software offline</a:t>
            </a:r>
          </a:p>
          <a:p>
            <a:pPr lvl="2"/>
            <a:r>
              <a:rPr lang="it-IT" dirty="0"/>
              <a:t>Sviluppo tecniche e infrastrutture di analisi</a:t>
            </a:r>
          </a:p>
          <a:p>
            <a:pPr lvl="3"/>
            <a:r>
              <a:rPr lang="it-IT" dirty="0"/>
              <a:t>Machine Learning</a:t>
            </a:r>
          </a:p>
          <a:p>
            <a:pPr lvl="3"/>
            <a:r>
              <a:rPr lang="it-IT" dirty="0"/>
              <a:t>Identificazione leptone tau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1EACC1C-A11E-E4ED-2B5C-86EAC1AC2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5974" y="365125"/>
            <a:ext cx="6496878" cy="6356350"/>
          </a:xfrm>
        </p:spPr>
        <p:txBody>
          <a:bodyPr>
            <a:normAutofit fontScale="70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CMS: upgrade Tracciatore</a:t>
            </a:r>
          </a:p>
          <a:p>
            <a:pPr lvl="1"/>
            <a:r>
              <a:rPr lang="it-IT" dirty="0"/>
              <a:t>Inizio pre-produzione parti tracciatore nel 2023</a:t>
            </a:r>
          </a:p>
          <a:p>
            <a:pPr lvl="2"/>
            <a:r>
              <a:rPr lang="it-IT" dirty="0"/>
              <a:t>Programma HL-LHC slittato di un anno</a:t>
            </a:r>
          </a:p>
          <a:p>
            <a:pPr lvl="1"/>
            <a:r>
              <a:rPr lang="it-IT" dirty="0">
                <a:solidFill>
                  <a:srgbClr val="00B0F0"/>
                </a:solidFill>
              </a:rPr>
              <a:t>Attività a Pisa</a:t>
            </a:r>
          </a:p>
          <a:p>
            <a:pPr lvl="2"/>
            <a:r>
              <a:rPr lang="it-IT" dirty="0"/>
              <a:t>Disegno e prototipizzazione meccanica barrel rivelatore a pixel (TBPX)</a:t>
            </a:r>
          </a:p>
          <a:p>
            <a:pPr lvl="2"/>
            <a:r>
              <a:rPr lang="it-IT" dirty="0"/>
              <a:t>Studi sensori a pixel</a:t>
            </a:r>
          </a:p>
          <a:p>
            <a:pPr lvl="3"/>
            <a:r>
              <a:rPr lang="it-IT" dirty="0"/>
              <a:t>Caratterizzazione con macchina a raggi X recentemente installata </a:t>
            </a:r>
          </a:p>
          <a:p>
            <a:pPr lvl="2"/>
            <a:r>
              <a:rPr lang="it-IT" dirty="0"/>
              <a:t>Sistema di test per burn-in moduli Outer Tracker</a:t>
            </a:r>
          </a:p>
          <a:p>
            <a:pPr lvl="2"/>
            <a:r>
              <a:rPr lang="it-IT" dirty="0"/>
              <a:t>Integrazione moduli Outer Tracker su meccanica</a:t>
            </a:r>
          </a:p>
          <a:p>
            <a:pPr lvl="3"/>
            <a:r>
              <a:rPr lang="it-IT" dirty="0"/>
              <a:t>Studio contatto termico</a:t>
            </a:r>
          </a:p>
          <a:p>
            <a:pPr lvl="3"/>
            <a:r>
              <a:rPr lang="it-IT" dirty="0"/>
              <a:t>Preparazione infrastrutture in camera climatica</a:t>
            </a:r>
          </a:p>
          <a:p>
            <a:pPr lvl="3"/>
            <a:r>
              <a:rPr lang="it-IT" dirty="0"/>
              <a:t>Utilizzo sistema di raffreddamento a CO</a:t>
            </a:r>
            <a:r>
              <a:rPr lang="it-IT" baseline="-25000" dirty="0"/>
              <a:t>2</a:t>
            </a:r>
            <a:r>
              <a:rPr lang="it-IT" dirty="0"/>
              <a:t> (MARTA)</a:t>
            </a:r>
          </a:p>
          <a:p>
            <a:pPr lvl="2"/>
            <a:r>
              <a:rPr lang="it-IT" dirty="0"/>
              <a:t>Sistema di acquisizione dati tracciatore</a:t>
            </a:r>
          </a:p>
          <a:p>
            <a:pPr lvl="3"/>
            <a:r>
              <a:rPr lang="it-IT" dirty="0"/>
              <a:t>Sviluppo firmware</a:t>
            </a:r>
          </a:p>
          <a:p>
            <a:pPr lvl="3"/>
            <a:r>
              <a:rPr lang="it-IT" dirty="0"/>
              <a:t>Contributo a sviluppo e produzione schede ATCA</a:t>
            </a:r>
          </a:p>
          <a:p>
            <a:r>
              <a:rPr lang="it-IT" dirty="0">
                <a:solidFill>
                  <a:srgbClr val="FF0000"/>
                </a:solidFill>
              </a:rPr>
              <a:t>Analisi di fisica a Pisa (in collaborazione)</a:t>
            </a:r>
          </a:p>
          <a:p>
            <a:pPr lvl="1"/>
            <a:r>
              <a:rPr lang="it-IT" dirty="0"/>
              <a:t>Pronte per la pubblicazione</a:t>
            </a:r>
          </a:p>
          <a:p>
            <a:pPr lvl="2"/>
            <a:r>
              <a:rPr lang="it-IT" dirty="0"/>
              <a:t>pp</a:t>
            </a:r>
            <a:r>
              <a:rPr lang="it-IT" dirty="0">
                <a:sym typeface="Wingdings" pitchFamily="2" charset="2"/>
              </a:rPr>
              <a:t> HH  </a:t>
            </a:r>
            <a:r>
              <a:rPr lang="it-IT" dirty="0" err="1">
                <a:sym typeface="Wingdings" pitchFamily="2" charset="2"/>
              </a:rPr>
              <a:t>bb</a:t>
            </a:r>
            <a:r>
              <a:rPr lang="it-IT" dirty="0">
                <a:sym typeface="Wingdings" pitchFamily="2" charset="2"/>
              </a:rPr>
              <a:t> </a:t>
            </a:r>
            <a:r>
              <a:rPr lang="it-IT" dirty="0" err="1">
                <a:latin typeface="Symbol" pitchFamily="2" charset="2"/>
                <a:sym typeface="Wingdings" pitchFamily="2" charset="2"/>
              </a:rPr>
              <a:t>tt</a:t>
            </a:r>
            <a:endParaRPr lang="it-IT" dirty="0">
              <a:latin typeface="Symbol" pitchFamily="2" charset="2"/>
              <a:sym typeface="Wingdings" pitchFamily="2" charset="2"/>
            </a:endParaRPr>
          </a:p>
          <a:p>
            <a:pPr lvl="2"/>
            <a:r>
              <a:rPr lang="it-IT" dirty="0"/>
              <a:t>Ricerca </a:t>
            </a:r>
            <a:r>
              <a:rPr lang="it-IT" dirty="0" err="1"/>
              <a:t>Z</a:t>
            </a:r>
            <a:r>
              <a:rPr lang="it-IT" dirty="0"/>
              <a:t>(</a:t>
            </a:r>
            <a:r>
              <a:rPr lang="it-IT" dirty="0" err="1"/>
              <a:t>ll</a:t>
            </a:r>
            <a:r>
              <a:rPr lang="it-IT" dirty="0"/>
              <a:t>)+X e </a:t>
            </a:r>
            <a:r>
              <a:rPr lang="it-IT" dirty="0" err="1"/>
              <a:t>fotone+X</a:t>
            </a:r>
            <a:r>
              <a:rPr lang="it-IT" dirty="0"/>
              <a:t> con PPS </a:t>
            </a:r>
          </a:p>
          <a:p>
            <a:pPr lvl="1"/>
            <a:r>
              <a:rPr lang="it-IT" dirty="0"/>
              <a:t>Analisi in corso</a:t>
            </a:r>
          </a:p>
          <a:p>
            <a:pPr lvl="2"/>
            <a:r>
              <a:rPr lang="it-IT" dirty="0"/>
              <a:t>Misura massa bosone </a:t>
            </a:r>
            <a:r>
              <a:rPr lang="it-IT" dirty="0" err="1"/>
              <a:t>W</a:t>
            </a:r>
            <a:r>
              <a:rPr lang="it-IT" dirty="0"/>
              <a:t> (ERC)</a:t>
            </a:r>
          </a:p>
          <a:p>
            <a:pPr lvl="2"/>
            <a:r>
              <a:rPr lang="it-IT" dirty="0">
                <a:sym typeface="Wingdings" pitchFamily="2" charset="2"/>
              </a:rPr>
              <a:t>Universalità leptonica </a:t>
            </a:r>
            <a:r>
              <a:rPr lang="it-IT" dirty="0" err="1">
                <a:sym typeface="Wingdings" pitchFamily="2" charset="2"/>
              </a:rPr>
              <a:t>B</a:t>
            </a:r>
            <a:r>
              <a:rPr lang="it-IT" baseline="-25000" dirty="0" err="1">
                <a:sym typeface="Wingdings" pitchFamily="2" charset="2"/>
              </a:rPr>
              <a:t>c</a:t>
            </a:r>
            <a:r>
              <a:rPr lang="it-IT" dirty="0">
                <a:sym typeface="Wingdings" pitchFamily="2" charset="2"/>
              </a:rPr>
              <a:t>  </a:t>
            </a:r>
            <a:r>
              <a:rPr lang="it-IT" dirty="0" err="1">
                <a:sym typeface="Wingdings" pitchFamily="2" charset="2"/>
              </a:rPr>
              <a:t>J</a:t>
            </a:r>
            <a:r>
              <a:rPr lang="it-IT" dirty="0">
                <a:sym typeface="Wingdings" pitchFamily="2" charset="2"/>
              </a:rPr>
              <a:t>/</a:t>
            </a:r>
            <a:r>
              <a:rPr lang="it-IT" dirty="0">
                <a:latin typeface="Symbol" pitchFamily="2" charset="2"/>
                <a:sym typeface="Wingdings" pitchFamily="2" charset="2"/>
              </a:rPr>
              <a:t>y</a:t>
            </a:r>
            <a:r>
              <a:rPr lang="it-IT" dirty="0">
                <a:sym typeface="Wingdings" pitchFamily="2" charset="2"/>
              </a:rPr>
              <a:t> l </a:t>
            </a:r>
            <a:r>
              <a:rPr lang="it-IT" dirty="0" err="1">
                <a:latin typeface="Symbol" pitchFamily="2" charset="2"/>
                <a:sym typeface="Wingdings" pitchFamily="2" charset="2"/>
              </a:rPr>
              <a:t>n</a:t>
            </a:r>
            <a:r>
              <a:rPr lang="it-IT" dirty="0">
                <a:latin typeface="Symbol" pitchFamily="2" charset="2"/>
                <a:sym typeface="Wingdings" pitchFamily="2" charset="2"/>
              </a:rPr>
              <a:t> : </a:t>
            </a:r>
            <a:r>
              <a:rPr lang="it-IT" dirty="0" err="1">
                <a:sym typeface="Wingdings" pitchFamily="2" charset="2"/>
              </a:rPr>
              <a:t>R</a:t>
            </a:r>
            <a:r>
              <a:rPr lang="it-IT" dirty="0">
                <a:sym typeface="Wingdings" pitchFamily="2" charset="2"/>
              </a:rPr>
              <a:t>(</a:t>
            </a:r>
            <a:r>
              <a:rPr lang="it-IT" dirty="0" err="1">
                <a:sym typeface="Wingdings" pitchFamily="2" charset="2"/>
              </a:rPr>
              <a:t>J</a:t>
            </a:r>
            <a:r>
              <a:rPr lang="it-IT" dirty="0">
                <a:sym typeface="Wingdings" pitchFamily="2" charset="2"/>
              </a:rPr>
              <a:t>/</a:t>
            </a:r>
            <a:r>
              <a:rPr lang="it-IT" dirty="0">
                <a:latin typeface="Symbol" pitchFamily="2" charset="2"/>
                <a:sym typeface="Wingdings" pitchFamily="2" charset="2"/>
              </a:rPr>
              <a:t>y</a:t>
            </a:r>
            <a:r>
              <a:rPr lang="it-IT" dirty="0">
                <a:sym typeface="Wingdings" pitchFamily="2" charset="2"/>
              </a:rPr>
              <a:t>)</a:t>
            </a:r>
          </a:p>
          <a:p>
            <a:pPr lvl="2"/>
            <a:r>
              <a:rPr lang="it-IT" dirty="0" err="1"/>
              <a:t>Vector</a:t>
            </a:r>
            <a:r>
              <a:rPr lang="it-IT" dirty="0"/>
              <a:t> </a:t>
            </a:r>
            <a:r>
              <a:rPr lang="it-IT" dirty="0" err="1"/>
              <a:t>Boson</a:t>
            </a:r>
            <a:r>
              <a:rPr lang="it-IT" dirty="0"/>
              <a:t> Fusion con fotoni nello stato finale</a:t>
            </a:r>
          </a:p>
          <a:p>
            <a:pPr lvl="2"/>
            <a:endParaRPr lang="it-IT" dirty="0"/>
          </a:p>
          <a:p>
            <a:pPr lvl="1"/>
            <a:r>
              <a:rPr lang="it-IT" dirty="0"/>
              <a:t>3 tesi dottorato/perfezionamento e 2 tesi magistrali negli ultimi 12 mesi</a:t>
            </a:r>
          </a:p>
          <a:p>
            <a:pPr lvl="2"/>
            <a:r>
              <a:rPr lang="it-IT" dirty="0">
                <a:hlinkClick r:id="rId2"/>
              </a:rPr>
              <a:t>http://cms.pi.infn.it/index.php?option=com_content&amp;view=article&amp;id=40&amp;Itemid=158</a:t>
            </a:r>
            <a:r>
              <a:rPr lang="it-IT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D1877-D845-2DD8-139E-F700300E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4F0A6-0EFF-CE83-3B79-4147BC1E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AFD8E-9A5C-10AF-8763-E3ABCD4F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54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15AE16D-5D47-D535-653C-61FF60F3D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63005"/>
              </p:ext>
            </p:extLst>
          </p:nvPr>
        </p:nvGraphicFramePr>
        <p:xfrm>
          <a:off x="4710278" y="2111182"/>
          <a:ext cx="7343444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591">
                  <a:extLst>
                    <a:ext uri="{9D8B030D-6E8A-4147-A177-3AD203B41FA5}">
                      <a16:colId xmlns:a16="http://schemas.microsoft.com/office/drawing/2014/main" val="555970636"/>
                    </a:ext>
                  </a:extLst>
                </a:gridCol>
                <a:gridCol w="473190">
                  <a:extLst>
                    <a:ext uri="{9D8B030D-6E8A-4147-A177-3AD203B41FA5}">
                      <a16:colId xmlns:a16="http://schemas.microsoft.com/office/drawing/2014/main" val="2694638661"/>
                    </a:ext>
                  </a:extLst>
                </a:gridCol>
                <a:gridCol w="5225663">
                  <a:extLst>
                    <a:ext uri="{9D8B030D-6E8A-4147-A177-3AD203B41FA5}">
                      <a16:colId xmlns:a16="http://schemas.microsoft.com/office/drawing/2014/main" val="2616042332"/>
                    </a:ext>
                  </a:extLst>
                </a:gridCol>
              </a:tblGrid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Cognome Nome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Livello</a:t>
                      </a:r>
                      <a:endParaRPr lang="en-GB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</a:rPr>
                        <a:t>Ruolo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440379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Donato Silvio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L1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Trigger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959385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Musich Marco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TRK POG co-convener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0107207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Venturi Andrea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Tracker Upgrade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241067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Dell'Orso Roberto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Inner Tracker Barrel (TBPX) upgrade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150800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Bagliesi Giuseppe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Facility Services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430258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Turini Nicola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Timing detector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678373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Turini Nicola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PPS upgrade working group co-convener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15033261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Bossini Edoardo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Timing detector deputy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3911529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Figueiredo Diego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PPS operation deputy coordinator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73554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Roy Chowdury Suvankar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L2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Co-convener Tracker DPG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96274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Azzurri Paolo</a:t>
                      </a:r>
                      <a:endParaRPr lang="en-GB" sz="1200" b="0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LHC EW WG convener</a:t>
                      </a:r>
                      <a:endParaRPr lang="en-GB" sz="1200" b="0" i="0" u="none" strike="noStrike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8422873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Valeria D'Amante</a:t>
                      </a:r>
                      <a:endParaRPr lang="en-GB" sz="12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One tau trigger (TAU TRIG) L3 subgroup co-convener (da confermare)</a:t>
                      </a:r>
                      <a:endParaRPr lang="en-GB" sz="12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207652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Verdini Piero Giorgio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gruppo di lavoro del sistema di sicurezza del Tracker (Tracker DSS WG)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711901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Verdini Piero Giorgio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gruppo di lavoro del sistema di controllo del Tracker (Tracker DCS WG)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53626809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Verdini Piero Giorgio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gruppo di lavoro alimentazione, DCS e DSS Tracker upgrade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133656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Beccherle Roberto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sviluppo periferia digitale ASIC RD53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5526087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Rizzi Andrea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italiano integrazione Outer Tracker (uprgrade)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0830254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Palla Fabrizio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italiano Data Processing System Outer Tracker (upgrade)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2885223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Palla Fabrizio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Serenity Consortium chairperson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6817605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Basti Andrea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Coordinatore italiano meccanica Inner Tracker (upgrade)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29178332"/>
                  </a:ext>
                </a:extLst>
              </a:tr>
              <a:tr h="19778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Mazzoni Enrico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>
                          <a:effectLst/>
                        </a:rPr>
                        <a:t>L3</a:t>
                      </a:r>
                      <a:endParaRPr lang="en-GB" sz="12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u="none" strike="noStrike" dirty="0" err="1">
                          <a:effectLst/>
                        </a:rPr>
                        <a:t>Responsabile</a:t>
                      </a:r>
                      <a:r>
                        <a:rPr lang="en-GB" sz="1200" u="none" strike="noStrike" dirty="0">
                          <a:effectLst/>
                        </a:rPr>
                        <a:t> Tier-2 Pisa</a:t>
                      </a:r>
                      <a:endParaRPr lang="en-GB" sz="12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412459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0E6F3756-4CBC-DEA4-4221-68071E38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56"/>
            <a:ext cx="10515600" cy="925962"/>
          </a:xfrm>
        </p:spPr>
        <p:txBody>
          <a:bodyPr/>
          <a:lstStyle/>
          <a:p>
            <a:r>
              <a:rPr lang="it-IT" dirty="0"/>
              <a:t>Gruppo CMS Pisa: </a:t>
            </a:r>
            <a:r>
              <a:rPr lang="it-IT" dirty="0">
                <a:hlinkClick r:id="rId2"/>
              </a:rPr>
              <a:t>http://cms.pi.infn.it</a:t>
            </a:r>
            <a:r>
              <a:rPr lang="it-IT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D8A29-F2EE-8567-04B4-CDE5F4278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850003"/>
            <a:ext cx="9369287" cy="1016966"/>
          </a:xfrm>
        </p:spPr>
        <p:txBody>
          <a:bodyPr>
            <a:normAutofit fontScale="62500" lnSpcReduction="20000"/>
          </a:bodyPr>
          <a:lstStyle/>
          <a:p>
            <a:r>
              <a:rPr lang="it-IT" dirty="0"/>
              <a:t>18 fisici staff, 8 fisici + 1 ingegnere postdoc, 2 dottorandi, 9 tecnologi staff (5-50%)</a:t>
            </a:r>
          </a:p>
          <a:p>
            <a:pPr lvl="1"/>
            <a:r>
              <a:rPr lang="it-IT" dirty="0"/>
              <a:t>~31 FTE (CMS+fase2_CMS+ attività affini)</a:t>
            </a:r>
          </a:p>
          <a:p>
            <a:pPr lvl="1"/>
            <a:r>
              <a:rPr lang="it-IT" dirty="0"/>
              <a:t>2 nuovi laureandi magistrali</a:t>
            </a:r>
          </a:p>
          <a:p>
            <a:pPr lvl="1"/>
            <a:r>
              <a:rPr lang="en-US" u="sng" dirty="0">
                <a:hlinkClick r:id="rId3"/>
              </a:rPr>
              <a:t>http://cms.pi.infn.it/index.php?option=com_content&amp;view=article&amp;id=11&amp;Itemid=117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E45F5-C6D8-7A5D-DA64-089DCDFE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0D82B-E655-C535-B666-34CD063D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D5DE3-4C9A-F344-6A42-7643A3F59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3</a:t>
            </a:fld>
            <a:endParaRPr lang="en-US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420D29E-476A-D5EB-C880-61F3205410C5}"/>
              </a:ext>
            </a:extLst>
          </p:cNvPr>
          <p:cNvSpPr txBox="1">
            <a:spLocks/>
          </p:cNvSpPr>
          <p:nvPr/>
        </p:nvSpPr>
        <p:spPr>
          <a:xfrm>
            <a:off x="4469295" y="1866969"/>
            <a:ext cx="3478696" cy="4309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980DC8F2-AFA7-8EC4-E0FD-2490E878610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90909139"/>
              </p:ext>
            </p:extLst>
          </p:nvPr>
        </p:nvGraphicFramePr>
        <p:xfrm>
          <a:off x="32935" y="1943789"/>
          <a:ext cx="2448340" cy="44633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3449">
                  <a:extLst>
                    <a:ext uri="{9D8B030D-6E8A-4147-A177-3AD203B41FA5}">
                      <a16:colId xmlns:a16="http://schemas.microsoft.com/office/drawing/2014/main" val="4131748497"/>
                    </a:ext>
                  </a:extLst>
                </a:gridCol>
                <a:gridCol w="549091">
                  <a:extLst>
                    <a:ext uri="{9D8B030D-6E8A-4147-A177-3AD203B41FA5}">
                      <a16:colId xmlns:a16="http://schemas.microsoft.com/office/drawing/2014/main" val="31467343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20639640"/>
                    </a:ext>
                  </a:extLst>
                </a:gridCol>
              </a:tblGrid>
              <a:tr h="78468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err="1">
                          <a:effectLst/>
                        </a:rPr>
                        <a:t>Cognome</a:t>
                      </a:r>
                      <a:r>
                        <a:rPr lang="en-GB" sz="1100" u="none" strike="noStrike" dirty="0">
                          <a:effectLst/>
                        </a:rPr>
                        <a:t> Nome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FTE CMS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FTE fase2_CMS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9055505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Arezzini Silvia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0511449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Azzurri Paolo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60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6280617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Bagliesi Giuseppe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60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37162546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Basti Andrea</a:t>
                      </a:r>
                      <a:endParaRPr lang="en-GB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40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8087871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Beccherle Roberto</a:t>
                      </a:r>
                      <a:endParaRPr lang="en-GB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4072498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Bhattacharya Rajarshi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91913559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Bianchini Lorenzo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5208831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Boccali Tommaso</a:t>
                      </a:r>
                      <a:endParaRPr lang="en-GB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25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60702967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Bossini Edoardo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9747693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Bruschini Davide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3576117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Castaldi Rino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34832160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Ciampa Alberto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59436240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Ciocci Maria Agnese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70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81980264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D'Amante Valeria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80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8173047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Dell'Orso Roberto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65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2418175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Donato Silvio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90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63045855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Giassi Alessandro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70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30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27359025"/>
                  </a:ext>
                </a:extLst>
              </a:tr>
              <a:tr h="18195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Ligabue Franco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60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0254225"/>
                  </a:ext>
                </a:extLst>
              </a:tr>
              <a:tr h="193327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Magazzu' Guido</a:t>
                      </a:r>
                      <a:endParaRPr lang="en-GB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 dirty="0">
                          <a:effectLst/>
                        </a:rPr>
                        <a:t>40</a:t>
                      </a:r>
                      <a:endParaRPr lang="en-IT" sz="1100" b="0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3762323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AD9A9F2-3976-ED7A-78CB-9AD5131691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44999"/>
              </p:ext>
            </p:extLst>
          </p:nvPr>
        </p:nvGraphicFramePr>
        <p:xfrm>
          <a:off x="2486604" y="1994055"/>
          <a:ext cx="2189592" cy="4455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95">
                  <a:extLst>
                    <a:ext uri="{9D8B030D-6E8A-4147-A177-3AD203B41FA5}">
                      <a16:colId xmlns:a16="http://schemas.microsoft.com/office/drawing/2014/main" val="3365125034"/>
                    </a:ext>
                  </a:extLst>
                </a:gridCol>
                <a:gridCol w="326398">
                  <a:extLst>
                    <a:ext uri="{9D8B030D-6E8A-4147-A177-3AD203B41FA5}">
                      <a16:colId xmlns:a16="http://schemas.microsoft.com/office/drawing/2014/main" val="2103697495"/>
                    </a:ext>
                  </a:extLst>
                </a:gridCol>
                <a:gridCol w="346799">
                  <a:extLst>
                    <a:ext uri="{9D8B030D-6E8A-4147-A177-3AD203B41FA5}">
                      <a16:colId xmlns:a16="http://schemas.microsoft.com/office/drawing/2014/main" val="118416823"/>
                    </a:ext>
                  </a:extLst>
                </a:gridCol>
              </a:tblGrid>
              <a:tr h="205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Massa Maurizio</a:t>
                      </a:r>
                      <a:endParaRPr lang="en-GB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3028115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Matos Figueiredo Diego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862821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Mazzoni Enrico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35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91711940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Messineo Alberto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8267209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Moggi Andrea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9832444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Monda Danilo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869579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Musich Marco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0045424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Palla Fabrizio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76097745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Parolia Shubhi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462599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Prosperi Paolo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8533616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Raffaelli Fabrizio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9331311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Ramirez Sanchez Gabriel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90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3459006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Rizzi Andrea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45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6847666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Rolandi Luigi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80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4779792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Roy Chowdhury Suvankar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106848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Sarkar Tanmay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2008344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Scribano Angelo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3831755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Spagnolo Paolo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55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7114222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Tenchini Roberto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70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20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23969105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Tonelli Guido Emilio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522387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Turini Nicola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100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100" u="none" strike="noStrike">
                          <a:effectLst/>
                        </a:rPr>
                        <a:t> 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3666101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Venturi Andrea</a:t>
                      </a:r>
                      <a:endParaRPr lang="en-GB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30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70</a:t>
                      </a:r>
                      <a:endParaRPr lang="en-IT" sz="1100" b="0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0807228"/>
                  </a:ext>
                </a:extLst>
              </a:tr>
              <a:tr h="19319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Verdini Piero Giorgio</a:t>
                      </a:r>
                      <a:endParaRPr lang="en-GB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>
                          <a:effectLst/>
                        </a:rPr>
                        <a:t>60</a:t>
                      </a:r>
                      <a:endParaRPr lang="en-IT" sz="1100" b="0" i="0" u="none" strike="noStrike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T" sz="1100" u="none" strike="noStrike" dirty="0">
                          <a:effectLst/>
                        </a:rPr>
                        <a:t>35</a:t>
                      </a:r>
                      <a:endParaRPr lang="en-IT" sz="1100" b="0" i="0" u="none" strike="noStrike" dirty="0">
                        <a:solidFill>
                          <a:srgbClr val="FFC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0119259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F0AEC81-917F-A686-ED4D-044DCE72949A}"/>
              </a:ext>
            </a:extLst>
          </p:cNvPr>
          <p:cNvSpPr txBox="1"/>
          <p:nvPr/>
        </p:nvSpPr>
        <p:spPr>
          <a:xfrm>
            <a:off x="9982200" y="1931707"/>
            <a:ext cx="1541961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Responsabilità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E6633D-B19C-975A-A884-8EA8CDED2E10}"/>
              </a:ext>
            </a:extLst>
          </p:cNvPr>
          <p:cNvSpPr txBox="1"/>
          <p:nvPr/>
        </p:nvSpPr>
        <p:spPr>
          <a:xfrm>
            <a:off x="384719" y="1887421"/>
            <a:ext cx="1238929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/>
              <a:t>Percentuali</a:t>
            </a:r>
          </a:p>
        </p:txBody>
      </p:sp>
    </p:spTree>
    <p:extLst>
      <p:ext uri="{BB962C8B-B14F-4D97-AF65-F5344CB8AC3E}">
        <p14:creationId xmlns:p14="http://schemas.microsoft.com/office/powerpoint/2010/main" val="52726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46A82-9D28-159A-BC6A-640FD4BD6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7"/>
          </a:xfrm>
        </p:spPr>
        <p:txBody>
          <a:bodyPr>
            <a:normAutofit fontScale="90000"/>
          </a:bodyPr>
          <a:lstStyle/>
          <a:p>
            <a:r>
              <a:rPr lang="it-IT" dirty="0"/>
              <a:t>Richieste risorse, personale, servizi e spazi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C7932-1668-104F-0197-66DD1839D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8113" y="681036"/>
            <a:ext cx="5711687" cy="5769459"/>
          </a:xfrm>
        </p:spPr>
        <p:txBody>
          <a:bodyPr>
            <a:normAutofit fontScale="55000" lnSpcReduction="2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Calcolo</a:t>
            </a:r>
          </a:p>
          <a:p>
            <a:pPr lvl="1"/>
            <a:r>
              <a:rPr lang="it-IT" dirty="0"/>
              <a:t>Supporto Tier-2 Pisa come nel passato</a:t>
            </a:r>
          </a:p>
          <a:p>
            <a:pPr lvl="1"/>
            <a:r>
              <a:rPr lang="it-IT" dirty="0"/>
              <a:t>Acquisti CPU, server e dischi da includere nel piano acquisti 2023</a:t>
            </a:r>
          </a:p>
          <a:p>
            <a:pPr lvl="1"/>
            <a:r>
              <a:rPr lang="it-IT" dirty="0"/>
              <a:t>Diplomato/laureato per sviluppo/manutenzione DB costruzione tracciatore???</a:t>
            </a:r>
          </a:p>
          <a:p>
            <a:r>
              <a:rPr lang="it-IT">
                <a:solidFill>
                  <a:srgbClr val="00B050"/>
                </a:solidFill>
              </a:rPr>
              <a:t>Obbiettivi 2023 </a:t>
            </a:r>
            <a:r>
              <a:rPr lang="it-IT" dirty="0">
                <a:solidFill>
                  <a:srgbClr val="00B050"/>
                </a:solidFill>
              </a:rPr>
              <a:t>per upgrade tracciatore di CMS</a:t>
            </a:r>
          </a:p>
          <a:p>
            <a:pPr lvl="1"/>
            <a:r>
              <a:rPr lang="it-IT" dirty="0">
                <a:solidFill>
                  <a:srgbClr val="00B050"/>
                </a:solidFill>
              </a:rPr>
              <a:t>Inizio costruzione meccanica Inner Tracker barrel (TBPX) (rivelatore a pixel)</a:t>
            </a:r>
          </a:p>
          <a:p>
            <a:pPr lvl="1"/>
            <a:r>
              <a:rPr lang="it-IT" dirty="0">
                <a:solidFill>
                  <a:srgbClr val="00B050"/>
                </a:solidFill>
              </a:rPr>
              <a:t>Inizio test dei moduli Outer Tracker e integrazione sulle strutture meccaniche</a:t>
            </a:r>
          </a:p>
          <a:p>
            <a:r>
              <a:rPr lang="it-IT" dirty="0">
                <a:solidFill>
                  <a:srgbClr val="0070C0"/>
                </a:solidFill>
              </a:rPr>
              <a:t>Infrastrutture da gestire e utilizzare</a:t>
            </a:r>
          </a:p>
          <a:p>
            <a:pPr lvl="1"/>
            <a:r>
              <a:rPr lang="it-IT" dirty="0">
                <a:solidFill>
                  <a:srgbClr val="0070C0"/>
                </a:solidFill>
              </a:rPr>
              <a:t>Camera climatica: installazione da completare </a:t>
            </a:r>
            <a:r>
              <a:rPr lang="it-IT" b="1" dirty="0">
                <a:solidFill>
                  <a:srgbClr val="0070C0"/>
                </a:solidFill>
              </a:rPr>
              <a:t>entro fine 2022!!</a:t>
            </a:r>
            <a:endParaRPr lang="it-IT" dirty="0">
              <a:solidFill>
                <a:srgbClr val="0070C0"/>
              </a:solidFill>
            </a:endParaRPr>
          </a:p>
          <a:p>
            <a:pPr lvl="1"/>
            <a:r>
              <a:rPr lang="it-IT" dirty="0">
                <a:solidFill>
                  <a:srgbClr val="0070C0"/>
                </a:solidFill>
              </a:rPr>
              <a:t>Macchina a raggi-X</a:t>
            </a:r>
          </a:p>
          <a:p>
            <a:pPr lvl="1"/>
            <a:r>
              <a:rPr lang="it-IT" dirty="0">
                <a:solidFill>
                  <a:srgbClr val="0070C0"/>
                </a:solidFill>
              </a:rPr>
              <a:t>Sistema di raffreddamento bi-fase a CO</a:t>
            </a:r>
            <a:r>
              <a:rPr lang="it-IT" baseline="-25000" dirty="0">
                <a:solidFill>
                  <a:srgbClr val="0070C0"/>
                </a:solidFill>
              </a:rPr>
              <a:t>2</a:t>
            </a:r>
            <a:r>
              <a:rPr lang="it-IT" dirty="0">
                <a:solidFill>
                  <a:srgbClr val="0070C0"/>
                </a:solidFill>
              </a:rPr>
              <a:t> (MARTA)</a:t>
            </a:r>
          </a:p>
          <a:p>
            <a:pPr lvl="1"/>
            <a:r>
              <a:rPr lang="it-IT" b="1" dirty="0">
                <a:solidFill>
                  <a:srgbClr val="0070C0"/>
                </a:solidFill>
              </a:rPr>
              <a:t>Organizzazione spazi camere pulite ampliate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it-IT" dirty="0">
                <a:solidFill>
                  <a:srgbClr val="FF0000"/>
                </a:solidFill>
              </a:rPr>
              <a:t>Alte Tecnologie</a:t>
            </a:r>
            <a:r>
              <a:rPr lang="it-IT" dirty="0"/>
              <a:t>:</a:t>
            </a:r>
            <a:r>
              <a:rPr lang="it-IT" dirty="0">
                <a:solidFill>
                  <a:srgbClr val="0070C0"/>
                </a:solidFill>
              </a:rPr>
              <a:t> </a:t>
            </a:r>
            <a:r>
              <a:rPr lang="it-IT" dirty="0"/>
              <a:t>2-3 FTE (Balestri, </a:t>
            </a:r>
            <a:r>
              <a:rPr lang="it-IT" dirty="0" err="1"/>
              <a:t>Petragnani</a:t>
            </a:r>
            <a:r>
              <a:rPr lang="it-IT" dirty="0"/>
              <a:t>, Profeti, Ceccanti, </a:t>
            </a:r>
            <a:r>
              <a:rPr lang="it-IT" dirty="0" err="1"/>
              <a:t>Mammini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Wingdings" pitchFamily="2" charset="2"/>
              </a:rPr>
              <a:t>Operazioni camera climatica</a:t>
            </a:r>
          </a:p>
          <a:p>
            <a:pPr lvl="1"/>
            <a:r>
              <a:rPr lang="it-IT" dirty="0">
                <a:sym typeface="Wingdings" pitchFamily="2" charset="2"/>
              </a:rPr>
              <a:t>Operazioni sistema di raffreddamento a CO</a:t>
            </a:r>
            <a:r>
              <a:rPr lang="it-IT" baseline="-25000" dirty="0">
                <a:sym typeface="Wingdings" pitchFamily="2" charset="2"/>
              </a:rPr>
              <a:t>2</a:t>
            </a:r>
          </a:p>
          <a:p>
            <a:pPr lvl="1"/>
            <a:r>
              <a:rPr lang="it-IT" dirty="0">
                <a:sym typeface="Wingdings" pitchFamily="2" charset="2"/>
              </a:rPr>
              <a:t>Operazione macchina a raggi X</a:t>
            </a:r>
          </a:p>
          <a:p>
            <a:pPr lvl="1"/>
            <a:r>
              <a:rPr lang="it-IT" dirty="0">
                <a:sym typeface="Wingdings" pitchFamily="2" charset="2"/>
              </a:rPr>
              <a:t>Incollaggi, lavorazioni e misure per meccanica Inner Tracker</a:t>
            </a:r>
          </a:p>
          <a:p>
            <a:pPr lvl="1"/>
            <a:r>
              <a:rPr lang="it-IT" dirty="0">
                <a:sym typeface="Wingdings" pitchFamily="2" charset="2"/>
              </a:rPr>
              <a:t>Installazione moduli Outer Tracker su strutture meccaniche</a:t>
            </a:r>
          </a:p>
          <a:p>
            <a:pPr lvl="1"/>
            <a:r>
              <a:rPr lang="it-IT" dirty="0">
                <a:sym typeface="Wingdings" pitchFamily="2" charset="2"/>
              </a:rPr>
              <a:t>Manutenzione sistema di test a freddo per moduli Outer Tracker</a:t>
            </a:r>
          </a:p>
          <a:p>
            <a:pPr lvl="1"/>
            <a:r>
              <a:rPr lang="it-IT" dirty="0">
                <a:sym typeface="Wingdings" pitchFamily="2" charset="2"/>
              </a:rPr>
              <a:t>Micro-saldature e incollaggi rivelatori a diamante PPS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96A228-9DF9-4006-0202-50E198A28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681037"/>
            <a:ext cx="5711686" cy="576945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 Progettazione meccanica</a:t>
            </a:r>
          </a:p>
          <a:p>
            <a:pPr lvl="1"/>
            <a:r>
              <a:rPr lang="it-IT" dirty="0">
                <a:sym typeface="Wingdings" pitchFamily="2" charset="2"/>
              </a:rPr>
              <a:t>Disegno ed esecuzione meccanica TBPX</a:t>
            </a:r>
          </a:p>
          <a:p>
            <a:pPr lvl="1"/>
            <a:r>
              <a:rPr lang="it-IT" dirty="0">
                <a:sym typeface="Wingdings" pitchFamily="2" charset="2"/>
              </a:rPr>
              <a:t>Disegno ed esecuzione strumentazione per integrazione moduli Outer Tracker e test anelli Outer Tracker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 Officina meccanica</a:t>
            </a:r>
          </a:p>
          <a:p>
            <a:pPr lvl="1"/>
            <a:r>
              <a:rPr lang="it-IT" dirty="0">
                <a:sym typeface="Wingdings" pitchFamily="2" charset="2"/>
              </a:rPr>
              <a:t>Produzioni parti in supporto ad attività elencate sopra</a:t>
            </a:r>
          </a:p>
          <a:p>
            <a:pPr lvl="1"/>
            <a:r>
              <a:rPr lang="it-IT" dirty="0"/>
              <a:t>Lavorazioni 2023 simili a quelle 2022</a:t>
            </a:r>
          </a:p>
          <a:p>
            <a:pPr lvl="2"/>
            <a:r>
              <a:rPr lang="it-IT" dirty="0"/>
              <a:t>~20-25 settimane/persona</a:t>
            </a:r>
          </a:p>
          <a:p>
            <a:pPr lvl="2"/>
            <a:r>
              <a:rPr lang="it-IT" dirty="0"/>
              <a:t>Priorità più alta in alcuni casi per rispettare piani CMS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 </a:t>
            </a:r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 Servizio elettronica</a:t>
            </a:r>
          </a:p>
          <a:p>
            <a:pPr lvl="1"/>
            <a:r>
              <a:rPr lang="it-IT" dirty="0">
                <a:sym typeface="Wingdings" pitchFamily="2" charset="2"/>
              </a:rPr>
              <a:t>Lavorazioni minori per sistemi di test elencati qui sopra</a:t>
            </a:r>
          </a:p>
          <a:p>
            <a:pPr lvl="2"/>
            <a:r>
              <a:rPr lang="it-IT" dirty="0">
                <a:sym typeface="Wingdings" pitchFamily="2" charset="2"/>
              </a:rPr>
              <a:t>Montaggi per cavi e pannelli sistema di alimentazione moduli </a:t>
            </a:r>
          </a:p>
          <a:p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Spazi</a:t>
            </a:r>
          </a:p>
          <a:p>
            <a:pPr lvl="1"/>
            <a:r>
              <a:rPr lang="it-IT" dirty="0">
                <a:sym typeface="Wingdings" pitchFamily="2" charset="2"/>
              </a:rPr>
              <a:t>Laboratori di CMS: 2 stanze ad uso esclusivo</a:t>
            </a:r>
          </a:p>
          <a:p>
            <a:pPr lvl="1"/>
            <a:r>
              <a:rPr lang="it-IT" dirty="0">
                <a:sym typeface="Wingdings" pitchFamily="2" charset="2"/>
              </a:rPr>
              <a:t>Camere pulite: spazi per test moduli, integrazione, test e stoccaggio strutture meccaniche + moduli Outer Tracker</a:t>
            </a:r>
          </a:p>
          <a:p>
            <a:pPr lvl="1"/>
            <a:r>
              <a:rPr lang="it-IT" dirty="0">
                <a:sym typeface="Wingdings" pitchFamily="2" charset="2"/>
              </a:rPr>
              <a:t>Camere pulite: spazi per assemblaggio prototipi moduli Inner Tracker e macchina a raggi X</a:t>
            </a:r>
          </a:p>
          <a:p>
            <a:pPr lvl="1"/>
            <a:r>
              <a:rPr lang="it-IT" dirty="0">
                <a:sym typeface="Wingdings" pitchFamily="2" charset="2"/>
              </a:rPr>
              <a:t>Camera climatica </a:t>
            </a:r>
          </a:p>
          <a:p>
            <a:pPr lvl="1"/>
            <a:r>
              <a:rPr lang="it-IT" dirty="0">
                <a:sym typeface="Wingdings" pitchFamily="2" charset="2"/>
              </a:rPr>
              <a:t>Locale tecnico per installazione e funzionamento MARTA</a:t>
            </a:r>
          </a:p>
          <a:p>
            <a:pPr lvl="2"/>
            <a:r>
              <a:rPr lang="it-IT" dirty="0">
                <a:sym typeface="Wingdings" pitchFamily="2" charset="2"/>
              </a:rPr>
              <a:t>Sistema di sicurezza</a:t>
            </a:r>
            <a:endParaRPr lang="it-IT" dirty="0"/>
          </a:p>
          <a:p>
            <a:r>
              <a:rPr lang="it-IT" dirty="0">
                <a:solidFill>
                  <a:srgbClr val="FF0000"/>
                </a:solidFill>
                <a:sym typeface="Wingdings" pitchFamily="2" charset="2"/>
              </a:rPr>
              <a:t>Trasferte</a:t>
            </a:r>
          </a:p>
          <a:p>
            <a:pPr lvl="1"/>
            <a:r>
              <a:rPr lang="it-IT" dirty="0">
                <a:sym typeface="Wingdings" pitchFamily="2" charset="2"/>
              </a:rPr>
              <a:t>Trasporto strutture meccanica Outer Tracker Pisa CERN</a:t>
            </a:r>
          </a:p>
          <a:p>
            <a:pPr lvl="2"/>
            <a:r>
              <a:rPr lang="it-IT" dirty="0">
                <a:sym typeface="Wingdings" pitchFamily="2" charset="2"/>
              </a:rPr>
              <a:t>Furgone attrezzato e personale</a:t>
            </a:r>
          </a:p>
          <a:p>
            <a:endParaRPr lang="it-IT" dirty="0"/>
          </a:p>
          <a:p>
            <a:pPr lvl="2"/>
            <a:endParaRPr lang="it-IT" dirty="0"/>
          </a:p>
          <a:p>
            <a:pPr lvl="1"/>
            <a:endParaRPr lang="it-I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D3C2D-680B-9706-8104-D38FDFD2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04/07/2022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BFB5A-D0B9-A8C4-CE9F-A8848DD13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Preventivi 2023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304E3-3CD0-EB27-CDA5-480B5919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C1402-D4A2-7847-A58A-517133F8BA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76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1118</Words>
  <Application>Microsoft Macintosh PowerPoint</Application>
  <PresentationFormat>Widescreen</PresentationFormat>
  <Paragraphs>303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Preventivi 2023 CMS</vt:lpstr>
      <vt:lpstr>CMS e Pisa</vt:lpstr>
      <vt:lpstr>Gruppo CMS Pisa: http://cms.pi.infn.it </vt:lpstr>
      <vt:lpstr>Richieste risorse, personale, servizi e spazi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Preventivi 2023 CMS</dc:title>
  <dc:creator>Andrea Venturi</dc:creator>
  <cp:lastModifiedBy>Andrea Venturi</cp:lastModifiedBy>
  <cp:revision>15</cp:revision>
  <dcterms:created xsi:type="dcterms:W3CDTF">2022-06-30T14:26:45Z</dcterms:created>
  <dcterms:modified xsi:type="dcterms:W3CDTF">2022-07-01T07:10:44Z</dcterms:modified>
</cp:coreProperties>
</file>