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82" r:id="rId3"/>
    <p:sldId id="281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1" autoAdjust="0"/>
  </p:normalViewPr>
  <p:slideViewPr>
    <p:cSldViewPr snapToGrid="0">
      <p:cViewPr varScale="1">
        <p:scale>
          <a:sx n="70" d="100"/>
          <a:sy n="70" d="100"/>
        </p:scale>
        <p:origin x="79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3CDFF-A3B0-4807-BB28-D3D5314B2E0E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2FE6F-7098-4E45-87C4-BB714B74D5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5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42" name="Google Shape;24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52" name="Google Shape;25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61" name="Google Shape;26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5205D-EB5C-4F09-ADD0-D7408AEBF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292A4F-9CFE-46E3-B253-9864F4393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10C00F-0E05-4A0D-BC80-3F999E93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A0580D-C1EA-40DF-9058-0DE7D16B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4F85C3-90D9-4674-82EC-82BB8CDB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5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9689F-B34A-4120-9344-CCD04C7CE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0D1E05-936E-4668-A4CC-AA6CB41F9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43F03E-5D91-49EA-ADDC-90134B20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9FAE5E-CAB0-4230-81D2-3A2A7C5E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52EF97-F4D1-4E4C-BD0A-55FBC9B8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F4E6A53-A026-4420-A0BC-E695466DC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B98F70-211E-4C20-A95E-BA5EF9207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2321D5-D75B-48AE-958A-93E23715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A9C86B-7DB5-410B-A3DF-3696A570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92525A-F60D-4CDC-B3E2-8CE5FC0A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6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8" name="Google Shape;18;p34"/>
          <p:cNvSpPr txBox="1">
            <a:spLocks noGrp="1"/>
          </p:cNvSpPr>
          <p:nvPr>
            <p:ph type="ftr" idx="11"/>
          </p:nvPr>
        </p:nvSpPr>
        <p:spPr>
          <a:xfrm>
            <a:off x="415601" y="6229913"/>
            <a:ext cx="1008857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33" i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14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16B14-09DA-40B0-B914-0ADCA04D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D84A5F-A33C-44CE-8AEC-9FA31B6A3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3757EB-9291-4F71-8221-36C1EFE0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1C769D-F86D-4C23-B0CF-087AEC0F3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7F4733-394B-4800-9B1E-09532262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0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0DBF6A-0546-4B65-807A-3371229BE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2B844C-F661-4B93-B614-A534CF2E0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14F089-FCBB-485F-978A-BEC15CAD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69CA34-AF61-4918-AD46-2A8A13EB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0C30D6-1803-4D78-9195-C677D0137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0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9F573-05AE-4FB5-B947-875C8222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4FC22E-CF6D-448D-B9EA-252FDECFD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23B8CE-A3FD-483F-88D1-F06C02CB2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8FE98B-02BF-4C79-90D6-2B105EA9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B495AB-E41F-4972-ADF6-15396140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F0FF60-8F6B-4E6B-98C4-2378838CD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2EC921-E7D1-47B7-8A40-F9C1E14DE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9AAD89-68D3-4AC3-A23C-7CA489B4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20C8FB-7B06-4184-AD1F-C9FA97C49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4590D5-E537-4DA6-BD00-267CB6015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0C2346-EB7C-4C21-9E78-9C6EBB20C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A0B69D-088E-42E1-BEE0-52AA3634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9416C6-ED22-4FB8-940B-DF5A0FB2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7DFAEB9-DF23-40FA-83AC-37E86D99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1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6202BD-8D99-46A3-A6E2-47CE8D35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176848E-96C7-4312-841C-0DF32534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EFF068-4812-4337-A793-9B8939A1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1BE624-FDB3-4F45-B197-94EBDDB4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CE91A1E-1130-4682-AEDD-05C83F50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FCB54B-ECDF-4B3D-81C9-F450CC02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18B911-2BD0-483F-BFF1-05EA00C6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7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CC5667-C1FC-4859-8919-C0E83C030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A42AE5-C1EB-4997-8861-A2F9BB584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D5175D-225B-447C-87EC-5AC51E5E1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9B932A-DE1A-4020-AC56-C15CC53F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CE0ED5-8A06-4A10-AE69-93652753C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FB2E59-8859-4BFA-AEEF-1535940A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8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52C677-3723-4BDD-B841-DD80EB93F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0D3F91A-0126-46CE-8DDB-25E61B149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9D1843-9CC5-4556-8B5C-28FA48428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97F1F1-9629-49E2-9101-6FC4BEECE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3C6EA2-D450-4B9E-80BB-6BF0FBD09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5C86EA-62FF-4A5B-B4D5-4C72E1ABA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4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06FAFA0-D17B-4507-A2FC-772EBB11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CC6CAB-81A9-44FF-B53C-31C3A7A18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BCD699-9295-4B2D-A308-2AF01B235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7984F-B0C3-4000-8C49-E87C056A858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A05E7B-09B6-4519-B312-3A5118D9B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CC8B48-C3E5-4311-A2BC-56F57B0CB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787FC-B94B-478E-97AD-D9AB2BC74C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2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"/>
          <p:cNvSpPr txBox="1">
            <a:spLocks noGrp="1"/>
          </p:cNvSpPr>
          <p:nvPr>
            <p:ph type="title"/>
          </p:nvPr>
        </p:nvSpPr>
        <p:spPr>
          <a:xfrm>
            <a:off x="169657" y="190500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NA62: highlights e status</a:t>
            </a:r>
            <a:endParaRPr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45" name="Google Shape;245;p23"/>
          <p:cNvSpPr txBox="1">
            <a:spLocks noGrp="1"/>
          </p:cNvSpPr>
          <p:nvPr>
            <p:ph type="ftr" idx="11"/>
          </p:nvPr>
        </p:nvSpPr>
        <p:spPr>
          <a:xfrm>
            <a:off x="415600" y="6229912"/>
            <a:ext cx="10088400" cy="48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GB" dirty="0" err="1"/>
              <a:t>Preventivi</a:t>
            </a:r>
            <a:r>
              <a:rPr lang="en-GB" dirty="0"/>
              <a:t> 2023 di CSN1, </a:t>
            </a:r>
            <a:r>
              <a:rPr lang="en-GB" dirty="0" err="1"/>
              <a:t>Sezione</a:t>
            </a:r>
            <a:r>
              <a:rPr lang="en-GB" dirty="0"/>
              <a:t> di Pisa, 30 </a:t>
            </a:r>
            <a:r>
              <a:rPr lang="en-GB" dirty="0" err="1"/>
              <a:t>Giugno</a:t>
            </a:r>
            <a:r>
              <a:rPr lang="en-GB" dirty="0"/>
              <a:t> 2022</a:t>
            </a:r>
            <a:endParaRPr dirty="0"/>
          </a:p>
        </p:txBody>
      </p:sp>
      <p:sp>
        <p:nvSpPr>
          <p:cNvPr id="246" name="Google Shape;246;p23"/>
          <p:cNvSpPr txBox="1">
            <a:spLocks noGrp="1"/>
          </p:cNvSpPr>
          <p:nvPr>
            <p:ph type="body" idx="1"/>
          </p:nvPr>
        </p:nvSpPr>
        <p:spPr>
          <a:xfrm>
            <a:off x="301611" y="1186867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GB" sz="2400" dirty="0"/>
              <a:t>Prima presa </a:t>
            </a:r>
            <a:r>
              <a:rPr lang="en-GB" sz="2400" dirty="0" err="1"/>
              <a:t>dati</a:t>
            </a:r>
            <a:r>
              <a:rPr lang="en-GB" sz="2400" dirty="0"/>
              <a:t> 2016-2018: </a:t>
            </a:r>
            <a:r>
              <a:rPr lang="en-GB" sz="2400" dirty="0" err="1"/>
              <a:t>migliore</a:t>
            </a:r>
            <a:r>
              <a:rPr lang="en-GB" sz="2400" dirty="0"/>
              <a:t> </a:t>
            </a:r>
            <a:r>
              <a:rPr lang="en-GB" sz="2400" dirty="0" err="1"/>
              <a:t>misura</a:t>
            </a:r>
            <a:r>
              <a:rPr lang="en-GB" sz="2400" dirty="0"/>
              <a:t> assoluta</a:t>
            </a:r>
          </a:p>
          <a:p>
            <a:r>
              <a:rPr lang="en-GB" sz="2400" dirty="0" err="1"/>
              <a:t>Seconda</a:t>
            </a:r>
            <a:r>
              <a:rPr lang="en-GB" sz="2400" dirty="0"/>
              <a:t> presa </a:t>
            </a:r>
            <a:r>
              <a:rPr lang="en-GB" sz="2400" dirty="0" err="1"/>
              <a:t>dati</a:t>
            </a:r>
            <a:r>
              <a:rPr lang="en-GB" sz="2400" dirty="0"/>
              <a:t> 2021-2025 in </a:t>
            </a:r>
            <a:r>
              <a:rPr lang="en-GB" sz="2400" dirty="0" err="1"/>
              <a:t>corso</a:t>
            </a:r>
            <a:endParaRPr lang="en-GB" sz="2400" dirty="0"/>
          </a:p>
          <a:p>
            <a:r>
              <a:rPr lang="en-GB" sz="2400" dirty="0" err="1"/>
              <a:t>Introduzione</a:t>
            </a:r>
            <a:r>
              <a:rPr lang="en-GB" sz="2400" dirty="0"/>
              <a:t> di </a:t>
            </a:r>
            <a:r>
              <a:rPr lang="en-GB" sz="2400" dirty="0" err="1"/>
              <a:t>nuovi</a:t>
            </a:r>
            <a:r>
              <a:rPr lang="en-GB" sz="2400" dirty="0"/>
              <a:t> </a:t>
            </a:r>
            <a:r>
              <a:rPr lang="en-GB" sz="2400" dirty="0" err="1"/>
              <a:t>rivelatori</a:t>
            </a:r>
            <a:r>
              <a:rPr lang="en-GB" sz="2400" dirty="0"/>
              <a:t> per </a:t>
            </a:r>
            <a:r>
              <a:rPr lang="en-GB" sz="2400" dirty="0" err="1"/>
              <a:t>riduzione</a:t>
            </a:r>
            <a:r>
              <a:rPr lang="en-GB" sz="2400" dirty="0"/>
              <a:t> </a:t>
            </a:r>
            <a:r>
              <a:rPr lang="en-GB" sz="2400" dirty="0" err="1"/>
              <a:t>fondi</a:t>
            </a:r>
            <a:r>
              <a:rPr lang="en-GB" sz="2400" dirty="0"/>
              <a:t> </a:t>
            </a:r>
            <a:r>
              <a:rPr lang="en-GB" sz="2400" dirty="0" err="1"/>
              <a:t>addizionali</a:t>
            </a:r>
            <a:endParaRPr lang="en-GB" sz="2400" dirty="0"/>
          </a:p>
          <a:p>
            <a:r>
              <a:rPr lang="en-GB" sz="2400" dirty="0" err="1"/>
              <a:t>Miglioramento</a:t>
            </a:r>
            <a:r>
              <a:rPr lang="en-GB" sz="2400" dirty="0"/>
              <a:t> TDAQ, </a:t>
            </a:r>
            <a:r>
              <a:rPr lang="en-GB" sz="2400" dirty="0" err="1"/>
              <a:t>introduzione</a:t>
            </a:r>
            <a:r>
              <a:rPr lang="en-GB" sz="2400" dirty="0"/>
              <a:t> </a:t>
            </a:r>
            <a:r>
              <a:rPr lang="en-GB" sz="2400" dirty="0" err="1"/>
              <a:t>nuovi</a:t>
            </a:r>
            <a:r>
              <a:rPr lang="en-GB" sz="2400" dirty="0"/>
              <a:t> </a:t>
            </a:r>
            <a:r>
              <a:rPr lang="en-GB" sz="2400" dirty="0" err="1"/>
              <a:t>sistemi</a:t>
            </a:r>
            <a:r>
              <a:rPr lang="en-GB" sz="2400" dirty="0"/>
              <a:t> di readout </a:t>
            </a:r>
          </a:p>
          <a:p>
            <a:r>
              <a:rPr lang="en-GB" sz="2400" dirty="0" err="1"/>
              <a:t>Aumento</a:t>
            </a:r>
            <a:r>
              <a:rPr lang="en-GB" sz="2400" dirty="0"/>
              <a:t> </a:t>
            </a:r>
            <a:r>
              <a:rPr lang="en-GB" sz="2400" dirty="0" err="1"/>
              <a:t>dell’intensità</a:t>
            </a:r>
            <a:r>
              <a:rPr lang="en-GB" sz="2400" dirty="0"/>
              <a:t> </a:t>
            </a:r>
            <a:r>
              <a:rPr lang="en-GB" sz="2400" dirty="0" err="1"/>
              <a:t>fino</a:t>
            </a:r>
            <a:r>
              <a:rPr lang="en-GB" sz="2400" dirty="0"/>
              <a:t> al </a:t>
            </a:r>
            <a:r>
              <a:rPr lang="en-GB" sz="2400" dirty="0" err="1"/>
              <a:t>valore</a:t>
            </a:r>
            <a:r>
              <a:rPr lang="en-GB" sz="2400" dirty="0"/>
              <a:t> </a:t>
            </a:r>
            <a:r>
              <a:rPr lang="en-GB" sz="2400" dirty="0" err="1"/>
              <a:t>nominale</a:t>
            </a:r>
            <a:endParaRPr lang="en-GB" sz="2400" dirty="0"/>
          </a:p>
          <a:p>
            <a:r>
              <a:rPr lang="en-GB" sz="2400" dirty="0"/>
              <a:t>Non-optimal beam structure, random veto limitation</a:t>
            </a:r>
            <a:br>
              <a:rPr lang="en-GB" sz="2400" dirty="0"/>
            </a:br>
            <a:endParaRPr sz="24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AB1260E-7BE8-968F-F761-4B1CD170E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11" y="4129723"/>
            <a:ext cx="3070936" cy="2085265"/>
          </a:xfrm>
          <a:prstGeom prst="rect">
            <a:avLst/>
          </a:prstGeom>
        </p:spPr>
      </p:pic>
      <p:pic>
        <p:nvPicPr>
          <p:cNvPr id="4" name="Immagine 3" descr="Immagine che contiene testo, tabellonesegnapunti, screenshot&#10;&#10;Descrizione generata automaticamente">
            <a:extLst>
              <a:ext uri="{FF2B5EF4-FFF2-40B4-BE49-F238E27FC236}">
                <a16:creationId xmlns:a16="http://schemas.microsoft.com/office/drawing/2014/main" id="{882033E7-BADE-1B8D-0DC3-88FA7611C3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485" y="4228699"/>
            <a:ext cx="3701143" cy="197136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E39EC69-98DE-62F2-62E2-70F824F956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004" y="3900253"/>
            <a:ext cx="3478361" cy="2816459"/>
          </a:xfrm>
          <a:prstGeom prst="rect">
            <a:avLst/>
          </a:prstGeom>
        </p:spPr>
      </p:pic>
      <p:pic>
        <p:nvPicPr>
          <p:cNvPr id="7" name="Immagine 6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DCF947B5-24FF-7C17-8235-E1D93D0AA4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165" y="174171"/>
            <a:ext cx="2528909" cy="8979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3D4B87DC-278A-4785-31B0-D1B322384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11" y="0"/>
            <a:ext cx="9135241" cy="6858000"/>
          </a:xfrm>
          <a:prstGeom prst="rect">
            <a:avLst/>
          </a:prstGeom>
        </p:spPr>
      </p:pic>
      <p:pic>
        <p:nvPicPr>
          <p:cNvPr id="5" name="Immagine 4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2DAFB0ED-DF00-20A4-BA9E-3486E39DD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165" y="174171"/>
            <a:ext cx="2528909" cy="897946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13666877-1190-D540-86A5-A4B2BFB79DD5}"/>
              </a:ext>
            </a:extLst>
          </p:cNvPr>
          <p:cNvSpPr/>
          <p:nvPr/>
        </p:nvSpPr>
        <p:spPr>
          <a:xfrm>
            <a:off x="5192486" y="5170714"/>
            <a:ext cx="489857" cy="4789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B5EECF2-2C36-5119-BCE9-1AFBB7A0BA73}"/>
              </a:ext>
            </a:extLst>
          </p:cNvPr>
          <p:cNvCxnSpPr/>
          <p:nvPr/>
        </p:nvCxnSpPr>
        <p:spPr>
          <a:xfrm>
            <a:off x="7032171" y="5312229"/>
            <a:ext cx="3048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45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99982E83-0346-D775-C19C-BE8A5EC18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513" y="45720"/>
            <a:ext cx="4549430" cy="3097664"/>
          </a:xfrm>
          <a:prstGeom prst="rect">
            <a:avLst/>
          </a:prstGeom>
        </p:spPr>
      </p:pic>
      <p:sp>
        <p:nvSpPr>
          <p:cNvPr id="16" name="Google Shape;246;p23">
            <a:extLst>
              <a:ext uri="{FF2B5EF4-FFF2-40B4-BE49-F238E27FC236}">
                <a16:creationId xmlns:a16="http://schemas.microsoft.com/office/drawing/2014/main" id="{5A266A44-E20B-0CAC-23C2-AA18982DE25E}"/>
              </a:ext>
            </a:extLst>
          </p:cNvPr>
          <p:cNvSpPr txBox="1">
            <a:spLocks/>
          </p:cNvSpPr>
          <p:nvPr/>
        </p:nvSpPr>
        <p:spPr>
          <a:xfrm>
            <a:off x="6219815" y="4485711"/>
            <a:ext cx="5936121" cy="151924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Molti</a:t>
            </a:r>
            <a:r>
              <a:rPr lang="en-US" sz="2400" dirty="0"/>
              <a:t> </a:t>
            </a:r>
            <a:r>
              <a:rPr lang="en-US" sz="2400" dirty="0" err="1"/>
              <a:t>altri</a:t>
            </a:r>
            <a:r>
              <a:rPr lang="en-US" sz="2400" dirty="0"/>
              <a:t> </a:t>
            </a:r>
            <a:r>
              <a:rPr lang="en-US" sz="2400" dirty="0" err="1"/>
              <a:t>canali</a:t>
            </a:r>
            <a:r>
              <a:rPr lang="en-US" sz="2400" dirty="0"/>
              <a:t> di </a:t>
            </a:r>
            <a:r>
              <a:rPr lang="en-US" sz="2400" dirty="0" err="1"/>
              <a:t>fisica</a:t>
            </a:r>
            <a:endParaRPr lang="en-US" sz="2400" dirty="0"/>
          </a:p>
          <a:p>
            <a:r>
              <a:rPr lang="en-US" sz="2400" dirty="0"/>
              <a:t>Primo </a:t>
            </a:r>
            <a:r>
              <a:rPr lang="en-US" sz="2400" dirty="0" err="1"/>
              <a:t>esperimento</a:t>
            </a:r>
            <a:r>
              <a:rPr lang="en-US" sz="2400" dirty="0"/>
              <a:t> a </a:t>
            </a:r>
            <a:r>
              <a:rPr lang="en-US" sz="2400" dirty="0" err="1"/>
              <a:t>raggiungere</a:t>
            </a:r>
            <a:r>
              <a:rPr lang="en-US" sz="2400" dirty="0"/>
              <a:t> </a:t>
            </a:r>
            <a:r>
              <a:rPr lang="en-US" sz="2400" dirty="0" err="1"/>
              <a:t>sensibilità</a:t>
            </a:r>
            <a:r>
              <a:rPr lang="en-US" sz="2400" dirty="0"/>
              <a:t> 10</a:t>
            </a:r>
            <a:r>
              <a:rPr lang="en-US" sz="2400" baseline="30000" dirty="0">
                <a:latin typeface="Book Antiqua" panose="02040602050305030304" pitchFamily="18" charset="0"/>
              </a:rPr>
              <a:t>−</a:t>
            </a:r>
            <a:r>
              <a:rPr lang="en-US" sz="2400" baseline="30000" dirty="0"/>
              <a:t>12</a:t>
            </a:r>
            <a:r>
              <a:rPr lang="en-US" sz="2400" dirty="0"/>
              <a:t> per </a:t>
            </a:r>
            <a:r>
              <a:rPr lang="en-US" sz="2400" dirty="0" err="1"/>
              <a:t>singolo</a:t>
            </a:r>
            <a:r>
              <a:rPr lang="en-US" sz="2400" dirty="0"/>
              <a:t> </a:t>
            </a:r>
            <a:r>
              <a:rPr lang="en-US" sz="2400" dirty="0" err="1"/>
              <a:t>pione</a:t>
            </a:r>
            <a:r>
              <a:rPr lang="en-US" sz="2400" dirty="0"/>
              <a:t> + missing energy</a:t>
            </a:r>
          </a:p>
          <a:p>
            <a:r>
              <a:rPr lang="en-US" sz="2400" dirty="0"/>
              <a:t>Prospects (</a:t>
            </a:r>
            <a:r>
              <a:rPr lang="en-US" sz="2400" dirty="0" err="1"/>
              <a:t>LoI</a:t>
            </a:r>
            <a:r>
              <a:rPr lang="en-US" sz="2400" dirty="0"/>
              <a:t>): HIKA dopo LS3</a:t>
            </a:r>
            <a:br>
              <a:rPr lang="en-US" sz="2400" dirty="0"/>
            </a:br>
            <a:r>
              <a:rPr lang="en-US" sz="2400" dirty="0"/>
              <a:t>K</a:t>
            </a:r>
            <a:r>
              <a:rPr lang="en-US" sz="2400" baseline="30000" dirty="0"/>
              <a:t>+</a:t>
            </a:r>
            <a:r>
              <a:rPr lang="en-US" sz="2400" dirty="0"/>
              <a:t> x4 </a:t>
            </a:r>
            <a:r>
              <a:rPr lang="en-US" sz="2400" dirty="0" err="1"/>
              <a:t>seguito</a:t>
            </a:r>
            <a:r>
              <a:rPr lang="en-US" sz="2400" dirty="0"/>
              <a:t> da K</a:t>
            </a:r>
            <a:r>
              <a:rPr lang="en-US" sz="2400" baseline="-25000" dirty="0"/>
              <a:t>L</a:t>
            </a:r>
            <a:r>
              <a:rPr lang="en-US" sz="2400" dirty="0"/>
              <a:t> x6</a:t>
            </a:r>
            <a:endParaRPr lang="it-IT" sz="2400" dirty="0"/>
          </a:p>
        </p:txBody>
      </p:sp>
      <p:sp>
        <p:nvSpPr>
          <p:cNvPr id="18" name="Google Shape;246;p23">
            <a:extLst>
              <a:ext uri="{FF2B5EF4-FFF2-40B4-BE49-F238E27FC236}">
                <a16:creationId xmlns:a16="http://schemas.microsoft.com/office/drawing/2014/main" id="{E8DA0DC7-9A52-D7E7-FB7D-1D5F056DD98C}"/>
              </a:ext>
            </a:extLst>
          </p:cNvPr>
          <p:cNvSpPr txBox="1">
            <a:spLocks/>
          </p:cNvSpPr>
          <p:nvPr/>
        </p:nvSpPr>
        <p:spPr>
          <a:xfrm>
            <a:off x="7654070" y="2907294"/>
            <a:ext cx="4352873" cy="68513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dirty="0"/>
              <a:t>Risultato K</a:t>
            </a:r>
            <a:r>
              <a:rPr lang="it-IT" sz="2400" baseline="30000" dirty="0"/>
              <a:t>+</a:t>
            </a:r>
            <a:r>
              <a:rPr lang="it-IT" sz="2400" dirty="0"/>
              <a:t> →</a:t>
            </a:r>
            <a:r>
              <a:rPr lang="el-GR" sz="2400" dirty="0"/>
              <a:t>π</a:t>
            </a:r>
            <a:r>
              <a:rPr lang="en-US" sz="2400" baseline="30000" dirty="0"/>
              <a:t>+</a:t>
            </a:r>
            <a:r>
              <a:rPr lang="el-GR" sz="2400" dirty="0"/>
              <a:t>νν</a:t>
            </a:r>
            <a:r>
              <a:rPr lang="en-US" sz="2400" dirty="0"/>
              <a:t> da prima presa </a:t>
            </a:r>
            <a:r>
              <a:rPr lang="en-US" sz="2400" dirty="0" err="1"/>
              <a:t>dati</a:t>
            </a:r>
            <a:r>
              <a:rPr lang="en-US" sz="2400" dirty="0"/>
              <a:t> (2016-2018)</a:t>
            </a:r>
            <a:endParaRPr lang="it-IT" sz="2400" dirty="0"/>
          </a:p>
        </p:txBody>
      </p:sp>
      <p:sp>
        <p:nvSpPr>
          <p:cNvPr id="22" name="Google Shape;246;p23">
            <a:extLst>
              <a:ext uri="{FF2B5EF4-FFF2-40B4-BE49-F238E27FC236}">
                <a16:creationId xmlns:a16="http://schemas.microsoft.com/office/drawing/2014/main" id="{35998D9D-1BBA-5774-C3D8-12FC96F3ADEA}"/>
              </a:ext>
            </a:extLst>
          </p:cNvPr>
          <p:cNvSpPr txBox="1">
            <a:spLocks/>
          </p:cNvSpPr>
          <p:nvPr/>
        </p:nvSpPr>
        <p:spPr>
          <a:xfrm>
            <a:off x="36064" y="4542069"/>
            <a:ext cx="5791200" cy="151924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Nuova (</a:t>
            </a:r>
            <a:r>
              <a:rPr lang="en-US" sz="2400" dirty="0" err="1"/>
              <a:t>quarta</a:t>
            </a:r>
            <a:r>
              <a:rPr lang="en-US" sz="2400" dirty="0"/>
              <a:t>) </a:t>
            </a:r>
            <a:r>
              <a:rPr lang="en-US" sz="2400" dirty="0" err="1"/>
              <a:t>stazione</a:t>
            </a:r>
            <a:r>
              <a:rPr lang="en-US" sz="2400" dirty="0"/>
              <a:t> Giga-Tracker</a:t>
            </a:r>
          </a:p>
          <a:p>
            <a:r>
              <a:rPr lang="en-US" sz="2400" dirty="0" err="1"/>
              <a:t>Triplo</a:t>
            </a:r>
            <a:r>
              <a:rPr lang="en-US" sz="2400" dirty="0"/>
              <a:t> veto </a:t>
            </a:r>
            <a:r>
              <a:rPr lang="en-US" sz="2400" dirty="0" err="1"/>
              <a:t>intorno</a:t>
            </a:r>
            <a:r>
              <a:rPr lang="en-US" sz="2400" dirty="0"/>
              <a:t> a </a:t>
            </a:r>
            <a:r>
              <a:rPr lang="en-US" sz="2400" dirty="0" err="1"/>
              <a:t>collimatori</a:t>
            </a:r>
            <a:endParaRPr lang="en-US" sz="2400" dirty="0"/>
          </a:p>
          <a:p>
            <a:r>
              <a:rPr lang="en-US" sz="2400" dirty="0"/>
              <a:t>Veto upstream di </a:t>
            </a:r>
            <a:r>
              <a:rPr lang="en-US" sz="2400" dirty="0" err="1"/>
              <a:t>grande</a:t>
            </a:r>
            <a:r>
              <a:rPr lang="en-US" sz="2400" dirty="0"/>
              <a:t> area</a:t>
            </a:r>
          </a:p>
          <a:p>
            <a:r>
              <a:rPr lang="en-US" sz="2400" dirty="0" err="1"/>
              <a:t>Altri</a:t>
            </a:r>
            <a:r>
              <a:rPr lang="en-US" sz="2400" dirty="0"/>
              <a:t> </a:t>
            </a:r>
            <a:r>
              <a:rPr lang="en-US" sz="2400" dirty="0" err="1"/>
              <a:t>rivelatori</a:t>
            </a:r>
            <a:r>
              <a:rPr lang="en-US" sz="2400" dirty="0"/>
              <a:t> per </a:t>
            </a:r>
            <a:r>
              <a:rPr lang="en-US" sz="2400" dirty="0" err="1"/>
              <a:t>riduzione</a:t>
            </a:r>
            <a:r>
              <a:rPr lang="en-US" sz="2400" dirty="0"/>
              <a:t> </a:t>
            </a:r>
            <a:r>
              <a:rPr lang="en-US" sz="2400" dirty="0" err="1"/>
              <a:t>fondi</a:t>
            </a:r>
            <a:r>
              <a:rPr lang="en-US" sz="2400" dirty="0"/>
              <a:t> </a:t>
            </a:r>
            <a:r>
              <a:rPr lang="en-US" sz="2400" dirty="0" err="1"/>
              <a:t>specifici</a:t>
            </a:r>
            <a:endParaRPr lang="it-IT" sz="2400" dirty="0"/>
          </a:p>
        </p:txBody>
      </p:sp>
      <p:pic>
        <p:nvPicPr>
          <p:cNvPr id="24" name="Immagine 23" descr="Immagine che contiene testo, mugnaio&#10;&#10;Descrizione generata automaticamente">
            <a:extLst>
              <a:ext uri="{FF2B5EF4-FFF2-40B4-BE49-F238E27FC236}">
                <a16:creationId xmlns:a16="http://schemas.microsoft.com/office/drawing/2014/main" id="{67DEBB46-B3E4-9892-8145-C889F0B7F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5" y="45720"/>
            <a:ext cx="6954914" cy="449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4"/>
          <p:cNvSpPr txBox="1">
            <a:spLocks noGrp="1"/>
          </p:cNvSpPr>
          <p:nvPr>
            <p:ph type="title"/>
          </p:nvPr>
        </p:nvSpPr>
        <p:spPr>
          <a:xfrm>
            <a:off x="301611" y="227413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NA62: </a:t>
            </a:r>
            <a:r>
              <a:rPr lang="en-GB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personale</a:t>
            </a:r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 @ INFN PI</a:t>
            </a:r>
            <a:endParaRPr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55" name="Google Shape;255;p24"/>
          <p:cNvSpPr txBox="1">
            <a:spLocks noGrp="1"/>
          </p:cNvSpPr>
          <p:nvPr>
            <p:ph type="ftr" idx="11"/>
          </p:nvPr>
        </p:nvSpPr>
        <p:spPr>
          <a:xfrm>
            <a:off x="415600" y="6229912"/>
            <a:ext cx="10088400" cy="48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GB" dirty="0" err="1"/>
              <a:t>Preventivi</a:t>
            </a:r>
            <a:r>
              <a:rPr lang="en-GB" dirty="0"/>
              <a:t> 2023 di CSN1, </a:t>
            </a:r>
            <a:r>
              <a:rPr lang="en-GB" dirty="0" err="1"/>
              <a:t>Sezione</a:t>
            </a:r>
            <a:r>
              <a:rPr lang="en-GB" dirty="0"/>
              <a:t> di Pisa, 30 </a:t>
            </a:r>
            <a:r>
              <a:rPr lang="en-GB" dirty="0" err="1"/>
              <a:t>Giugno</a:t>
            </a:r>
            <a:r>
              <a:rPr lang="en-GB" dirty="0"/>
              <a:t> 2022</a:t>
            </a:r>
            <a:endParaRPr dirty="0"/>
          </a:p>
        </p:txBody>
      </p:sp>
      <p:sp>
        <p:nvSpPr>
          <p:cNvPr id="256" name="Google Shape;256;p24"/>
          <p:cNvSpPr txBox="1">
            <a:spLocks noGrp="1"/>
          </p:cNvSpPr>
          <p:nvPr>
            <p:ph type="body" idx="1"/>
          </p:nvPr>
        </p:nvSpPr>
        <p:spPr>
          <a:xfrm>
            <a:off x="513571" y="1097416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186262" indent="0">
              <a:buNone/>
            </a:pPr>
            <a:r>
              <a:rPr lang="en-GB" sz="2400" dirty="0"/>
              <a:t>    + F. </a:t>
            </a:r>
            <a:r>
              <a:rPr lang="en-GB" sz="2400" dirty="0" err="1"/>
              <a:t>Costantini</a:t>
            </a:r>
            <a:r>
              <a:rPr lang="en-GB" sz="2400" dirty="0"/>
              <a:t>, R. </a:t>
            </a:r>
            <a:r>
              <a:rPr lang="en-GB" sz="2400" dirty="0" err="1"/>
              <a:t>Fantechi</a:t>
            </a:r>
            <a:r>
              <a:rPr lang="en-GB" sz="2400" dirty="0"/>
              <a:t>, M. Giorgi, I. </a:t>
            </a:r>
            <a:r>
              <a:rPr lang="en-GB" sz="2400" dirty="0" err="1"/>
              <a:t>Mannelli</a:t>
            </a:r>
            <a:r>
              <a:rPr lang="en-GB" sz="2400" dirty="0"/>
              <a:t> (0 FTE)</a:t>
            </a:r>
            <a:endParaRPr sz="2400" dirty="0"/>
          </a:p>
        </p:txBody>
      </p:sp>
      <p:sp>
        <p:nvSpPr>
          <p:cNvPr id="257" name="Google Shape;257;p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4</a:t>
            </a:fld>
            <a:endParaRPr/>
          </a:p>
        </p:txBody>
      </p:sp>
      <p:graphicFrame>
        <p:nvGraphicFramePr>
          <p:cNvPr id="258" name="Google Shape;258;p24"/>
          <p:cNvGraphicFramePr/>
          <p:nvPr>
            <p:extLst>
              <p:ext uri="{D42A27DB-BD31-4B8C-83A1-F6EECF244321}">
                <p14:modId xmlns:p14="http://schemas.microsoft.com/office/powerpoint/2010/main" val="1924459497"/>
              </p:ext>
            </p:extLst>
          </p:nvPr>
        </p:nvGraphicFramePr>
        <p:xfrm>
          <a:off x="1099587" y="1661461"/>
          <a:ext cx="8529267" cy="341385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61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900" u="none" strike="noStrike" cap="none"/>
                        <a:t>Nome</a:t>
                      </a:r>
                      <a:endParaRPr sz="1900" u="none" strike="noStrike" cap="none"/>
                    </a:p>
                  </a:txBody>
                  <a:tcPr marL="121933" marR="121933" marT="60967" marB="6096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Responsabilità</a:t>
                      </a:r>
                      <a:endParaRPr sz="1900" u="none" strike="noStrike" cap="none"/>
                    </a:p>
                  </a:txBody>
                  <a:tcPr marL="121933" marR="121933" marT="60967" marB="6096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900" u="none" strike="noStrike" cap="none"/>
                        <a:t>Affiliazione principale</a:t>
                      </a:r>
                      <a:endParaRPr sz="1900" u="none" strike="noStrike" cap="none"/>
                    </a:p>
                  </a:txBody>
                  <a:tcPr marL="121933" marR="121933" marT="60967" marB="6096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900" u="none" strike="noStrike" cap="none"/>
                        <a:t>FTE</a:t>
                      </a:r>
                      <a:endParaRPr sz="1900" u="none" strike="noStrike" cap="none"/>
                    </a:p>
                  </a:txBody>
                  <a:tcPr marL="121933" marR="121933" marT="60967" marB="60967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/>
                        <a:t>S. Giudici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/>
                        <a:t>CSN1-NA62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 dirty="0"/>
                        <a:t>1.0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/>
                        <a:t>G. Lamanna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-&gt; </a:t>
                      </a:r>
                      <a:r>
                        <a:rPr lang="en-US" sz="2400" dirty="0" err="1"/>
                        <a:t>LKr</a:t>
                      </a:r>
                      <a:r>
                        <a:rPr lang="en-US" sz="2400" dirty="0"/>
                        <a:t> manager (L1)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/>
                        <a:t>CSN1-NA62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2400"/>
                        <a:t>0.8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E. </a:t>
                      </a:r>
                      <a:r>
                        <a:rPr lang="en-US" sz="2400" dirty="0" err="1"/>
                        <a:t>Pedreschi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CSN1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0.05</a:t>
                      </a:r>
                      <a:endParaRPr sz="2400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2505383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dirty="0"/>
                        <a:t>J. </a:t>
                      </a:r>
                      <a:r>
                        <a:rPr lang="en-GB" sz="2400" dirty="0" err="1"/>
                        <a:t>Pinzino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L0TP manager (L2)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EU-Fellini</a:t>
                      </a:r>
                      <a:endParaRPr sz="24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dirty="0"/>
                        <a:t>1.0</a:t>
                      </a:r>
                      <a:endParaRPr sz="2400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M. Sozzi</a:t>
                      </a:r>
                      <a:endParaRPr sz="24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TDAQ manager (L1)</a:t>
                      </a:r>
                      <a:endParaRPr sz="24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CSN1-NA62</a:t>
                      </a:r>
                      <a:endParaRPr sz="24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1.0</a:t>
                      </a:r>
                      <a:endParaRPr sz="240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dirty="0"/>
                        <a:t>F. </a:t>
                      </a:r>
                      <a:r>
                        <a:rPr lang="en-GB" sz="2400" dirty="0" err="1"/>
                        <a:t>Spinella</a:t>
                      </a: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/>
                        <a:t>CSN1</a:t>
                      </a:r>
                      <a:endParaRPr sz="24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dirty="0"/>
                        <a:t>0.05</a:t>
                      </a:r>
                      <a:endParaRPr sz="2400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5"/>
          <p:cNvSpPr txBox="1">
            <a:spLocks noGrp="1"/>
          </p:cNvSpPr>
          <p:nvPr>
            <p:ph type="title"/>
          </p:nvPr>
        </p:nvSpPr>
        <p:spPr>
          <a:xfrm>
            <a:off x="415600" y="3573945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NA62: </a:t>
            </a:r>
            <a:r>
              <a:rPr lang="en-GB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richieste</a:t>
            </a:r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 sui </a:t>
            </a:r>
            <a:r>
              <a:rPr lang="en-GB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servizi</a:t>
            </a:r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endParaRPr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65" name="Google Shape;265;p25"/>
          <p:cNvSpPr txBox="1">
            <a:spLocks noGrp="1"/>
          </p:cNvSpPr>
          <p:nvPr>
            <p:ph type="body" idx="1"/>
          </p:nvPr>
        </p:nvSpPr>
        <p:spPr>
          <a:xfrm>
            <a:off x="301611" y="4337545"/>
            <a:ext cx="11360800" cy="18923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342900" indent="-342900"/>
            <a:r>
              <a:rPr lang="en-GB" sz="2400" dirty="0" err="1"/>
              <a:t>Supporto</a:t>
            </a:r>
            <a:r>
              <a:rPr lang="en-GB" sz="2400" dirty="0"/>
              <a:t> da </a:t>
            </a:r>
            <a:r>
              <a:rPr lang="en-GB" sz="2400" dirty="0" err="1"/>
              <a:t>servizio</a:t>
            </a:r>
            <a:r>
              <a:rPr lang="en-GB" sz="2400" dirty="0"/>
              <a:t> </a:t>
            </a:r>
            <a:r>
              <a:rPr lang="en-GB" sz="2400" dirty="0" err="1"/>
              <a:t>elettronica</a:t>
            </a:r>
            <a:r>
              <a:rPr lang="en-GB" sz="2400" dirty="0"/>
              <a:t> per </a:t>
            </a:r>
            <a:r>
              <a:rPr lang="en-GB" sz="2400" dirty="0" err="1"/>
              <a:t>riparazione</a:t>
            </a:r>
            <a:r>
              <a:rPr lang="en-GB" sz="2400" dirty="0"/>
              <a:t>/</a:t>
            </a:r>
            <a:r>
              <a:rPr lang="en-GB" sz="2400" dirty="0" err="1"/>
              <a:t>manutenzione</a:t>
            </a:r>
            <a:r>
              <a:rPr lang="en-GB" sz="2400" dirty="0"/>
              <a:t>/</a:t>
            </a:r>
            <a:r>
              <a:rPr lang="en-GB" sz="2400" dirty="0" err="1"/>
              <a:t>installazione</a:t>
            </a:r>
            <a:r>
              <a:rPr lang="en-GB" sz="2400" dirty="0"/>
              <a:t> </a:t>
            </a:r>
            <a:r>
              <a:rPr lang="en-GB" sz="2400" dirty="0" err="1"/>
              <a:t>schede</a:t>
            </a:r>
            <a:r>
              <a:rPr lang="en-GB" sz="2400" dirty="0"/>
              <a:t> TEL62 e TDCB </a:t>
            </a:r>
            <a:r>
              <a:rPr lang="en-GB" sz="2400" dirty="0" err="1"/>
              <a:t>sviluppate</a:t>
            </a:r>
            <a:r>
              <a:rPr lang="en-GB" sz="2400" dirty="0"/>
              <a:t> a Pisa</a:t>
            </a:r>
          </a:p>
          <a:p>
            <a:pPr marL="342900" indent="-342900"/>
            <a:r>
              <a:rPr lang="en-GB" sz="2400" dirty="0" err="1"/>
              <a:t>Supporto</a:t>
            </a:r>
            <a:r>
              <a:rPr lang="en-GB" sz="2400" dirty="0"/>
              <a:t> per </a:t>
            </a:r>
            <a:r>
              <a:rPr lang="en-GB" sz="2400" dirty="0" err="1"/>
              <a:t>consentire</a:t>
            </a:r>
            <a:r>
              <a:rPr lang="en-GB" sz="2400" dirty="0"/>
              <a:t> </a:t>
            </a:r>
            <a:r>
              <a:rPr lang="en-GB" sz="2400" dirty="0" err="1"/>
              <a:t>mantenimento</a:t>
            </a:r>
            <a:r>
              <a:rPr lang="en-GB" sz="2400" dirty="0"/>
              <a:t> di setup di </a:t>
            </a:r>
            <a:r>
              <a:rPr lang="en-GB" sz="2400" dirty="0" err="1"/>
              <a:t>laboratorio</a:t>
            </a:r>
            <a:r>
              <a:rPr lang="en-GB" sz="2400" dirty="0"/>
              <a:t> </a:t>
            </a:r>
            <a:r>
              <a:rPr lang="en-GB" sz="2400" dirty="0" err="1"/>
              <a:t>condiviso</a:t>
            </a:r>
            <a:r>
              <a:rPr lang="en-GB" sz="2400" dirty="0"/>
              <a:t> </a:t>
            </a:r>
            <a:r>
              <a:rPr lang="en-GB" sz="2400" dirty="0" err="1"/>
              <a:t>remotamente</a:t>
            </a:r>
            <a:r>
              <a:rPr lang="en-GB" sz="2400" dirty="0"/>
              <a:t> con </a:t>
            </a:r>
            <a:r>
              <a:rPr lang="en-GB" sz="2400" dirty="0" err="1"/>
              <a:t>altre</a:t>
            </a:r>
            <a:r>
              <a:rPr lang="en-GB" sz="2400" dirty="0"/>
              <a:t> </a:t>
            </a:r>
            <a:r>
              <a:rPr lang="en-GB" sz="2400" dirty="0" err="1"/>
              <a:t>sezioni</a:t>
            </a:r>
            <a:r>
              <a:rPr lang="en-GB" sz="2400" dirty="0"/>
              <a:t> (test GPU e upgrade di </a:t>
            </a:r>
            <a:r>
              <a:rPr lang="en-GB" sz="2400" dirty="0" err="1"/>
              <a:t>processore</a:t>
            </a:r>
            <a:r>
              <a:rPr lang="en-GB" sz="2400" dirty="0"/>
              <a:t> di L0)</a:t>
            </a:r>
            <a:endParaRPr sz="2400" dirty="0"/>
          </a:p>
        </p:txBody>
      </p:sp>
      <p:sp>
        <p:nvSpPr>
          <p:cNvPr id="266" name="Google Shape;26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5</a:t>
            </a:fld>
            <a:endParaRPr/>
          </a:p>
        </p:txBody>
      </p:sp>
      <p:sp>
        <p:nvSpPr>
          <p:cNvPr id="7" name="Google Shape;255;p24">
            <a:extLst>
              <a:ext uri="{FF2B5EF4-FFF2-40B4-BE49-F238E27FC236}">
                <a16:creationId xmlns:a16="http://schemas.microsoft.com/office/drawing/2014/main" id="{5C6B204C-E9CF-9656-166E-21081CF6FED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15600" y="6229912"/>
            <a:ext cx="10088400" cy="48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GB" dirty="0" err="1"/>
              <a:t>Preventivi</a:t>
            </a:r>
            <a:r>
              <a:rPr lang="en-GB" dirty="0"/>
              <a:t> 2023 di CSN1, </a:t>
            </a:r>
            <a:r>
              <a:rPr lang="en-GB" dirty="0" err="1"/>
              <a:t>Sezione</a:t>
            </a:r>
            <a:r>
              <a:rPr lang="en-GB" dirty="0"/>
              <a:t> di Pisa, 30 </a:t>
            </a:r>
            <a:r>
              <a:rPr lang="en-GB" dirty="0" err="1"/>
              <a:t>Giugno</a:t>
            </a:r>
            <a:r>
              <a:rPr lang="en-GB" dirty="0"/>
              <a:t> 2022</a:t>
            </a:r>
            <a:endParaRPr dirty="0"/>
          </a:p>
        </p:txBody>
      </p:sp>
      <p:sp>
        <p:nvSpPr>
          <p:cNvPr id="6" name="Google Shape;263;p25">
            <a:extLst>
              <a:ext uri="{FF2B5EF4-FFF2-40B4-BE49-F238E27FC236}">
                <a16:creationId xmlns:a16="http://schemas.microsoft.com/office/drawing/2014/main" id="{33A89FFB-035E-F8F7-2C24-9FA4D5AF0BF2}"/>
              </a:ext>
            </a:extLst>
          </p:cNvPr>
          <p:cNvSpPr txBox="1">
            <a:spLocks/>
          </p:cNvSpPr>
          <p:nvPr/>
        </p:nvSpPr>
        <p:spPr>
          <a:xfrm>
            <a:off x="301611" y="11557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NA62: </a:t>
            </a:r>
            <a:r>
              <a:rPr lang="en-GB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attività</a:t>
            </a:r>
            <a:r>
              <a:rPr lang="en-GB" b="1" dirty="0">
                <a:solidFill>
                  <a:srgbClr val="FF0000"/>
                </a:solidFill>
                <a:latin typeface="Arial Black" panose="020B0A04020102020204" pitchFamily="34" charset="0"/>
              </a:rPr>
              <a:t> locale</a:t>
            </a:r>
            <a:endParaRPr lang="en-GB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Google Shape;265;p25">
            <a:extLst>
              <a:ext uri="{FF2B5EF4-FFF2-40B4-BE49-F238E27FC236}">
                <a16:creationId xmlns:a16="http://schemas.microsoft.com/office/drawing/2014/main" id="{66DF708E-84E4-9C1D-49B0-8902EF3477B4}"/>
              </a:ext>
            </a:extLst>
          </p:cNvPr>
          <p:cNvSpPr txBox="1">
            <a:spLocks/>
          </p:cNvSpPr>
          <p:nvPr/>
        </p:nvSpPr>
        <p:spPr>
          <a:xfrm>
            <a:off x="270897" y="866888"/>
            <a:ext cx="11360800" cy="24171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609585" lvl="0" indent="-423323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lvl="1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54" lvl="2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339" lvl="3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7924" lvl="4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57509" lvl="5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06390" algn="l" defTabSz="914400" rtl="0" eaLnBrk="1" latinLnBrk="0" hangingPunct="1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it-IT" sz="2400" dirty="0"/>
              <a:t>Analisi dati</a:t>
            </a:r>
          </a:p>
          <a:p>
            <a:pPr marL="342900" indent="-342900"/>
            <a:r>
              <a:rPr lang="it-IT" sz="2400" dirty="0"/>
              <a:t>Mantenimento sistema TDAQ comune</a:t>
            </a:r>
          </a:p>
          <a:p>
            <a:pPr marL="342900" indent="-342900"/>
            <a:r>
              <a:rPr lang="it-IT" sz="2400" dirty="0"/>
              <a:t>Sviluppo sistema di trigger real-time su GPU</a:t>
            </a:r>
          </a:p>
          <a:p>
            <a:pPr marL="342900" indent="-342900"/>
            <a:r>
              <a:rPr lang="it-IT" sz="2400" dirty="0"/>
              <a:t>Contributo all’upgrade processore centrale di trigger L0</a:t>
            </a:r>
          </a:p>
          <a:p>
            <a:pPr marL="342900" indent="-342900"/>
            <a:r>
              <a:rPr lang="it-IT" sz="2400" dirty="0"/>
              <a:t>Studi upgrade TDAQ per future iniziative al CERN (HIKA)</a:t>
            </a:r>
          </a:p>
          <a:p>
            <a:pPr marL="342900" indent="-342900"/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315</Words>
  <Application>Microsoft Office PowerPoint</Application>
  <PresentationFormat>Widescreen</PresentationFormat>
  <Paragraphs>68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Book Antiqua</vt:lpstr>
      <vt:lpstr>Calibri</vt:lpstr>
      <vt:lpstr>Calibri Light</vt:lpstr>
      <vt:lpstr>Tema di Office</vt:lpstr>
      <vt:lpstr>NA62: highlights e status</vt:lpstr>
      <vt:lpstr>Presentazione standard di PowerPoint</vt:lpstr>
      <vt:lpstr>Presentazione standard di PowerPoint</vt:lpstr>
      <vt:lpstr>NA62: personale @ INFN PI</vt:lpstr>
      <vt:lpstr>NA62: richieste sui servizi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NA62: highlights e obiettivi 2021</dc:title>
  <dc:creator>Marco Stanislao Sozzi</dc:creator>
  <cp:lastModifiedBy>Marco Stanislao Sozzi</cp:lastModifiedBy>
  <cp:revision>4</cp:revision>
  <dcterms:created xsi:type="dcterms:W3CDTF">2020-07-21T17:13:02Z</dcterms:created>
  <dcterms:modified xsi:type="dcterms:W3CDTF">2022-06-30T09:52:30Z</dcterms:modified>
</cp:coreProperties>
</file>