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408" r:id="rId2"/>
    <p:sldId id="411" r:id="rId3"/>
    <p:sldId id="410" r:id="rId4"/>
    <p:sldId id="420" r:id="rId5"/>
    <p:sldId id="417" r:id="rId6"/>
    <p:sldId id="418" r:id="rId7"/>
    <p:sldId id="415" r:id="rId8"/>
    <p:sldId id="416" r:id="rId9"/>
    <p:sldId id="419" r:id="rId10"/>
  </p:sldIdLst>
  <p:sldSz cx="9144000" cy="6858000" type="letter"/>
  <p:notesSz cx="7102475" cy="10234613"/>
  <p:custDataLst>
    <p:tags r:id="rId13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8000"/>
    <a:srgbClr val="CCFFFF"/>
    <a:srgbClr val="FF0000"/>
    <a:srgbClr val="FF9900"/>
    <a:srgbClr val="6C6CDC"/>
    <a:srgbClr val="D23C60"/>
    <a:srgbClr val="7B9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8302" autoAdjust="0"/>
  </p:normalViewPr>
  <p:slideViewPr>
    <p:cSldViewPr snapToGrid="0">
      <p:cViewPr varScale="1">
        <p:scale>
          <a:sx n="56" d="100"/>
          <a:sy n="56" d="100"/>
        </p:scale>
        <p:origin x="1323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82" y="-58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632575" y="9809163"/>
            <a:ext cx="403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1DE48FEA-D32B-4240-B0A4-4148B56571D5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42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7750"/>
            <a:ext cx="52133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4" tIns="45131" rIns="91874" bIns="45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76288"/>
            <a:ext cx="5094287" cy="3821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632575" y="9809163"/>
            <a:ext cx="403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EFF7EA94-3393-44A5-8E16-2F8A911D88C8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69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3473-F57B-45F4-8B18-3E8A60FB6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6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82B7D-78A0-4276-80A3-00FFA2A9B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2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6813" y="381000"/>
            <a:ext cx="1943100" cy="5280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381000"/>
            <a:ext cx="5676900" cy="5280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09EE-2BE5-4154-9330-393516739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8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Preventivi</a:t>
            </a:r>
            <a:r>
              <a:rPr lang="en-US" dirty="0"/>
              <a:t> Pisa, </a:t>
            </a:r>
            <a:r>
              <a:rPr lang="en-US" dirty="0" err="1"/>
              <a:t>Luglio</a:t>
            </a:r>
            <a:r>
              <a:rPr lang="en-US" dirty="0"/>
              <a:t> 2022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BA46-1C93-4567-A05B-77BEED2B3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1579789" y="682625"/>
            <a:ext cx="250371" cy="1528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5334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1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A4FC-CE45-4408-A7C8-75C600F5B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6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513" y="15462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9913" y="15462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983D-889A-48A2-A57E-5A7ED2080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1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FCF3-0441-4725-B23A-9FE456F16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FED78-110D-4058-8141-1C038787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8146-9702-4881-9716-82FB817E8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9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2ED0-DEFD-4036-A7DE-B1294E58D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B33F-7E9C-4C17-9B5D-742FE626A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638300" y="381000"/>
            <a:ext cx="63627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5462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20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436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err="1"/>
              <a:t>Preventivi</a:t>
            </a:r>
            <a:r>
              <a:rPr lang="en-US" dirty="0"/>
              <a:t> Pisa, </a:t>
            </a:r>
            <a:r>
              <a:rPr lang="en-US" dirty="0" err="1"/>
              <a:t>Luglio</a:t>
            </a:r>
            <a:r>
              <a:rPr lang="en-US" dirty="0"/>
              <a:t> 2022</a:t>
            </a:r>
          </a:p>
        </p:txBody>
      </p:sp>
      <p:sp>
        <p:nvSpPr>
          <p:cNvPr id="3420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 b="1"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pic>
        <p:nvPicPr>
          <p:cNvPr id="1030" name="Picture 1031" descr="blue_line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05838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38" descr="logoinfn_negativ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786" y="138113"/>
            <a:ext cx="13922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31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87900" y="6524625"/>
            <a:ext cx="836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ctr" hangingPunct="0">
              <a:spcBef>
                <a:spcPct val="0"/>
              </a:spcBef>
              <a:buClrTx/>
              <a:buFontTx/>
              <a:buNone/>
              <a:defRPr sz="1400">
                <a:solidFill>
                  <a:schemeClr val="bg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E9A6701B-A478-4746-B452-F9A66D8A2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7" b="23892"/>
          <a:stretch/>
        </p:blipFill>
        <p:spPr>
          <a:xfrm>
            <a:off x="193638" y="207738"/>
            <a:ext cx="1882588" cy="9497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8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28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CC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4275" y="317011"/>
            <a:ext cx="6362700" cy="685800"/>
          </a:xfrm>
        </p:spPr>
        <p:txBody>
          <a:bodyPr/>
          <a:lstStyle/>
          <a:p>
            <a:pPr eaLnBrk="1" hangingPunct="1"/>
            <a:r>
              <a:rPr lang="it-IT" sz="3200" b="1" dirty="0"/>
              <a:t>CSN5 Call </a:t>
            </a:r>
            <a:r>
              <a:rPr lang="it-IT" sz="3200" b="1" u="sng" dirty="0"/>
              <a:t>HiDRa</a:t>
            </a:r>
            <a:endParaRPr lang="en-US" sz="3200" b="1" u="sng" dirty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1317314" y="3835132"/>
            <a:ext cx="5497685" cy="181204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Deliverables</a:t>
            </a:r>
          </a:p>
          <a:p>
            <a:pPr eaLnBrk="1" hangingPunct="1">
              <a:lnSpc>
                <a:spcPct val="8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Struttura</a:t>
            </a:r>
          </a:p>
          <a:p>
            <a:pPr lvl="1" eaLnBrk="1" hangingPunct="1">
              <a:lnSpc>
                <a:spcPct val="8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WP, partecipazione e funding</a:t>
            </a:r>
          </a:p>
          <a:p>
            <a:pPr eaLnBrk="1" hangingPunct="1">
              <a:lnSpc>
                <a:spcPct val="8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Impatto sulla sezione di Pisa</a:t>
            </a:r>
          </a:p>
          <a:p>
            <a:pPr eaLnBrk="1" hangingPunct="1">
              <a:lnSpc>
                <a:spcPct val="80000"/>
              </a:lnSpc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err="1">
                <a:solidFill>
                  <a:schemeClr val="bg1"/>
                </a:solidFill>
              </a:rPr>
              <a:t>Preventivi</a:t>
            </a:r>
            <a:r>
              <a:rPr lang="en-US" sz="1400" dirty="0">
                <a:solidFill>
                  <a:schemeClr val="bg1"/>
                </a:solidFill>
              </a:rPr>
              <a:t> Pisa, </a:t>
            </a:r>
            <a:r>
              <a:rPr lang="en-US" sz="1400" dirty="0" err="1">
                <a:solidFill>
                  <a:schemeClr val="bg1"/>
                </a:solidFill>
              </a:rPr>
              <a:t>Luglio</a:t>
            </a:r>
            <a:r>
              <a:rPr lang="en-US" sz="1400" dirty="0">
                <a:solidFill>
                  <a:schemeClr val="bg1"/>
                </a:solidFill>
              </a:rPr>
              <a:t> 2022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/>
              <a:t>F. Bedeschi, INFN-Pisa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2993353F-A909-4581-A173-DEBD44DF0962}" type="slidenum">
              <a:rPr lang="en-US" sz="1400" smtClean="0">
                <a:solidFill>
                  <a:schemeClr val="bg1"/>
                </a:solidFill>
                <a:latin typeface="Times" pitchFamily="18" charset="0"/>
              </a:rPr>
              <a:pPr/>
              <a:t>1</a:t>
            </a:fld>
            <a:endParaRPr lang="en-US" sz="140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2794298" y="2994513"/>
            <a:ext cx="23230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4000" u="sng" dirty="0">
                <a:solidFill>
                  <a:srgbClr val="FF0000"/>
                </a:solidFill>
              </a:rPr>
              <a:t>Sommario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472" y="1287097"/>
            <a:ext cx="8278238" cy="155734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Hi</a:t>
            </a:r>
            <a:r>
              <a:rPr lang="en-US" dirty="0"/>
              <a:t>gh-Resolution Highly Granular </a:t>
            </a:r>
            <a:r>
              <a:rPr lang="en-US" b="1" u="sng" dirty="0"/>
              <a:t>D</a:t>
            </a:r>
            <a:r>
              <a:rPr lang="en-US" dirty="0"/>
              <a:t>ual-</a:t>
            </a:r>
            <a:r>
              <a:rPr lang="en-US" b="1" u="sng" dirty="0"/>
              <a:t>R</a:t>
            </a:r>
            <a:r>
              <a:rPr lang="en-US" dirty="0"/>
              <a:t>e</a:t>
            </a:r>
            <a:r>
              <a:rPr lang="en-US" b="1" u="sng" dirty="0"/>
              <a:t>a</a:t>
            </a:r>
            <a:r>
              <a:rPr lang="en-US" dirty="0"/>
              <a:t>dout</a:t>
            </a:r>
          </a:p>
          <a:p>
            <a:pPr algn="ctr"/>
            <a:r>
              <a:rPr lang="en-US" dirty="0"/>
              <a:t>Demonstrator 2</a:t>
            </a:r>
          </a:p>
          <a:p>
            <a:pPr algn="ctr"/>
            <a:r>
              <a:rPr lang="en-US" dirty="0"/>
              <a:t>= </a:t>
            </a:r>
            <a:r>
              <a:rPr lang="en-US" b="1" dirty="0"/>
              <a:t>HiDRa2</a:t>
            </a: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6414826" y="2343497"/>
            <a:ext cx="2562747" cy="90486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400" u="sng" dirty="0"/>
              <a:t>Franco Bedeschi</a:t>
            </a:r>
            <a:endParaRPr lang="it-IT" sz="2400" dirty="0">
              <a:solidFill>
                <a:srgbClr val="CCFFFF"/>
              </a:solidFill>
            </a:endParaRPr>
          </a:p>
          <a:p>
            <a:pPr eaLnBrk="1" hangingPunct="1"/>
            <a:r>
              <a:rPr lang="it-IT" sz="2400" dirty="0">
                <a:solidFill>
                  <a:srgbClr val="CCFFFF"/>
                </a:solidFill>
              </a:rPr>
              <a:t>Pisa, Luglio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550" y="6146844"/>
            <a:ext cx="783077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https://www.pi.infn.it/~bedeschi/RD_FCC/ HiDRa2021_final.pdf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75" y="2687318"/>
            <a:ext cx="3538012" cy="3848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Principali</a:t>
            </a:r>
            <a:r>
              <a:rPr lang="en-US" dirty="0"/>
              <a:t> “deliverables”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4123"/>
            <a:ext cx="4671168" cy="1546110"/>
          </a:xfrm>
        </p:spPr>
        <p:txBody>
          <a:bodyPr/>
          <a:lstStyle/>
          <a:p>
            <a:r>
              <a:rPr lang="en-US" dirty="0"/>
              <a:t>17 moduli 13x13x250 cm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2 moduli </a:t>
            </a:r>
            <a:r>
              <a:rPr lang="en-US" dirty="0" err="1"/>
              <a:t>centrali</a:t>
            </a:r>
            <a:r>
              <a:rPr lang="en-US" dirty="0"/>
              <a:t> </a:t>
            </a:r>
            <a:r>
              <a:rPr lang="en-US" dirty="0" err="1"/>
              <a:t>letti</a:t>
            </a:r>
            <a:r>
              <a:rPr lang="en-US" dirty="0"/>
              <a:t> a </a:t>
            </a:r>
            <a:r>
              <a:rPr lang="en-US" dirty="0" err="1"/>
              <a:t>SiPM</a:t>
            </a:r>
            <a:endParaRPr lang="en-US" dirty="0"/>
          </a:p>
          <a:p>
            <a:pPr lvl="1"/>
            <a:r>
              <a:rPr lang="en-US" dirty="0" err="1"/>
              <a:t>Restanti</a:t>
            </a:r>
            <a:r>
              <a:rPr lang="en-US" dirty="0"/>
              <a:t> con PMT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Preventivi</a:t>
            </a:r>
            <a:r>
              <a:rPr lang="en-US" dirty="0"/>
              <a:t> Pisa, </a:t>
            </a:r>
            <a:r>
              <a:rPr lang="en-US" dirty="0" err="1"/>
              <a:t>Luglio</a:t>
            </a:r>
            <a:r>
              <a:rPr lang="en-US" dirty="0"/>
              <a:t>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983" y="1407572"/>
            <a:ext cx="3730703" cy="317900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774165" y="4638854"/>
            <a:ext cx="5457384" cy="180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28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CC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rgbClr val="FFFF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 err="1"/>
              <a:t>Elettronica</a:t>
            </a:r>
            <a:r>
              <a:rPr lang="en-US" kern="0" dirty="0"/>
              <a:t> di readout per </a:t>
            </a:r>
            <a:r>
              <a:rPr lang="en-US" kern="0" dirty="0" err="1"/>
              <a:t>SiPM</a:t>
            </a:r>
            <a:endParaRPr lang="en-US" kern="0" dirty="0"/>
          </a:p>
          <a:p>
            <a:pPr lvl="1"/>
            <a:r>
              <a:rPr lang="en-US" kern="0" dirty="0"/>
              <a:t>~ 10 k </a:t>
            </a:r>
            <a:r>
              <a:rPr lang="en-US" kern="0" dirty="0" err="1"/>
              <a:t>canali</a:t>
            </a:r>
            <a:endParaRPr lang="en-US" kern="0" dirty="0"/>
          </a:p>
          <a:p>
            <a:r>
              <a:rPr lang="en-US" kern="0" dirty="0" err="1"/>
              <a:t>SiPM</a:t>
            </a:r>
            <a:r>
              <a:rPr lang="en-US" kern="0" dirty="0"/>
              <a:t> </a:t>
            </a:r>
            <a:r>
              <a:rPr lang="en-US" kern="0" dirty="0" err="1"/>
              <a:t>digitali</a:t>
            </a:r>
            <a:endParaRPr lang="en-US" kern="0" dirty="0"/>
          </a:p>
          <a:p>
            <a:pPr lvl="1"/>
            <a:r>
              <a:rPr lang="en-US" kern="0" dirty="0" err="1"/>
              <a:t>Esclusi</a:t>
            </a:r>
            <a:r>
              <a:rPr lang="en-US" kern="0" dirty="0"/>
              <a:t> </a:t>
            </a:r>
            <a:r>
              <a:rPr lang="en-US" kern="0" dirty="0" err="1"/>
              <a:t>dalla</a:t>
            </a:r>
            <a:r>
              <a:rPr lang="en-US" kern="0" dirty="0"/>
              <a:t> call (ma in ATTRACT)</a:t>
            </a:r>
          </a:p>
          <a:p>
            <a:endParaRPr lang="en-US" kern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97" y="5305987"/>
            <a:ext cx="1530503" cy="11426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3389" y="1355296"/>
            <a:ext cx="4670612" cy="29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1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9681"/>
            <a:ext cx="8978630" cy="4114800"/>
          </a:xfrm>
        </p:spPr>
        <p:txBody>
          <a:bodyPr/>
          <a:lstStyle/>
          <a:p>
            <a:r>
              <a:rPr lang="en-US" dirty="0"/>
              <a:t>Project PI: Roberto Ferrari (PV)</a:t>
            </a:r>
          </a:p>
          <a:p>
            <a:endParaRPr lang="en-US" dirty="0"/>
          </a:p>
          <a:p>
            <a:r>
              <a:rPr lang="en-US" dirty="0"/>
              <a:t>WP 1: Mechanics, fiber and PMT characterization</a:t>
            </a:r>
          </a:p>
          <a:p>
            <a:pPr lvl="1"/>
            <a:r>
              <a:rPr lang="en-US" dirty="0" err="1"/>
              <a:t>Responsabile</a:t>
            </a:r>
            <a:r>
              <a:rPr lang="en-US" dirty="0"/>
              <a:t>: G. Gaudio (PV), </a:t>
            </a:r>
            <a:r>
              <a:rPr lang="en-US" dirty="0" err="1"/>
              <a:t>Sezioni</a:t>
            </a:r>
            <a:r>
              <a:rPr lang="en-US" dirty="0"/>
              <a:t>: MI, </a:t>
            </a:r>
            <a:r>
              <a:rPr lang="en-US" b="1" dirty="0">
                <a:solidFill>
                  <a:srgbClr val="FF0000"/>
                </a:solidFill>
              </a:rPr>
              <a:t>PI</a:t>
            </a:r>
            <a:r>
              <a:rPr lang="en-US" dirty="0"/>
              <a:t>, PV</a:t>
            </a:r>
          </a:p>
          <a:p>
            <a:r>
              <a:rPr lang="en-US" dirty="0"/>
              <a:t>WP 2: Light Sensors (include </a:t>
            </a:r>
            <a:r>
              <a:rPr lang="en-US" dirty="0" err="1"/>
              <a:t>SiPM</a:t>
            </a:r>
            <a:r>
              <a:rPr lang="en-US" dirty="0"/>
              <a:t>)</a:t>
            </a:r>
          </a:p>
          <a:p>
            <a:pPr lvl="1"/>
            <a:r>
              <a:rPr lang="it-IT" dirty="0"/>
              <a:t>Responsabile: M. Caccia (MI), Sezioni: </a:t>
            </a:r>
            <a:r>
              <a:rPr lang="pl-PL" dirty="0"/>
              <a:t>BO, CT, MI, PV, TIFPA</a:t>
            </a:r>
            <a:endParaRPr lang="it-IT" dirty="0"/>
          </a:p>
          <a:p>
            <a:r>
              <a:rPr lang="en-US" dirty="0"/>
              <a:t>WP 3: Front-end and DAQ development</a:t>
            </a:r>
          </a:p>
          <a:p>
            <a:pPr lvl="1"/>
            <a:r>
              <a:rPr lang="en-US" dirty="0" err="1"/>
              <a:t>Responsabile</a:t>
            </a:r>
            <a:r>
              <a:rPr lang="en-US" dirty="0"/>
              <a:t>: R. Santoro (MI), </a:t>
            </a:r>
            <a:r>
              <a:rPr lang="en-US" dirty="0" err="1"/>
              <a:t>Sezioni</a:t>
            </a:r>
            <a:r>
              <a:rPr lang="en-US" dirty="0"/>
              <a:t>: </a:t>
            </a:r>
            <a:r>
              <a:rPr lang="pl-PL" dirty="0"/>
              <a:t>MI, TIFPA, BO, PV, CT</a:t>
            </a:r>
            <a:endParaRPr lang="en-US" dirty="0"/>
          </a:p>
          <a:p>
            <a:r>
              <a:rPr lang="en-US" dirty="0"/>
              <a:t>WP 4: Performance assessment</a:t>
            </a:r>
          </a:p>
          <a:p>
            <a:pPr lvl="1"/>
            <a:r>
              <a:rPr lang="en-US" dirty="0" err="1"/>
              <a:t>Responsabile</a:t>
            </a:r>
            <a:r>
              <a:rPr lang="en-US" dirty="0"/>
              <a:t>: G. Polesello (PV), </a:t>
            </a:r>
            <a:r>
              <a:rPr lang="en-US" dirty="0" err="1"/>
              <a:t>Sezioni</a:t>
            </a:r>
            <a:r>
              <a:rPr lang="en-US" dirty="0"/>
              <a:t>: </a:t>
            </a:r>
            <a:r>
              <a:rPr lang="pl-PL" dirty="0"/>
              <a:t>BO, MI, </a:t>
            </a:r>
            <a:r>
              <a:rPr lang="pl-PL" b="1" dirty="0">
                <a:solidFill>
                  <a:srgbClr val="FF0000"/>
                </a:solidFill>
              </a:rPr>
              <a:t>PI</a:t>
            </a:r>
            <a:r>
              <a:rPr lang="pl-PL" dirty="0"/>
              <a:t>, PV, RM1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Preventivi</a:t>
            </a:r>
            <a:r>
              <a:rPr lang="en-US" dirty="0"/>
              <a:t> Pisa, </a:t>
            </a:r>
            <a:r>
              <a:rPr lang="en-US" dirty="0" err="1"/>
              <a:t>Luglio</a:t>
            </a:r>
            <a:r>
              <a:rPr lang="en-US" dirty="0"/>
              <a:t>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D7DD-FE93-D889-BDB5-EFF141B5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Attivita</a:t>
            </a:r>
            <a:r>
              <a:rPr lang="en-US" dirty="0"/>
              <a:t>’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2DA25-8995-2A85-96E5-BEB3D0CF2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5141068" cy="4114800"/>
          </a:xfrm>
        </p:spPr>
        <p:txBody>
          <a:bodyPr/>
          <a:lstStyle/>
          <a:p>
            <a:r>
              <a:rPr lang="en-US" sz="2400" dirty="0" err="1"/>
              <a:t>Nuovi</a:t>
            </a:r>
            <a:r>
              <a:rPr lang="en-US" sz="2400" dirty="0"/>
              <a:t> PMT </a:t>
            </a:r>
            <a:r>
              <a:rPr lang="en-US" sz="2400" dirty="0" err="1"/>
              <a:t>ordinati</a:t>
            </a:r>
            <a:endParaRPr lang="en-US" sz="2400" dirty="0"/>
          </a:p>
          <a:p>
            <a:pPr lvl="1"/>
            <a:r>
              <a:rPr lang="en-US" sz="2000" dirty="0"/>
              <a:t>in </a:t>
            </a:r>
            <a:r>
              <a:rPr lang="en-US" sz="2000" dirty="0" err="1"/>
              <a:t>fase</a:t>
            </a:r>
            <a:r>
              <a:rPr lang="en-US" sz="2000" dirty="0"/>
              <a:t> di test</a:t>
            </a:r>
          </a:p>
          <a:p>
            <a:r>
              <a:rPr lang="en-US" sz="2400" dirty="0" err="1"/>
              <a:t>Campioni</a:t>
            </a:r>
            <a:r>
              <a:rPr lang="en-US" sz="2400" dirty="0"/>
              <a:t> </a:t>
            </a:r>
            <a:r>
              <a:rPr lang="en-US" sz="2400" dirty="0" err="1"/>
              <a:t>fibre</a:t>
            </a:r>
            <a:r>
              <a:rPr lang="en-US" sz="2400" dirty="0"/>
              <a:t> Saint </a:t>
            </a:r>
            <a:r>
              <a:rPr lang="en-US" sz="2400" dirty="0" err="1"/>
              <a:t>Gobain</a:t>
            </a:r>
            <a:endParaRPr lang="en-US" sz="2400" dirty="0"/>
          </a:p>
          <a:p>
            <a:pPr lvl="1"/>
            <a:r>
              <a:rPr lang="en-US" sz="2000" dirty="0"/>
              <a:t> in </a:t>
            </a:r>
            <a:r>
              <a:rPr lang="en-US" sz="2000" dirty="0" err="1"/>
              <a:t>fase</a:t>
            </a:r>
            <a:r>
              <a:rPr lang="en-US" sz="2000" dirty="0"/>
              <a:t> di test</a:t>
            </a:r>
          </a:p>
          <a:p>
            <a:r>
              <a:rPr lang="en-US" sz="2400" dirty="0" err="1"/>
              <a:t>Campioni</a:t>
            </a:r>
            <a:r>
              <a:rPr lang="en-US" sz="2400" dirty="0"/>
              <a:t> </a:t>
            </a:r>
            <a:r>
              <a:rPr lang="en-US" sz="2400" dirty="0" err="1"/>
              <a:t>fibre</a:t>
            </a:r>
            <a:r>
              <a:rPr lang="en-US" sz="2400" dirty="0"/>
              <a:t> Kuraray </a:t>
            </a:r>
            <a:r>
              <a:rPr lang="en-US" sz="2400" dirty="0" err="1"/>
              <a:t>ordinati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Per fine anno </a:t>
            </a:r>
            <a:r>
              <a:rPr lang="en-US" sz="2400" dirty="0" err="1"/>
              <a:t>grossi</a:t>
            </a:r>
            <a:r>
              <a:rPr lang="en-US" sz="2400" dirty="0"/>
              <a:t> </a:t>
            </a:r>
            <a:r>
              <a:rPr lang="en-US" sz="2400" dirty="0" err="1"/>
              <a:t>ordini</a:t>
            </a:r>
            <a:r>
              <a:rPr lang="en-US" sz="2400" dirty="0"/>
              <a:t> (&gt; 50 </a:t>
            </a:r>
            <a:r>
              <a:rPr lang="en-US" sz="2400" dirty="0" err="1"/>
              <a:t>kEuro</a:t>
            </a:r>
            <a:r>
              <a:rPr lang="en-US" sz="2400" dirty="0"/>
              <a:t>) </a:t>
            </a:r>
            <a:r>
              <a:rPr lang="en-US" sz="2400" dirty="0" err="1"/>
              <a:t>previsti</a:t>
            </a:r>
            <a:endParaRPr lang="en-US" sz="2400" dirty="0"/>
          </a:p>
          <a:p>
            <a:pPr lvl="1"/>
            <a:r>
              <a:rPr lang="en-US" sz="2000" dirty="0"/>
              <a:t>PMT e </a:t>
            </a:r>
            <a:r>
              <a:rPr lang="en-US" sz="2000" dirty="0" err="1"/>
              <a:t>fibre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C5CFB-E717-F121-14F8-C1D37D582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Preventivi</a:t>
            </a:r>
            <a:r>
              <a:rPr lang="en-US" dirty="0"/>
              <a:t> Pisa, </a:t>
            </a:r>
            <a:r>
              <a:rPr lang="en-US" dirty="0" err="1"/>
              <a:t>Luglio</a:t>
            </a:r>
            <a:r>
              <a:rPr lang="en-US" dirty="0"/>
              <a:t>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CD6C4-8A54-4507-F4AA-50E09E366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EE95-62F7-C319-F3DD-4BCA8837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802D4CB-DEA5-ECD2-EA3D-CA57E3576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0130" y="1955983"/>
            <a:ext cx="4675064" cy="3506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25ACEC-9808-46F1-0AFB-3DFF6410C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75764"/>
            <a:ext cx="5656926" cy="347926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9FDE16A-DDE8-594F-30C9-F6CDAF20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" y="3015985"/>
            <a:ext cx="5376395" cy="359699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9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Richieste</a:t>
            </a:r>
            <a:r>
              <a:rPr lang="en-US" dirty="0"/>
              <a:t> di </a:t>
            </a:r>
            <a:r>
              <a:rPr lang="en-US" dirty="0" err="1"/>
              <a:t>finanziamento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77" y="1370539"/>
            <a:ext cx="4378223" cy="1692771"/>
          </a:xfrm>
        </p:spPr>
        <p:txBody>
          <a:bodyPr/>
          <a:lstStyle/>
          <a:p>
            <a:r>
              <a:rPr lang="en-US" sz="2000" dirty="0" err="1"/>
              <a:t>Costi</a:t>
            </a:r>
            <a:r>
              <a:rPr lang="en-US" sz="2000" dirty="0"/>
              <a:t> </a:t>
            </a:r>
            <a:r>
              <a:rPr lang="en-US" sz="2000" dirty="0" err="1"/>
              <a:t>dominati</a:t>
            </a:r>
            <a:r>
              <a:rPr lang="en-US" sz="2000" dirty="0"/>
              <a:t> </a:t>
            </a:r>
            <a:r>
              <a:rPr lang="en-US" sz="2000" dirty="0" err="1"/>
              <a:t>dall’M&amp;S</a:t>
            </a:r>
            <a:endParaRPr lang="en-US" sz="2000" dirty="0"/>
          </a:p>
          <a:p>
            <a:r>
              <a:rPr lang="en-US" sz="2000" dirty="0" err="1"/>
              <a:t>Sinergia</a:t>
            </a:r>
            <a:r>
              <a:rPr lang="en-US" sz="2000" dirty="0"/>
              <a:t> con </a:t>
            </a:r>
            <a:r>
              <a:rPr lang="en-US" sz="2000" dirty="0" err="1"/>
              <a:t>AIDAinnova</a:t>
            </a:r>
            <a:r>
              <a:rPr lang="en-US" sz="2000" dirty="0"/>
              <a:t> per </a:t>
            </a:r>
            <a:r>
              <a:rPr lang="en-US" sz="2000" dirty="0" err="1"/>
              <a:t>AdR</a:t>
            </a:r>
            <a:endParaRPr lang="en-US" sz="2000" dirty="0"/>
          </a:p>
          <a:p>
            <a:r>
              <a:rPr lang="en-US" sz="2000" dirty="0" err="1"/>
              <a:t>Contributi</a:t>
            </a:r>
            <a:r>
              <a:rPr lang="en-US" sz="2000" dirty="0"/>
              <a:t> </a:t>
            </a:r>
            <a:r>
              <a:rPr lang="en-US" sz="2000" dirty="0" err="1"/>
              <a:t>internazionali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Preventivi</a:t>
            </a:r>
            <a:r>
              <a:rPr lang="en-US" dirty="0"/>
              <a:t> Pisa, </a:t>
            </a:r>
            <a:r>
              <a:rPr lang="en-US" dirty="0" err="1"/>
              <a:t>Luglio</a:t>
            </a:r>
            <a:r>
              <a:rPr lang="en-US" dirty="0"/>
              <a:t>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59551" y="1312761"/>
            <a:ext cx="4290672" cy="107721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Finanziamento</a:t>
            </a:r>
            <a:r>
              <a:rPr lang="en-US" sz="2000" dirty="0">
                <a:solidFill>
                  <a:schemeClr val="bg1"/>
                </a:solidFill>
              </a:rPr>
              <a:t> 2 M$ </a:t>
            </a:r>
            <a:r>
              <a:rPr lang="en-US" sz="2000" dirty="0" err="1">
                <a:solidFill>
                  <a:schemeClr val="bg1"/>
                </a:solidFill>
              </a:rPr>
              <a:t>gia’ottenuto</a:t>
            </a:r>
            <a:r>
              <a:rPr lang="en-US" sz="2000" dirty="0">
                <a:solidFill>
                  <a:schemeClr val="bg1"/>
                </a:solidFill>
              </a:rPr>
              <a:t> da </a:t>
            </a:r>
            <a:r>
              <a:rPr lang="en-US" sz="2000" dirty="0" err="1">
                <a:solidFill>
                  <a:schemeClr val="bg1"/>
                </a:solidFill>
              </a:rPr>
              <a:t>Corea</a:t>
            </a:r>
            <a:r>
              <a:rPr lang="en-US" sz="2000" dirty="0">
                <a:solidFill>
                  <a:schemeClr val="bg1"/>
                </a:solidFill>
              </a:rPr>
              <a:t> per </a:t>
            </a:r>
            <a:r>
              <a:rPr lang="en-US" sz="2000" dirty="0" err="1">
                <a:solidFill>
                  <a:schemeClr val="bg1"/>
                </a:solidFill>
              </a:rPr>
              <a:t>calorimetria</a:t>
            </a:r>
            <a:r>
              <a:rPr lang="en-US" sz="2000" dirty="0">
                <a:solidFill>
                  <a:schemeClr val="bg1"/>
                </a:solidFill>
              </a:rPr>
              <a:t> DR</a:t>
            </a:r>
          </a:p>
          <a:p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Finanziamento</a:t>
            </a:r>
            <a:r>
              <a:rPr lang="en-US" sz="2000" dirty="0">
                <a:solidFill>
                  <a:schemeClr val="bg1"/>
                </a:solidFill>
              </a:rPr>
              <a:t>  1M$ </a:t>
            </a:r>
            <a:r>
              <a:rPr lang="en-US" sz="2000" dirty="0" err="1">
                <a:solidFill>
                  <a:schemeClr val="bg1"/>
                </a:solidFill>
              </a:rPr>
              <a:t>ottenuto</a:t>
            </a:r>
            <a:r>
              <a:rPr lang="en-US" sz="2000" dirty="0">
                <a:solidFill>
                  <a:schemeClr val="bg1"/>
                </a:solidFill>
              </a:rPr>
              <a:t> in USA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3F34AB-60A9-D3CB-21BE-88CFEA134D30}"/>
              </a:ext>
            </a:extLst>
          </p:cNvPr>
          <p:cNvGrpSpPr/>
          <p:nvPr/>
        </p:nvGrpSpPr>
        <p:grpSpPr>
          <a:xfrm>
            <a:off x="0" y="3612013"/>
            <a:ext cx="9144000" cy="2036375"/>
            <a:chOff x="0" y="3612013"/>
            <a:chExt cx="9144000" cy="203637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46CA3F-F497-8A04-6685-2A136B012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612013"/>
              <a:ext cx="9144000" cy="5794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E76A01A-EDF8-B3D1-7D27-B52E7FBD9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147704"/>
              <a:ext cx="9144000" cy="150068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A457BE-6C74-F70D-D945-4F21761ADA5C}"/>
                </a:ext>
              </a:extLst>
            </p:cNvPr>
            <p:cNvSpPr/>
            <p:nvPr/>
          </p:nvSpPr>
          <p:spPr bwMode="auto">
            <a:xfrm>
              <a:off x="6332706" y="3910344"/>
              <a:ext cx="953311" cy="173804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533400" marR="0" indent="-5334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4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Impatto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sezione</a:t>
            </a:r>
            <a:r>
              <a:rPr lang="en-US" dirty="0"/>
              <a:t> di Pisa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83" y="1410038"/>
            <a:ext cx="8823764" cy="4114800"/>
          </a:xfrm>
        </p:spPr>
        <p:txBody>
          <a:bodyPr/>
          <a:lstStyle/>
          <a:p>
            <a:r>
              <a:rPr lang="en-US" dirty="0" err="1"/>
              <a:t>Ricercatori</a:t>
            </a:r>
            <a:r>
              <a:rPr lang="en-US" dirty="0"/>
              <a:t>: 20% per 3 </a:t>
            </a:r>
            <a:r>
              <a:rPr lang="en-US" dirty="0" err="1"/>
              <a:t>anni</a:t>
            </a:r>
            <a:r>
              <a:rPr lang="en-US" dirty="0"/>
              <a:t> di Bedeschi, Cavasinni, Roda</a:t>
            </a:r>
          </a:p>
          <a:p>
            <a:pPr lvl="1"/>
            <a:r>
              <a:rPr lang="en-US" dirty="0"/>
              <a:t>+ 70% </a:t>
            </a:r>
            <a:r>
              <a:rPr lang="en-US" dirty="0" err="1"/>
              <a:t>AdR</a:t>
            </a:r>
            <a:r>
              <a:rPr lang="en-US" dirty="0"/>
              <a:t> per 2 anni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cofinanziamento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  <a:p>
            <a:r>
              <a:rPr lang="en-US" dirty="0" err="1"/>
              <a:t>Tecnologi</a:t>
            </a:r>
            <a:r>
              <a:rPr lang="en-US" dirty="0"/>
              <a:t>: 20% Basti per 3 anni</a:t>
            </a:r>
          </a:p>
          <a:p>
            <a:r>
              <a:rPr lang="en-US" dirty="0" err="1"/>
              <a:t>Utilizzo</a:t>
            </a:r>
            <a:r>
              <a:rPr lang="en-US" dirty="0"/>
              <a:t> </a:t>
            </a:r>
            <a:r>
              <a:rPr lang="en-US" dirty="0" err="1"/>
              <a:t>servizi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Ingegnerizzazione</a:t>
            </a:r>
            <a:r>
              <a:rPr lang="en-US" dirty="0"/>
              <a:t>/</a:t>
            </a:r>
            <a:r>
              <a:rPr lang="en-US" dirty="0" err="1"/>
              <a:t>realizzazione</a:t>
            </a:r>
            <a:r>
              <a:rPr lang="en-US" dirty="0"/>
              <a:t> di </a:t>
            </a:r>
            <a:r>
              <a:rPr lang="en-US" dirty="0" err="1"/>
              <a:t>piccoli</a:t>
            </a:r>
            <a:r>
              <a:rPr lang="en-US" dirty="0"/>
              <a:t> </a:t>
            </a:r>
            <a:r>
              <a:rPr lang="en-US" dirty="0" err="1"/>
              <a:t>prototipi</a:t>
            </a:r>
            <a:r>
              <a:rPr lang="en-US" dirty="0"/>
              <a:t> e tools in </a:t>
            </a:r>
            <a:r>
              <a:rPr lang="en-US" dirty="0" err="1"/>
              <a:t>officina</a:t>
            </a:r>
            <a:r>
              <a:rPr lang="en-US" dirty="0"/>
              <a:t> o </a:t>
            </a:r>
            <a:r>
              <a:rPr lang="en-US" dirty="0" err="1"/>
              <a:t>fuori</a:t>
            </a:r>
            <a:endParaRPr lang="en-US" dirty="0"/>
          </a:p>
          <a:p>
            <a:r>
              <a:rPr lang="en-US" dirty="0" err="1"/>
              <a:t>Principali</a:t>
            </a:r>
            <a:r>
              <a:rPr lang="en-US" dirty="0"/>
              <a:t> </a:t>
            </a:r>
            <a:r>
              <a:rPr lang="en-US" dirty="0" err="1"/>
              <a:t>attivita</a:t>
            </a:r>
            <a:r>
              <a:rPr lang="en-US" dirty="0"/>
              <a:t>’:</a:t>
            </a:r>
          </a:p>
          <a:p>
            <a:pPr lvl="1"/>
            <a:r>
              <a:rPr lang="en-US" dirty="0"/>
              <a:t>QA/QC di </a:t>
            </a:r>
            <a:r>
              <a:rPr lang="en-US" dirty="0" err="1"/>
              <a:t>piccole</a:t>
            </a:r>
            <a:r>
              <a:rPr lang="en-US" dirty="0"/>
              <a:t> </a:t>
            </a:r>
            <a:r>
              <a:rPr lang="en-US" dirty="0" err="1"/>
              <a:t>quantita’di</a:t>
            </a:r>
            <a:r>
              <a:rPr lang="en-US" dirty="0"/>
              <a:t> </a:t>
            </a:r>
            <a:r>
              <a:rPr lang="en-US" dirty="0" err="1"/>
              <a:t>fibre</a:t>
            </a:r>
            <a:r>
              <a:rPr lang="en-US" dirty="0"/>
              <a:t> </a:t>
            </a:r>
            <a:r>
              <a:rPr lang="en-US" dirty="0" err="1"/>
              <a:t>ottiche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Se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gruppo</a:t>
            </a:r>
            <a:r>
              <a:rPr lang="en-US" dirty="0"/>
              <a:t> </a:t>
            </a:r>
            <a:r>
              <a:rPr lang="en-US" dirty="0" err="1"/>
              <a:t>cresce</a:t>
            </a:r>
            <a:r>
              <a:rPr lang="en-US" dirty="0"/>
              <a:t> facile </a:t>
            </a:r>
            <a:r>
              <a:rPr lang="en-US" dirty="0" err="1"/>
              <a:t>portare</a:t>
            </a:r>
            <a:r>
              <a:rPr lang="en-US" dirty="0"/>
              <a:t> a Pisa </a:t>
            </a:r>
            <a:r>
              <a:rPr lang="en-US" dirty="0" err="1"/>
              <a:t>maggiori</a:t>
            </a:r>
            <a:r>
              <a:rPr lang="en-US" dirty="0"/>
              <a:t> </a:t>
            </a:r>
            <a:r>
              <a:rPr lang="en-US" dirty="0" err="1"/>
              <a:t>attivita</a:t>
            </a:r>
            <a:r>
              <a:rPr lang="en-US" dirty="0"/>
              <a:t>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Preventivi</a:t>
            </a:r>
            <a:r>
              <a:rPr lang="en-US" dirty="0"/>
              <a:t> Pisa, </a:t>
            </a:r>
            <a:r>
              <a:rPr lang="en-US" dirty="0" err="1"/>
              <a:t>Luglio</a:t>
            </a:r>
            <a:r>
              <a:rPr lang="en-US" dirty="0"/>
              <a:t>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Preventivi</a:t>
            </a:r>
            <a:r>
              <a:rPr lang="en-US" dirty="0"/>
              <a:t> Pisa, </a:t>
            </a:r>
            <a:r>
              <a:rPr lang="en-US" dirty="0" err="1"/>
              <a:t>Luglio</a:t>
            </a:r>
            <a:r>
              <a:rPr lang="en-US" dirty="0"/>
              <a:t>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955941">
            <a:off x="827906" y="3150471"/>
            <a:ext cx="729056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15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7694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Composizione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5371" y="1312761"/>
            <a:ext cx="9124545" cy="2179468"/>
          </a:xfrm>
        </p:spPr>
        <p:txBody>
          <a:bodyPr/>
          <a:lstStyle/>
          <a:p>
            <a:pPr lvl="1"/>
            <a:r>
              <a:rPr lang="en-US" dirty="0"/>
              <a:t>7 </a:t>
            </a:r>
            <a:r>
              <a:rPr lang="en-US" dirty="0" err="1"/>
              <a:t>sezioni</a:t>
            </a:r>
            <a:r>
              <a:rPr lang="en-US" dirty="0"/>
              <a:t> INFN </a:t>
            </a:r>
            <a:r>
              <a:rPr lang="en-US" dirty="0" err="1"/>
              <a:t>partecipanti</a:t>
            </a:r>
            <a:r>
              <a:rPr lang="en-US" dirty="0"/>
              <a:t>: BO, CT, MI,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, PV, RM1, TIFPA</a:t>
            </a:r>
          </a:p>
          <a:p>
            <a:pPr lvl="1"/>
            <a:r>
              <a:rPr lang="en-US" dirty="0" err="1"/>
              <a:t>Ditte</a:t>
            </a:r>
            <a:r>
              <a:rPr lang="en-US" dirty="0"/>
              <a:t>: CAEN, FBK</a:t>
            </a:r>
          </a:p>
          <a:p>
            <a:pPr lvl="1"/>
            <a:r>
              <a:rPr lang="en-US" dirty="0" err="1"/>
              <a:t>Collaboratori</a:t>
            </a:r>
            <a:r>
              <a:rPr lang="en-US" dirty="0"/>
              <a:t> </a:t>
            </a:r>
            <a:r>
              <a:rPr lang="en-US" dirty="0" err="1"/>
              <a:t>internazionali</a:t>
            </a:r>
            <a:r>
              <a:rPr lang="en-US" dirty="0"/>
              <a:t>: Univ. Sussex (UK), Cluster di </a:t>
            </a:r>
            <a:r>
              <a:rPr lang="en-US" dirty="0" err="1"/>
              <a:t>universita</a:t>
            </a:r>
            <a:r>
              <a:rPr lang="en-US" dirty="0"/>
              <a:t>’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Corea</a:t>
            </a:r>
            <a:r>
              <a:rPr lang="en-US" dirty="0"/>
              <a:t> del </a:t>
            </a:r>
            <a:r>
              <a:rPr lang="en-US" dirty="0" err="1"/>
              <a:t>Sud</a:t>
            </a:r>
            <a:r>
              <a:rPr lang="en-US" dirty="0"/>
              <a:t>, Princeton, Maryland, Texas Tech  Univ. (USA), UTFSM di Valparaiso (</a:t>
            </a:r>
            <a:r>
              <a:rPr lang="en-US" dirty="0" err="1"/>
              <a:t>Cile</a:t>
            </a:r>
            <a:r>
              <a:rPr lang="en-US" dirty="0"/>
              <a:t>), Crystal Clear </a:t>
            </a:r>
            <a:r>
              <a:rPr lang="en-US" dirty="0" err="1"/>
              <a:t>collab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Preventivi</a:t>
            </a:r>
            <a:r>
              <a:rPr lang="en-US" dirty="0"/>
              <a:t> Pisa, </a:t>
            </a:r>
            <a:r>
              <a:rPr lang="en-US" dirty="0" err="1"/>
              <a:t>Luglio</a:t>
            </a:r>
            <a:r>
              <a:rPr lang="en-US" dirty="0"/>
              <a:t>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93618" y="1312761"/>
            <a:ext cx="375527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Interesse</a:t>
            </a:r>
            <a:r>
              <a:rPr lang="en-US" sz="2400" dirty="0"/>
              <a:t> e </a:t>
            </a:r>
            <a:r>
              <a:rPr lang="en-US" sz="2400" dirty="0" err="1"/>
              <a:t>supporto</a:t>
            </a:r>
            <a:r>
              <a:rPr lang="en-US" sz="2400" dirty="0"/>
              <a:t> da ALICE FOCAL </a:t>
            </a:r>
            <a:r>
              <a:rPr lang="en-US" sz="2400" dirty="0" err="1"/>
              <a:t>ed</a:t>
            </a:r>
            <a:r>
              <a:rPr lang="en-US" sz="2400" dirty="0"/>
              <a:t> LHCB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1" y="3419517"/>
            <a:ext cx="9123890" cy="31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275" y="3260107"/>
            <a:ext cx="5379060" cy="3341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Richieste</a:t>
            </a:r>
            <a:r>
              <a:rPr lang="en-US" dirty="0"/>
              <a:t> di </a:t>
            </a:r>
            <a:r>
              <a:rPr lang="en-US" dirty="0" err="1"/>
              <a:t>finanziamento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28" y="1312761"/>
            <a:ext cx="4378223" cy="4114800"/>
          </a:xfrm>
        </p:spPr>
        <p:txBody>
          <a:bodyPr/>
          <a:lstStyle/>
          <a:p>
            <a:r>
              <a:rPr lang="en-US" dirty="0" err="1"/>
              <a:t>Costi</a:t>
            </a:r>
            <a:r>
              <a:rPr lang="en-US" dirty="0"/>
              <a:t> </a:t>
            </a:r>
            <a:r>
              <a:rPr lang="en-US" dirty="0" err="1"/>
              <a:t>dominati</a:t>
            </a:r>
            <a:r>
              <a:rPr lang="en-US" dirty="0"/>
              <a:t> </a:t>
            </a:r>
            <a:r>
              <a:rPr lang="en-US" dirty="0" err="1"/>
              <a:t>dall’M&amp;S</a:t>
            </a:r>
            <a:endParaRPr lang="en-US" dirty="0"/>
          </a:p>
          <a:p>
            <a:r>
              <a:rPr lang="en-US" dirty="0" err="1"/>
              <a:t>Sinergia</a:t>
            </a:r>
            <a:r>
              <a:rPr lang="en-US" dirty="0"/>
              <a:t> con </a:t>
            </a:r>
            <a:r>
              <a:rPr lang="en-US" dirty="0" err="1"/>
              <a:t>AIDAinnova</a:t>
            </a:r>
            <a:r>
              <a:rPr lang="en-US" dirty="0"/>
              <a:t> per </a:t>
            </a:r>
            <a:r>
              <a:rPr lang="en-US" dirty="0" err="1"/>
              <a:t>AdR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Preventivi</a:t>
            </a:r>
            <a:r>
              <a:rPr lang="en-US" dirty="0"/>
              <a:t> Pisa, </a:t>
            </a:r>
            <a:r>
              <a:rPr lang="en-US" dirty="0" err="1"/>
              <a:t>Luglio</a:t>
            </a:r>
            <a:r>
              <a:rPr lang="en-US" dirty="0"/>
              <a:t>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70884" y="1334857"/>
            <a:ext cx="4328476" cy="155734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Da </a:t>
            </a:r>
            <a:r>
              <a:rPr lang="en-US" dirty="0" err="1"/>
              <a:t>AIDAinnova</a:t>
            </a:r>
            <a:endParaRPr lang="en-US" dirty="0"/>
          </a:p>
          <a:p>
            <a:r>
              <a:rPr lang="en-US" dirty="0"/>
              <a:t>40 k€ a PV + 30 k€ a CAEN</a:t>
            </a:r>
          </a:p>
          <a:p>
            <a:r>
              <a:rPr lang="en-US" dirty="0"/>
              <a:t>40 k€ a UK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8448261" y="6301409"/>
            <a:ext cx="641074" cy="32302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5334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04" y="1912199"/>
            <a:ext cx="7538243" cy="465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62"/>
  <p:tag name="DEFAULTHEIGHT" val="328"/>
  <p:tag name="PREAMBLE" val="\documentclass{article}&#10;\pagestyle{empty}&#10;\usepackage{xspace,amssymb,amsfonts,amsmath}&#10;\usepackage{color}&#10;\usepackage{TeX4PPT}&#10;&#10;\begin{equation}&#10;E = \frac{s-\lambda q}{1-\lambda}&#10;\end{equation}&#10;\end{document}&#10;&#10;"/>
  <p:tag name="MAGPC" val="200"/>
  <p:tag name="FONTSIZE" val="10"/>
</p:tagLst>
</file>

<file path=ppt/theme/theme1.xml><?xml version="1.0" encoding="utf-8"?>
<a:theme xmlns:a="http://schemas.openxmlformats.org/drawingml/2006/main" name="Lezioni_CERN_2003">
  <a:themeElements>
    <a:clrScheme name="Lezioni_CERN_200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zioni_CERN_200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zioni_CERN_2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_CERN_2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Data\Microsoft\Templates\Lezioni_CERN_2003.pot</Template>
  <TotalTime>0</TotalTime>
  <Pages>22</Pages>
  <Words>546</Words>
  <Application>Microsoft Office PowerPoint</Application>
  <PresentationFormat>Letter Paper (8.5x11 in)</PresentationFormat>
  <Paragraphs>101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Helvetica</vt:lpstr>
      <vt:lpstr>Times</vt:lpstr>
      <vt:lpstr>Times New Roman</vt:lpstr>
      <vt:lpstr>Wingdings</vt:lpstr>
      <vt:lpstr>Lezioni_CERN_2003</vt:lpstr>
      <vt:lpstr>CSN5 Call HiDRa</vt:lpstr>
      <vt:lpstr>Principali “deliverables”</vt:lpstr>
      <vt:lpstr>Work packages</vt:lpstr>
      <vt:lpstr>Attivita’ 2022</vt:lpstr>
      <vt:lpstr>Richieste di finanziamento</vt:lpstr>
      <vt:lpstr>Impatto sulla sezione di Pisa</vt:lpstr>
      <vt:lpstr>Backup</vt:lpstr>
      <vt:lpstr>Composizione</vt:lpstr>
      <vt:lpstr>Richieste di finanziamento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of Collaboration Meeting talk</dc:title>
  <dc:subject>Bs workshop 1/14/05</dc:subject>
  <dc:creator>Franco Bedeschi</dc:creator>
  <cp:lastModifiedBy>Franco Bedeschi</cp:lastModifiedBy>
  <cp:revision>2200</cp:revision>
  <cp:lastPrinted>2012-05-03T16:18:25Z</cp:lastPrinted>
  <dcterms:created xsi:type="dcterms:W3CDTF">1997-01-27T15:41:37Z</dcterms:created>
  <dcterms:modified xsi:type="dcterms:W3CDTF">2022-07-01T05:48:13Z</dcterms:modified>
</cp:coreProperties>
</file>