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63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077" autoAdjust="0"/>
  </p:normalViewPr>
  <p:slideViewPr>
    <p:cSldViewPr snapToGrid="0">
      <p:cViewPr varScale="1">
        <p:scale>
          <a:sx n="80" d="100"/>
          <a:sy n="80" d="100"/>
        </p:scale>
        <p:origin x="91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0C33-FAF4-45C7-9C07-F563623AD1A0}" type="datetimeFigureOut">
              <a:rPr lang="it-IT" smtClean="0"/>
              <a:t>03/07/2022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7CB0-7BF6-4213-9B94-D8BBEBB9FA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22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6CD5E-2587-22B8-6613-2F90B5EF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A3D71-9840-3F58-8266-9A14B378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0A5764-A647-4EA6-F9FF-B3579878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77C5A3-FB3D-24DC-0952-6BAF66F4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FB177-3F35-5DBE-A1C3-EF0A3A55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8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61E78-1807-27D0-EA37-9EB4C304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1875D8-F975-D84E-4BF6-18B468F6E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517EA2-D202-E836-CA9D-46971915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6AD3DD-2F89-3F06-8BB6-501642B5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F200E6-92AF-FC1D-35F9-E6BE4300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44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11029D-ACD1-036B-D1D1-262BAFE1D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662F23-FCA2-C268-A8CD-1716EB888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1EB3E-4E6C-7611-688D-04360EFD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F2EF92-7412-EE17-BC14-4FF39DBD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BB33B-2FA7-F814-4654-C124EFE8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16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26732-D9CD-A7CA-048D-487A8460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7B72A4-558B-AA44-1B87-8B249A30E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08C943-5D28-014A-D7D5-A21DB76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C7589C-15D8-1432-8B6C-6634BB3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INFN Sez. di Pisa - Preventivi 2023 – </a:t>
            </a:r>
            <a:r>
              <a:rPr lang="it-IT" dirty="0" err="1" smtClean="0"/>
              <a:t>Qub-It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9A3EE6-B8DA-132F-8BDA-B5E0C4E7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96A8E-686E-2353-19E2-DB04E5F0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A8C7C6-6070-5A45-BA17-17C4C1320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EEEB8-2438-08CF-F80F-D5FB6575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B920C8-9B6B-77DF-7293-ECEC1882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F25C54-E583-EC14-61A4-6A7EBFC9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57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C24700-BE96-3DC7-621C-3B06767C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0979C8-C6E3-27E5-3137-DFFD7428D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46EB65-8513-9E00-83E2-65B20D4C0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6A3061-F3AC-A776-0F69-0E1231F4C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2ACDE7-5601-A91B-A3ED-A5FBC2C4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A8F053-ED1A-9ADE-40EE-521B0F78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5D515-9353-3D28-E71E-7B330C81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CFD655-CEF1-1AE9-47AA-07A7B3C38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469CB8-6499-3CD1-CDF4-FAE451FC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3092F3-5C03-2DB5-66BC-51ED783AD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123ED2-DA87-9EAE-16E6-DB68D685E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C0EDCE-5B9D-4B08-6236-8867B27D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A728320-4EE6-93B3-77E9-C40A57D4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1B491F-4139-9F62-8116-9C62AA7E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46E5E-4CD7-B4A5-F22B-252C3BA1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4086A9-7939-AFB4-E449-FF942B38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6C9BD2-6945-596D-0809-651DD6A3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C40D45-B483-BD2C-EFEE-F91BA31E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8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496B19-334D-E328-F5CA-92E37EF7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F4724C2-65BB-4637-9178-1D26F39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0958A0-5135-7913-757C-1BE073BA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9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878CA-986F-DAC4-6FD7-C298E3EC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3404C-CAA4-B540-DC24-B16CC630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59C34-614A-30D7-F39B-569636AA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FA58FB-2D28-4D36-F1F5-1799BCD6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D3873E-FB23-22E7-41AE-D4530EE1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9E6081-C640-AAE5-8542-D677D138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586C8-D540-AB40-5C52-89A58D66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8B163-C4D3-0EC4-5C1C-9E6B238F8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2AE465-ABEE-6C2D-3ECC-DFFB902C3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544EE7-8F4D-6783-7C20-F0037F8F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1/07/2022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9724F1-F569-9270-8FFF-32803965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INFN Sez. di Pisa - Preventivi 2023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0A5D2E-74E9-E045-5A0E-275DA01C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442706E-61B0-CF90-ABD3-88C90EEC8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7F6F87-04BB-A6E2-79F9-B5C82050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2A0C90-4786-24EF-7E94-7101278AB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AC6C9-80C8-6795-D8BD-2DAEAA3C1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QUB-IT - INFN Sez. di Pisa - Preventivi 2023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CC24A9-0597-129A-FFE3-0EE165334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0FF8-8B53-417E-BB1E-3BF1365B2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5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926757" y="4728458"/>
            <a:ext cx="11360800" cy="7525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en-GB" sz="3600" i="1" dirty="0" err="1" smtClean="0"/>
              <a:t>Presentazione</a:t>
            </a:r>
            <a:r>
              <a:rPr lang="en-GB" sz="3600" i="1" dirty="0" smtClean="0"/>
              <a:t> </a:t>
            </a:r>
            <a:r>
              <a:rPr lang="en-GB" sz="3600" i="1" dirty="0"/>
              <a:t>in </a:t>
            </a:r>
            <a:r>
              <a:rPr lang="en-GB" sz="3600" i="1" dirty="0" err="1"/>
              <a:t>Sezione</a:t>
            </a:r>
            <a:r>
              <a:rPr lang="en-GB" sz="3600" i="1" dirty="0"/>
              <a:t> </a:t>
            </a:r>
            <a:r>
              <a:rPr lang="en-GB" sz="3600" i="1" dirty="0" err="1"/>
              <a:t>dei</a:t>
            </a:r>
            <a:r>
              <a:rPr lang="en-GB" sz="3600" i="1" dirty="0"/>
              <a:t> </a:t>
            </a:r>
            <a:r>
              <a:rPr lang="en-GB" sz="3600" i="1" dirty="0" err="1"/>
              <a:t>preventivi</a:t>
            </a:r>
            <a:r>
              <a:rPr lang="en-GB" sz="3600" i="1" dirty="0"/>
              <a:t> 2023 di CSN5</a:t>
            </a:r>
            <a:endParaRPr sz="3600" i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479021" y="5382510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GB" u="sng" dirty="0" smtClean="0"/>
              <a:t>Gianluca </a:t>
            </a:r>
            <a:r>
              <a:rPr lang="en-GB" u="sng" dirty="0" err="1" smtClean="0"/>
              <a:t>Lamanna</a:t>
            </a:r>
            <a:r>
              <a:rPr lang="en-GB" u="sng" dirty="0" smtClean="0"/>
              <a:t> </a:t>
            </a:r>
            <a:r>
              <a:rPr lang="en-GB" dirty="0" smtClean="0"/>
              <a:t>- </a:t>
            </a:r>
            <a:r>
              <a:rPr lang="en-GB" dirty="0" smtClean="0"/>
              <a:t>4 </a:t>
            </a:r>
            <a:r>
              <a:rPr lang="en-GB" dirty="0" err="1"/>
              <a:t>luglio</a:t>
            </a:r>
            <a:r>
              <a:rPr lang="en-GB" dirty="0"/>
              <a:t> 2022</a:t>
            </a:r>
            <a:endParaRPr dirty="0"/>
          </a:p>
        </p:txBody>
      </p:sp>
      <p:pic>
        <p:nvPicPr>
          <p:cNvPr id="118" name="Google Shape;118;p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5941" y="108100"/>
            <a:ext cx="1542628" cy="8914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igura a mano libera 4"/>
          <p:cNvSpPr/>
          <p:nvPr/>
        </p:nvSpPr>
        <p:spPr>
          <a:xfrm>
            <a:off x="0" y="273307"/>
            <a:ext cx="12144671" cy="1296144"/>
          </a:xfrm>
          <a:custGeom>
            <a:avLst/>
            <a:gdLst>
              <a:gd name="connsiteX0" fmla="*/ 0 w 8297333"/>
              <a:gd name="connsiteY0" fmla="*/ 2202503 h 3025788"/>
              <a:gd name="connsiteX1" fmla="*/ 5068711 w 8297333"/>
              <a:gd name="connsiteY1" fmla="*/ 2179925 h 3025788"/>
              <a:gd name="connsiteX2" fmla="*/ 5238045 w 8297333"/>
              <a:gd name="connsiteY2" fmla="*/ 1367125 h 3025788"/>
              <a:gd name="connsiteX3" fmla="*/ 6107289 w 8297333"/>
              <a:gd name="connsiteY3" fmla="*/ 2597614 h 3025788"/>
              <a:gd name="connsiteX4" fmla="*/ 6096000 w 8297333"/>
              <a:gd name="connsiteY4" fmla="*/ 1169 h 3025788"/>
              <a:gd name="connsiteX5" fmla="*/ 6886222 w 8297333"/>
              <a:gd name="connsiteY5" fmla="*/ 2970147 h 3025788"/>
              <a:gd name="connsiteX6" fmla="*/ 7236178 w 8297333"/>
              <a:gd name="connsiteY6" fmla="*/ 1931569 h 3025788"/>
              <a:gd name="connsiteX7" fmla="*/ 8297333 w 8297333"/>
              <a:gd name="connsiteY7" fmla="*/ 1829969 h 30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33" h="3025788">
                <a:moveTo>
                  <a:pt x="0" y="2202503"/>
                </a:moveTo>
                <a:cubicBezTo>
                  <a:pt x="2097852" y="2260829"/>
                  <a:pt x="4195704" y="2319155"/>
                  <a:pt x="5068711" y="2179925"/>
                </a:cubicBezTo>
                <a:cubicBezTo>
                  <a:pt x="5941718" y="2040695"/>
                  <a:pt x="5064949" y="1297510"/>
                  <a:pt x="5238045" y="1367125"/>
                </a:cubicBezTo>
                <a:cubicBezTo>
                  <a:pt x="5411141" y="1436740"/>
                  <a:pt x="5964297" y="2825273"/>
                  <a:pt x="6107289" y="2597614"/>
                </a:cubicBezTo>
                <a:cubicBezTo>
                  <a:pt x="6250282" y="2369955"/>
                  <a:pt x="5966178" y="-60920"/>
                  <a:pt x="6096000" y="1169"/>
                </a:cubicBezTo>
                <a:cubicBezTo>
                  <a:pt x="6225822" y="63258"/>
                  <a:pt x="6696192" y="2648414"/>
                  <a:pt x="6886222" y="2970147"/>
                </a:cubicBezTo>
                <a:cubicBezTo>
                  <a:pt x="7076252" y="3291880"/>
                  <a:pt x="7000993" y="2121599"/>
                  <a:pt x="7236178" y="1931569"/>
                </a:cubicBezTo>
                <a:cubicBezTo>
                  <a:pt x="7471363" y="1741539"/>
                  <a:pt x="7884348" y="1785754"/>
                  <a:pt x="8297333" y="1829969"/>
                </a:cubicBezTo>
              </a:path>
            </a:pathLst>
          </a:custGeom>
          <a:noFill/>
          <a:ln w="444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16;p1"/>
          <p:cNvSpPr txBox="1">
            <a:spLocks/>
          </p:cNvSpPr>
          <p:nvPr/>
        </p:nvSpPr>
        <p:spPr>
          <a:xfrm>
            <a:off x="-784411" y="350957"/>
            <a:ext cx="4500282" cy="9901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it-IT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Qub-It</a:t>
            </a:r>
            <a:endParaRPr lang="it-IT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39" y="1907755"/>
            <a:ext cx="3952688" cy="2623147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36456" y="1285263"/>
            <a:ext cx="62646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Quantum Sensing with Superconducting Qubits for Fundamental Physics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8;p1" descr="A close up of a sign&#10;&#10;Description automatically generated">
            <a:extLst>
              <a:ext uri="{FF2B5EF4-FFF2-40B4-BE49-F238E27FC236}">
                <a16:creationId xmlns:a16="http://schemas.microsoft.com/office/drawing/2014/main" id="{B12462DD-788D-8D23-7462-A392C4C4F9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1435" y="152070"/>
            <a:ext cx="1195630" cy="8585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E88D37F-C71B-1069-9728-F71524E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7" y="152070"/>
            <a:ext cx="9343490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Qub</a:t>
            </a:r>
            <a:r>
              <a:rPr lang="en-GB" sz="4000" b="1" dirty="0" smtClean="0">
                <a:solidFill>
                  <a:srgbClr val="C00000"/>
                </a:solidFill>
              </a:rPr>
              <a:t>-it: </a:t>
            </a:r>
            <a:r>
              <a:rPr lang="en-GB" sz="4000" b="1" dirty="0">
                <a:solidFill>
                  <a:srgbClr val="C00000"/>
                </a:solidFill>
              </a:rPr>
              <a:t>breve </a:t>
            </a:r>
            <a:r>
              <a:rPr lang="en-GB" sz="4000" b="1" dirty="0" err="1">
                <a:solidFill>
                  <a:srgbClr val="C00000"/>
                </a:solidFill>
              </a:rPr>
              <a:t>descrizione</a:t>
            </a:r>
            <a:r>
              <a:rPr lang="en-GB" sz="4000" b="1" dirty="0">
                <a:solidFill>
                  <a:srgbClr val="C00000"/>
                </a:solidFill>
              </a:rPr>
              <a:t> ed </a:t>
            </a:r>
            <a:r>
              <a:rPr lang="en-GB" sz="4000" b="1" dirty="0" err="1">
                <a:solidFill>
                  <a:srgbClr val="C00000"/>
                </a:solidFill>
              </a:rPr>
              <a:t>obiettivi</a:t>
            </a:r>
            <a:endParaRPr lang="it-IT" sz="40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93" y="1368426"/>
            <a:ext cx="5544672" cy="50637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rivelazione di singoli fotoni di bassa energia è essenziale per ridurre il rumore introdotto dagli amplificatori nella ricerca di segnali debolissimi (ad esempio la ricerca di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Assioni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haloscopi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in esperimenti LSTW)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qub-it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superconduttori (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transmoni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accoppiati a risonatori rappresentano un’interessante schema di rivelazione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 scopo di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Qub-It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è di studiare, realizzare e testare un rivelatore che funzioni nel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range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delle microonde (sotto 20 GHz)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Prosieguo della sigla SIMP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u="sng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D1476C-E801-DABF-DB66-C56D23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70F9E-F5E8-BE17-E9C9-01F904B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QUBIT - INFN </a:t>
            </a:r>
            <a:r>
              <a:rPr lang="it-IT" dirty="0"/>
              <a:t>Sez. di Pisa - Preventivi 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54AEE0-5140-6B5C-D594-CC419B9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2</a:t>
            </a:fld>
            <a:endParaRPr lang="it-IT"/>
          </a:p>
        </p:txBody>
      </p:sp>
      <p:sp>
        <p:nvSpPr>
          <p:cNvPr id="11" name="Figura a mano libera 10"/>
          <p:cNvSpPr/>
          <p:nvPr/>
        </p:nvSpPr>
        <p:spPr>
          <a:xfrm>
            <a:off x="0" y="273307"/>
            <a:ext cx="12144671" cy="1296144"/>
          </a:xfrm>
          <a:custGeom>
            <a:avLst/>
            <a:gdLst>
              <a:gd name="connsiteX0" fmla="*/ 0 w 8297333"/>
              <a:gd name="connsiteY0" fmla="*/ 2202503 h 3025788"/>
              <a:gd name="connsiteX1" fmla="*/ 5068711 w 8297333"/>
              <a:gd name="connsiteY1" fmla="*/ 2179925 h 3025788"/>
              <a:gd name="connsiteX2" fmla="*/ 5238045 w 8297333"/>
              <a:gd name="connsiteY2" fmla="*/ 1367125 h 3025788"/>
              <a:gd name="connsiteX3" fmla="*/ 6107289 w 8297333"/>
              <a:gd name="connsiteY3" fmla="*/ 2597614 h 3025788"/>
              <a:gd name="connsiteX4" fmla="*/ 6096000 w 8297333"/>
              <a:gd name="connsiteY4" fmla="*/ 1169 h 3025788"/>
              <a:gd name="connsiteX5" fmla="*/ 6886222 w 8297333"/>
              <a:gd name="connsiteY5" fmla="*/ 2970147 h 3025788"/>
              <a:gd name="connsiteX6" fmla="*/ 7236178 w 8297333"/>
              <a:gd name="connsiteY6" fmla="*/ 1931569 h 3025788"/>
              <a:gd name="connsiteX7" fmla="*/ 8297333 w 8297333"/>
              <a:gd name="connsiteY7" fmla="*/ 1829969 h 30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33" h="3025788">
                <a:moveTo>
                  <a:pt x="0" y="2202503"/>
                </a:moveTo>
                <a:cubicBezTo>
                  <a:pt x="2097852" y="2260829"/>
                  <a:pt x="4195704" y="2319155"/>
                  <a:pt x="5068711" y="2179925"/>
                </a:cubicBezTo>
                <a:cubicBezTo>
                  <a:pt x="5941718" y="2040695"/>
                  <a:pt x="5064949" y="1297510"/>
                  <a:pt x="5238045" y="1367125"/>
                </a:cubicBezTo>
                <a:cubicBezTo>
                  <a:pt x="5411141" y="1436740"/>
                  <a:pt x="5964297" y="2825273"/>
                  <a:pt x="6107289" y="2597614"/>
                </a:cubicBezTo>
                <a:cubicBezTo>
                  <a:pt x="6250282" y="2369955"/>
                  <a:pt x="5966178" y="-60920"/>
                  <a:pt x="6096000" y="1169"/>
                </a:cubicBezTo>
                <a:cubicBezTo>
                  <a:pt x="6225822" y="63258"/>
                  <a:pt x="6696192" y="2648414"/>
                  <a:pt x="6886222" y="2970147"/>
                </a:cubicBezTo>
                <a:cubicBezTo>
                  <a:pt x="7076252" y="3291880"/>
                  <a:pt x="7000993" y="2121599"/>
                  <a:pt x="7236178" y="1931569"/>
                </a:cubicBezTo>
                <a:cubicBezTo>
                  <a:pt x="7471363" y="1741539"/>
                  <a:pt x="7884348" y="1785754"/>
                  <a:pt x="8297333" y="1829969"/>
                </a:cubicBezTo>
              </a:path>
            </a:pathLst>
          </a:custGeom>
          <a:noFill/>
          <a:ln w="444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o 13"/>
          <p:cNvGrpSpPr/>
          <p:nvPr/>
        </p:nvGrpSpPr>
        <p:grpSpPr>
          <a:xfrm>
            <a:off x="5855633" y="1331336"/>
            <a:ext cx="5994101" cy="1677158"/>
            <a:chOff x="5855633" y="1331336"/>
            <a:chExt cx="5994101" cy="167715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5633" y="1331336"/>
              <a:ext cx="5994101" cy="1677158"/>
            </a:xfrm>
            <a:prstGeom prst="rect">
              <a:avLst/>
            </a:prstGeom>
          </p:spPr>
        </p:pic>
        <p:sp>
          <p:nvSpPr>
            <p:cNvPr id="3" name="Ovale 2"/>
            <p:cNvSpPr/>
            <p:nvPr/>
          </p:nvSpPr>
          <p:spPr>
            <a:xfrm>
              <a:off x="7000875" y="2382656"/>
              <a:ext cx="632012" cy="1658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e 11"/>
            <p:cNvSpPr/>
            <p:nvPr/>
          </p:nvSpPr>
          <p:spPr>
            <a:xfrm>
              <a:off x="9117131" y="2452740"/>
              <a:ext cx="632012" cy="1658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e 12"/>
            <p:cNvSpPr/>
            <p:nvPr/>
          </p:nvSpPr>
          <p:spPr>
            <a:xfrm>
              <a:off x="11173945" y="2548499"/>
              <a:ext cx="632012" cy="16584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 txBox="1">
            <a:spLocks/>
          </p:cNvSpPr>
          <p:nvPr/>
        </p:nvSpPr>
        <p:spPr>
          <a:xfrm>
            <a:off x="5767388" y="2950019"/>
            <a:ext cx="6082346" cy="3314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Sezioni coinvolte: LNF, FE, FI, MI, MIB, PI, SA, TIFPA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WP: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WP1: Design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WP2: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Fabrication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WP3: Control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WP4: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Measurements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WP5: Management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79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igura a mano libera 9"/>
          <p:cNvSpPr/>
          <p:nvPr/>
        </p:nvSpPr>
        <p:spPr>
          <a:xfrm>
            <a:off x="0" y="273307"/>
            <a:ext cx="12144671" cy="1296144"/>
          </a:xfrm>
          <a:custGeom>
            <a:avLst/>
            <a:gdLst>
              <a:gd name="connsiteX0" fmla="*/ 0 w 8297333"/>
              <a:gd name="connsiteY0" fmla="*/ 2202503 h 3025788"/>
              <a:gd name="connsiteX1" fmla="*/ 5068711 w 8297333"/>
              <a:gd name="connsiteY1" fmla="*/ 2179925 h 3025788"/>
              <a:gd name="connsiteX2" fmla="*/ 5238045 w 8297333"/>
              <a:gd name="connsiteY2" fmla="*/ 1367125 h 3025788"/>
              <a:gd name="connsiteX3" fmla="*/ 6107289 w 8297333"/>
              <a:gd name="connsiteY3" fmla="*/ 2597614 h 3025788"/>
              <a:gd name="connsiteX4" fmla="*/ 6096000 w 8297333"/>
              <a:gd name="connsiteY4" fmla="*/ 1169 h 3025788"/>
              <a:gd name="connsiteX5" fmla="*/ 6886222 w 8297333"/>
              <a:gd name="connsiteY5" fmla="*/ 2970147 h 3025788"/>
              <a:gd name="connsiteX6" fmla="*/ 7236178 w 8297333"/>
              <a:gd name="connsiteY6" fmla="*/ 1931569 h 3025788"/>
              <a:gd name="connsiteX7" fmla="*/ 8297333 w 8297333"/>
              <a:gd name="connsiteY7" fmla="*/ 1829969 h 30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33" h="3025788">
                <a:moveTo>
                  <a:pt x="0" y="2202503"/>
                </a:moveTo>
                <a:cubicBezTo>
                  <a:pt x="2097852" y="2260829"/>
                  <a:pt x="4195704" y="2319155"/>
                  <a:pt x="5068711" y="2179925"/>
                </a:cubicBezTo>
                <a:cubicBezTo>
                  <a:pt x="5941718" y="2040695"/>
                  <a:pt x="5064949" y="1297510"/>
                  <a:pt x="5238045" y="1367125"/>
                </a:cubicBezTo>
                <a:cubicBezTo>
                  <a:pt x="5411141" y="1436740"/>
                  <a:pt x="5964297" y="2825273"/>
                  <a:pt x="6107289" y="2597614"/>
                </a:cubicBezTo>
                <a:cubicBezTo>
                  <a:pt x="6250282" y="2369955"/>
                  <a:pt x="5966178" y="-60920"/>
                  <a:pt x="6096000" y="1169"/>
                </a:cubicBezTo>
                <a:cubicBezTo>
                  <a:pt x="6225822" y="63258"/>
                  <a:pt x="6696192" y="2648414"/>
                  <a:pt x="6886222" y="2970147"/>
                </a:cubicBezTo>
                <a:cubicBezTo>
                  <a:pt x="7076252" y="3291880"/>
                  <a:pt x="7000993" y="2121599"/>
                  <a:pt x="7236178" y="1931569"/>
                </a:cubicBezTo>
                <a:cubicBezTo>
                  <a:pt x="7471363" y="1741539"/>
                  <a:pt x="7884348" y="1785754"/>
                  <a:pt x="8297333" y="1829969"/>
                </a:cubicBezTo>
              </a:path>
            </a:pathLst>
          </a:custGeom>
          <a:noFill/>
          <a:ln w="444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118;p1" descr="A close up of a sign&#10;&#10;Description automatically generated">
            <a:extLst>
              <a:ext uri="{FF2B5EF4-FFF2-40B4-BE49-F238E27FC236}">
                <a16:creationId xmlns:a16="http://schemas.microsoft.com/office/drawing/2014/main" id="{B12462DD-788D-8D23-7462-A392C4C4F9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092" y="93920"/>
            <a:ext cx="1091415" cy="849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E88D37F-C71B-1069-9728-F71524E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7475"/>
            <a:ext cx="8420100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Qub</a:t>
            </a:r>
            <a:r>
              <a:rPr lang="en-GB" sz="4000" b="1" dirty="0" smtClean="0">
                <a:solidFill>
                  <a:srgbClr val="C00000"/>
                </a:solidFill>
              </a:rPr>
              <a:t>-it</a:t>
            </a:r>
            <a:r>
              <a:rPr lang="en-GB" sz="4000" b="1" dirty="0" smtClean="0">
                <a:solidFill>
                  <a:srgbClr val="C00000"/>
                </a:solidFill>
              </a:rPr>
              <a:t>: </a:t>
            </a:r>
            <a:r>
              <a:rPr lang="en-GB" sz="4000" b="1" dirty="0" err="1">
                <a:solidFill>
                  <a:srgbClr val="C00000"/>
                </a:solidFill>
              </a:rPr>
              <a:t>stato</a:t>
            </a:r>
            <a:r>
              <a:rPr lang="en-GB" sz="4000" b="1" dirty="0">
                <a:solidFill>
                  <a:srgbClr val="C00000"/>
                </a:solidFill>
              </a:rPr>
              <a:t> di </a:t>
            </a:r>
            <a:r>
              <a:rPr lang="en-GB" sz="4000" b="1" dirty="0" err="1">
                <a:solidFill>
                  <a:srgbClr val="C00000"/>
                </a:solidFill>
              </a:rPr>
              <a:t>avanzamento</a:t>
            </a:r>
            <a:r>
              <a:rPr lang="en-GB" sz="4000" b="1" dirty="0">
                <a:solidFill>
                  <a:srgbClr val="C00000"/>
                </a:solidFill>
              </a:rPr>
              <a:t> e </a:t>
            </a:r>
            <a:r>
              <a:rPr lang="en-GB" sz="4000" b="1" dirty="0" err="1">
                <a:solidFill>
                  <a:srgbClr val="C00000"/>
                </a:solidFill>
              </a:rPr>
              <a:t>obiettivi</a:t>
            </a:r>
            <a:r>
              <a:rPr lang="en-GB" sz="4000" b="1" dirty="0">
                <a:solidFill>
                  <a:srgbClr val="C00000"/>
                </a:solidFill>
              </a:rPr>
              <a:t> 2023</a:t>
            </a:r>
            <a:endParaRPr lang="it-IT" sz="40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D1476C-E801-DABF-DB66-C56D23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70F9E-F5E8-BE17-E9C9-01F904B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QUB-IT - INFN </a:t>
            </a:r>
            <a:r>
              <a:rPr lang="it-IT" dirty="0"/>
              <a:t>Sez. di Pisa - Preventivi 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54AEE0-5140-6B5C-D594-CC419B9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3</a:t>
            </a:fld>
            <a:endParaRPr lang="it-IT"/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 txBox="1">
            <a:spLocks/>
          </p:cNvSpPr>
          <p:nvPr/>
        </p:nvSpPr>
        <p:spPr>
          <a:xfrm>
            <a:off x="5680544" y="3795713"/>
            <a:ext cx="60198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Principali obiettivi 2023: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Disegno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due risuonatori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Fabbricazione dei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device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finali 2D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Disegno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transmoni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Software e firmware definitivo del sistema di controllo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Test in criostato di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singolo risuonatore e sistema di readout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049" y="4881198"/>
            <a:ext cx="2662237" cy="138069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8" y="4914557"/>
            <a:ext cx="2752267" cy="1347336"/>
          </a:xfrm>
          <a:prstGeom prst="rect">
            <a:avLst/>
          </a:prstGeom>
        </p:spPr>
      </p:pic>
      <p:sp>
        <p:nvSpPr>
          <p:cNvPr id="13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 txBox="1">
            <a:spLocks/>
          </p:cNvSpPr>
          <p:nvPr/>
        </p:nvSpPr>
        <p:spPr>
          <a:xfrm>
            <a:off x="80891" y="1298898"/>
            <a:ext cx="5155326" cy="3596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Disegno dei componenti (risonatore, condensatore e giunzione)  e disegno del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Disegno di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amplicatore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Flux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-JPA per lettura a basso rumore dello stato del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qubit</a:t>
            </a:r>
            <a:endParaRPr lang="it-IT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Fabbricazione dei prototipi iniziata a FBK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Sistema di preparazione e readout dello stato dei 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Qubit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basato su FPGA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959" y="1491877"/>
            <a:ext cx="5243282" cy="2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8;p1" descr="A close up of a sign&#10;&#10;Description automatically generated">
            <a:extLst>
              <a:ext uri="{FF2B5EF4-FFF2-40B4-BE49-F238E27FC236}">
                <a16:creationId xmlns:a16="http://schemas.microsoft.com/office/drawing/2014/main" id="{B12462DD-788D-8D23-7462-A392C4C4F9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5247" y="140518"/>
            <a:ext cx="1077127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E88D37F-C71B-1069-9728-F71524E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424"/>
            <a:ext cx="8996364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Qub</a:t>
            </a:r>
            <a:r>
              <a:rPr lang="en-GB" sz="4000" b="1" dirty="0" smtClean="0">
                <a:solidFill>
                  <a:srgbClr val="C00000"/>
                </a:solidFill>
              </a:rPr>
              <a:t>-it: </a:t>
            </a:r>
            <a:r>
              <a:rPr lang="en-GB" sz="4000" b="1" dirty="0" err="1">
                <a:solidFill>
                  <a:srgbClr val="C00000"/>
                </a:solidFill>
              </a:rPr>
              <a:t>personale</a:t>
            </a:r>
            <a:r>
              <a:rPr lang="en-GB" sz="4000" b="1" dirty="0">
                <a:solidFill>
                  <a:srgbClr val="C00000"/>
                </a:solidFill>
              </a:rPr>
              <a:t> @ INFN PI, </a:t>
            </a:r>
            <a:r>
              <a:rPr lang="en-GB" sz="4000" b="1" dirty="0" err="1">
                <a:solidFill>
                  <a:srgbClr val="C00000"/>
                </a:solidFill>
              </a:rPr>
              <a:t>richieste</a:t>
            </a:r>
            <a:r>
              <a:rPr lang="en-GB" sz="4000" b="1" dirty="0">
                <a:solidFill>
                  <a:srgbClr val="C00000"/>
                </a:solidFill>
              </a:rPr>
              <a:t> sui </a:t>
            </a:r>
            <a:r>
              <a:rPr lang="en-GB" sz="4000" b="1" dirty="0" err="1">
                <a:solidFill>
                  <a:srgbClr val="C00000"/>
                </a:solidFill>
              </a:rPr>
              <a:t>servizi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it-IT" sz="40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D1476C-E801-DABF-DB66-C56D23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70F9E-F5E8-BE17-E9C9-01F904B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QUB-IT - INFN </a:t>
            </a:r>
            <a:r>
              <a:rPr lang="it-IT" dirty="0"/>
              <a:t>Sez. di Pisa - Preventivi 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54AEE0-5140-6B5C-D594-CC419B9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4</a:t>
            </a:fld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0" y="273307"/>
            <a:ext cx="12144671" cy="1296144"/>
          </a:xfrm>
          <a:custGeom>
            <a:avLst/>
            <a:gdLst>
              <a:gd name="connsiteX0" fmla="*/ 0 w 8297333"/>
              <a:gd name="connsiteY0" fmla="*/ 2202503 h 3025788"/>
              <a:gd name="connsiteX1" fmla="*/ 5068711 w 8297333"/>
              <a:gd name="connsiteY1" fmla="*/ 2179925 h 3025788"/>
              <a:gd name="connsiteX2" fmla="*/ 5238045 w 8297333"/>
              <a:gd name="connsiteY2" fmla="*/ 1367125 h 3025788"/>
              <a:gd name="connsiteX3" fmla="*/ 6107289 w 8297333"/>
              <a:gd name="connsiteY3" fmla="*/ 2597614 h 3025788"/>
              <a:gd name="connsiteX4" fmla="*/ 6096000 w 8297333"/>
              <a:gd name="connsiteY4" fmla="*/ 1169 h 3025788"/>
              <a:gd name="connsiteX5" fmla="*/ 6886222 w 8297333"/>
              <a:gd name="connsiteY5" fmla="*/ 2970147 h 3025788"/>
              <a:gd name="connsiteX6" fmla="*/ 7236178 w 8297333"/>
              <a:gd name="connsiteY6" fmla="*/ 1931569 h 3025788"/>
              <a:gd name="connsiteX7" fmla="*/ 8297333 w 8297333"/>
              <a:gd name="connsiteY7" fmla="*/ 1829969 h 30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33" h="3025788">
                <a:moveTo>
                  <a:pt x="0" y="2202503"/>
                </a:moveTo>
                <a:cubicBezTo>
                  <a:pt x="2097852" y="2260829"/>
                  <a:pt x="4195704" y="2319155"/>
                  <a:pt x="5068711" y="2179925"/>
                </a:cubicBezTo>
                <a:cubicBezTo>
                  <a:pt x="5941718" y="2040695"/>
                  <a:pt x="5064949" y="1297510"/>
                  <a:pt x="5238045" y="1367125"/>
                </a:cubicBezTo>
                <a:cubicBezTo>
                  <a:pt x="5411141" y="1436740"/>
                  <a:pt x="5964297" y="2825273"/>
                  <a:pt x="6107289" y="2597614"/>
                </a:cubicBezTo>
                <a:cubicBezTo>
                  <a:pt x="6250282" y="2369955"/>
                  <a:pt x="5966178" y="-60920"/>
                  <a:pt x="6096000" y="1169"/>
                </a:cubicBezTo>
                <a:cubicBezTo>
                  <a:pt x="6225822" y="63258"/>
                  <a:pt x="6696192" y="2648414"/>
                  <a:pt x="6886222" y="2970147"/>
                </a:cubicBezTo>
                <a:cubicBezTo>
                  <a:pt x="7076252" y="3291880"/>
                  <a:pt x="7000993" y="2121599"/>
                  <a:pt x="7236178" y="1931569"/>
                </a:cubicBezTo>
                <a:cubicBezTo>
                  <a:pt x="7471363" y="1741539"/>
                  <a:pt x="7884348" y="1785754"/>
                  <a:pt x="8297333" y="1829969"/>
                </a:cubicBezTo>
              </a:path>
            </a:pathLst>
          </a:custGeom>
          <a:noFill/>
          <a:ln w="444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o 12"/>
          <p:cNvGrpSpPr/>
          <p:nvPr/>
        </p:nvGrpSpPr>
        <p:grpSpPr>
          <a:xfrm>
            <a:off x="6186486" y="1584906"/>
            <a:ext cx="5267325" cy="3092288"/>
            <a:chOff x="6276974" y="1690688"/>
            <a:chExt cx="5267325" cy="3092288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6974" y="3715864"/>
              <a:ext cx="5267325" cy="1067112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6974" y="1690688"/>
              <a:ext cx="5267325" cy="2106930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6" y="1567863"/>
            <a:ext cx="5501720" cy="3127962"/>
          </a:xfrm>
          <a:prstGeom prst="rect">
            <a:avLst/>
          </a:prstGeom>
        </p:spPr>
      </p:pic>
      <p:sp>
        <p:nvSpPr>
          <p:cNvPr id="15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 txBox="1">
            <a:spLocks/>
          </p:cNvSpPr>
          <p:nvPr/>
        </p:nvSpPr>
        <p:spPr>
          <a:xfrm>
            <a:off x="517247" y="4857178"/>
            <a:ext cx="10925174" cy="131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Importante collaborazione con il dipartimento di Ingegneria Elettronica (</a:t>
            </a:r>
            <a:r>
              <a:rPr lang="it-IT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aka</a:t>
            </a:r>
            <a:r>
              <a:rPr lang="it-IT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Dipartimento dell’ingegneria dell’informazione) dell’università di Pisa</a:t>
            </a: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03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8;p1" descr="A close up of a sign&#10;&#10;Description automatically generated">
            <a:extLst>
              <a:ext uri="{FF2B5EF4-FFF2-40B4-BE49-F238E27FC236}">
                <a16:creationId xmlns:a16="http://schemas.microsoft.com/office/drawing/2014/main" id="{B12462DD-788D-8D23-7462-A392C4C4F9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1035" y="136782"/>
            <a:ext cx="1205715" cy="8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4E88D37F-C71B-1069-9728-F71524ED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" y="30419"/>
            <a:ext cx="8696326" cy="1325563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C00000"/>
                </a:solidFill>
              </a:rPr>
              <a:t>Qub</a:t>
            </a:r>
            <a:r>
              <a:rPr lang="en-GB" sz="4000" b="1" dirty="0" smtClean="0">
                <a:solidFill>
                  <a:srgbClr val="C00000"/>
                </a:solidFill>
              </a:rPr>
              <a:t>-it: </a:t>
            </a:r>
            <a:r>
              <a:rPr lang="en-GB" sz="4000" b="1" dirty="0" err="1">
                <a:solidFill>
                  <a:srgbClr val="C00000"/>
                </a:solidFill>
              </a:rPr>
              <a:t>personale</a:t>
            </a:r>
            <a:r>
              <a:rPr lang="en-GB" sz="4000" b="1" dirty="0">
                <a:solidFill>
                  <a:srgbClr val="C00000"/>
                </a:solidFill>
              </a:rPr>
              <a:t> @ INFN PI, </a:t>
            </a:r>
            <a:r>
              <a:rPr lang="en-GB" sz="4000" b="1" dirty="0" err="1">
                <a:solidFill>
                  <a:srgbClr val="C00000"/>
                </a:solidFill>
              </a:rPr>
              <a:t>richieste</a:t>
            </a:r>
            <a:r>
              <a:rPr lang="en-GB" sz="4000" b="1" dirty="0">
                <a:solidFill>
                  <a:srgbClr val="C00000"/>
                </a:solidFill>
              </a:rPr>
              <a:t> sui </a:t>
            </a:r>
            <a:r>
              <a:rPr lang="en-GB" sz="4000" b="1" dirty="0" err="1">
                <a:solidFill>
                  <a:srgbClr val="C00000"/>
                </a:solidFill>
              </a:rPr>
              <a:t>servizi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it-IT" sz="40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D1476C-E801-DABF-DB66-C56D23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4</a:t>
            </a:r>
            <a:r>
              <a:rPr lang="it-IT" dirty="0" smtClean="0"/>
              <a:t>/07/2022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70F9E-F5E8-BE17-E9C9-01F904B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QUB-IT - INFN </a:t>
            </a:r>
            <a:r>
              <a:rPr lang="it-IT" dirty="0"/>
              <a:t>Sez. di Pisa - Preventivi 2023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D54AEE0-5140-6B5C-D594-CC419B9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0FF8-8B53-417E-BB1E-3BF1365B2D19}" type="slidenum">
              <a:rPr lang="it-IT" smtClean="0"/>
              <a:t>5</a:t>
            </a:fld>
            <a:endParaRPr lang="it-IT"/>
          </a:p>
        </p:txBody>
      </p:sp>
      <p:sp>
        <p:nvSpPr>
          <p:cNvPr id="10" name="Figura a mano libera 9"/>
          <p:cNvSpPr/>
          <p:nvPr/>
        </p:nvSpPr>
        <p:spPr>
          <a:xfrm>
            <a:off x="0" y="273307"/>
            <a:ext cx="12144671" cy="1296144"/>
          </a:xfrm>
          <a:custGeom>
            <a:avLst/>
            <a:gdLst>
              <a:gd name="connsiteX0" fmla="*/ 0 w 8297333"/>
              <a:gd name="connsiteY0" fmla="*/ 2202503 h 3025788"/>
              <a:gd name="connsiteX1" fmla="*/ 5068711 w 8297333"/>
              <a:gd name="connsiteY1" fmla="*/ 2179925 h 3025788"/>
              <a:gd name="connsiteX2" fmla="*/ 5238045 w 8297333"/>
              <a:gd name="connsiteY2" fmla="*/ 1367125 h 3025788"/>
              <a:gd name="connsiteX3" fmla="*/ 6107289 w 8297333"/>
              <a:gd name="connsiteY3" fmla="*/ 2597614 h 3025788"/>
              <a:gd name="connsiteX4" fmla="*/ 6096000 w 8297333"/>
              <a:gd name="connsiteY4" fmla="*/ 1169 h 3025788"/>
              <a:gd name="connsiteX5" fmla="*/ 6886222 w 8297333"/>
              <a:gd name="connsiteY5" fmla="*/ 2970147 h 3025788"/>
              <a:gd name="connsiteX6" fmla="*/ 7236178 w 8297333"/>
              <a:gd name="connsiteY6" fmla="*/ 1931569 h 3025788"/>
              <a:gd name="connsiteX7" fmla="*/ 8297333 w 8297333"/>
              <a:gd name="connsiteY7" fmla="*/ 1829969 h 302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7333" h="3025788">
                <a:moveTo>
                  <a:pt x="0" y="2202503"/>
                </a:moveTo>
                <a:cubicBezTo>
                  <a:pt x="2097852" y="2260829"/>
                  <a:pt x="4195704" y="2319155"/>
                  <a:pt x="5068711" y="2179925"/>
                </a:cubicBezTo>
                <a:cubicBezTo>
                  <a:pt x="5941718" y="2040695"/>
                  <a:pt x="5064949" y="1297510"/>
                  <a:pt x="5238045" y="1367125"/>
                </a:cubicBezTo>
                <a:cubicBezTo>
                  <a:pt x="5411141" y="1436740"/>
                  <a:pt x="5964297" y="2825273"/>
                  <a:pt x="6107289" y="2597614"/>
                </a:cubicBezTo>
                <a:cubicBezTo>
                  <a:pt x="6250282" y="2369955"/>
                  <a:pt x="5966178" y="-60920"/>
                  <a:pt x="6096000" y="1169"/>
                </a:cubicBezTo>
                <a:cubicBezTo>
                  <a:pt x="6225822" y="63258"/>
                  <a:pt x="6696192" y="2648414"/>
                  <a:pt x="6886222" y="2970147"/>
                </a:cubicBezTo>
                <a:cubicBezTo>
                  <a:pt x="7076252" y="3291880"/>
                  <a:pt x="7000993" y="2121599"/>
                  <a:pt x="7236178" y="1931569"/>
                </a:cubicBezTo>
                <a:cubicBezTo>
                  <a:pt x="7471363" y="1741539"/>
                  <a:pt x="7884348" y="1785754"/>
                  <a:pt x="8297333" y="1829969"/>
                </a:cubicBezTo>
              </a:path>
            </a:pathLst>
          </a:custGeom>
          <a:noFill/>
          <a:ln w="4445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29829C6A-EDC4-6D59-43DE-1DCE542250B5}"/>
              </a:ext>
            </a:extLst>
          </p:cNvPr>
          <p:cNvSpPr txBox="1">
            <a:spLocks/>
          </p:cNvSpPr>
          <p:nvPr/>
        </p:nvSpPr>
        <p:spPr>
          <a:xfrm>
            <a:off x="88070" y="1355982"/>
            <a:ext cx="12015860" cy="497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maggior parte dell’attività del 2023 sarà dedicata alla 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simulazione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dei </a:t>
            </a:r>
            <a:r>
              <a:rPr lang="it-IT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transmoni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Volevamo utilizzare 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COMSOL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ma al momento manca il supporto con 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QISKIT-Metal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utilizzerà 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HFSS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abbiamo in budget 1k per contribuire al contributo di sezione (già nel 2022), possiamo anche arrivare a 2k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momento abbiamo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runnato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 computer locali (solo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windows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il momento), probabilmente ci potrebbe servire il supporto dell’infrastruttura di calcolo: supporto per MP, DDM e forse DSO.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Difficile al momento quantificare la richiesta visto che non abbiamo un disegno e neppure una stima: giusto come esercizio, assumendo un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raw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time di 12h di simulazione su single core, 32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cores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1 ora ci dovrebbero garantire uno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speed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-up di un fattore 10. Assumendo di voler parametrizzare «qualcosa» si può immaginare un x10 rispetto a questo (in tempo o risorse, nel caso di DSO). Questo per ogni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Immaginando una decina di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una stima possibile è 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3200 </a:t>
            </a:r>
            <a:r>
              <a:rPr lang="it-IT" sz="23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cores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/ora 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Ovviamente questo numero dipende moltissimo dal tipo di processore, dalla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disponibile, dall’HT etc. etc. Un fattore 2x si dovrebbe guadagnare con l’uso delle </a:t>
            </a:r>
            <a:r>
              <a:rPr lang="it-IT" sz="2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GPU (almeno Maxwell). </a:t>
            </a:r>
            <a:endParaRPr lang="it-IT" sz="23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Indagheremo sulla possibilità di usare le risorse </a:t>
            </a:r>
            <a:r>
              <a:rPr lang="it-IT" sz="23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Cloud</a:t>
            </a:r>
            <a:r>
              <a:rPr lang="it-IT" sz="23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robabile la realizzazione di qualche 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prototipo di cavità 3D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Supporto dall’officina: gli oggetti sono piccoli e singoli pezzi. Normalmente in rame o forse in alcuni casi in Niobio su cui depositare rame galvanicamente (da fare fuori). Precisione richiesta sarà dell’ordine delle 10 </a:t>
            </a:r>
            <a:r>
              <a:rPr lang="it-IT" sz="23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ossibile uso dell’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del CISUP per la realizzazione di </a:t>
            </a:r>
            <a:r>
              <a:rPr lang="it-IT" sz="2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nanostrutture</a:t>
            </a:r>
            <a:r>
              <a:rPr lang="it-IT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tecnica litografica standard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piacerebbe essere coinvolti nella fase di training della macchina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3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Probabile richiesta di piccolo contributo per l’uso da parte del CISUP</a:t>
            </a:r>
            <a:endParaRPr lang="it-IT" sz="23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b="1" u="sng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56682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637</Words>
  <Application>Microsoft Office PowerPoint</Application>
  <PresentationFormat>Widescreen</PresentationFormat>
  <Paragraphs>57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Gill Sans MT</vt:lpstr>
      <vt:lpstr>Times New Roman</vt:lpstr>
      <vt:lpstr>Wingdings</vt:lpstr>
      <vt:lpstr>Tema di Office</vt:lpstr>
      <vt:lpstr>Presentazione in Sezione dei preventivi 2023 di CSN5</vt:lpstr>
      <vt:lpstr>Qub-it: breve descrizione ed obiettivi</vt:lpstr>
      <vt:lpstr>Qub-it: stato di avanzamento e obiettivi 2023</vt:lpstr>
      <vt:lpstr>Qub-it: personale @ INFN PI, richieste sui servizi </vt:lpstr>
      <vt:lpstr>Qub-it: personale @ INFN PI, richieste sui servizi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Presentazione in Sezione dei preventivi 2023 di CSN5</dc:title>
  <dc:creator>Federico Pilo</dc:creator>
  <cp:lastModifiedBy>gianluca</cp:lastModifiedBy>
  <cp:revision>20</cp:revision>
  <dcterms:created xsi:type="dcterms:W3CDTF">2022-06-28T14:06:02Z</dcterms:created>
  <dcterms:modified xsi:type="dcterms:W3CDTF">2022-07-03T18:03:52Z</dcterms:modified>
</cp:coreProperties>
</file>