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56" r:id="rId2"/>
    <p:sldId id="286" r:id="rId3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1pPr>
    <a:lvl2pPr marL="742950" indent="-28575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2pPr>
    <a:lvl3pPr marL="1143000" indent="-228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3pPr>
    <a:lvl4pPr marL="1600200" indent="-228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4pPr>
    <a:lvl5pPr marL="2057400" indent="-228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A4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97" autoAdjust="0"/>
    <p:restoredTop sz="84876" autoAdjust="0"/>
  </p:normalViewPr>
  <p:slideViewPr>
    <p:cSldViewPr>
      <p:cViewPr>
        <p:scale>
          <a:sx n="100" d="100"/>
          <a:sy n="100" d="100"/>
        </p:scale>
        <p:origin x="2120" y="2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073070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300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01095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B1FE9-06D7-4183-A2A1-462D7D814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0E0CE-DDE9-408A-ABB6-B4783A894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528F9-BD9A-48FC-9334-581069C1C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DB2BA-0282-404A-AD31-6C3FB46AD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34DB0-B450-4631-8A11-A4EE64539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5ED76-8D99-4E8F-897D-80222A35B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89EAF-F4E2-4F3B-AC2D-51E09C674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E975E-EAC7-4011-B9A2-607C73B8D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CE6A4-417F-4B1E-99FC-08608E1EF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EFF0D-2A53-48B6-B2D2-79C767908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31135-1C9F-47B4-A10A-3A4975B85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0813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662B97ED-CF65-454B-B8B4-ED6E3D1DE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5pPr>
      <a:lvl6pPr marL="25146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6pPr>
      <a:lvl7pPr marL="29718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7pPr>
      <a:lvl8pPr marL="34290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8pPr>
      <a:lvl9pPr marL="3886200" indent="-228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304800" y="1273175"/>
            <a:ext cx="88392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44625"/>
            <a:ext cx="9144000" cy="68671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6444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cs typeface="Arial" pitchFamily="34" charset="0"/>
              </a:rPr>
              <a:t>Iniziativa</a:t>
            </a:r>
            <a:r>
              <a:rPr lang="en-US" sz="20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Arial" pitchFamily="34" charset="0"/>
              </a:rPr>
              <a:t>specifica</a:t>
            </a:r>
            <a:r>
              <a:rPr lang="en-US" sz="20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cs typeface="Arial" pitchFamily="34" charset="0"/>
              </a:rPr>
              <a:t>TAsP</a:t>
            </a:r>
            <a:r>
              <a:rPr lang="en-US" sz="2000" b="1" dirty="0" smtClean="0">
                <a:solidFill>
                  <a:srgbClr val="FF0000"/>
                </a:solidFill>
                <a:cs typeface="Arial" pitchFamily="34" charset="0"/>
              </a:rPr>
              <a:t> (</a:t>
            </a:r>
            <a:r>
              <a:rPr lang="en-US" sz="2000" b="1" dirty="0">
                <a:solidFill>
                  <a:srgbClr val="FF0000"/>
                </a:solidFill>
                <a:cs typeface="Arial" pitchFamily="34" charset="0"/>
              </a:rPr>
              <a:t>Theoretical </a:t>
            </a:r>
            <a:r>
              <a:rPr lang="en-US" sz="2000" b="1" dirty="0" err="1">
                <a:solidFill>
                  <a:srgbClr val="FF0000"/>
                </a:solidFill>
                <a:cs typeface="Arial" pitchFamily="34" charset="0"/>
              </a:rPr>
              <a:t>Astroparticle</a:t>
            </a:r>
            <a:r>
              <a:rPr lang="en-US" sz="2000" b="1" dirty="0">
                <a:solidFill>
                  <a:srgbClr val="FF0000"/>
                </a:solidFill>
                <a:cs typeface="Arial" pitchFamily="34" charset="0"/>
              </a:rPr>
              <a:t> Physics</a:t>
            </a:r>
            <a:r>
              <a:rPr lang="en-US" sz="2000" b="1" dirty="0" smtClean="0">
                <a:solidFill>
                  <a:srgbClr val="FF0000"/>
                </a:solidFill>
                <a:cs typeface="Arial" pitchFamily="34" charset="0"/>
              </a:rPr>
              <a:t>)</a:t>
            </a:r>
            <a:endParaRPr lang="en-US" sz="2000" b="1" dirty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 (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coordinatore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nazionale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Fiorenza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Donato)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 dirty="0" err="1" smtClean="0">
                <a:solidFill>
                  <a:schemeClr val="accent2"/>
                </a:solidFill>
                <a:cs typeface="Arial" pitchFamily="34" charset="0"/>
              </a:rPr>
              <a:t>Sedi</a:t>
            </a:r>
            <a:r>
              <a:rPr lang="en-US" sz="1800" b="1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1800" b="1" dirty="0" err="1" smtClean="0">
                <a:solidFill>
                  <a:schemeClr val="accent2"/>
                </a:solidFill>
                <a:cs typeface="Arial" pitchFamily="34" charset="0"/>
              </a:rPr>
              <a:t>azionali</a:t>
            </a:r>
            <a:r>
              <a:rPr lang="en-US" sz="1800" b="1" dirty="0" smtClean="0">
                <a:solidFill>
                  <a:schemeClr val="accent2"/>
                </a:solidFill>
                <a:cs typeface="Arial" pitchFamily="34" charset="0"/>
              </a:rPr>
              <a:t> (12):</a:t>
            </a:r>
            <a:endParaRPr lang="en-US" sz="1800" b="1" dirty="0">
              <a:solidFill>
                <a:schemeClr val="accent2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sz="1600" dirty="0" smtClean="0">
                <a:solidFill>
                  <a:schemeClr val="tx1"/>
                </a:solidFill>
              </a:rPr>
              <a:t>Bari</a:t>
            </a:r>
            <a:r>
              <a:rPr lang="it-IT" sz="1600" dirty="0">
                <a:solidFill>
                  <a:schemeClr val="tx1"/>
                </a:solidFill>
              </a:rPr>
              <a:t>, </a:t>
            </a:r>
            <a:r>
              <a:rPr lang="it-IT" sz="1600" dirty="0" smtClean="0">
                <a:solidFill>
                  <a:schemeClr val="tx1"/>
                </a:solidFill>
              </a:rPr>
              <a:t>Bologna (dal 2023), Ferrara</a:t>
            </a:r>
            <a:r>
              <a:rPr lang="it-IT" sz="1600" dirty="0">
                <a:solidFill>
                  <a:schemeClr val="tx1"/>
                </a:solidFill>
              </a:rPr>
              <a:t>, Lecce, Lab. Naz. di Frascati, Lab. Naz. del Gran Sasso, Napoli, Padova, Pisa, </a:t>
            </a:r>
            <a:r>
              <a:rPr lang="it-IT" sz="1600" dirty="0" smtClean="0">
                <a:solidFill>
                  <a:schemeClr val="tx1"/>
                </a:solidFill>
              </a:rPr>
              <a:t>Pavia </a:t>
            </a:r>
            <a:r>
              <a:rPr lang="it-IT" sz="1600" dirty="0" smtClean="0">
                <a:solidFill>
                  <a:schemeClr val="tx1"/>
                </a:solidFill>
              </a:rPr>
              <a:t>(fino al 2022), </a:t>
            </a:r>
            <a:r>
              <a:rPr lang="it-IT" sz="1600" dirty="0">
                <a:solidFill>
                  <a:schemeClr val="tx1"/>
                </a:solidFill>
              </a:rPr>
              <a:t>Roma </a:t>
            </a:r>
            <a:r>
              <a:rPr lang="it-IT" sz="1600" dirty="0" smtClean="0">
                <a:solidFill>
                  <a:schemeClr val="tx1"/>
                </a:solidFill>
              </a:rPr>
              <a:t>I, Torino</a:t>
            </a:r>
            <a:r>
              <a:rPr lang="it-IT" sz="1600" dirty="0">
                <a:solidFill>
                  <a:schemeClr val="tx1"/>
                </a:solidFill>
              </a:rPr>
              <a:t>, </a:t>
            </a:r>
            <a:r>
              <a:rPr lang="it-IT" sz="1600" dirty="0" smtClean="0">
                <a:solidFill>
                  <a:schemeClr val="tx1"/>
                </a:solidFill>
              </a:rPr>
              <a:t>Trieste (circa 60 membri tra staff e </a:t>
            </a:r>
            <a:r>
              <a:rPr lang="it-IT" sz="1600" dirty="0" err="1" smtClean="0">
                <a:solidFill>
                  <a:schemeClr val="tx1"/>
                </a:solidFill>
              </a:rPr>
              <a:t>postdocs</a:t>
            </a:r>
            <a:r>
              <a:rPr lang="it-IT" sz="1600" dirty="0" smtClean="0">
                <a:solidFill>
                  <a:schemeClr val="tx1"/>
                </a:solidFill>
              </a:rPr>
              <a:t> + dottorandi </a:t>
            </a:r>
            <a:r>
              <a:rPr lang="it-IT" sz="1600" dirty="0" smtClean="0">
                <a:solidFill>
                  <a:schemeClr val="tx1"/>
                </a:solidFill>
              </a:rPr>
              <a:t>e borsisti</a:t>
            </a:r>
            <a:r>
              <a:rPr lang="it-IT" sz="1600" dirty="0" smtClean="0">
                <a:solidFill>
                  <a:schemeClr val="tx1"/>
                </a:solidFill>
              </a:rPr>
              <a:t>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>
              <a:solidFill>
                <a:schemeClr val="tx1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 dirty="0" err="1" smtClean="0">
                <a:solidFill>
                  <a:schemeClr val="accent2"/>
                </a:solidFill>
                <a:cs typeface="Arial" pitchFamily="34" charset="0"/>
              </a:rPr>
              <a:t>Componenti</a:t>
            </a:r>
            <a:r>
              <a:rPr lang="en-US" sz="1800" b="1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accent2"/>
                </a:solidFill>
                <a:cs typeface="Arial" pitchFamily="34" charset="0"/>
              </a:rPr>
              <a:t>sede</a:t>
            </a:r>
            <a:r>
              <a:rPr lang="en-US" sz="1800" b="1" dirty="0" smtClean="0">
                <a:solidFill>
                  <a:schemeClr val="accent2"/>
                </a:solidFill>
                <a:cs typeface="Arial" pitchFamily="34" charset="0"/>
              </a:rPr>
              <a:t> di Pisa 2022/2023:</a:t>
            </a:r>
            <a:r>
              <a:rPr lang="en-US" sz="1800" dirty="0" smtClean="0">
                <a:solidFill>
                  <a:schemeClr val="accent2"/>
                </a:solidFill>
                <a:cs typeface="Arial" pitchFamily="34" charset="0"/>
              </a:rPr>
              <a:t> 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>
              <a:solidFill>
                <a:schemeClr val="accent2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Staff:</a:t>
            </a:r>
            <a:endParaRPr lang="en-US" sz="1600" b="1" dirty="0">
              <a:solidFill>
                <a:schemeClr val="accent2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Santi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Cassisi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dirigente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ricerca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INAF) 100%, </a:t>
            </a:r>
            <a:endParaRPr lang="en-US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Michele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Cignoni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(prof.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associato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universitario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) 100%, </a:t>
            </a:r>
            <a:endParaRPr lang="en-US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Scilla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Degl'Innocenti (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prof.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associato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universitario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)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responsabile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locale,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100%, </a:t>
            </a:r>
            <a:endParaRPr lang="en-US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Dario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Grasso (primo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ric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. INFN) 75%,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Giovanni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Marozzi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(prof.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associato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universitario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) 100%,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Pier Giorgio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Prada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Moroni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(prof.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associato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universitario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) 60%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FTE=5.35</a:t>
            </a:r>
            <a:endParaRPr lang="en-US" sz="1600" b="1" dirty="0">
              <a:solidFill>
                <a:schemeClr val="accent2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Tempo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determinato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: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Veronica </a:t>
            </a:r>
            <a:r>
              <a:rPr lang="en-US" sz="1600" dirty="0" err="1" smtClean="0">
                <a:solidFill>
                  <a:schemeClr val="tx1"/>
                </a:solidFill>
              </a:rPr>
              <a:t>Roccatagliata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ricercatore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di </a:t>
            </a:r>
            <a:r>
              <a:rPr lang="en-US" sz="1600" dirty="0" err="1" smtClean="0">
                <a:solidFill>
                  <a:schemeClr val="tx1"/>
                </a:solidFill>
              </a:rPr>
              <a:t>tipo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100%,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Simony Costa (</a:t>
            </a:r>
            <a:r>
              <a:rPr lang="en-US" sz="1600" dirty="0" err="1" smtClean="0">
                <a:solidFill>
                  <a:schemeClr val="tx1"/>
                </a:solidFill>
              </a:rPr>
              <a:t>assegnista</a:t>
            </a:r>
            <a:r>
              <a:rPr lang="en-US" sz="1600" dirty="0" smtClean="0">
                <a:solidFill>
                  <a:schemeClr val="tx1"/>
                </a:solidFill>
              </a:rPr>
              <a:t>)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100%,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Pietro </a:t>
            </a:r>
            <a:r>
              <a:rPr lang="en-US" sz="1600" dirty="0" err="1" smtClean="0">
                <a:solidFill>
                  <a:schemeClr val="tx1"/>
                </a:solidFill>
              </a:rPr>
              <a:t>Conzinu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>
                <a:solidFill>
                  <a:schemeClr val="tx1"/>
                </a:solidFill>
              </a:rPr>
              <a:t>dottorando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fino</a:t>
            </a:r>
            <a:r>
              <a:rPr lang="en-US" sz="1600" dirty="0">
                <a:solidFill>
                  <a:schemeClr val="tx1"/>
                </a:solidFill>
              </a:rPr>
              <a:t> al </a:t>
            </a:r>
            <a:r>
              <a:rPr lang="en-US" sz="1600" dirty="0" smtClean="0">
                <a:solidFill>
                  <a:schemeClr val="tx1"/>
                </a:solidFill>
              </a:rPr>
              <a:t>2023)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100%,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Dario </a:t>
            </a:r>
            <a:r>
              <a:rPr lang="en-US" sz="1600" dirty="0" err="1" smtClean="0">
                <a:solidFill>
                  <a:schemeClr val="tx1"/>
                </a:solidFill>
              </a:rPr>
              <a:t>Sauro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dottorando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fino</a:t>
            </a:r>
            <a:r>
              <a:rPr lang="en-US" sz="1600" dirty="0">
                <a:solidFill>
                  <a:schemeClr val="tx1"/>
                </a:solidFill>
              </a:rPr>
              <a:t> al 2023</a:t>
            </a:r>
            <a:r>
              <a:rPr lang="en-US" sz="1600" dirty="0" smtClean="0">
                <a:solidFill>
                  <a:schemeClr val="tx1"/>
                </a:solidFill>
              </a:rPr>
              <a:t>)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100%, </a:t>
            </a:r>
            <a:endParaRPr lang="en-US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Samuel </a:t>
            </a:r>
            <a:r>
              <a:rPr lang="en-US" sz="1600" dirty="0" err="1" smtClean="0">
                <a:solidFill>
                  <a:srgbClr val="000000"/>
                </a:solidFill>
                <a:cs typeface="Arial" pitchFamily="34" charset="0"/>
              </a:rPr>
              <a:t>Gullin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dottorando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fino</a:t>
            </a:r>
            <a:r>
              <a:rPr lang="en-US" sz="1600" dirty="0">
                <a:solidFill>
                  <a:schemeClr val="tx1"/>
                </a:solidFill>
              </a:rPr>
              <a:t> al </a:t>
            </a:r>
            <a:r>
              <a:rPr lang="en-US" sz="1600" dirty="0" smtClean="0">
                <a:solidFill>
                  <a:schemeClr val="tx1"/>
                </a:solidFill>
              </a:rPr>
              <a:t>2025)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100%, </a:t>
            </a:r>
            <a:endParaRPr lang="en-US" sz="1600" dirty="0">
              <a:solidFill>
                <a:schemeClr val="tx1"/>
              </a:solidFill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Gregorio </a:t>
            </a:r>
            <a:r>
              <a:rPr lang="en-US" sz="1600" dirty="0" err="1" smtClean="0">
                <a:solidFill>
                  <a:schemeClr val="tx1"/>
                </a:solidFill>
              </a:rPr>
              <a:t>Paci</a:t>
            </a:r>
            <a:r>
              <a:rPr lang="en-US" sz="1600" dirty="0">
                <a:solidFill>
                  <a:schemeClr val="tx1"/>
                </a:solidFill>
              </a:rPr>
              <a:t> (</a:t>
            </a:r>
            <a:r>
              <a:rPr lang="en-US" sz="1600" dirty="0" err="1">
                <a:solidFill>
                  <a:schemeClr val="tx1"/>
                </a:solidFill>
              </a:rPr>
              <a:t>dottorando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fino</a:t>
            </a:r>
            <a:r>
              <a:rPr lang="en-US" sz="1600" dirty="0">
                <a:solidFill>
                  <a:schemeClr val="tx1"/>
                </a:solidFill>
              </a:rPr>
              <a:t> al 2025)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100%,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FTE=6</a:t>
            </a:r>
            <a:endParaRPr lang="en-US" sz="1600" b="1" dirty="0">
              <a:solidFill>
                <a:schemeClr val="tx1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+ </a:t>
            </a:r>
            <a:r>
              <a:rPr lang="is-IS" sz="1600" b="1" dirty="0" smtClean="0">
                <a:solidFill>
                  <a:schemeClr val="tx1"/>
                </a:solidFill>
                <a:cs typeface="Arial" pitchFamily="34" charset="0"/>
              </a:rPr>
              <a:t>10</a:t>
            </a:r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is-IS" sz="1600" b="1" dirty="0" smtClean="0">
                <a:solidFill>
                  <a:schemeClr val="tx1"/>
                </a:solidFill>
                <a:cs typeface="Arial" pitchFamily="34" charset="0"/>
              </a:rPr>
              <a:t>laureandi </a:t>
            </a:r>
            <a:r>
              <a:rPr lang="is-IS" sz="16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en-US" sz="1600" dirty="0">
                <a:solidFill>
                  <a:schemeClr val="tx1"/>
                </a:solidFill>
              </a:rPr>
              <a:t>Antonio </a:t>
            </a:r>
            <a:r>
              <a:rPr lang="en-US" sz="1600" dirty="0" err="1">
                <a:solidFill>
                  <a:schemeClr val="tx1"/>
                </a:solidFill>
              </a:rPr>
              <a:t>Tinarelli</a:t>
            </a:r>
            <a:r>
              <a:rPr lang="en-US" sz="1600" dirty="0">
                <a:solidFill>
                  <a:schemeClr val="tx1"/>
                </a:solidFill>
              </a:rPr>
              <a:t>, Alessandro </a:t>
            </a:r>
            <a:r>
              <a:rPr lang="en-US" sz="1600" dirty="0" err="1">
                <a:solidFill>
                  <a:schemeClr val="tx1"/>
                </a:solidFill>
              </a:rPr>
              <a:t>Taurino</a:t>
            </a:r>
            <a:r>
              <a:rPr lang="en-US" sz="1600" dirty="0">
                <a:solidFill>
                  <a:schemeClr val="tx1"/>
                </a:solidFill>
              </a:rPr>
              <a:t>, Francesco </a:t>
            </a:r>
            <a:r>
              <a:rPr lang="en-US" sz="1600" dirty="0" err="1">
                <a:solidFill>
                  <a:schemeClr val="tx1"/>
                </a:solidFill>
              </a:rPr>
              <a:t>Ficara</a:t>
            </a:r>
            <a:r>
              <a:rPr lang="en-US" sz="1600" dirty="0">
                <a:solidFill>
                  <a:schemeClr val="tx1"/>
                </a:solidFill>
              </a:rPr>
              <a:t>, Alessandro </a:t>
            </a:r>
            <a:r>
              <a:rPr lang="en-US" sz="1600" dirty="0" err="1">
                <a:solidFill>
                  <a:schemeClr val="tx1"/>
                </a:solidFill>
              </a:rPr>
              <a:t>Pagnanelli</a:t>
            </a:r>
            <a:r>
              <a:rPr lang="en-US" sz="1600" dirty="0">
                <a:solidFill>
                  <a:schemeClr val="tx1"/>
                </a:solidFill>
              </a:rPr>
              <a:t>, Francesco Pellegrini, Martina </a:t>
            </a:r>
            <a:r>
              <a:rPr lang="en-US" sz="1600" dirty="0" err="1" smtClean="0">
                <a:solidFill>
                  <a:schemeClr val="tx1"/>
                </a:solidFill>
              </a:rPr>
              <a:t>Latifi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Denis </a:t>
            </a:r>
            <a:r>
              <a:rPr lang="en-US" sz="1600" dirty="0" err="1" smtClean="0">
                <a:solidFill>
                  <a:schemeClr val="tx1"/>
                </a:solidFill>
              </a:rPr>
              <a:t>Bitnaya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Davide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Campanella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Galanti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Federico </a:t>
            </a:r>
            <a:r>
              <a:rPr lang="en-US" sz="1600" dirty="0" smtClean="0">
                <a:solidFill>
                  <a:schemeClr val="tx1"/>
                </a:solidFill>
              </a:rPr>
              <a:t>Greco, </a:t>
            </a:r>
            <a:r>
              <a:rPr lang="en-US" sz="1600" dirty="0">
                <a:solidFill>
                  <a:schemeClr val="tx1"/>
                </a:solidFill>
              </a:rPr>
              <a:t>Giuseppe </a:t>
            </a:r>
            <a:r>
              <a:rPr lang="en-US" sz="1600" dirty="0" err="1" smtClean="0">
                <a:solidFill>
                  <a:schemeClr val="tx1"/>
                </a:solidFill>
              </a:rPr>
              <a:t>Pastore</a:t>
            </a:r>
            <a:r>
              <a:rPr lang="en-US" sz="1600" dirty="0" smtClean="0">
                <a:solidFill>
                  <a:schemeClr val="tx1"/>
                </a:solidFill>
              </a:rPr>
              <a:t>)  </a:t>
            </a:r>
            <a:endParaRPr lang="en-US" sz="1600" dirty="0" smtClean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304800" y="1273175"/>
            <a:ext cx="88392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7264" y="0"/>
            <a:ext cx="9144000" cy="67812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64440" rIns="90000" bIns="46800">
            <a:spAutoFit/>
          </a:bodyPr>
          <a:lstStyle/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 dirty="0" err="1" smtClean="0">
                <a:solidFill>
                  <a:schemeClr val="accent6"/>
                </a:solidFill>
                <a:cs typeface="Arial" pitchFamily="34" charset="0"/>
              </a:rPr>
              <a:t>Argomenti</a:t>
            </a:r>
            <a:r>
              <a:rPr lang="en-US" sz="1800" b="1" dirty="0" smtClean="0">
                <a:solidFill>
                  <a:schemeClr val="accent6"/>
                </a:solidFill>
                <a:cs typeface="Arial" pitchFamily="34" charset="0"/>
              </a:rPr>
              <a:t> di </a:t>
            </a:r>
            <a:r>
              <a:rPr lang="en-US" sz="1800" b="1" dirty="0" err="1" smtClean="0">
                <a:solidFill>
                  <a:schemeClr val="accent6"/>
                </a:solidFill>
                <a:cs typeface="Arial" pitchFamily="34" charset="0"/>
              </a:rPr>
              <a:t>ricerca</a:t>
            </a:r>
            <a:endParaRPr lang="en-US" sz="1800" b="1" dirty="0" smtClean="0">
              <a:solidFill>
                <a:schemeClr val="accent6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b="1" dirty="0">
              <a:solidFill>
                <a:srgbClr val="FF0000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err="1" smtClean="0">
                <a:solidFill>
                  <a:srgbClr val="FF0000"/>
                </a:solidFill>
                <a:cs typeface="Arial" pitchFamily="34" charset="0"/>
              </a:rPr>
              <a:t>Fisica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Arial" pitchFamily="34" charset="0"/>
              </a:rPr>
              <a:t>stellare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: 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b="1" dirty="0">
              <a:solidFill>
                <a:srgbClr val="FF0000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caratteristiche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strutturali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delle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stelle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, studio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delle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stelle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di campo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ed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in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ammasso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nella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Via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Lattea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e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nelle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galassie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del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Gruppo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Locale,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modelli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solari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modelli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sintetici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popolazioni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stellari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complesse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dovute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a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più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episodi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formazione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stellare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) in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galassie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per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l’analisi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della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popolazione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di campo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nelle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galassie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e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delle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regioni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formazione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stellare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Osservazioni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regioni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formazione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stellare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nella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Galassia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>
              <a:solidFill>
                <a:schemeClr val="tx1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Cosmologia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Arial" pitchFamily="34" charset="0"/>
              </a:rPr>
              <a:t>teorica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: 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b="1" dirty="0">
              <a:solidFill>
                <a:srgbClr val="FF0000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effetti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non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lineari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in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cosmologia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: studio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della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dinamica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dell’Universo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a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partire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itchFamily="34" charset="0"/>
              </a:rPr>
              <a:t>dall’era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inflazionaria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Produzione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buchi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neri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nell’Universo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primordiale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teorie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gravità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modificata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  <a:endParaRPr lang="en-US" sz="1600" dirty="0" smtClean="0">
              <a:solidFill>
                <a:schemeClr val="tx1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>
              <a:solidFill>
                <a:srgbClr val="FF0000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Studio 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dell’origine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e 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propagazione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dei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raggi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cosmici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nella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nostra </a:t>
            </a:r>
            <a:r>
              <a:rPr lang="en-US" sz="1600" b="1" dirty="0" err="1" smtClean="0">
                <a:solidFill>
                  <a:srgbClr val="FF0000"/>
                </a:solidFill>
                <a:cs typeface="Arial" pitchFamily="34" charset="0"/>
              </a:rPr>
              <a:t>Galassia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: 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b="1" dirty="0">
              <a:solidFill>
                <a:srgbClr val="FF0000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m</a:t>
            </a:r>
            <a:r>
              <a:rPr lang="it-IT" sz="1600" dirty="0" err="1" smtClean="0">
                <a:solidFill>
                  <a:schemeClr val="tx1"/>
                </a:solidFill>
              </a:rPr>
              <a:t>odellizzazione</a:t>
            </a:r>
            <a:r>
              <a:rPr lang="it-IT" sz="1600" dirty="0" smtClean="0">
                <a:solidFill>
                  <a:schemeClr val="tx1"/>
                </a:solidFill>
              </a:rPr>
              <a:t> </a:t>
            </a:r>
            <a:r>
              <a:rPr lang="it-IT" sz="1600" dirty="0">
                <a:solidFill>
                  <a:schemeClr val="tx1"/>
                </a:solidFill>
              </a:rPr>
              <a:t>delle emissioni </a:t>
            </a:r>
            <a:r>
              <a:rPr lang="it-IT" sz="1600" dirty="0" err="1">
                <a:solidFill>
                  <a:schemeClr val="tx1"/>
                </a:solidFill>
              </a:rPr>
              <a:t>multimessenger</a:t>
            </a:r>
            <a:r>
              <a:rPr lang="it-IT" sz="1600" dirty="0">
                <a:solidFill>
                  <a:schemeClr val="tx1"/>
                </a:solidFill>
              </a:rPr>
              <a:t> della Galassia e ricerca indiretta di materia oscura.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 err="1" smtClean="0">
                <a:solidFill>
                  <a:schemeClr val="accent6"/>
                </a:solidFill>
                <a:cs typeface="Arial" pitchFamily="34" charset="0"/>
              </a:rPr>
              <a:t>Pubblicazioni</a:t>
            </a:r>
            <a:r>
              <a:rPr lang="en-US" sz="1600" b="1" dirty="0" smtClean="0">
                <a:solidFill>
                  <a:schemeClr val="accent6"/>
                </a:solidFill>
                <a:cs typeface="Arial" pitchFamily="34" charset="0"/>
              </a:rPr>
              <a:t>: 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23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articoli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su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rivista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is-IS" sz="1600" dirty="0" smtClean="0">
                <a:solidFill>
                  <a:schemeClr val="tx1"/>
                </a:solidFill>
                <a:cs typeface="Arial" pitchFamily="34" charset="0"/>
              </a:rPr>
              <a:t>(7/2021-7/2022) </a:t>
            </a:r>
            <a:r>
              <a:rPr lang="is-IS" sz="1600" dirty="0" smtClean="0">
                <a:solidFill>
                  <a:schemeClr val="tx1"/>
                </a:solidFill>
                <a:cs typeface="Arial" pitchFamily="34" charset="0"/>
              </a:rPr>
              <a:t>+ pubblicazioni in </a:t>
            </a:r>
            <a:r>
              <a:rPr lang="is-IS" sz="1600" dirty="0" smtClean="0">
                <a:solidFill>
                  <a:schemeClr val="tx1"/>
                </a:solidFill>
                <a:cs typeface="Arial" pitchFamily="34" charset="0"/>
              </a:rPr>
              <a:t>collaborazioni INFN.</a:t>
            </a:r>
            <a:endParaRPr lang="is-IS" sz="1600" dirty="0" smtClean="0">
              <a:solidFill>
                <a:schemeClr val="tx1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is-IS" sz="1600" b="1" dirty="0">
              <a:solidFill>
                <a:schemeClr val="tx1"/>
              </a:solidFill>
              <a:cs typeface="Arial" pitchFamily="34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s-IS" sz="1600" b="1" dirty="0" smtClean="0">
                <a:solidFill>
                  <a:schemeClr val="accent2"/>
                </a:solidFill>
                <a:cs typeface="Arial" pitchFamily="34" charset="0"/>
              </a:rPr>
              <a:t>Collaborazioni: </a:t>
            </a:r>
            <a:r>
              <a:rPr lang="en-US" sz="1600" dirty="0" smtClean="0">
                <a:solidFill>
                  <a:schemeClr val="tx1"/>
                </a:solidFill>
              </a:rPr>
              <a:t>Gaia-ESO, </a:t>
            </a:r>
            <a:r>
              <a:rPr lang="en-US" sz="1600" dirty="0" err="1" smtClean="0">
                <a:solidFill>
                  <a:schemeClr val="tx1"/>
                </a:solidFill>
              </a:rPr>
              <a:t>asteroSTEP</a:t>
            </a:r>
            <a:r>
              <a:rPr lang="en-US" sz="1600" dirty="0" smtClean="0">
                <a:solidFill>
                  <a:schemeClr val="tx1"/>
                </a:solidFill>
              </a:rPr>
              <a:t>, PLATO, HST  </a:t>
            </a:r>
            <a:r>
              <a:rPr lang="is-IS" sz="1600" dirty="0" smtClean="0">
                <a:solidFill>
                  <a:schemeClr val="tx1"/>
                </a:solidFill>
                <a:cs typeface="Arial" pitchFamily="34" charset="0"/>
              </a:rPr>
              <a:t>MAGIC</a:t>
            </a:r>
            <a:r>
              <a:rPr lang="is-IS" sz="1600" dirty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KM3NeT, 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CTA,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ALADInO</a:t>
            </a:r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Hubble Space Telescope (HST) UV Legacy Survey of Galactic Globular </a:t>
            </a:r>
            <a:r>
              <a:rPr lang="en-US" sz="1600" dirty="0" smtClean="0">
                <a:solidFill>
                  <a:schemeClr val="tx1"/>
                </a:solidFill>
              </a:rPr>
              <a:t>Clusters, LEGUS survey HST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is-IS" sz="16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s-IS" sz="1600" b="1" dirty="0" smtClean="0">
                <a:solidFill>
                  <a:schemeClr val="accent2"/>
                </a:solidFill>
                <a:cs typeface="Arial" pitchFamily="34" charset="0"/>
              </a:rPr>
              <a:t>Tesi: </a:t>
            </a:r>
            <a:r>
              <a:rPr lang="is-IS" sz="1600" dirty="0" smtClean="0">
                <a:solidFill>
                  <a:schemeClr val="tx1"/>
                </a:solidFill>
                <a:cs typeface="Arial" pitchFamily="34" charset="0"/>
              </a:rPr>
              <a:t>relatori di </a:t>
            </a:r>
            <a:r>
              <a:rPr lang="is-IS" sz="1600" dirty="0">
                <a:solidFill>
                  <a:schemeClr val="tx1"/>
                </a:solidFill>
                <a:cs typeface="Arial" pitchFamily="34" charset="0"/>
              </a:rPr>
              <a:t>9</a:t>
            </a: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tesi di laurea magistrale e referenti di </a:t>
            </a:r>
            <a:r>
              <a:rPr lang="is-IS" sz="1600" dirty="0" smtClean="0">
                <a:solidFill>
                  <a:schemeClr val="tx1"/>
                </a:solidFill>
                <a:cs typeface="Arial" pitchFamily="34" charset="0"/>
              </a:rPr>
              <a:t>27</a:t>
            </a: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tesi di laurea triennale nel periodo </a:t>
            </a: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7/2021-7/2022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it-IT" sz="1600" dirty="0">
              <a:solidFill>
                <a:schemeClr val="tx1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sz="1600" b="1" dirty="0" smtClean="0">
                <a:solidFill>
                  <a:srgbClr val="FF0000"/>
                </a:solidFill>
                <a:cs typeface="Arial" pitchFamily="34" charset="0"/>
              </a:rPr>
              <a:t>Richiesta finanziaria</a:t>
            </a: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it-IT" sz="1600" dirty="0" smtClean="0">
              <a:solidFill>
                <a:schemeClr val="tx1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18 </a:t>
            </a:r>
            <a:r>
              <a:rPr lang="it-IT" sz="1600" dirty="0" err="1" smtClean="0">
                <a:solidFill>
                  <a:schemeClr val="tx1"/>
                </a:solidFill>
                <a:cs typeface="Arial" pitchFamily="34" charset="0"/>
              </a:rPr>
              <a:t>keuro</a:t>
            </a: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: circa 2 </a:t>
            </a:r>
            <a:r>
              <a:rPr lang="it-IT" sz="1600" dirty="0" err="1" smtClean="0">
                <a:solidFill>
                  <a:schemeClr val="tx1"/>
                </a:solidFill>
                <a:cs typeface="Arial" pitchFamily="34" charset="0"/>
              </a:rPr>
              <a:t>keuro</a:t>
            </a: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 per FTE</a:t>
            </a:r>
            <a:endParaRPr lang="it-IT" sz="1600" dirty="0">
              <a:solidFill>
                <a:schemeClr val="tx1"/>
              </a:solidFill>
              <a:cs typeface="Arial" pitchFamily="34" charset="0"/>
            </a:endParaRPr>
          </a:p>
          <a:p>
            <a:pPr lvl="0"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endParaRPr lang="en-US" sz="1600" dirty="0">
              <a:solidFill>
                <a:schemeClr val="accent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344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9138</TotalTime>
  <Words>458</Words>
  <Application>Microsoft Macintosh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Arial</vt:lpstr>
      <vt:lpstr>Struttura predefinita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Evoluzione</dc:creator>
  <cp:lastModifiedBy>Scilla Degl'Innocenti</cp:lastModifiedBy>
  <cp:revision>1029</cp:revision>
  <cp:lastPrinted>2021-06-24T14:40:31Z</cp:lastPrinted>
  <dcterms:created xsi:type="dcterms:W3CDTF">2004-06-17T09:22:05Z</dcterms:created>
  <dcterms:modified xsi:type="dcterms:W3CDTF">2022-06-30T19:34:04Z</dcterms:modified>
</cp:coreProperties>
</file>