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2" r:id="rId2"/>
    <p:sldId id="331" r:id="rId3"/>
    <p:sldId id="266" r:id="rId4"/>
    <p:sldId id="332" r:id="rId5"/>
    <p:sldId id="269" r:id="rId6"/>
    <p:sldId id="334" r:id="rId7"/>
    <p:sldId id="333" r:id="rId8"/>
    <p:sldId id="305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22" r:id="rId29"/>
    <p:sldId id="336" r:id="rId30"/>
    <p:sldId id="338" r:id="rId31"/>
    <p:sldId id="339" r:id="rId32"/>
    <p:sldId id="306" r:id="rId33"/>
    <p:sldId id="337" r:id="rId34"/>
    <p:sldId id="335" r:id="rId35"/>
    <p:sldId id="299" r:id="rId36"/>
    <p:sldId id="300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8" autoAdjust="0"/>
    <p:restoredTop sz="94084" autoAdjust="0"/>
  </p:normalViewPr>
  <p:slideViewPr>
    <p:cSldViewPr snapToGrid="0">
      <p:cViewPr varScale="1">
        <p:scale>
          <a:sx n="66" d="100"/>
          <a:sy n="66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UCL-EX\NUCL-EX\ACLUST_CONTI\RESIDUI_ACLUST_O_F_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Evaporation Residue Angular Distribution</a:t>
            </a:r>
          </a:p>
        </c:rich>
      </c:tx>
      <c:layout>
        <c:manualLayout>
          <c:xMode val="edge"/>
          <c:yMode val="edge"/>
          <c:x val="0.23403919563735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3697306209427235"/>
          <c:y val="6.2979652295938257E-2"/>
          <c:w val="0.85504205675078004"/>
          <c:h val="0.83453385158538351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16O+65Cu 256MeV 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Foglio1!$A$2:$A$38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cat>
          <c:val>
            <c:numRef>
              <c:f>Foglio1!$B$2:$B$38</c:f>
              <c:numCache>
                <c:formatCode>General</c:formatCode>
                <c:ptCount val="37"/>
                <c:pt idx="0">
                  <c:v>0</c:v>
                </c:pt>
                <c:pt idx="1">
                  <c:v>8347</c:v>
                </c:pt>
                <c:pt idx="2">
                  <c:v>24481</c:v>
                </c:pt>
                <c:pt idx="3">
                  <c:v>39413</c:v>
                </c:pt>
                <c:pt idx="4">
                  <c:v>51897</c:v>
                </c:pt>
                <c:pt idx="5">
                  <c:v>62180</c:v>
                </c:pt>
                <c:pt idx="6">
                  <c:v>68946</c:v>
                </c:pt>
                <c:pt idx="7">
                  <c:v>74141</c:v>
                </c:pt>
                <c:pt idx="8">
                  <c:v>75336</c:v>
                </c:pt>
                <c:pt idx="9">
                  <c:v>74593</c:v>
                </c:pt>
                <c:pt idx="10">
                  <c:v>71645</c:v>
                </c:pt>
                <c:pt idx="11">
                  <c:v>67357</c:v>
                </c:pt>
                <c:pt idx="12">
                  <c:v>61649</c:v>
                </c:pt>
                <c:pt idx="13">
                  <c:v>55012</c:v>
                </c:pt>
                <c:pt idx="14">
                  <c:v>48580</c:v>
                </c:pt>
                <c:pt idx="15">
                  <c:v>41280</c:v>
                </c:pt>
                <c:pt idx="16">
                  <c:v>35496</c:v>
                </c:pt>
                <c:pt idx="17">
                  <c:v>29275</c:v>
                </c:pt>
                <c:pt idx="18">
                  <c:v>24032</c:v>
                </c:pt>
                <c:pt idx="19">
                  <c:v>19502</c:v>
                </c:pt>
                <c:pt idx="20">
                  <c:v>15601</c:v>
                </c:pt>
                <c:pt idx="21">
                  <c:v>12120</c:v>
                </c:pt>
                <c:pt idx="22">
                  <c:v>9692</c:v>
                </c:pt>
                <c:pt idx="23">
                  <c:v>7513</c:v>
                </c:pt>
                <c:pt idx="24">
                  <c:v>5756</c:v>
                </c:pt>
                <c:pt idx="25">
                  <c:v>4415</c:v>
                </c:pt>
                <c:pt idx="26">
                  <c:v>3209</c:v>
                </c:pt>
                <c:pt idx="27">
                  <c:v>2468</c:v>
                </c:pt>
                <c:pt idx="28">
                  <c:v>1685</c:v>
                </c:pt>
                <c:pt idx="29">
                  <c:v>1245</c:v>
                </c:pt>
                <c:pt idx="30">
                  <c:v>923</c:v>
                </c:pt>
                <c:pt idx="31">
                  <c:v>669</c:v>
                </c:pt>
                <c:pt idx="32">
                  <c:v>456</c:v>
                </c:pt>
                <c:pt idx="33">
                  <c:v>321</c:v>
                </c:pt>
                <c:pt idx="34">
                  <c:v>246</c:v>
                </c:pt>
                <c:pt idx="35">
                  <c:v>164</c:v>
                </c:pt>
                <c:pt idx="36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00-4D58-9A34-903D5A3E65A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19F+62Ni 304MeV  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Foglio1!$A$2:$A$38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cat>
          <c:val>
            <c:numRef>
              <c:f>Foglio1!$C$2:$C$38</c:f>
              <c:numCache>
                <c:formatCode>General</c:formatCode>
                <c:ptCount val="37"/>
                <c:pt idx="0">
                  <c:v>0</c:v>
                </c:pt>
                <c:pt idx="1">
                  <c:v>9656</c:v>
                </c:pt>
                <c:pt idx="2">
                  <c:v>28261</c:v>
                </c:pt>
                <c:pt idx="3">
                  <c:v>45469</c:v>
                </c:pt>
                <c:pt idx="4">
                  <c:v>59486</c:v>
                </c:pt>
                <c:pt idx="5">
                  <c:v>70749</c:v>
                </c:pt>
                <c:pt idx="6">
                  <c:v>78784</c:v>
                </c:pt>
                <c:pt idx="7">
                  <c:v>81705</c:v>
                </c:pt>
                <c:pt idx="8">
                  <c:v>82471</c:v>
                </c:pt>
                <c:pt idx="9">
                  <c:v>79309</c:v>
                </c:pt>
                <c:pt idx="10">
                  <c:v>74226</c:v>
                </c:pt>
                <c:pt idx="11">
                  <c:v>67811</c:v>
                </c:pt>
                <c:pt idx="12">
                  <c:v>59932</c:v>
                </c:pt>
                <c:pt idx="13">
                  <c:v>52671</c:v>
                </c:pt>
                <c:pt idx="14">
                  <c:v>44248</c:v>
                </c:pt>
                <c:pt idx="15">
                  <c:v>36883</c:v>
                </c:pt>
                <c:pt idx="16">
                  <c:v>29693</c:v>
                </c:pt>
                <c:pt idx="17">
                  <c:v>23817</c:v>
                </c:pt>
                <c:pt idx="18">
                  <c:v>19024</c:v>
                </c:pt>
                <c:pt idx="19">
                  <c:v>14860</c:v>
                </c:pt>
                <c:pt idx="20">
                  <c:v>11105</c:v>
                </c:pt>
                <c:pt idx="21">
                  <c:v>8393</c:v>
                </c:pt>
                <c:pt idx="22">
                  <c:v>6226</c:v>
                </c:pt>
                <c:pt idx="23">
                  <c:v>4458</c:v>
                </c:pt>
                <c:pt idx="24">
                  <c:v>3187</c:v>
                </c:pt>
                <c:pt idx="25">
                  <c:v>2305</c:v>
                </c:pt>
                <c:pt idx="26">
                  <c:v>1672</c:v>
                </c:pt>
                <c:pt idx="27">
                  <c:v>1132</c:v>
                </c:pt>
                <c:pt idx="28">
                  <c:v>787</c:v>
                </c:pt>
                <c:pt idx="29">
                  <c:v>554</c:v>
                </c:pt>
                <c:pt idx="30">
                  <c:v>383</c:v>
                </c:pt>
                <c:pt idx="31">
                  <c:v>263</c:v>
                </c:pt>
                <c:pt idx="32">
                  <c:v>155</c:v>
                </c:pt>
                <c:pt idx="33">
                  <c:v>120</c:v>
                </c:pt>
                <c:pt idx="34">
                  <c:v>69</c:v>
                </c:pt>
                <c:pt idx="35">
                  <c:v>49</c:v>
                </c:pt>
                <c:pt idx="36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00-4D58-9A34-903D5A3E65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6486760"/>
        <c:axId val="456487152"/>
      </c:lineChart>
      <c:catAx>
        <c:axId val="456486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2400" b="1" dirty="0" err="1">
                    <a:latin typeface="Symbol" panose="05050102010706020507" pitchFamily="18" charset="2"/>
                  </a:rPr>
                  <a:t>q</a:t>
                </a:r>
                <a:r>
                  <a:rPr lang="it-IT" sz="2400" b="1" baseline="-25000" dirty="0" err="1">
                    <a:latin typeface="+mn-lt"/>
                  </a:rPr>
                  <a:t>lab</a:t>
                </a:r>
                <a:endParaRPr lang="it-IT" sz="2400" b="1" baseline="-250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90013745657120947"/>
              <c:y val="0.93134363155100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6487152"/>
        <c:crosses val="autoZero"/>
        <c:auto val="1"/>
        <c:lblAlgn val="ctr"/>
        <c:lblOffset val="100"/>
        <c:tickLblSkip val="5"/>
        <c:noMultiLvlLbl val="0"/>
      </c:catAx>
      <c:valAx>
        <c:axId val="4564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6486760"/>
        <c:crosses val="autoZero"/>
        <c:crossBetween val="between"/>
      </c:valAx>
      <c:spPr>
        <a:noFill/>
        <a:ln w="28575">
          <a:solidFill>
            <a:schemeClr val="tx1">
              <a:alpha val="54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5796347639643638"/>
          <c:y val="0.18214457023717809"/>
          <c:w val="0.25527805503185347"/>
          <c:h val="0.17440601019399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0.24869</cdr:x>
      <cdr:y>0.05994</cdr:y>
    </cdr:from>
    <cdr:to>
      <cdr:x>0.53038</cdr:x>
      <cdr:y>0.89072</cdr:y>
    </cdr:to>
    <cdr:sp macro="" textlink="">
      <cdr:nvSpPr>
        <cdr:cNvPr id="2" name="Rettangolo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906990" y="284318"/>
          <a:ext cx="2159999" cy="3940387"/>
        </a:xfrm>
        <a:prstGeom xmlns:a="http://schemas.openxmlformats.org/drawingml/2006/main" prst="rect">
          <a:avLst/>
        </a:prstGeom>
        <a:solidFill xmlns:a="http://schemas.openxmlformats.org/drawingml/2006/main">
          <a:srgbClr val="65D7FF">
            <a:alpha val="36000"/>
          </a:srgb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E94-0074-4B20-861B-814CE518CE8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5428-F871-4800-8358-4122C9123A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95428-F871-4800-8358-4122C9123AB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62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95428-F871-4800-8358-4122C9123AB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03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95428-F871-4800-8358-4122C9123AB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95428-F871-4800-8358-4122C9123AB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49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52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4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9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22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36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48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83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19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09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04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B4AB-4AF5-4ABC-A6F9-9C726B1B21A8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BA6A-11D4-4BD4-898B-37F02C8E1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6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409818" y="153089"/>
            <a:ext cx="20701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Analisi</a:t>
            </a:r>
            <a:r>
              <a:rPr lang="it-IT" sz="2400" b="1" dirty="0" smtClean="0">
                <a:solidFill>
                  <a:srgbClr val="C00000"/>
                </a:solidFill>
              </a:rPr>
              <a:t> ACLUST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3208" y="3876778"/>
            <a:ext cx="1125952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baseline="30000" dirty="0"/>
              <a:t>	</a:t>
            </a:r>
            <a:r>
              <a:rPr lang="it-IT" sz="2000" b="1" baseline="30000" dirty="0" smtClean="0"/>
              <a:t>          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</a:t>
            </a:r>
            <a:r>
              <a:rPr lang="it-IT" sz="2000" b="1" baseline="-25000" dirty="0" err="1" smtClean="0"/>
              <a:t>beam</a:t>
            </a:r>
            <a:r>
              <a:rPr lang="it-IT" sz="2000" b="1" dirty="0" smtClean="0"/>
              <a:t>(</a:t>
            </a:r>
            <a:r>
              <a:rPr lang="it-IT" sz="2000" b="1" dirty="0" err="1" smtClean="0"/>
              <a:t>MeV</a:t>
            </a:r>
            <a:r>
              <a:rPr lang="it-IT" sz="2000" b="1" dirty="0" smtClean="0"/>
              <a:t>)	   E/A (</a:t>
            </a:r>
            <a:r>
              <a:rPr lang="it-IT" sz="2000" b="1" dirty="0" err="1" smtClean="0"/>
              <a:t>MeV</a:t>
            </a:r>
            <a:r>
              <a:rPr lang="it-IT" sz="2000" b="1" dirty="0" smtClean="0"/>
              <a:t>/u)	E</a:t>
            </a:r>
            <a:r>
              <a:rPr lang="it-IT" sz="2000" b="1" dirty="0"/>
              <a:t>* </a:t>
            </a:r>
            <a:r>
              <a:rPr lang="it-IT" sz="2000" b="1" dirty="0" smtClean="0"/>
              <a:t>(</a:t>
            </a:r>
            <a:r>
              <a:rPr lang="it-IT" sz="2000" b="1" dirty="0" err="1" smtClean="0"/>
              <a:t>MeV</a:t>
            </a:r>
            <a:r>
              <a:rPr lang="it-IT" sz="2000" b="1" dirty="0" smtClean="0"/>
              <a:t>)</a:t>
            </a:r>
            <a:r>
              <a:rPr lang="it-IT" sz="2000" dirty="0" smtClean="0"/>
              <a:t>	</a:t>
            </a:r>
            <a:r>
              <a:rPr lang="it-IT" dirty="0"/>
              <a:t> V</a:t>
            </a:r>
            <a:r>
              <a:rPr lang="it-IT" baseline="-25000" dirty="0"/>
              <a:t>CN</a:t>
            </a:r>
            <a:r>
              <a:rPr lang="it-IT" dirty="0"/>
              <a:t> </a:t>
            </a:r>
            <a:r>
              <a:rPr lang="it-IT" dirty="0" smtClean="0"/>
              <a:t>(cm/ns)</a:t>
            </a:r>
            <a:r>
              <a:rPr lang="it-IT" dirty="0"/>
              <a:t>	</a:t>
            </a:r>
            <a:r>
              <a:rPr lang="it-IT" dirty="0" err="1" smtClean="0"/>
              <a:t>B</a:t>
            </a:r>
            <a:r>
              <a:rPr lang="it-IT" baseline="-25000" dirty="0" err="1" smtClean="0">
                <a:latin typeface="Symbol" panose="05050102010706020507" pitchFamily="18" charset="2"/>
              </a:rPr>
              <a:t>a</a:t>
            </a:r>
            <a:r>
              <a:rPr lang="it-IT" baseline="-25000" dirty="0" smtClean="0">
                <a:latin typeface="Symbol" panose="05050102010706020507" pitchFamily="18" charset="2"/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MeV</a:t>
            </a:r>
            <a:r>
              <a:rPr lang="it-IT" dirty="0" smtClean="0"/>
              <a:t>)</a:t>
            </a: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err="1" smtClean="0"/>
              <a:t>L</a:t>
            </a:r>
            <a:r>
              <a:rPr lang="it-IT" baseline="-25000" dirty="0" err="1" smtClean="0"/>
              <a:t>cr</a:t>
            </a:r>
            <a:r>
              <a:rPr lang="it-IT" dirty="0" smtClean="0"/>
              <a:t> </a:t>
            </a:r>
            <a:r>
              <a:rPr lang="it-IT" dirty="0"/>
              <a:t>(ℏ) </a:t>
            </a:r>
            <a:r>
              <a:rPr lang="it-IT" sz="2000" dirty="0" smtClean="0"/>
              <a:t>	</a:t>
            </a:r>
            <a:endParaRPr lang="it-IT" sz="2000" b="1" dirty="0"/>
          </a:p>
          <a:p>
            <a:r>
              <a:rPr lang="it-IT" sz="2000" b="1" baseline="30000" dirty="0" smtClean="0">
                <a:solidFill>
                  <a:srgbClr val="C00000"/>
                </a:solidFill>
              </a:rPr>
              <a:t>16</a:t>
            </a:r>
            <a:r>
              <a:rPr lang="it-IT" sz="2000" b="1" dirty="0" smtClean="0">
                <a:solidFill>
                  <a:srgbClr val="C00000"/>
                </a:solidFill>
              </a:rPr>
              <a:t>O </a:t>
            </a:r>
            <a:r>
              <a:rPr lang="it-IT" sz="2000" b="1" dirty="0">
                <a:solidFill>
                  <a:srgbClr val="C00000"/>
                </a:solidFill>
              </a:rPr>
              <a:t>+ </a:t>
            </a:r>
            <a:r>
              <a:rPr lang="it-IT" sz="2000" b="1" baseline="30000" dirty="0" smtClean="0">
                <a:solidFill>
                  <a:srgbClr val="C00000"/>
                </a:solidFill>
              </a:rPr>
              <a:t>65</a:t>
            </a:r>
            <a:r>
              <a:rPr lang="it-IT" sz="2000" b="1" dirty="0" smtClean="0">
                <a:solidFill>
                  <a:srgbClr val="C00000"/>
                </a:solidFill>
              </a:rPr>
              <a:t>Cu</a:t>
            </a:r>
            <a:r>
              <a:rPr lang="it-IT" sz="2000" b="1" dirty="0" smtClean="0"/>
              <a:t>	</a:t>
            </a:r>
            <a:r>
              <a:rPr lang="it-IT" sz="2000" dirty="0" smtClean="0"/>
              <a:t>256</a:t>
            </a:r>
            <a:r>
              <a:rPr lang="it-IT" sz="2000" dirty="0"/>
              <a:t>	 </a:t>
            </a:r>
            <a:r>
              <a:rPr lang="it-IT" sz="2000" dirty="0" smtClean="0"/>
              <a:t>        </a:t>
            </a:r>
            <a:r>
              <a:rPr lang="it-IT" sz="2000" b="1" dirty="0" smtClean="0"/>
              <a:t>16</a:t>
            </a:r>
            <a:r>
              <a:rPr lang="it-IT" sz="2000" dirty="0" smtClean="0"/>
              <a:t>	</a:t>
            </a:r>
            <a:r>
              <a:rPr lang="it-IT" sz="2000" dirty="0"/>
              <a:t> </a:t>
            </a:r>
            <a:r>
              <a:rPr lang="it-IT" sz="2000" dirty="0" smtClean="0"/>
              <a:t>                  209		</a:t>
            </a:r>
            <a:r>
              <a:rPr lang="it-IT" dirty="0" smtClean="0"/>
              <a:t>     1.098		7.20		54.12</a:t>
            </a:r>
            <a:endParaRPr lang="it-IT" dirty="0"/>
          </a:p>
          <a:p>
            <a:r>
              <a:rPr lang="it-IT" sz="2000" b="1" baseline="30000" dirty="0">
                <a:solidFill>
                  <a:srgbClr val="C00000"/>
                </a:solidFill>
              </a:rPr>
              <a:t>19</a:t>
            </a:r>
            <a:r>
              <a:rPr lang="it-IT" sz="2000" b="1" dirty="0">
                <a:solidFill>
                  <a:srgbClr val="C00000"/>
                </a:solidFill>
              </a:rPr>
              <a:t>F + </a:t>
            </a:r>
            <a:r>
              <a:rPr lang="it-IT" sz="2000" b="1" baseline="30000" dirty="0" smtClean="0">
                <a:solidFill>
                  <a:srgbClr val="C00000"/>
                </a:solidFill>
              </a:rPr>
              <a:t>62</a:t>
            </a:r>
            <a:r>
              <a:rPr lang="it-IT" sz="2000" b="1" dirty="0" smtClean="0">
                <a:solidFill>
                  <a:srgbClr val="C00000"/>
                </a:solidFill>
              </a:rPr>
              <a:t>Ni</a:t>
            </a:r>
            <a:r>
              <a:rPr lang="it-IT" sz="2000" b="1" dirty="0" smtClean="0"/>
              <a:t>	</a:t>
            </a:r>
            <a:r>
              <a:rPr lang="it-IT" sz="2000" dirty="0" smtClean="0"/>
              <a:t>304	         </a:t>
            </a:r>
            <a:r>
              <a:rPr lang="it-IT" sz="2000" b="1" dirty="0" smtClean="0"/>
              <a:t>16</a:t>
            </a:r>
            <a:r>
              <a:rPr lang="it-IT" sz="2000" dirty="0"/>
              <a:t>	</a:t>
            </a:r>
            <a:r>
              <a:rPr lang="it-IT" sz="2000" dirty="0" smtClean="0"/>
              <a:t>                   240		</a:t>
            </a:r>
            <a:r>
              <a:rPr lang="it-IT" dirty="0" smtClean="0"/>
              <a:t>     1.098		4.01		60.32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359427" y="5161965"/>
            <a:ext cx="984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u="sng" dirty="0" smtClean="0"/>
              <a:t>Stesso nucleo composto </a:t>
            </a:r>
            <a:r>
              <a:rPr lang="it-IT" sz="2000" b="1" u="sng" baseline="30000" dirty="0"/>
              <a:t>81</a:t>
            </a:r>
            <a:r>
              <a:rPr lang="it-IT" sz="2000" b="1" u="sng" dirty="0"/>
              <a:t>Rb</a:t>
            </a:r>
            <a:endParaRPr lang="it-IT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Stessa </a:t>
            </a:r>
            <a:r>
              <a:rPr lang="it-IT" sz="2000" b="1" dirty="0" smtClean="0"/>
              <a:t>velocità del proiettile </a:t>
            </a:r>
            <a:r>
              <a:rPr lang="it-IT" sz="2000" dirty="0" smtClean="0"/>
              <a:t>-&gt; Stessa componente di </a:t>
            </a:r>
            <a:r>
              <a:rPr lang="it-IT" sz="2000" u="sng" dirty="0" err="1" smtClean="0"/>
              <a:t>Pre</a:t>
            </a:r>
            <a:r>
              <a:rPr lang="it-IT" sz="2000" u="sng" dirty="0" smtClean="0"/>
              <a:t>-equilibrio</a:t>
            </a:r>
            <a:r>
              <a:rPr lang="it-IT" sz="2000" dirty="0" smtClean="0"/>
              <a:t> tra i 2 sistemi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Ma </a:t>
            </a:r>
            <a:r>
              <a:rPr lang="it-IT" sz="2000" b="1" dirty="0" smtClean="0"/>
              <a:t>E*</a:t>
            </a:r>
            <a:r>
              <a:rPr lang="it-IT" sz="2000" dirty="0" smtClean="0"/>
              <a:t> leggermente diverse -&gt; componente </a:t>
            </a:r>
            <a:r>
              <a:rPr lang="it-IT" sz="2000" u="sng" dirty="0"/>
              <a:t>T</a:t>
            </a:r>
            <a:r>
              <a:rPr lang="it-IT" sz="2000" u="sng" dirty="0" smtClean="0"/>
              <a:t>ermica</a:t>
            </a:r>
            <a:r>
              <a:rPr lang="it-IT" sz="2000" dirty="0" smtClean="0"/>
              <a:t> </a:t>
            </a:r>
            <a:r>
              <a:rPr lang="it-IT" sz="2000" dirty="0" smtClean="0"/>
              <a:t>leggermente diversa tra i 2 sistemi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Si </a:t>
            </a:r>
            <a:r>
              <a:rPr lang="it-IT" sz="2000" dirty="0"/>
              <a:t>sono misurati i Residui di </a:t>
            </a:r>
            <a:r>
              <a:rPr lang="it-IT" sz="2000" dirty="0" smtClean="0"/>
              <a:t>Evaporazione, </a:t>
            </a:r>
            <a:r>
              <a:rPr lang="it-IT" sz="2000" dirty="0"/>
              <a:t>rivelati </a:t>
            </a:r>
            <a:r>
              <a:rPr lang="it-IT" sz="2000" dirty="0" smtClean="0"/>
              <a:t>nel </a:t>
            </a:r>
            <a:r>
              <a:rPr lang="it-IT" sz="2000" dirty="0" err="1"/>
              <a:t>RCo</a:t>
            </a:r>
            <a:r>
              <a:rPr lang="it-IT" sz="2000" dirty="0"/>
              <a:t>, in coincidenza con LCP</a:t>
            </a:r>
            <a:r>
              <a:rPr lang="it-IT" sz="2000" dirty="0" smtClean="0"/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61264" y="749516"/>
            <a:ext cx="10631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passato era stato evidenziato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it-IT" dirty="0" smtClean="0"/>
              <a:t>un </a:t>
            </a:r>
            <a:r>
              <a:rPr lang="it-IT" u="sng" dirty="0" smtClean="0"/>
              <a:t>eccesso di particelle </a:t>
            </a:r>
            <a:r>
              <a:rPr lang="it-IT" u="sng" dirty="0" smtClean="0">
                <a:latin typeface="Symbol" panose="05050102010706020507" pitchFamily="18" charset="2"/>
              </a:rPr>
              <a:t>a</a:t>
            </a:r>
            <a:r>
              <a:rPr lang="it-IT" dirty="0" smtClean="0"/>
              <a:t> di alta energia agli angoli in avanti, che non veniva descritto dai modelli teorici.  </a:t>
            </a:r>
          </a:p>
          <a:p>
            <a:r>
              <a:rPr lang="it-IT" dirty="0" smtClean="0"/>
              <a:t>Questo eccesso è stato spiegato come un </a:t>
            </a:r>
            <a:r>
              <a:rPr lang="it-IT" u="sng" dirty="0" smtClean="0"/>
              <a:t>possibile effetto della struttura </a:t>
            </a:r>
            <a:r>
              <a:rPr lang="it-IT" u="sng" dirty="0" smtClean="0">
                <a:latin typeface="Symbol" panose="05050102010706020507" pitchFamily="18" charset="2"/>
              </a:rPr>
              <a:t>a-</a:t>
            </a:r>
            <a:r>
              <a:rPr lang="it-IT" u="sng" dirty="0" smtClean="0"/>
              <a:t>cluster</a:t>
            </a:r>
            <a:r>
              <a:rPr lang="it-IT" u="sng" dirty="0" smtClean="0">
                <a:latin typeface="Symbol" panose="05050102010706020507" pitchFamily="18" charset="2"/>
              </a:rPr>
              <a:t> </a:t>
            </a:r>
            <a:r>
              <a:rPr lang="it-IT" u="sng" dirty="0" smtClean="0"/>
              <a:t>del Proiettile</a:t>
            </a:r>
            <a:r>
              <a:rPr lang="it-IT" dirty="0" smtClean="0"/>
              <a:t> ( </a:t>
            </a:r>
            <a:r>
              <a:rPr lang="it-IT" baseline="30000" dirty="0"/>
              <a:t>16</a:t>
            </a:r>
            <a:r>
              <a:rPr lang="it-IT" dirty="0"/>
              <a:t>O </a:t>
            </a:r>
            <a:r>
              <a:rPr lang="it-IT" dirty="0" smtClean="0"/>
              <a:t>)</a:t>
            </a:r>
            <a:endParaRPr lang="it-IT" u="sng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065338" y="1987690"/>
            <a:ext cx="997061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/>
              <a:t>Per ottenere informazioni in modo ‘model </a:t>
            </a:r>
            <a:r>
              <a:rPr lang="it-IT" dirty="0" err="1"/>
              <a:t>indipendent</a:t>
            </a:r>
            <a:r>
              <a:rPr lang="it-IT" dirty="0"/>
              <a:t>’, è stato proposto</a:t>
            </a:r>
            <a:r>
              <a:rPr lang="it-IT" b="1" dirty="0"/>
              <a:t> </a:t>
            </a:r>
            <a:r>
              <a:rPr lang="it-IT" dirty="0"/>
              <a:t>di </a:t>
            </a:r>
            <a:r>
              <a:rPr lang="it-IT" dirty="0" smtClean="0"/>
              <a:t>studiare </a:t>
            </a:r>
            <a:r>
              <a:rPr lang="it-IT" dirty="0"/>
              <a:t>reazioni di Fusione </a:t>
            </a:r>
            <a:endParaRPr lang="it-IT" dirty="0" smtClean="0"/>
          </a:p>
          <a:p>
            <a:r>
              <a:rPr lang="it-IT" dirty="0" smtClean="0"/>
              <a:t>indotte</a:t>
            </a:r>
            <a:r>
              <a:rPr lang="it-IT" b="1" dirty="0" smtClean="0"/>
              <a:t> </a:t>
            </a:r>
            <a:r>
              <a:rPr lang="it-IT" dirty="0"/>
              <a:t>da</a:t>
            </a:r>
            <a:r>
              <a:rPr lang="it-IT" b="1" dirty="0"/>
              <a:t> proiettili con differenti strutture </a:t>
            </a:r>
            <a:r>
              <a:rPr lang="it-IT" b="1" dirty="0" smtClean="0"/>
              <a:t>N/Z </a:t>
            </a:r>
            <a:r>
              <a:rPr lang="it-IT" dirty="0" smtClean="0"/>
              <a:t>e</a:t>
            </a:r>
            <a:r>
              <a:rPr lang="it-IT" b="1" dirty="0" smtClean="0"/>
              <a:t> </a:t>
            </a:r>
            <a:r>
              <a:rPr lang="it-IT" dirty="0"/>
              <a:t>formanti lo </a:t>
            </a:r>
            <a:r>
              <a:rPr lang="it-IT" b="1" dirty="0"/>
              <a:t>stesso nucleo composto </a:t>
            </a:r>
          </a:p>
          <a:p>
            <a:endParaRPr lang="it-IT" b="1" dirty="0"/>
          </a:p>
          <a:p>
            <a:r>
              <a:rPr lang="it-IT" dirty="0" smtClean="0"/>
              <a:t> Informazioni sulla struttura di sistemi pesanti  </a:t>
            </a:r>
            <a:r>
              <a:rPr lang="it-IT" b="1" dirty="0" smtClean="0"/>
              <a:t>=&gt;</a:t>
            </a:r>
            <a:r>
              <a:rPr lang="it-IT" dirty="0" smtClean="0"/>
              <a:t> Studiando </a:t>
            </a:r>
            <a:r>
              <a:rPr lang="it-IT" dirty="0"/>
              <a:t>la </a:t>
            </a:r>
            <a:r>
              <a:rPr lang="it-IT" b="1" dirty="0"/>
              <a:t>competizione </a:t>
            </a:r>
            <a:r>
              <a:rPr lang="it-IT" b="1" dirty="0" smtClean="0"/>
              <a:t>tra </a:t>
            </a:r>
            <a:r>
              <a:rPr lang="it-IT" dirty="0" smtClean="0"/>
              <a:t>la</a:t>
            </a:r>
            <a:r>
              <a:rPr lang="it-IT" b="1" dirty="0" smtClean="0"/>
              <a:t> </a:t>
            </a:r>
            <a:r>
              <a:rPr lang="it-IT" dirty="0" smtClean="0"/>
              <a:t>componente</a:t>
            </a:r>
          </a:p>
          <a:p>
            <a:r>
              <a:rPr lang="it-IT" b="1" dirty="0" smtClean="0"/>
              <a:t> </a:t>
            </a:r>
            <a:r>
              <a:rPr lang="it-IT" b="1" dirty="0"/>
              <a:t>Veloce (</a:t>
            </a:r>
            <a:r>
              <a:rPr lang="it-IT" b="1" dirty="0" err="1"/>
              <a:t>Pre</a:t>
            </a:r>
            <a:r>
              <a:rPr lang="it-IT" b="1" dirty="0"/>
              <a:t>-equilibrio) e</a:t>
            </a:r>
            <a:r>
              <a:rPr lang="it-IT" dirty="0"/>
              <a:t> quella </a:t>
            </a:r>
            <a:r>
              <a:rPr lang="it-IT" b="1" dirty="0"/>
              <a:t>Termalizzata </a:t>
            </a:r>
            <a:r>
              <a:rPr lang="it-IT" dirty="0" smtClean="0"/>
              <a:t>degli spettri di emissione  di particelle leggere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3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76067" y="596905"/>
            <a:ext cx="5401160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it-IT" dirty="0"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Spettri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Normalizzati:</a:t>
            </a:r>
          </a:p>
          <a:p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singolarmente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ai propri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Normalizzato al MASSIMO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3083" y="873904"/>
            <a:ext cx="5113442" cy="147732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CONFRONTO 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degli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spettri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FNI vs OCU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74121" y="489746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89709" y="3117192"/>
            <a:ext cx="189673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76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" y="1302663"/>
            <a:ext cx="6069187" cy="505164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3766088" y="81265"/>
            <a:ext cx="413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8303" y="304106"/>
            <a:ext cx="20786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EXP -&gt; FNI vs OCU</a:t>
            </a:r>
            <a:endParaRPr lang="it-IT" sz="20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66088" y="5315919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OCU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sp>
        <p:nvSpPr>
          <p:cNvPr id="2" name="Rettangolo arrotondato 1"/>
          <p:cNvSpPr/>
          <p:nvPr/>
        </p:nvSpPr>
        <p:spPr>
          <a:xfrm>
            <a:off x="60022" y="1302663"/>
            <a:ext cx="6065005" cy="120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6" y="1302663"/>
            <a:ext cx="5853193" cy="505164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0234632" y="220661"/>
            <a:ext cx="15285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3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76067" y="596905"/>
            <a:ext cx="5401160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it-IT" dirty="0"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Spettri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Normalizzati:</a:t>
            </a:r>
          </a:p>
          <a:p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singolarmente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ai propri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Normalizzato al MASSIMO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2751" y="873903"/>
            <a:ext cx="4048436" cy="147732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CONFRONTO 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degli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spettri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GEMINII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ctr"/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FNI vs OCU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74121" y="489746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89709" y="3132699"/>
            <a:ext cx="189673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04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" y="1302358"/>
            <a:ext cx="6096000" cy="524746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4026977" y="114314"/>
            <a:ext cx="40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2805" y="170043"/>
            <a:ext cx="24409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Gemini -&gt; FNI vs OCU</a:t>
            </a:r>
            <a:endParaRPr lang="it-IT" sz="20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66088" y="5315919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OCU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9027" y="1346205"/>
            <a:ext cx="6065005" cy="120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11" y="1302358"/>
            <a:ext cx="5832000" cy="524977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10234632" y="205163"/>
            <a:ext cx="15285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230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7"/>
          <a:stretch/>
        </p:blipFill>
        <p:spPr>
          <a:xfrm>
            <a:off x="916772" y="3454553"/>
            <a:ext cx="9863527" cy="1764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678" r="328" b="74689"/>
          <a:stretch/>
        </p:blipFill>
        <p:spPr>
          <a:xfrm>
            <a:off x="916772" y="1127636"/>
            <a:ext cx="9863564" cy="1764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2971193" y="5193539"/>
            <a:ext cx="3057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SLOPE </a:t>
            </a:r>
            <a:r>
              <a:rPr lang="it-IT" dirty="0" smtClean="0"/>
              <a:t>di</a:t>
            </a:r>
            <a:r>
              <a:rPr lang="it-IT" b="1" dirty="0" smtClean="0"/>
              <a:t> ALPHA</a:t>
            </a:r>
            <a:r>
              <a:rPr lang="it-IT" dirty="0" smtClean="0"/>
              <a:t> a 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 = 120</a:t>
            </a:r>
            <a:r>
              <a:rPr lang="it-IT" baseline="30000" dirty="0" smtClean="0"/>
              <a:t>°</a:t>
            </a:r>
          </a:p>
          <a:p>
            <a:r>
              <a:rPr lang="it-IT" dirty="0" smtClean="0"/>
              <a:t> </a:t>
            </a:r>
            <a:endParaRPr lang="it-IT" b="1" dirty="0" smtClean="0"/>
          </a:p>
          <a:p>
            <a:r>
              <a:rPr lang="it-IT" dirty="0" smtClean="0"/>
              <a:t>	</a:t>
            </a:r>
            <a:r>
              <a:rPr lang="it-IT" b="1" dirty="0" smtClean="0"/>
              <a:t>EXP</a:t>
            </a:r>
            <a:r>
              <a:rPr lang="it-IT" dirty="0" smtClean="0"/>
              <a:t>	</a:t>
            </a:r>
            <a:r>
              <a:rPr lang="it-IT" b="1" dirty="0" smtClean="0"/>
              <a:t>GEM</a:t>
            </a:r>
          </a:p>
          <a:p>
            <a:r>
              <a:rPr lang="it-IT" b="1" dirty="0" smtClean="0"/>
              <a:t>FNI</a:t>
            </a:r>
            <a:r>
              <a:rPr lang="it-IT" dirty="0" smtClean="0"/>
              <a:t>  	-1.757</a:t>
            </a:r>
            <a:r>
              <a:rPr lang="it-IT" dirty="0"/>
              <a:t>	</a:t>
            </a:r>
            <a:r>
              <a:rPr lang="it-IT" dirty="0" smtClean="0"/>
              <a:t>-1.591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OCU</a:t>
            </a:r>
            <a:r>
              <a:rPr lang="it-IT" dirty="0"/>
              <a:t>	</a:t>
            </a:r>
            <a:r>
              <a:rPr lang="it-IT" dirty="0" smtClean="0">
                <a:solidFill>
                  <a:srgbClr val="C00000"/>
                </a:solidFill>
              </a:rPr>
              <a:t>-1.685	-1.978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25935" y="202013"/>
            <a:ext cx="486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ZOOM Spettri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ALPHA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Garfield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0812" y="645071"/>
            <a:ext cx="20786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EXP -&gt; FNI vs OCU</a:t>
            </a:r>
            <a:endParaRPr lang="it-IT" sz="2000" b="1" u="sng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7501" y="2983448"/>
            <a:ext cx="24409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Gemini -&gt; FNI vs OCU</a:t>
            </a:r>
            <a:endParaRPr lang="it-IT" sz="2000" b="1" u="sng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89373" y="5412659"/>
            <a:ext cx="3277027" cy="1231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	</a:t>
            </a:r>
            <a:r>
              <a:rPr lang="it-IT" b="1" dirty="0" smtClean="0"/>
              <a:t>E*(</a:t>
            </a:r>
            <a:r>
              <a:rPr lang="it-IT" b="1" dirty="0" err="1" smtClean="0"/>
              <a:t>MeV</a:t>
            </a:r>
            <a:r>
              <a:rPr lang="it-IT" b="1" dirty="0" smtClean="0"/>
              <a:t>)	     </a:t>
            </a:r>
            <a:r>
              <a:rPr lang="it-IT" b="1" dirty="0" err="1" smtClean="0"/>
              <a:t>B</a:t>
            </a:r>
            <a:r>
              <a:rPr lang="it-IT" b="1" baseline="-25000" dirty="0" err="1" smtClean="0">
                <a:latin typeface="Symbol" panose="05050102010706020507" pitchFamily="18" charset="2"/>
              </a:rPr>
              <a:t>a</a:t>
            </a:r>
            <a:r>
              <a:rPr lang="it-IT" b="1" baseline="-25000" dirty="0" smtClean="0">
                <a:latin typeface="Symbol" panose="05050102010706020507" pitchFamily="18" charset="2"/>
              </a:rPr>
              <a:t> </a:t>
            </a:r>
            <a:r>
              <a:rPr lang="it-IT" b="1" dirty="0"/>
              <a:t>(</a:t>
            </a:r>
            <a:r>
              <a:rPr lang="it-IT" b="1" dirty="0" err="1"/>
              <a:t>MeV</a:t>
            </a:r>
            <a:r>
              <a:rPr lang="it-IT" b="1" dirty="0" smtClean="0"/>
              <a:t>)</a:t>
            </a:r>
            <a:r>
              <a:rPr lang="it-IT" dirty="0" smtClean="0"/>
              <a:t>  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FNI	  240	        4.01</a:t>
            </a:r>
            <a:endParaRPr lang="it-IT" b="1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OCU</a:t>
            </a:r>
            <a:r>
              <a:rPr lang="it-IT" b="1" dirty="0">
                <a:solidFill>
                  <a:srgbClr val="C00000"/>
                </a:solidFill>
              </a:rPr>
              <a:t>	</a:t>
            </a:r>
            <a:r>
              <a:rPr lang="it-IT" b="1" dirty="0" smtClean="0">
                <a:solidFill>
                  <a:srgbClr val="C00000"/>
                </a:solidFill>
              </a:rPr>
              <a:t>  </a:t>
            </a:r>
            <a:r>
              <a:rPr lang="it-IT" b="1" dirty="0" smtClean="0">
                <a:solidFill>
                  <a:srgbClr val="C00000"/>
                </a:solidFill>
              </a:rPr>
              <a:t>209 	        7.20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612624" y="1127636"/>
            <a:ext cx="2570484" cy="171750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656538" y="3465293"/>
            <a:ext cx="2570484" cy="171750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0250130" y="174167"/>
            <a:ext cx="15285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854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837535" y="341401"/>
            <a:ext cx="608179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Gli spettri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e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sono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Normalizzati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it-IT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Prima 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singolarmente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ai propri Residui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it-IT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Poi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GEMINI è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Normalizzato al MASSIMO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dello Sperimentale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it-IT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32474" y="784599"/>
            <a:ext cx="5605061" cy="175432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it-IT" b="1" dirty="0" smtClean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CONFRONTO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gli spettri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Sperimentali e </a:t>
            </a:r>
            <a:r>
              <a:rPr lang="it-IT" b="1" u="sng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FNI:   </a:t>
            </a:r>
            <a:r>
              <a:rPr lang="it-IT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Exp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vs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</a:p>
          <a:p>
            <a:pPr algn="ctr"/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OCU:  </a:t>
            </a:r>
            <a:r>
              <a:rPr lang="it-IT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Exp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vs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</a:p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74121" y="489746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89709" y="3241180"/>
            <a:ext cx="189673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6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" y="1379349"/>
            <a:ext cx="6048000" cy="489511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4071327" y="201913"/>
            <a:ext cx="398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3291" y="263468"/>
            <a:ext cx="228864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FNI-&gt; </a:t>
            </a:r>
            <a:r>
              <a:rPr lang="it-IT" sz="2000" b="1" dirty="0" err="1" smtClean="0"/>
              <a:t>Exp</a:t>
            </a:r>
            <a:r>
              <a:rPr lang="it-IT" sz="2000" b="1" dirty="0" smtClean="0"/>
              <a:t> vs </a:t>
            </a:r>
            <a:r>
              <a:rPr lang="it-IT" sz="2000" b="1" dirty="0" smtClean="0">
                <a:solidFill>
                  <a:srgbClr val="C00000"/>
                </a:solidFill>
              </a:rPr>
              <a:t>Gemini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11105" y="5517397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FNI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GEMINI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82" y="1362835"/>
            <a:ext cx="5868000" cy="491979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10234632" y="205163"/>
            <a:ext cx="15285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</a:t>
            </a:r>
            <a:r>
              <a:rPr lang="it-IT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15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" y="1375799"/>
            <a:ext cx="5868000" cy="486926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97793" y="278966"/>
            <a:ext cx="246817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OCU -&gt; </a:t>
            </a:r>
            <a:r>
              <a:rPr lang="it-IT" sz="2000" b="1" dirty="0" err="1" smtClean="0"/>
              <a:t>Exp</a:t>
            </a:r>
            <a:r>
              <a:rPr lang="it-IT" sz="2000" b="1" dirty="0" smtClean="0"/>
              <a:t> vs </a:t>
            </a:r>
            <a:r>
              <a:rPr lang="it-IT" sz="2000" b="1" dirty="0" smtClean="0">
                <a:solidFill>
                  <a:srgbClr val="C00000"/>
                </a:solidFill>
              </a:rPr>
              <a:t>Gemini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11105" y="5517397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OCU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GEMINI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71327" y="201913"/>
            <a:ext cx="398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98" y="1375800"/>
            <a:ext cx="6084000" cy="489276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10234632" y="143171"/>
            <a:ext cx="15285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380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99281" y="277525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63932" y="4463511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89709" y="2791734"/>
            <a:ext cx="189673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5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67963" y="2669389"/>
            <a:ext cx="2371227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23267" y="3177220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INIZIO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83488" y="4463511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06363" y="163432"/>
            <a:ext cx="14249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893342" y="177160"/>
            <a:ext cx="17423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3252917" y="907780"/>
            <a:ext cx="2785515" cy="542969"/>
            <a:chOff x="4788715" y="1597735"/>
            <a:chExt cx="2456421" cy="5429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CasellaDiTesto 16"/>
                <p:cNvSpPr txBox="1"/>
                <p:nvPr/>
              </p:nvSpPr>
              <p:spPr>
                <a:xfrm>
                  <a:off x="4788715" y="1597735"/>
                  <a:ext cx="2456421" cy="54296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C00000"/>
                    </a:buClr>
                  </a:pPr>
                  <a:r>
                    <a:rPr lang="it-IT" sz="1200" b="1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‘</a:t>
                  </a:r>
                  <a:r>
                    <a:rPr lang="it-IT" sz="1200" b="1" dirty="0" err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qZtot</a:t>
                  </a:r>
                  <a:r>
                    <a:rPr lang="it-IT" sz="1200" b="1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’ : 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26&lt; </a:t>
                  </a:r>
                  <a:r>
                    <a:rPr lang="it-IT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r>
                    <a:rPr lang="it-IT" sz="1200" b="1" baseline="-250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tot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&lt; 45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1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𝒁</m:t>
                          </m:r>
                          <m:r>
                            <a:rPr lang="it-IT" sz="1200" b="1" i="1" baseline="-25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𝒕𝒐𝒕</m:t>
                          </m:r>
                        </m:num>
                        <m:den>
                          <m:r>
                            <a:rPr lang="it-IT" sz="1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it-IT" sz="1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𝒁𝑷</m:t>
                          </m:r>
                          <m:r>
                            <a:rPr lang="it-IT" sz="1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it-IT" sz="1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𝒁𝑻</m:t>
                          </m:r>
                        </m:den>
                      </m:f>
                    </m:oMath>
                  </a14:m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2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</m:oMath>
                  </a14:m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0.7</a:t>
                  </a:r>
                </a:p>
                <a:p>
                  <a:pPr>
                    <a:buClr>
                      <a:srgbClr val="C00000"/>
                    </a:buClr>
                  </a:pPr>
                  <a:r>
                    <a:rPr lang="it-IT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rPr>
                    <a:t>q</a:t>
                  </a:r>
                  <a:r>
                    <a:rPr lang="it-IT" sz="1200" b="1" baseline="-250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rPr>
                    <a:t>z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rPr>
                    <a:t>/</a:t>
                  </a:r>
                  <a:r>
                    <a:rPr lang="it-IT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rPr>
                    <a:t>q</a:t>
                  </a:r>
                  <a:r>
                    <a:rPr lang="it-IT" sz="1200" b="1" baseline="-250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rPr>
                    <a:t>beam</a:t>
                  </a:r>
                  <a:r>
                    <a:rPr lang="it-IT" sz="1200" baseline="-25000" dirty="0" smtClean="0">
                      <a:latin typeface="Arial Unicode MS"/>
                      <a:ea typeface="Arial Unicode MS"/>
                      <a:cs typeface="Arial Unicode MS"/>
                    </a:rPr>
                    <a:t> 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&lt; </a:t>
                  </a:r>
                  <a:r>
                    <a:rPr lang="it-IT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1.4</a:t>
                  </a:r>
                  <a:endParaRPr lang="it-IT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7" name="CasellaDiTes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715" y="1597735"/>
                  <a:ext cx="2456421" cy="542969"/>
                </a:xfrm>
                <a:prstGeom prst="rect">
                  <a:avLst/>
                </a:prstGeom>
                <a:blipFill>
                  <a:blip r:embed="rId3"/>
                  <a:stretch>
                    <a:fillRect b="-6593"/>
                  </a:stretch>
                </a:blip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ttore 2 17"/>
            <p:cNvCxnSpPr/>
            <p:nvPr/>
          </p:nvCxnSpPr>
          <p:spPr>
            <a:xfrm flipV="1">
              <a:off x="6054168" y="1681850"/>
              <a:ext cx="309446" cy="2427"/>
            </a:xfrm>
            <a:prstGeom prst="straightConnector1">
              <a:avLst/>
            </a:prstGeom>
            <a:ln w="19050">
              <a:noFil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15654" y="81787"/>
            <a:ext cx="3234840" cy="2138194"/>
            <a:chOff x="15654" y="81787"/>
            <a:chExt cx="3234840" cy="213819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" y="81787"/>
              <a:ext cx="3204000" cy="1993028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-68888" y="407010"/>
              <a:ext cx="446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Ztot</a:t>
              </a:r>
              <a:endParaRPr lang="it-IT" sz="1200" b="1" dirty="0"/>
            </a:p>
          </p:txBody>
        </p:sp>
        <p:sp>
          <p:nvSpPr>
            <p:cNvPr id="22" name="Casella di testo 292"/>
            <p:cNvSpPr txBox="1"/>
            <p:nvPr/>
          </p:nvSpPr>
          <p:spPr>
            <a:xfrm>
              <a:off x="2357357" y="1895981"/>
              <a:ext cx="757807" cy="324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200" b="1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q</a:t>
              </a:r>
              <a:r>
                <a:rPr lang="it-IT" sz="1200" b="1" baseline="-25000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z</a:t>
              </a:r>
              <a:r>
                <a:rPr lang="it-IT" sz="1200" b="1" dirty="0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/</a:t>
              </a:r>
              <a:r>
                <a:rPr lang="it-IT" sz="1200" b="1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q</a:t>
              </a:r>
              <a:r>
                <a:rPr lang="it-IT" sz="1200" b="1" baseline="-25000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beam</a:t>
              </a:r>
              <a:endParaRPr lang="it-IT" sz="12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071550" y="95643"/>
            <a:ext cx="3274592" cy="2105716"/>
            <a:chOff x="6071550" y="95643"/>
            <a:chExt cx="3274592" cy="2105716"/>
          </a:xfrm>
        </p:grpSpPr>
        <p:pic>
          <p:nvPicPr>
            <p:cNvPr id="12" name="Immagine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142" y="95643"/>
              <a:ext cx="3204000" cy="1994400"/>
            </a:xfrm>
            <a:prstGeom prst="rect">
              <a:avLst/>
            </a:prstGeom>
          </p:spPr>
        </p:pic>
        <p:sp>
          <p:nvSpPr>
            <p:cNvPr id="23" name="Casella di testo 292"/>
            <p:cNvSpPr txBox="1"/>
            <p:nvPr/>
          </p:nvSpPr>
          <p:spPr>
            <a:xfrm>
              <a:off x="8306116" y="1877359"/>
              <a:ext cx="757807" cy="324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200" b="1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q</a:t>
              </a:r>
              <a:r>
                <a:rPr lang="it-IT" sz="1200" b="1" baseline="-25000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z</a:t>
              </a:r>
              <a:r>
                <a:rPr lang="it-IT" sz="1200" b="1" dirty="0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/</a:t>
              </a:r>
              <a:r>
                <a:rPr lang="it-IT" sz="1200" b="1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q</a:t>
              </a:r>
              <a:r>
                <a:rPr lang="it-IT" sz="1200" b="1" baseline="-25000" dirty="0" err="1">
                  <a:effectLst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beam</a:t>
              </a:r>
              <a:endParaRPr lang="it-IT" sz="12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 rot="16200000">
              <a:off x="5987008" y="415032"/>
              <a:ext cx="446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Ztot</a:t>
              </a:r>
              <a:endParaRPr lang="it-IT" sz="1200" b="1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9486922" y="996647"/>
            <a:ext cx="2358338" cy="46166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=&gt; NO </a:t>
            </a:r>
            <a:r>
              <a:rPr lang="it-IT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su</a:t>
            </a: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it-IT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12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12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44839" y="2338054"/>
            <a:ext cx="2989655" cy="2223635"/>
            <a:chOff x="44839" y="2338054"/>
            <a:chExt cx="2989655" cy="2223635"/>
          </a:xfrm>
        </p:grpSpPr>
        <p:pic>
          <p:nvPicPr>
            <p:cNvPr id="7" name="Immagine 6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" y="2338054"/>
              <a:ext cx="2988000" cy="2050043"/>
            </a:xfrm>
            <a:prstGeom prst="rect">
              <a:avLst/>
            </a:prstGeom>
          </p:spPr>
        </p:pic>
        <p:sp>
          <p:nvSpPr>
            <p:cNvPr id="32" name="Casella di testo 268"/>
            <p:cNvSpPr txBox="1"/>
            <p:nvPr/>
          </p:nvSpPr>
          <p:spPr>
            <a:xfrm>
              <a:off x="1963987" y="4251975"/>
              <a:ext cx="765323" cy="30971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 (</a:t>
              </a:r>
              <a:r>
                <a:rPr lang="it-IT" sz="12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MeV</a:t>
              </a:r>
              <a:r>
                <a:rPr lang="it-IT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4839" y="253509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6054372" y="2281099"/>
            <a:ext cx="2952000" cy="2293508"/>
            <a:chOff x="6054372" y="2281099"/>
            <a:chExt cx="2952000" cy="2293508"/>
          </a:xfrm>
        </p:grpSpPr>
        <p:pic>
          <p:nvPicPr>
            <p:cNvPr id="27" name="Immagine 26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372" y="2281099"/>
              <a:ext cx="2952000" cy="2124000"/>
            </a:xfrm>
            <a:prstGeom prst="rect">
              <a:avLst/>
            </a:prstGeom>
          </p:spPr>
        </p:pic>
        <p:sp>
          <p:nvSpPr>
            <p:cNvPr id="33" name="Casella di testo 268"/>
            <p:cNvSpPr txBox="1"/>
            <p:nvPr/>
          </p:nvSpPr>
          <p:spPr>
            <a:xfrm>
              <a:off x="8021237" y="4264893"/>
              <a:ext cx="765323" cy="30971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 (</a:t>
              </a:r>
              <a:r>
                <a:rPr lang="it-IT" sz="12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MeV</a:t>
              </a:r>
              <a:r>
                <a:rPr lang="it-IT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062471" y="2503314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3025683" y="2294772"/>
            <a:ext cx="2880000" cy="2088000"/>
            <a:chOff x="3025683" y="2294772"/>
            <a:chExt cx="2880000" cy="2088000"/>
          </a:xfrm>
        </p:grpSpPr>
        <p:pic>
          <p:nvPicPr>
            <p:cNvPr id="9" name="Immagine 8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683" y="2294772"/>
              <a:ext cx="2880000" cy="2088000"/>
            </a:xfrm>
            <a:prstGeom prst="rect">
              <a:avLst/>
            </a:prstGeom>
          </p:spPr>
        </p:pic>
        <p:sp>
          <p:nvSpPr>
            <p:cNvPr id="36" name="Casella di testo 271"/>
            <p:cNvSpPr txBox="1"/>
            <p:nvPr/>
          </p:nvSpPr>
          <p:spPr>
            <a:xfrm rot="10800000" flipV="1">
              <a:off x="4348114" y="2554709"/>
              <a:ext cx="975112" cy="51475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Dopo </a:t>
              </a:r>
              <a:r>
                <a:rPr lang="it-IT" sz="1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gate </a:t>
              </a:r>
              <a:r>
                <a:rPr lang="it-IT" sz="11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it-IT" sz="11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“</a:t>
              </a:r>
              <a:r>
                <a:rPr lang="it-IT" sz="11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qZtot</a:t>
              </a:r>
              <a:r>
                <a:rPr lang="it-IT" sz="11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”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811128" y="3198580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gate</a:t>
              </a:r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‘res’</a:t>
              </a:r>
              <a:endParaRPr lang="it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Connettore 2 38"/>
            <p:cNvCxnSpPr>
              <a:stCxn id="37" idx="1"/>
            </p:cNvCxnSpPr>
            <p:nvPr/>
          </p:nvCxnSpPr>
          <p:spPr>
            <a:xfrm flipH="1" flipV="1">
              <a:off x="4200042" y="3272794"/>
              <a:ext cx="611086" cy="6428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o 43"/>
          <p:cNvGrpSpPr/>
          <p:nvPr/>
        </p:nvGrpSpPr>
        <p:grpSpPr>
          <a:xfrm>
            <a:off x="-11293" y="4532851"/>
            <a:ext cx="2952000" cy="2124000"/>
            <a:chOff x="-11293" y="4532851"/>
            <a:chExt cx="2952000" cy="2124000"/>
          </a:xfrm>
        </p:grpSpPr>
        <p:pic>
          <p:nvPicPr>
            <p:cNvPr id="10" name="Immagine 9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93" y="4532851"/>
              <a:ext cx="2952000" cy="2124000"/>
            </a:xfrm>
            <a:prstGeom prst="rect">
              <a:avLst/>
            </a:prstGeom>
          </p:spPr>
        </p:pic>
        <p:sp>
          <p:nvSpPr>
            <p:cNvPr id="43" name="Casella di testo 271"/>
            <p:cNvSpPr txBox="1"/>
            <p:nvPr/>
          </p:nvSpPr>
          <p:spPr>
            <a:xfrm rot="10800000" flipV="1">
              <a:off x="1402816" y="4795026"/>
              <a:ext cx="1122341" cy="64065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Dopo </a:t>
              </a:r>
              <a:r>
                <a:rPr lang="it-IT" sz="11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it-IT" sz="1100" u="sng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almeno</a:t>
              </a:r>
              <a:r>
                <a:rPr lang="it-IT" sz="11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1 frammento nel gate </a:t>
              </a:r>
              <a:r>
                <a:rPr lang="it-IT" sz="11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“</a:t>
              </a:r>
              <a:r>
                <a:rPr lang="it-IT" sz="1100" b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</a:t>
              </a:r>
              <a:r>
                <a:rPr lang="it-IT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”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46493" y="47517"/>
            <a:ext cx="5976000" cy="672615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8" name="Gruppo 47"/>
          <p:cNvGrpSpPr/>
          <p:nvPr/>
        </p:nvGrpSpPr>
        <p:grpSpPr>
          <a:xfrm>
            <a:off x="3004253" y="4555042"/>
            <a:ext cx="2916000" cy="2088000"/>
            <a:chOff x="3004253" y="4555042"/>
            <a:chExt cx="2916000" cy="2088000"/>
          </a:xfrm>
        </p:grpSpPr>
        <p:pic>
          <p:nvPicPr>
            <p:cNvPr id="11" name="Immagine 10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253" y="4555042"/>
              <a:ext cx="2916000" cy="2088000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45" name="Casella di testo 271"/>
            <p:cNvSpPr txBox="1"/>
            <p:nvPr/>
          </p:nvSpPr>
          <p:spPr>
            <a:xfrm rot="10800000" flipV="1">
              <a:off x="4316801" y="5435678"/>
              <a:ext cx="1530707" cy="51475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Dopo </a:t>
              </a:r>
              <a:r>
                <a:rPr lang="it-IT" sz="1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1 </a:t>
              </a:r>
              <a:r>
                <a:rPr lang="it-IT" sz="1100" u="sng" dirty="0" smtClean="0">
                  <a:latin typeface="Arial" panose="020B0604020202020204" pitchFamily="34" charset="0"/>
                  <a:ea typeface="Arial" panose="020B0604020202020204" pitchFamily="34" charset="0"/>
                </a:rPr>
                <a:t>solo</a:t>
              </a:r>
              <a:r>
                <a:rPr lang="it-IT" sz="1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frammento  con </a:t>
              </a:r>
              <a:r>
                <a:rPr lang="it-IT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 </a:t>
              </a:r>
              <a:r>
                <a:rPr lang="it-IT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≥ 6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8993828" y="2248569"/>
            <a:ext cx="2988000" cy="2160000"/>
            <a:chOff x="8993828" y="2248569"/>
            <a:chExt cx="2988000" cy="2160000"/>
          </a:xfrm>
        </p:grpSpPr>
        <p:pic>
          <p:nvPicPr>
            <p:cNvPr id="28" name="Immagine 27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3828" y="2248569"/>
              <a:ext cx="2988000" cy="2160000"/>
            </a:xfrm>
            <a:prstGeom prst="rect">
              <a:avLst/>
            </a:prstGeom>
          </p:spPr>
        </p:pic>
        <p:sp>
          <p:nvSpPr>
            <p:cNvPr id="49" name="Casella di testo 271"/>
            <p:cNvSpPr txBox="1"/>
            <p:nvPr/>
          </p:nvSpPr>
          <p:spPr>
            <a:xfrm rot="10800000" flipV="1">
              <a:off x="10416436" y="2491937"/>
              <a:ext cx="975112" cy="51475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Dopo </a:t>
              </a:r>
              <a:r>
                <a:rPr lang="it-IT" sz="1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gate </a:t>
              </a:r>
              <a:r>
                <a:rPr lang="it-IT" sz="11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it-IT" sz="11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“</a:t>
              </a:r>
              <a:r>
                <a:rPr lang="it-IT" sz="11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qZtot_big</a:t>
              </a:r>
              <a:r>
                <a:rPr lang="it-IT" sz="11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”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10914874" y="3010009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gate</a:t>
              </a:r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‘res’</a:t>
              </a:r>
              <a:endParaRPr lang="it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Connettore 2 54"/>
            <p:cNvCxnSpPr>
              <a:stCxn id="50" idx="1"/>
            </p:cNvCxnSpPr>
            <p:nvPr/>
          </p:nvCxnSpPr>
          <p:spPr>
            <a:xfrm flipH="1" flipV="1">
              <a:off x="10350282" y="3130732"/>
              <a:ext cx="564592" cy="177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60"/>
          <p:cNvGrpSpPr/>
          <p:nvPr/>
        </p:nvGrpSpPr>
        <p:grpSpPr>
          <a:xfrm>
            <a:off x="6054372" y="4590000"/>
            <a:ext cx="2916000" cy="2268000"/>
            <a:chOff x="6040343" y="4466269"/>
            <a:chExt cx="2916000" cy="2268000"/>
          </a:xfrm>
        </p:grpSpPr>
        <p:pic>
          <p:nvPicPr>
            <p:cNvPr id="29" name="Immagine 28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43" y="4466269"/>
              <a:ext cx="2916000" cy="2268000"/>
            </a:xfrm>
            <a:prstGeom prst="rect">
              <a:avLst/>
            </a:prstGeom>
          </p:spPr>
        </p:pic>
        <p:sp>
          <p:nvSpPr>
            <p:cNvPr id="60" name="Casella di testo 271"/>
            <p:cNvSpPr txBox="1"/>
            <p:nvPr/>
          </p:nvSpPr>
          <p:spPr>
            <a:xfrm rot="10800000" flipV="1">
              <a:off x="7467347" y="4693460"/>
              <a:ext cx="1122341" cy="64065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Dopo </a:t>
              </a:r>
              <a:r>
                <a:rPr lang="it-IT" sz="11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it-IT" sz="1100" u="sng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almeno</a:t>
              </a:r>
              <a:r>
                <a:rPr lang="it-IT" sz="11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1 frammento nel gate </a:t>
              </a:r>
              <a:r>
                <a:rPr lang="it-IT" sz="11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“</a:t>
              </a:r>
              <a:r>
                <a:rPr lang="it-IT" sz="1100" b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</a:t>
              </a:r>
              <a:r>
                <a:rPr lang="it-IT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”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3" name="Gruppo 62"/>
          <p:cNvGrpSpPr/>
          <p:nvPr/>
        </p:nvGrpSpPr>
        <p:grpSpPr>
          <a:xfrm>
            <a:off x="8956132" y="4463544"/>
            <a:ext cx="3096000" cy="2257118"/>
            <a:chOff x="8956132" y="4463544"/>
            <a:chExt cx="3096000" cy="2257118"/>
          </a:xfrm>
        </p:grpSpPr>
        <p:pic>
          <p:nvPicPr>
            <p:cNvPr id="30" name="Immagine 29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132" y="4463544"/>
              <a:ext cx="3096000" cy="2257118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62" name="Casella di testo 271"/>
            <p:cNvSpPr txBox="1"/>
            <p:nvPr/>
          </p:nvSpPr>
          <p:spPr>
            <a:xfrm rot="10800000" flipV="1">
              <a:off x="10416436" y="5435678"/>
              <a:ext cx="1530707" cy="51475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Dopo </a:t>
              </a:r>
              <a:r>
                <a:rPr lang="it-IT" sz="1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1 </a:t>
              </a:r>
              <a:r>
                <a:rPr lang="it-IT" sz="1100" u="sng" dirty="0" smtClean="0">
                  <a:latin typeface="Arial" panose="020B0604020202020204" pitchFamily="34" charset="0"/>
                  <a:ea typeface="Arial" panose="020B0604020202020204" pitchFamily="34" charset="0"/>
                </a:rPr>
                <a:t>solo</a:t>
              </a:r>
              <a:r>
                <a:rPr lang="it-IT" sz="1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frammento  con </a:t>
              </a:r>
              <a:r>
                <a:rPr lang="it-IT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 </a:t>
              </a:r>
              <a:r>
                <a:rPr lang="it-IT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≥ 6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109848" y="69285"/>
            <a:ext cx="5976000" cy="672615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3289035" y="1595761"/>
            <a:ext cx="26312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b="1" dirty="0" err="1" smtClean="0">
                <a:latin typeface="Arial" panose="020B0604020202020204" pitchFamily="34" charset="0"/>
                <a:ea typeface="Arial Unicode MS"/>
              </a:rPr>
              <a:t>q</a:t>
            </a:r>
            <a:r>
              <a:rPr lang="it-IT" sz="1000" b="1" baseline="-25000" dirty="0" err="1" smtClean="0">
                <a:latin typeface="Arial" panose="020B0604020202020204" pitchFamily="34" charset="0"/>
                <a:ea typeface="Arial Unicode MS"/>
              </a:rPr>
              <a:t>z</a:t>
            </a:r>
            <a:r>
              <a:rPr lang="it-IT" sz="1000" b="1" dirty="0" smtClean="0">
                <a:latin typeface="Arial" panose="020B0604020202020204" pitchFamily="34" charset="0"/>
                <a:ea typeface="Arial Unicode MS"/>
              </a:rPr>
              <a:t>/</a:t>
            </a:r>
            <a:r>
              <a:rPr lang="it-IT" sz="1000" b="1" dirty="0" err="1" smtClean="0">
                <a:latin typeface="Arial" panose="020B0604020202020204" pitchFamily="34" charset="0"/>
                <a:ea typeface="Arial Unicode MS"/>
              </a:rPr>
              <a:t>q</a:t>
            </a:r>
            <a:r>
              <a:rPr lang="it-IT" sz="1000" b="1" baseline="-25000" dirty="0" err="1" smtClean="0">
                <a:latin typeface="Arial" panose="020B0604020202020204" pitchFamily="34" charset="0"/>
                <a:ea typeface="Arial Unicode MS"/>
              </a:rPr>
              <a:t>beam</a:t>
            </a:r>
            <a:r>
              <a:rPr lang="it-IT" sz="1000" b="1" baseline="-25000" dirty="0" smtClean="0">
                <a:latin typeface="Arial" panose="020B0604020202020204" pitchFamily="34" charset="0"/>
                <a:ea typeface="Arial Unicode MS"/>
              </a:rPr>
              <a:t> </a:t>
            </a:r>
            <a:r>
              <a:rPr lang="it-IT" sz="1000" dirty="0" smtClean="0">
                <a:latin typeface="Arial" panose="020B0604020202020204" pitchFamily="34" charset="0"/>
                <a:ea typeface="Arial Unicode MS"/>
              </a:rPr>
              <a:t>-&gt; momento longitudinale medio</a:t>
            </a:r>
          </a:p>
          <a:p>
            <a:r>
              <a:rPr lang="it-IT" sz="1000" b="1" dirty="0" err="1" smtClean="0">
                <a:latin typeface="Arial" panose="020B0604020202020204" pitchFamily="34" charset="0"/>
              </a:rPr>
              <a:t>Ztot</a:t>
            </a:r>
            <a:r>
              <a:rPr lang="it-IT" sz="1000" dirty="0" smtClean="0">
                <a:latin typeface="Arial" panose="020B0604020202020204" pitchFamily="34" charset="0"/>
              </a:rPr>
              <a:t>       -&gt; carica totale </a:t>
            </a:r>
            <a:r>
              <a:rPr lang="it-IT" sz="1000" u="sng" dirty="0" smtClean="0">
                <a:latin typeface="Arial" panose="020B0604020202020204" pitchFamily="34" charset="0"/>
              </a:rPr>
              <a:t>rivelata</a:t>
            </a:r>
            <a:endParaRPr lang="it-IT" sz="1000" dirty="0">
              <a:latin typeface="Arial" panose="020B0604020202020204" pitchFamily="34" charset="0"/>
            </a:endParaRPr>
          </a:p>
          <a:p>
            <a:r>
              <a:rPr lang="it-IT" sz="1000" dirty="0" smtClean="0">
                <a:latin typeface="Arial" panose="020B0604020202020204" pitchFamily="34" charset="0"/>
              </a:rPr>
              <a:t>                  per ogni evento</a:t>
            </a:r>
          </a:p>
          <a:p>
            <a:r>
              <a:rPr lang="it-IT" sz="1000" b="1" dirty="0">
                <a:latin typeface="Arial" panose="020B0604020202020204" pitchFamily="34" charset="0"/>
                <a:ea typeface="Arial" panose="020B0604020202020204" pitchFamily="34" charset="0"/>
              </a:rPr>
              <a:t>Z            </a:t>
            </a:r>
            <a:r>
              <a:rPr lang="it-IT" sz="1000" dirty="0">
                <a:latin typeface="Arial" panose="020B0604020202020204" pitchFamily="34" charset="0"/>
                <a:ea typeface="Arial" panose="020B0604020202020204" pitchFamily="34" charset="0"/>
              </a:rPr>
              <a:t>-&gt; Carica delle particelle </a:t>
            </a:r>
            <a:r>
              <a:rPr lang="it-IT" sz="1000" dirty="0" smtClean="0">
                <a:latin typeface="Arial" panose="020B0604020202020204" pitchFamily="34" charset="0"/>
                <a:ea typeface="Arial" panose="020B0604020202020204" pitchFamily="34" charset="0"/>
              </a:rPr>
              <a:t>rivelate</a:t>
            </a:r>
          </a:p>
          <a:p>
            <a:r>
              <a:rPr lang="it-IT" sz="1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    </a:t>
            </a:r>
            <a:r>
              <a:rPr lang="it-IT" sz="1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Z ≥ 16</a:t>
            </a:r>
            <a:endParaRPr lang="it-IT" sz="10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76067" y="596905"/>
            <a:ext cx="5401160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it-IT" dirty="0"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Spettri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Normalizzati:</a:t>
            </a:r>
          </a:p>
          <a:p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singolarmente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ai propri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Normalizzato al MASSIMO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3083" y="873904"/>
            <a:ext cx="5113442" cy="147732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CONFRONTO 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degli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spettri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FNI vs OCU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61940" y="4996391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67963" y="3258313"/>
            <a:ext cx="2371227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" y="1302677"/>
            <a:ext cx="6048000" cy="494777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3967562" y="158755"/>
            <a:ext cx="413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8303" y="304106"/>
            <a:ext cx="20786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EXP -&gt; FNI vs OCU</a:t>
            </a:r>
            <a:endParaRPr lang="it-IT" sz="20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66088" y="5315919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OCU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sp>
        <p:nvSpPr>
          <p:cNvPr id="2" name="Rettangolo arrotondato 1"/>
          <p:cNvSpPr/>
          <p:nvPr/>
        </p:nvSpPr>
        <p:spPr>
          <a:xfrm>
            <a:off x="60022" y="1302663"/>
            <a:ext cx="6065005" cy="120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>
            <a:spLocks noChangeAspect="1"/>
          </p:cNvSpPr>
          <p:nvPr/>
        </p:nvSpPr>
        <p:spPr>
          <a:xfrm>
            <a:off x="10268330" y="118881"/>
            <a:ext cx="16990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6’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26" y="1293776"/>
            <a:ext cx="5796000" cy="495667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01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76067" y="596905"/>
            <a:ext cx="5401160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it-IT" dirty="0"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Spettri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Normalizzati:</a:t>
            </a:r>
          </a:p>
          <a:p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singolarmente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ai propri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OCU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Normalizzato al MASSIMO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FNI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2751" y="873903"/>
            <a:ext cx="4048436" cy="147732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CONFRONTO 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degli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spettri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GEMINII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ctr"/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FNI vs OCU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47920" y="4985195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67963" y="3258319"/>
            <a:ext cx="2371227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8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" y="1304224"/>
            <a:ext cx="5953319" cy="500358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4026977" y="114314"/>
            <a:ext cx="40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2805" y="170043"/>
            <a:ext cx="24409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Gemini -&gt; FNI vs OCU</a:t>
            </a:r>
            <a:endParaRPr lang="it-IT" sz="20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859076" y="5315919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OCU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9027" y="1346205"/>
            <a:ext cx="5976000" cy="120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30" y="1304224"/>
            <a:ext cx="6012000" cy="500358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CasellaDiTesto 11"/>
          <p:cNvSpPr txBox="1">
            <a:spLocks noChangeAspect="1"/>
          </p:cNvSpPr>
          <p:nvPr/>
        </p:nvSpPr>
        <p:spPr>
          <a:xfrm>
            <a:off x="10268330" y="118881"/>
            <a:ext cx="16990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6’</a:t>
            </a:r>
          </a:p>
        </p:txBody>
      </p:sp>
    </p:spTree>
    <p:extLst>
      <p:ext uri="{BB962C8B-B14F-4D97-AF65-F5344CB8AC3E}">
        <p14:creationId xmlns:p14="http://schemas.microsoft.com/office/powerpoint/2010/main" val="17044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7"/>
          <a:stretch/>
        </p:blipFill>
        <p:spPr>
          <a:xfrm>
            <a:off x="1092576" y="1198904"/>
            <a:ext cx="9863532" cy="1764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3079507" y="5328945"/>
            <a:ext cx="3057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SLOPE </a:t>
            </a:r>
            <a:r>
              <a:rPr lang="it-IT" dirty="0" smtClean="0"/>
              <a:t>di</a:t>
            </a:r>
            <a:r>
              <a:rPr lang="it-IT" b="1" dirty="0" smtClean="0"/>
              <a:t> ALPHA</a:t>
            </a:r>
            <a:r>
              <a:rPr lang="it-IT" dirty="0" smtClean="0"/>
              <a:t> a 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 = 120</a:t>
            </a:r>
            <a:r>
              <a:rPr lang="it-IT" baseline="30000" dirty="0" smtClean="0"/>
              <a:t>°</a:t>
            </a:r>
          </a:p>
          <a:p>
            <a:r>
              <a:rPr lang="it-IT" dirty="0" smtClean="0"/>
              <a:t> </a:t>
            </a:r>
            <a:endParaRPr lang="it-IT" b="1" dirty="0" smtClean="0"/>
          </a:p>
          <a:p>
            <a:r>
              <a:rPr lang="it-IT" dirty="0" smtClean="0"/>
              <a:t>	</a:t>
            </a:r>
            <a:r>
              <a:rPr lang="it-IT" b="1" dirty="0" smtClean="0"/>
              <a:t>EXP</a:t>
            </a:r>
            <a:r>
              <a:rPr lang="it-IT" dirty="0" smtClean="0"/>
              <a:t>	</a:t>
            </a:r>
            <a:r>
              <a:rPr lang="it-IT" b="1" dirty="0" smtClean="0"/>
              <a:t>GEM</a:t>
            </a:r>
          </a:p>
          <a:p>
            <a:r>
              <a:rPr lang="it-IT" b="1" dirty="0" smtClean="0"/>
              <a:t>FNI</a:t>
            </a:r>
            <a:r>
              <a:rPr lang="it-IT" dirty="0" smtClean="0"/>
              <a:t>  	-1.764	-1.594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b="1" dirty="0" smtClean="0">
                <a:solidFill>
                  <a:srgbClr val="C00000"/>
                </a:solidFill>
              </a:rPr>
              <a:t>OCU</a:t>
            </a:r>
            <a:r>
              <a:rPr lang="it-IT" dirty="0"/>
              <a:t>	</a:t>
            </a:r>
            <a:r>
              <a:rPr lang="it-IT" dirty="0" smtClean="0">
                <a:solidFill>
                  <a:srgbClr val="C00000"/>
                </a:solidFill>
              </a:rPr>
              <a:t>- 1.708	-1.978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25935" y="202013"/>
            <a:ext cx="486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ZOOM Spettri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APLHA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Garfield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0812" y="691565"/>
            <a:ext cx="20786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EXP -&gt; FNI vs OCU</a:t>
            </a:r>
            <a:endParaRPr lang="it-IT" sz="2000" b="1" u="sng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7501" y="3045440"/>
            <a:ext cx="24409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Gemini -&gt; FNI vs OCU</a:t>
            </a:r>
            <a:endParaRPr lang="it-IT" sz="2000" b="1" u="sng" dirty="0"/>
          </a:p>
        </p:txBody>
      </p:sp>
      <p:sp>
        <p:nvSpPr>
          <p:cNvPr id="14" name="Ovale 13"/>
          <p:cNvSpPr/>
          <p:nvPr/>
        </p:nvSpPr>
        <p:spPr>
          <a:xfrm>
            <a:off x="5828350" y="1197132"/>
            <a:ext cx="2594594" cy="17148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7"/>
          <a:stretch/>
        </p:blipFill>
        <p:spPr>
          <a:xfrm>
            <a:off x="1080651" y="3556139"/>
            <a:ext cx="9863532" cy="1764000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5872264" y="3550293"/>
            <a:ext cx="2594594" cy="17148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>
            <a:spLocks noChangeAspect="1"/>
          </p:cNvSpPr>
          <p:nvPr/>
        </p:nvSpPr>
        <p:spPr>
          <a:xfrm>
            <a:off x="10268330" y="118881"/>
            <a:ext cx="16990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6’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289373" y="5412659"/>
            <a:ext cx="3277027" cy="1231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	</a:t>
            </a:r>
            <a:r>
              <a:rPr lang="it-IT" b="1" dirty="0" smtClean="0"/>
              <a:t>E*(</a:t>
            </a:r>
            <a:r>
              <a:rPr lang="it-IT" b="1" dirty="0" err="1" smtClean="0"/>
              <a:t>MeV</a:t>
            </a:r>
            <a:r>
              <a:rPr lang="it-IT" b="1" dirty="0" smtClean="0"/>
              <a:t>)	     </a:t>
            </a:r>
            <a:r>
              <a:rPr lang="it-IT" b="1" dirty="0" err="1" smtClean="0"/>
              <a:t>B</a:t>
            </a:r>
            <a:r>
              <a:rPr lang="it-IT" b="1" baseline="-25000" dirty="0" err="1" smtClean="0">
                <a:latin typeface="Symbol" panose="05050102010706020507" pitchFamily="18" charset="2"/>
              </a:rPr>
              <a:t>a</a:t>
            </a:r>
            <a:r>
              <a:rPr lang="it-IT" b="1" baseline="-25000" dirty="0" smtClean="0">
                <a:latin typeface="Symbol" panose="05050102010706020507" pitchFamily="18" charset="2"/>
              </a:rPr>
              <a:t> </a:t>
            </a:r>
            <a:r>
              <a:rPr lang="it-IT" b="1" dirty="0"/>
              <a:t>(</a:t>
            </a:r>
            <a:r>
              <a:rPr lang="it-IT" b="1" dirty="0" err="1"/>
              <a:t>MeV</a:t>
            </a:r>
            <a:r>
              <a:rPr lang="it-IT" b="1" dirty="0" smtClean="0"/>
              <a:t>)</a:t>
            </a:r>
            <a:r>
              <a:rPr lang="it-IT" dirty="0" smtClean="0"/>
              <a:t>  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FNI	  240	        4.01</a:t>
            </a:r>
            <a:endParaRPr lang="it-IT" b="1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OCU</a:t>
            </a:r>
            <a:r>
              <a:rPr lang="it-IT" b="1" dirty="0">
                <a:solidFill>
                  <a:srgbClr val="C00000"/>
                </a:solidFill>
              </a:rPr>
              <a:t>	</a:t>
            </a:r>
            <a:r>
              <a:rPr lang="it-IT" b="1" dirty="0" smtClean="0">
                <a:solidFill>
                  <a:srgbClr val="C00000"/>
                </a:solidFill>
              </a:rPr>
              <a:t>  </a:t>
            </a:r>
            <a:r>
              <a:rPr lang="it-IT" b="1" dirty="0" smtClean="0">
                <a:solidFill>
                  <a:srgbClr val="C00000"/>
                </a:solidFill>
              </a:rPr>
              <a:t>209 	        7.20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837535" y="341401"/>
            <a:ext cx="608179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Gli spettri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e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sono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Normalizzati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it-IT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Prima 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singolarmente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ai propri Residui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it-IT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Poi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GEMINI è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Normalizzato al MASSIMO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dello Sperimentale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it-IT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32474" y="784599"/>
            <a:ext cx="5605061" cy="175432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it-IT" b="1" dirty="0" smtClean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CONFRONTO</a:t>
            </a: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gli spettri 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Sperimentali e </a:t>
            </a:r>
            <a:r>
              <a:rPr lang="it-IT" b="1" u="sng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b="1" u="sng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FNI:   </a:t>
            </a:r>
            <a:r>
              <a:rPr lang="it-IT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Exp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vs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</a:p>
          <a:p>
            <a:pPr algn="ctr"/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OCU:  </a:t>
            </a:r>
            <a:r>
              <a:rPr lang="it-IT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Exp</a:t>
            </a: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vs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</a:p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47920" y="4985195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76449" y="3273817"/>
            <a:ext cx="2371227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" y="1425889"/>
            <a:ext cx="6103707" cy="505240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4071327" y="201913"/>
            <a:ext cx="398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3291" y="263468"/>
            <a:ext cx="228864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FNI-&gt; </a:t>
            </a:r>
            <a:r>
              <a:rPr lang="it-IT" sz="2000" b="1" dirty="0" err="1" smtClean="0"/>
              <a:t>Exp</a:t>
            </a:r>
            <a:r>
              <a:rPr lang="it-IT" sz="2000" b="1" dirty="0" smtClean="0"/>
              <a:t> vs </a:t>
            </a:r>
            <a:r>
              <a:rPr lang="it-IT" sz="2000" b="1" dirty="0" smtClean="0">
                <a:solidFill>
                  <a:srgbClr val="C00000"/>
                </a:solidFill>
              </a:rPr>
              <a:t>Gemini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11105" y="5517397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FNI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GEMINI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5" y="1425889"/>
            <a:ext cx="5868000" cy="505240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CasellaDiTesto 9"/>
          <p:cNvSpPr txBox="1">
            <a:spLocks noChangeAspect="1"/>
          </p:cNvSpPr>
          <p:nvPr/>
        </p:nvSpPr>
        <p:spPr>
          <a:xfrm>
            <a:off x="10268330" y="118881"/>
            <a:ext cx="16990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6’</a:t>
            </a:r>
          </a:p>
        </p:txBody>
      </p:sp>
    </p:spTree>
    <p:extLst>
      <p:ext uri="{BB962C8B-B14F-4D97-AF65-F5344CB8AC3E}">
        <p14:creationId xmlns:p14="http://schemas.microsoft.com/office/powerpoint/2010/main" val="8559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" y="1379395"/>
            <a:ext cx="6012000" cy="517067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97793" y="278966"/>
            <a:ext cx="246817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OCU -&gt; </a:t>
            </a:r>
            <a:r>
              <a:rPr lang="it-IT" sz="2000" b="1" dirty="0" err="1" smtClean="0"/>
              <a:t>Exp</a:t>
            </a:r>
            <a:r>
              <a:rPr lang="it-IT" sz="2000" b="1" dirty="0" smtClean="0"/>
              <a:t> vs </a:t>
            </a:r>
            <a:r>
              <a:rPr lang="it-IT" sz="2000" b="1" dirty="0" smtClean="0">
                <a:solidFill>
                  <a:srgbClr val="C00000"/>
                </a:solidFill>
              </a:rPr>
              <a:t>Gemini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ALPHA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11105" y="5517397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OCU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GEMINI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34034" y="672730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71327" y="201913"/>
            <a:ext cx="398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46" y="1379394"/>
            <a:ext cx="5940000" cy="51706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CasellaDiTesto 12"/>
          <p:cNvSpPr txBox="1">
            <a:spLocks noChangeAspect="1"/>
          </p:cNvSpPr>
          <p:nvPr/>
        </p:nvSpPr>
        <p:spPr>
          <a:xfrm>
            <a:off x="10268330" y="196371"/>
            <a:ext cx="16990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6’</a:t>
            </a:r>
          </a:p>
        </p:txBody>
      </p:sp>
    </p:spTree>
    <p:extLst>
      <p:ext uri="{BB962C8B-B14F-4D97-AF65-F5344CB8AC3E}">
        <p14:creationId xmlns:p14="http://schemas.microsoft.com/office/powerpoint/2010/main" val="26036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2752" y="294638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83488" y="4463511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67963" y="2607397"/>
            <a:ext cx="2371227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76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 flipH="1">
            <a:off x="3444810" y="5182798"/>
            <a:ext cx="3057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SLOPE </a:t>
            </a:r>
            <a:r>
              <a:rPr lang="it-IT" dirty="0" smtClean="0"/>
              <a:t>di</a:t>
            </a:r>
            <a:r>
              <a:rPr lang="it-IT" b="1" dirty="0" smtClean="0"/>
              <a:t> ALPHA</a:t>
            </a:r>
            <a:r>
              <a:rPr lang="it-IT" dirty="0" smtClean="0"/>
              <a:t> a 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 = 120</a:t>
            </a:r>
            <a:r>
              <a:rPr lang="it-IT" baseline="30000" dirty="0" smtClean="0"/>
              <a:t>°</a:t>
            </a:r>
          </a:p>
          <a:p>
            <a:r>
              <a:rPr lang="it-IT" dirty="0" smtClean="0"/>
              <a:t> </a:t>
            </a:r>
            <a:endParaRPr lang="it-IT" b="1" dirty="0" smtClean="0"/>
          </a:p>
          <a:p>
            <a:r>
              <a:rPr lang="it-IT" dirty="0" smtClean="0"/>
              <a:t>	</a:t>
            </a:r>
            <a:r>
              <a:rPr lang="it-IT" b="1" dirty="0" smtClean="0"/>
              <a:t>EXP</a:t>
            </a:r>
            <a:r>
              <a:rPr lang="it-IT" dirty="0" smtClean="0"/>
              <a:t>	</a:t>
            </a:r>
            <a:r>
              <a:rPr lang="it-IT" b="1" dirty="0" smtClean="0"/>
              <a:t>GEM</a:t>
            </a:r>
          </a:p>
          <a:p>
            <a:r>
              <a:rPr lang="it-IT" b="1" dirty="0" smtClean="0"/>
              <a:t>FNI</a:t>
            </a:r>
            <a:r>
              <a:rPr lang="it-IT" dirty="0" smtClean="0"/>
              <a:t>  	-1.729</a:t>
            </a:r>
            <a:r>
              <a:rPr lang="it-IT" dirty="0"/>
              <a:t>	</a:t>
            </a:r>
            <a:r>
              <a:rPr lang="it-IT" dirty="0" smtClean="0"/>
              <a:t>-1.59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OCU</a:t>
            </a:r>
            <a:r>
              <a:rPr lang="it-IT" dirty="0"/>
              <a:t>	</a:t>
            </a:r>
            <a:r>
              <a:rPr lang="it-IT" dirty="0" smtClean="0">
                <a:solidFill>
                  <a:srgbClr val="C00000"/>
                </a:solidFill>
              </a:rPr>
              <a:t>-1.726</a:t>
            </a:r>
            <a:r>
              <a:rPr lang="it-IT" dirty="0"/>
              <a:t>	</a:t>
            </a:r>
            <a:r>
              <a:rPr lang="it-IT" dirty="0" smtClean="0">
                <a:solidFill>
                  <a:srgbClr val="C00000"/>
                </a:solidFill>
              </a:rPr>
              <a:t>-2.02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25935" y="202013"/>
            <a:ext cx="486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ZOOM Spettri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APLHA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Garfield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0812" y="722561"/>
            <a:ext cx="20786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EXP -&gt; FNI vs OCU</a:t>
            </a:r>
            <a:endParaRPr lang="it-IT" sz="2000" b="1" u="sng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95"/>
          <a:stretch/>
        </p:blipFill>
        <p:spPr>
          <a:xfrm>
            <a:off x="1347964" y="1258865"/>
            <a:ext cx="10058400" cy="13293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7501" y="3076436"/>
            <a:ext cx="24409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Gemini -&gt; FNI vs OCU</a:t>
            </a:r>
            <a:endParaRPr lang="it-IT" sz="2000" b="1" u="sng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95"/>
          <a:stretch/>
        </p:blipFill>
        <p:spPr>
          <a:xfrm>
            <a:off x="1347964" y="3664996"/>
            <a:ext cx="10058400" cy="132935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701939" y="2722493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OCU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6418528" y="1207404"/>
            <a:ext cx="2169764" cy="143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6377164" y="3645068"/>
            <a:ext cx="2169764" cy="143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0357639" y="42225"/>
            <a:ext cx="1424942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ea typeface="Arial" panose="020B0604020202020204" pitchFamily="34" charset="0"/>
              </a:rPr>
              <a:t>33 ≤ </a:t>
            </a:r>
            <a:r>
              <a:rPr lang="it-IT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Ztot</a:t>
            </a:r>
            <a:r>
              <a:rPr lang="it-IT" sz="1200" b="1" dirty="0">
                <a:latin typeface="Arial" panose="020B0604020202020204" pitchFamily="34" charset="0"/>
                <a:ea typeface="Arial" panose="020B0604020202020204" pitchFamily="34" charset="0"/>
              </a:rPr>
              <a:t> &lt;37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289373" y="5311061"/>
            <a:ext cx="3277027" cy="1231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	</a:t>
            </a:r>
            <a:r>
              <a:rPr lang="it-IT" b="1" dirty="0" smtClean="0"/>
              <a:t>E*(</a:t>
            </a:r>
            <a:r>
              <a:rPr lang="it-IT" b="1" dirty="0" err="1" smtClean="0"/>
              <a:t>MeV</a:t>
            </a:r>
            <a:r>
              <a:rPr lang="it-IT" b="1" dirty="0" smtClean="0"/>
              <a:t>)	     </a:t>
            </a:r>
            <a:r>
              <a:rPr lang="it-IT" b="1" dirty="0" err="1" smtClean="0"/>
              <a:t>B</a:t>
            </a:r>
            <a:r>
              <a:rPr lang="it-IT" b="1" baseline="-25000" dirty="0" err="1" smtClean="0">
                <a:latin typeface="Symbol" panose="05050102010706020507" pitchFamily="18" charset="2"/>
              </a:rPr>
              <a:t>a</a:t>
            </a:r>
            <a:r>
              <a:rPr lang="it-IT" b="1" baseline="-25000" dirty="0" smtClean="0">
                <a:latin typeface="Symbol" panose="05050102010706020507" pitchFamily="18" charset="2"/>
              </a:rPr>
              <a:t> </a:t>
            </a:r>
            <a:r>
              <a:rPr lang="it-IT" b="1" dirty="0"/>
              <a:t>(</a:t>
            </a:r>
            <a:r>
              <a:rPr lang="it-IT" b="1" dirty="0" err="1"/>
              <a:t>MeV</a:t>
            </a:r>
            <a:r>
              <a:rPr lang="it-IT" b="1" dirty="0" smtClean="0"/>
              <a:t>)</a:t>
            </a:r>
            <a:r>
              <a:rPr lang="it-IT" dirty="0" smtClean="0"/>
              <a:t>  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FNI	  240	        4.01</a:t>
            </a:r>
            <a:endParaRPr lang="it-IT" b="1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OCU</a:t>
            </a:r>
            <a:r>
              <a:rPr lang="it-IT" b="1" dirty="0">
                <a:solidFill>
                  <a:srgbClr val="C00000"/>
                </a:solidFill>
              </a:rPr>
              <a:t>	</a:t>
            </a:r>
            <a:r>
              <a:rPr lang="it-IT" b="1" dirty="0" smtClean="0">
                <a:solidFill>
                  <a:srgbClr val="C00000"/>
                </a:solidFill>
              </a:rPr>
              <a:t>  </a:t>
            </a:r>
            <a:r>
              <a:rPr lang="it-IT" b="1" dirty="0" smtClean="0">
                <a:solidFill>
                  <a:srgbClr val="C00000"/>
                </a:solidFill>
              </a:rPr>
              <a:t>209 	        7.20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17721" y="126524"/>
            <a:ext cx="93661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Distribuzioni di Z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Confronto 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EXP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vs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45720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  Le distribuzioni di GEMINI sono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NORMALIZZATE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 numero di Residui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u="sng" dirty="0" smtClean="0"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Casella di testo 2"/>
          <p:cNvSpPr txBox="1">
            <a:spLocks noChangeArrowheads="1"/>
          </p:cNvSpPr>
          <p:nvPr/>
        </p:nvSpPr>
        <p:spPr bwMode="auto">
          <a:xfrm>
            <a:off x="453998" y="2901211"/>
            <a:ext cx="684242" cy="3512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FNI</a:t>
            </a:r>
            <a:endParaRPr lang="i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Casella di testo 2"/>
          <p:cNvSpPr txBox="1">
            <a:spLocks noChangeArrowheads="1"/>
          </p:cNvSpPr>
          <p:nvPr/>
        </p:nvSpPr>
        <p:spPr bwMode="auto">
          <a:xfrm>
            <a:off x="453998" y="4678848"/>
            <a:ext cx="766547" cy="382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OCU</a:t>
            </a:r>
            <a:endParaRPr lang="it-IT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0503565" y="335176"/>
            <a:ext cx="1200150" cy="469900"/>
            <a:chOff x="0" y="0"/>
            <a:chExt cx="1200150" cy="469900"/>
          </a:xfrm>
        </p:grpSpPr>
        <p:sp>
          <p:nvSpPr>
            <p:cNvPr id="19" name="Casella di testo 2"/>
            <p:cNvSpPr txBox="1">
              <a:spLocks noChangeArrowheads="1"/>
            </p:cNvSpPr>
            <p:nvPr/>
          </p:nvSpPr>
          <p:spPr bwMode="auto">
            <a:xfrm>
              <a:off x="0" y="0"/>
              <a:ext cx="1200150" cy="469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EXP    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GEMINI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Ovale 19"/>
            <p:cNvSpPr>
              <a:spLocks noChangeAspect="1"/>
            </p:cNvSpPr>
            <p:nvPr/>
          </p:nvSpPr>
          <p:spPr>
            <a:xfrm>
              <a:off x="809625" y="6667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1" name="Connettore diritto 20"/>
            <p:cNvCxnSpPr/>
            <p:nvPr/>
          </p:nvCxnSpPr>
          <p:spPr>
            <a:xfrm>
              <a:off x="771525" y="285750"/>
              <a:ext cx="2381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3701067" y="6440534"/>
            <a:ext cx="390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Y’</a:t>
            </a:r>
            <a:r>
              <a:rPr lang="it-IT" baseline="30000" dirty="0" err="1"/>
              <a:t>Gemini</a:t>
            </a:r>
            <a:r>
              <a:rPr lang="it-IT" dirty="0" smtClean="0"/>
              <a:t>(Z) = </a:t>
            </a:r>
            <a:r>
              <a:rPr lang="it-IT" dirty="0" err="1" smtClean="0"/>
              <a:t>Y</a:t>
            </a:r>
            <a:r>
              <a:rPr lang="it-IT" baseline="30000" dirty="0" err="1" smtClean="0"/>
              <a:t>Gemini</a:t>
            </a:r>
            <a:r>
              <a:rPr lang="it-IT" baseline="30000" dirty="0" smtClean="0"/>
              <a:t> </a:t>
            </a:r>
            <a:r>
              <a:rPr lang="it-IT" dirty="0" smtClean="0"/>
              <a:t>(Z)*(</a:t>
            </a:r>
            <a:r>
              <a:rPr lang="it-IT" dirty="0" err="1" smtClean="0"/>
              <a:t>N</a:t>
            </a:r>
            <a:r>
              <a:rPr lang="it-IT" baseline="30000" dirty="0" err="1" smtClean="0"/>
              <a:t>Exp</a:t>
            </a:r>
            <a:r>
              <a:rPr lang="it-IT" baseline="-25000" dirty="0" err="1" smtClean="0"/>
              <a:t>ER</a:t>
            </a:r>
            <a:r>
              <a:rPr lang="it-IT" dirty="0" smtClean="0"/>
              <a:t>/</a:t>
            </a:r>
            <a:r>
              <a:rPr lang="it-IT" dirty="0" err="1" smtClean="0"/>
              <a:t>N</a:t>
            </a:r>
            <a:r>
              <a:rPr lang="it-IT" baseline="30000" dirty="0" err="1" smtClean="0"/>
              <a:t>Gemini</a:t>
            </a:r>
            <a:r>
              <a:rPr lang="it-IT" baseline="-25000" dirty="0" err="1" smtClean="0"/>
              <a:t>ER</a:t>
            </a:r>
            <a:r>
              <a:rPr lang="it-IT" dirty="0" smtClean="0"/>
              <a:t>)</a:t>
            </a:r>
            <a:endParaRPr lang="it-IT" baseline="-25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45" y="2400940"/>
            <a:ext cx="5009183" cy="3636803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960845" y="1388000"/>
            <a:ext cx="152858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44" y="2400940"/>
            <a:ext cx="5055139" cy="3670167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8419219" y="1387999"/>
            <a:ext cx="1636987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5" y="1255080"/>
            <a:ext cx="5688000" cy="528151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3766088" y="81265"/>
            <a:ext cx="413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8303" y="304106"/>
            <a:ext cx="20786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EXP -&gt; FNI vs OCU</a:t>
            </a:r>
            <a:endParaRPr lang="it-IT" sz="20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TRIZIO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66088" y="5362415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OCU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38088" y="664601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DEUTONI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234632" y="220661"/>
            <a:ext cx="15285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92" y="1255080"/>
            <a:ext cx="5940000" cy="527643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99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6" y="1303531"/>
            <a:ext cx="5724000" cy="524604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3766088" y="81265"/>
            <a:ext cx="413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Normalizzazione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8303" y="304106"/>
            <a:ext cx="20786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EXP -&gt; FNI vs OCU</a:t>
            </a:r>
            <a:endParaRPr lang="it-IT" sz="2000" b="1" u="sng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7163" y="75251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TRIZIO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66088" y="5362415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FNI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OCU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38088" y="664601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DEUTONI</a:t>
            </a:r>
            <a:endParaRPr lang="it-IT" b="1" dirty="0"/>
          </a:p>
        </p:txBody>
      </p:sp>
      <p:sp>
        <p:nvSpPr>
          <p:cNvPr id="12" name="CasellaDiTesto 11"/>
          <p:cNvSpPr txBox="1">
            <a:spLocks noChangeAspect="1"/>
          </p:cNvSpPr>
          <p:nvPr/>
        </p:nvSpPr>
        <p:spPr>
          <a:xfrm>
            <a:off x="10268330" y="196371"/>
            <a:ext cx="16990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6’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73" y="1303531"/>
            <a:ext cx="6048000" cy="524604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89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25844"/>
            <a:ext cx="10515600" cy="384358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b="1" dirty="0" smtClean="0"/>
              <a:t>SPARES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145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/>
          </p:nvPr>
        </p:nvGraphicFramePr>
        <p:xfrm>
          <a:off x="1326184" y="1021400"/>
          <a:ext cx="9221493" cy="566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Acrobat Document" r:id="rId3" imgW="5400259" imgH="3314542" progId="Acrobat.Document.DC">
                  <p:embed/>
                </p:oleObj>
              </mc:Choice>
              <mc:Fallback>
                <p:oleObj name="Acrobat Document" r:id="rId3" imgW="5400259" imgH="3314542" progId="Acrobat.Document.DC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184" y="1021400"/>
                        <a:ext cx="9221493" cy="5666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889903" y="309535"/>
            <a:ext cx="855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Esempio di identificazione in Z di LCP, LF ed ER    -&gt; </a:t>
            </a:r>
            <a:r>
              <a:rPr lang="it-IT" b="1" dirty="0"/>
              <a:t>2D-plot  </a:t>
            </a:r>
            <a:r>
              <a:rPr lang="en-US" b="1" dirty="0">
                <a:latin typeface="Symbol" panose="05050102010706020507" pitchFamily="18" charset="2"/>
              </a:rPr>
              <a:t>D</a:t>
            </a:r>
            <a:r>
              <a:rPr lang="it-IT" b="1" dirty="0"/>
              <a:t>E</a:t>
            </a:r>
            <a:r>
              <a:rPr lang="it-IT" b="1" baseline="-25000" dirty="0"/>
              <a:t>IC</a:t>
            </a:r>
            <a:r>
              <a:rPr lang="it-IT" b="1" dirty="0"/>
              <a:t> vs </a:t>
            </a:r>
            <a:r>
              <a:rPr lang="it-IT" b="1" dirty="0" err="1"/>
              <a:t>E</a:t>
            </a:r>
            <a:r>
              <a:rPr lang="it-IT" b="1" baseline="-25000" dirty="0" err="1"/>
              <a:t>Si</a:t>
            </a:r>
            <a:r>
              <a:rPr lang="it-IT" b="1" baseline="-25000" dirty="0"/>
              <a:t>  </a:t>
            </a:r>
            <a:r>
              <a:rPr lang="it-IT" dirty="0"/>
              <a:t>del </a:t>
            </a:r>
            <a:r>
              <a:rPr lang="it-IT" dirty="0" err="1" smtClean="0"/>
              <a:t>Rco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3917802" y="2579873"/>
            <a:ext cx="1026160" cy="272415"/>
            <a:chOff x="0" y="0"/>
            <a:chExt cx="1026364" cy="272966"/>
          </a:xfrm>
        </p:grpSpPr>
        <p:sp>
          <p:nvSpPr>
            <p:cNvPr id="5" name="Casella di testo 2"/>
            <p:cNvSpPr txBox="1">
              <a:spLocks noChangeArrowheads="1"/>
            </p:cNvSpPr>
            <p:nvPr/>
          </p:nvSpPr>
          <p:spPr bwMode="auto">
            <a:xfrm>
              <a:off x="388189" y="0"/>
              <a:ext cx="638175" cy="247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Z = 37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6" name="Connettore 2 5"/>
            <p:cNvCxnSpPr/>
            <p:nvPr/>
          </p:nvCxnSpPr>
          <p:spPr>
            <a:xfrm flipH="1">
              <a:off x="0" y="189781"/>
              <a:ext cx="390525" cy="8318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o 7"/>
          <p:cNvGrpSpPr/>
          <p:nvPr/>
        </p:nvGrpSpPr>
        <p:grpSpPr>
          <a:xfrm>
            <a:off x="3859894" y="3173399"/>
            <a:ext cx="2380614" cy="290195"/>
            <a:chOff x="0" y="0"/>
            <a:chExt cx="2380711" cy="290782"/>
          </a:xfrm>
        </p:grpSpPr>
        <p:sp>
          <p:nvSpPr>
            <p:cNvPr id="9" name="Casella di testo 2"/>
            <p:cNvSpPr txBox="1">
              <a:spLocks noChangeArrowheads="1"/>
            </p:cNvSpPr>
            <p:nvPr/>
          </p:nvSpPr>
          <p:spPr bwMode="auto">
            <a:xfrm>
              <a:off x="1742536" y="43132"/>
              <a:ext cx="638175" cy="247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0F243E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Z = 33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0" name="Connettore 2 9"/>
            <p:cNvCxnSpPr/>
            <p:nvPr/>
          </p:nvCxnSpPr>
          <p:spPr>
            <a:xfrm flipH="1" flipV="1">
              <a:off x="0" y="0"/>
              <a:ext cx="1762125" cy="25717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0"/>
          <p:cNvGrpSpPr/>
          <p:nvPr/>
        </p:nvGrpSpPr>
        <p:grpSpPr>
          <a:xfrm>
            <a:off x="3907741" y="3469581"/>
            <a:ext cx="2578734" cy="445770"/>
            <a:chOff x="0" y="0"/>
            <a:chExt cx="2579118" cy="446058"/>
          </a:xfrm>
        </p:grpSpPr>
        <p:sp>
          <p:nvSpPr>
            <p:cNvPr id="12" name="Casella di testo 2"/>
            <p:cNvSpPr txBox="1">
              <a:spLocks noChangeArrowheads="1"/>
            </p:cNvSpPr>
            <p:nvPr/>
          </p:nvSpPr>
          <p:spPr bwMode="auto">
            <a:xfrm>
              <a:off x="1940943" y="198408"/>
              <a:ext cx="638175" cy="247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solidFill>
                    <a:srgbClr val="0F243E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Z = 28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 flipH="1" flipV="1">
              <a:off x="0" y="0"/>
              <a:ext cx="1924050" cy="35242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5042970" y="4157592"/>
            <a:ext cx="1052195" cy="247650"/>
            <a:chOff x="0" y="0"/>
            <a:chExt cx="1052243" cy="247650"/>
          </a:xfrm>
        </p:grpSpPr>
        <p:sp>
          <p:nvSpPr>
            <p:cNvPr id="15" name="Casella di testo 2"/>
            <p:cNvSpPr txBox="1">
              <a:spLocks noChangeArrowheads="1"/>
            </p:cNvSpPr>
            <p:nvPr/>
          </p:nvSpPr>
          <p:spPr bwMode="auto">
            <a:xfrm>
              <a:off x="414068" y="0"/>
              <a:ext cx="638175" cy="247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0F243E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Z = 23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 flipH="1" flipV="1">
              <a:off x="0" y="25880"/>
              <a:ext cx="457200" cy="952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/>
          <p:cNvGrpSpPr/>
          <p:nvPr/>
        </p:nvGrpSpPr>
        <p:grpSpPr>
          <a:xfrm>
            <a:off x="7169033" y="4908686"/>
            <a:ext cx="1077594" cy="295274"/>
            <a:chOff x="0" y="0"/>
            <a:chExt cx="1078123" cy="295885"/>
          </a:xfrm>
        </p:grpSpPr>
        <p:sp>
          <p:nvSpPr>
            <p:cNvPr id="18" name="Casella di testo 2"/>
            <p:cNvSpPr txBox="1">
              <a:spLocks noChangeArrowheads="1"/>
            </p:cNvSpPr>
            <p:nvPr/>
          </p:nvSpPr>
          <p:spPr bwMode="auto">
            <a:xfrm>
              <a:off x="439948" y="0"/>
              <a:ext cx="638175" cy="247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0F243E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Z = 15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9" name="Connettore 2 18"/>
            <p:cNvCxnSpPr/>
            <p:nvPr/>
          </p:nvCxnSpPr>
          <p:spPr>
            <a:xfrm flipH="1">
              <a:off x="0" y="250166"/>
              <a:ext cx="438150" cy="4571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1146092" y="1942479"/>
            <a:ext cx="659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Symbol" panose="05050102010706020507" pitchFamily="18" charset="2"/>
              </a:rPr>
              <a:t>D</a:t>
            </a:r>
            <a:r>
              <a:rPr lang="it-IT" sz="2000" b="1" dirty="0"/>
              <a:t>E</a:t>
            </a:r>
            <a:r>
              <a:rPr lang="it-IT" sz="2000" b="1" baseline="-25000" dirty="0"/>
              <a:t>IC</a:t>
            </a:r>
            <a:r>
              <a:rPr lang="it-IT" sz="2000" b="1" dirty="0"/>
              <a:t> </a:t>
            </a:r>
            <a:endParaRPr lang="it-IT" sz="2000" dirty="0"/>
          </a:p>
        </p:txBody>
      </p:sp>
      <p:sp>
        <p:nvSpPr>
          <p:cNvPr id="21" name="Rettangolo 20"/>
          <p:cNvSpPr/>
          <p:nvPr/>
        </p:nvSpPr>
        <p:spPr>
          <a:xfrm>
            <a:off x="9380490" y="6235505"/>
            <a:ext cx="553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E</a:t>
            </a:r>
            <a:r>
              <a:rPr lang="it-IT" sz="2000" b="1" baseline="-25000" dirty="0" err="1"/>
              <a:t>Si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566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382291" y="548559"/>
                <a:ext cx="11437749" cy="391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S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i 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sono confrontati i dati sperimentali con le simulazioni del programma </a:t>
                </a:r>
                <a:r>
                  <a:rPr lang="it-IT" b="1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GEMINI++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  <a:endParaRPr lang="it-IT" dirty="0" smtClean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it-IT" dirty="0" smtClean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it-IT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A 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tal fine si sono </a:t>
                </a:r>
                <a:r>
                  <a:rPr lang="it-IT" u="sng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considerati </a:t>
                </a:r>
                <a:r>
                  <a:rPr lang="it-IT" u="sng" dirty="0">
                    <a:latin typeface="Arial" panose="020B0604020202020204" pitchFamily="34" charset="0"/>
                    <a:ea typeface="Arial" panose="020B0604020202020204" pitchFamily="34" charset="0"/>
                  </a:rPr>
                  <a:t>gli spettri in </a:t>
                </a:r>
                <a:r>
                  <a:rPr lang="it-IT" b="1" u="sng" dirty="0">
                    <a:latin typeface="Arial" panose="020B0604020202020204" pitchFamily="34" charset="0"/>
                    <a:ea typeface="Arial" panose="020B0604020202020204" pitchFamily="34" charset="0"/>
                  </a:rPr>
                  <a:t>coincidenza con vari </a:t>
                </a:r>
                <a:r>
                  <a:rPr lang="it-IT" b="1" u="sng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= carica 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totale </a:t>
                </a:r>
                <a:r>
                  <a:rPr lang="it-IT" u="sng" dirty="0">
                    <a:latin typeface="Arial" panose="020B0604020202020204" pitchFamily="34" charset="0"/>
                    <a:ea typeface="Arial" panose="020B0604020202020204" pitchFamily="34" charset="0"/>
                  </a:rPr>
                  <a:t>rivelata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 per ogni evento 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  <a:endParaRPr lang="it-IT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= 37 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-&gt; </a:t>
                </a:r>
                <a:r>
                  <a:rPr lang="it-IT" u="sng" dirty="0">
                    <a:latin typeface="Arial" panose="020B0604020202020204" pitchFamily="34" charset="0"/>
                    <a:ea typeface="Arial" panose="020B0604020202020204" pitchFamily="34" charset="0"/>
                  </a:rPr>
                  <a:t>Eventi </a:t>
                </a:r>
                <a:r>
                  <a:rPr lang="it-IT" u="sng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Completi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			=&gt;  </a:t>
                </a:r>
                <a:r>
                  <a:rPr lang="it-IT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 = </a:t>
                </a:r>
                <a:r>
                  <a:rPr lang="it-IT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Zproiettile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 +</a:t>
                </a:r>
                <a:r>
                  <a:rPr lang="it-IT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Ztarget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b="1" dirty="0" err="1" smtClean="0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b="1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it-IT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33 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-&gt; </a:t>
                </a:r>
                <a:r>
                  <a:rPr lang="it-IT" u="sng" dirty="0">
                    <a:latin typeface="Arial" panose="020B0604020202020204" pitchFamily="34" charset="0"/>
                    <a:ea typeface="Arial" panose="020B0604020202020204" pitchFamily="34" charset="0"/>
                  </a:rPr>
                  <a:t>Eventi </a:t>
                </a:r>
                <a:r>
                  <a:rPr lang="it-IT" u="sng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Quasi-completi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		=&gt;  33 ≤ </a:t>
                </a:r>
                <a:r>
                  <a:rPr lang="it-IT" dirty="0" err="1" smtClean="0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≤ 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37   </a:t>
                </a:r>
                <a:endParaRPr lang="it-IT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= 34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:r>
                  <a:rPr lang="it-IT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= 35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:r>
                  <a:rPr lang="it-IT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= </a:t>
                </a:r>
                <a:r>
                  <a:rPr lang="it-IT" b="1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36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	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	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	</a:t>
                </a:r>
                <a:r>
                  <a:rPr lang="it-IT" dirty="0" smtClean="0">
                    <a:latin typeface="Arial" panose="020B0604020202020204" pitchFamily="34" charset="0"/>
                    <a:ea typeface="Arial" panose="020B0604020202020204" pitchFamily="34" charset="0"/>
                  </a:rPr>
                  <a:t>=&gt; 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eventi relativi a singoli </a:t>
                </a:r>
                <a:r>
                  <a:rPr lang="it-IT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Ztot</a:t>
                </a: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1" y="548559"/>
                <a:ext cx="11437749" cy="3914918"/>
              </a:xfrm>
              <a:prstGeom prst="rect">
                <a:avLst/>
              </a:prstGeom>
              <a:blipFill>
                <a:blip r:embed="rId2"/>
                <a:stretch>
                  <a:fillRect l="-480" t="-4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41089"/>
              </p:ext>
            </p:extLst>
          </p:nvPr>
        </p:nvGraphicFramePr>
        <p:xfrm>
          <a:off x="400918" y="188852"/>
          <a:ext cx="5868000" cy="362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egnaposto contenut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04" y="3467228"/>
            <a:ext cx="5184000" cy="2985402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824645" y="2833146"/>
            <a:ext cx="4902792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GEMINI ++ :     Evaporation   Residues  </a:t>
            </a:r>
            <a:r>
              <a:rPr lang="it-IT" sz="1600" b="1" smtClean="0">
                <a:solidFill>
                  <a:srgbClr val="C00000"/>
                </a:solidFill>
              </a:rPr>
              <a:t>E vs. </a:t>
            </a:r>
            <a:r>
              <a:rPr lang="el-GR" sz="1600" b="1" smtClean="0">
                <a:solidFill>
                  <a:srgbClr val="C00000"/>
                </a:solidFill>
              </a:rPr>
              <a:t>θ</a:t>
            </a:r>
            <a:r>
              <a:rPr lang="it-IT" sz="1600" b="1" smtClean="0">
                <a:solidFill>
                  <a:srgbClr val="C00000"/>
                </a:solidFill>
              </a:rPr>
              <a:t>  </a:t>
            </a:r>
            <a:r>
              <a:rPr lang="it-IT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Distributions </a:t>
            </a: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nfn.it/logo/weblogo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054" y="30138"/>
            <a:ext cx="933450" cy="590551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4223793" y="116632"/>
            <a:ext cx="472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CM</a:t>
            </a:r>
            <a:r>
              <a:rPr lang="it-IT" sz="2800" dirty="0">
                <a:solidFill>
                  <a:srgbClr val="003399"/>
                </a:solidFill>
              </a:rPr>
              <a:t> </a:t>
            </a:r>
            <a:r>
              <a:rPr lang="it-IT" sz="2800" dirty="0" err="1">
                <a:solidFill>
                  <a:srgbClr val="003399"/>
                </a:solidFill>
              </a:rPr>
              <a:t>Spectra</a:t>
            </a:r>
            <a:r>
              <a:rPr lang="it-IT" sz="2800" dirty="0">
                <a:solidFill>
                  <a:srgbClr val="003399"/>
                </a:solidFill>
              </a:rPr>
              <a:t> at </a:t>
            </a:r>
            <a:r>
              <a:rPr lang="it-IT" sz="2800" b="1" dirty="0" err="1">
                <a:solidFill>
                  <a:srgbClr val="003399"/>
                </a:solidFill>
              </a:rPr>
              <a:t>different</a:t>
            </a:r>
            <a:r>
              <a:rPr lang="it-IT" sz="2800" b="1" dirty="0">
                <a:solidFill>
                  <a:srgbClr val="003399"/>
                </a:solidFill>
              </a:rPr>
              <a:t> </a:t>
            </a:r>
            <a:r>
              <a:rPr lang="it-IT" sz="2800" b="1" dirty="0" err="1">
                <a:solidFill>
                  <a:srgbClr val="003399"/>
                </a:solidFill>
              </a:rPr>
              <a:t>angles</a:t>
            </a:r>
            <a:endParaRPr lang="it-IT" sz="2800" b="1" dirty="0">
              <a:solidFill>
                <a:srgbClr val="003399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279576" y="1628800"/>
            <a:ext cx="3888432" cy="3744416"/>
            <a:chOff x="683568" y="1916832"/>
            <a:chExt cx="4032448" cy="3888432"/>
          </a:xfrm>
        </p:grpSpPr>
        <p:pic>
          <p:nvPicPr>
            <p:cNvPr id="2" name="Immagine 1" descr="protoni_cm_S12_over_angol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2636912"/>
              <a:ext cx="3969730" cy="2880000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763688" y="2096896"/>
              <a:ext cx="1918313" cy="479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C00000"/>
                  </a:solidFill>
                </a:rPr>
                <a:t>Proton </a:t>
              </a:r>
              <a:r>
                <a:rPr lang="it-IT" sz="2400" dirty="0"/>
                <a:t>in </a:t>
              </a:r>
              <a:r>
                <a:rPr lang="it-IT" sz="2400" dirty="0" err="1"/>
                <a:t>CM</a:t>
              </a:r>
              <a:endParaRPr lang="it-IT" sz="24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667195" y="5373216"/>
              <a:ext cx="564941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E</a:t>
              </a:r>
              <a:r>
                <a:rPr lang="it-IT" sz="2000" b="1" baseline="-25000" dirty="0"/>
                <a:t>CM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83568" y="1916832"/>
              <a:ext cx="4032448" cy="3888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43608" y="2996952"/>
              <a:ext cx="1072563" cy="383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baseline="30000" dirty="0">
                  <a:solidFill>
                    <a:srgbClr val="C00000"/>
                  </a:solidFill>
                </a:rPr>
                <a:t>19</a:t>
              </a:r>
              <a:r>
                <a:rPr lang="it-IT" b="1" dirty="0">
                  <a:solidFill>
                    <a:srgbClr val="C00000"/>
                  </a:solidFill>
                </a:rPr>
                <a:t>F + </a:t>
              </a:r>
              <a:r>
                <a:rPr lang="it-IT" b="1" baseline="30000" dirty="0">
                  <a:solidFill>
                    <a:srgbClr val="C00000"/>
                  </a:solidFill>
                </a:rPr>
                <a:t>62</a:t>
              </a:r>
              <a:r>
                <a:rPr lang="it-IT" b="1" dirty="0">
                  <a:solidFill>
                    <a:srgbClr val="C00000"/>
                  </a:solidFill>
                </a:rPr>
                <a:t>Ni</a:t>
              </a:r>
              <a:endParaRPr lang="it-IT" b="1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987824" y="2987660"/>
              <a:ext cx="1162332" cy="383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baseline="30000" dirty="0">
                  <a:solidFill>
                    <a:srgbClr val="003399"/>
                  </a:solidFill>
                </a:rPr>
                <a:t>16</a:t>
              </a:r>
              <a:r>
                <a:rPr lang="it-IT" b="1" dirty="0">
                  <a:solidFill>
                    <a:srgbClr val="003399"/>
                  </a:solidFill>
                </a:rPr>
                <a:t>O + </a:t>
              </a:r>
              <a:r>
                <a:rPr lang="it-IT" b="1" baseline="30000" dirty="0">
                  <a:solidFill>
                    <a:srgbClr val="003399"/>
                  </a:solidFill>
                </a:rPr>
                <a:t>65</a:t>
              </a:r>
              <a:r>
                <a:rPr lang="it-IT" b="1" dirty="0">
                  <a:solidFill>
                    <a:srgbClr val="003399"/>
                  </a:solidFill>
                </a:rPr>
                <a:t>Cu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6384032" y="1628800"/>
            <a:ext cx="4032448" cy="3744416"/>
            <a:chOff x="4860032" y="1916832"/>
            <a:chExt cx="4032448" cy="3888432"/>
          </a:xfrm>
        </p:grpSpPr>
        <p:pic>
          <p:nvPicPr>
            <p:cNvPr id="3" name="Immagine 2" descr="alpha_cm_S12_over_angol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3" y="2636912"/>
              <a:ext cx="3969731" cy="2880000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5940152" y="2096896"/>
              <a:ext cx="1725152" cy="479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err="1">
                  <a:solidFill>
                    <a:srgbClr val="C00000"/>
                  </a:solidFill>
                </a:rPr>
                <a:t>Alpha</a:t>
              </a:r>
              <a:r>
                <a:rPr lang="it-IT" sz="2400" b="1" dirty="0">
                  <a:solidFill>
                    <a:srgbClr val="C00000"/>
                  </a:solidFill>
                </a:rPr>
                <a:t> </a:t>
              </a:r>
              <a:r>
                <a:rPr lang="it-IT" sz="2400" dirty="0"/>
                <a:t>in </a:t>
              </a:r>
              <a:r>
                <a:rPr lang="it-IT" sz="2400" dirty="0" err="1"/>
                <a:t>CM</a:t>
              </a:r>
              <a:endParaRPr lang="it-IT" sz="24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740352" y="5373216"/>
              <a:ext cx="544765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E</a:t>
              </a:r>
              <a:r>
                <a:rPr lang="it-IT" sz="2000" b="1" baseline="-25000" dirty="0"/>
                <a:t>CM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860032" y="1916832"/>
              <a:ext cx="4032448" cy="3888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220072" y="2996952"/>
              <a:ext cx="1034257" cy="383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baseline="30000" dirty="0">
                  <a:solidFill>
                    <a:srgbClr val="C00000"/>
                  </a:solidFill>
                </a:rPr>
                <a:t>19</a:t>
              </a:r>
              <a:r>
                <a:rPr lang="it-IT" b="1" dirty="0">
                  <a:solidFill>
                    <a:srgbClr val="C00000"/>
                  </a:solidFill>
                </a:rPr>
                <a:t>F + </a:t>
              </a:r>
              <a:r>
                <a:rPr lang="it-IT" b="1" baseline="30000" dirty="0">
                  <a:solidFill>
                    <a:srgbClr val="C00000"/>
                  </a:solidFill>
                </a:rPr>
                <a:t>62</a:t>
              </a:r>
              <a:r>
                <a:rPr lang="it-IT" b="1" dirty="0">
                  <a:solidFill>
                    <a:srgbClr val="C00000"/>
                  </a:solidFill>
                </a:rPr>
                <a:t>Ni</a:t>
              </a:r>
              <a:endParaRPr lang="it-IT" b="1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054786" y="2987660"/>
              <a:ext cx="1120820" cy="383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baseline="30000" dirty="0">
                  <a:solidFill>
                    <a:srgbClr val="003399"/>
                  </a:solidFill>
                </a:rPr>
                <a:t>16</a:t>
              </a:r>
              <a:r>
                <a:rPr lang="it-IT" b="1" dirty="0">
                  <a:solidFill>
                    <a:srgbClr val="003399"/>
                  </a:solidFill>
                </a:rPr>
                <a:t>O + </a:t>
              </a:r>
              <a:r>
                <a:rPr lang="it-IT" b="1" baseline="30000" dirty="0">
                  <a:solidFill>
                    <a:srgbClr val="003399"/>
                  </a:solidFill>
                </a:rPr>
                <a:t>65</a:t>
              </a:r>
              <a:r>
                <a:rPr lang="it-IT" b="1" dirty="0">
                  <a:solidFill>
                    <a:srgbClr val="003399"/>
                  </a:solidFill>
                </a:rPr>
                <a:t>Cu</a:t>
              </a:r>
            </a:p>
          </p:txBody>
        </p:sp>
        <p:sp>
          <p:nvSpPr>
            <p:cNvPr id="23" name="Ovale 22"/>
            <p:cNvSpPr/>
            <p:nvPr/>
          </p:nvSpPr>
          <p:spPr>
            <a:xfrm rot="-1620000">
              <a:off x="5661827" y="3856474"/>
              <a:ext cx="750143" cy="1353462"/>
            </a:xfrm>
            <a:prstGeom prst="ellips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5" name="Connettore 2 24"/>
            <p:cNvCxnSpPr/>
            <p:nvPr/>
          </p:nvCxnSpPr>
          <p:spPr>
            <a:xfrm flipH="1">
              <a:off x="8172400" y="3789040"/>
              <a:ext cx="432048" cy="64807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>
              <a:off x="6228184" y="3645024"/>
              <a:ext cx="432048" cy="64807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/>
          <p:cNvSpPr txBox="1"/>
          <p:nvPr/>
        </p:nvSpPr>
        <p:spPr>
          <a:xfrm>
            <a:off x="2783632" y="559098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small</a:t>
            </a:r>
            <a:r>
              <a:rPr lang="it-IT" dirty="0"/>
              <a:t> </a:t>
            </a:r>
            <a:r>
              <a:rPr lang="it-IT" dirty="0" err="1"/>
              <a:t>pre-equilibrium</a:t>
            </a:r>
            <a:r>
              <a:rPr lang="it-IT" dirty="0"/>
              <a:t>  </a:t>
            </a:r>
            <a:r>
              <a:rPr lang="it-IT" dirty="0" err="1"/>
              <a:t>contribution</a:t>
            </a:r>
            <a:r>
              <a:rPr lang="it-IT" dirty="0"/>
              <a:t> in </a:t>
            </a:r>
            <a:r>
              <a:rPr lang="it-IT" dirty="0" err="1"/>
              <a:t>proton</a:t>
            </a:r>
            <a:r>
              <a:rPr lang="it-IT" dirty="0"/>
              <a:t> </a:t>
            </a:r>
            <a:r>
              <a:rPr lang="it-IT" dirty="0" err="1"/>
              <a:t>spectra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600056" y="5517232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  <a:latin typeface="+mj-lt"/>
              </a:rPr>
              <a:t>Larger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dirty="0" err="1">
                <a:latin typeface="+mj-lt"/>
              </a:rPr>
              <a:t>pre-equilibrium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contribution</a:t>
            </a:r>
            <a:r>
              <a:rPr lang="it-IT" dirty="0">
                <a:latin typeface="+mj-lt"/>
              </a:rPr>
              <a:t> in </a:t>
            </a:r>
            <a:r>
              <a:rPr lang="it-IT" b="1" baseline="30000" dirty="0">
                <a:solidFill>
                  <a:srgbClr val="0033CC"/>
                </a:solidFill>
                <a:latin typeface="+mj-lt"/>
              </a:rPr>
              <a:t>19</a:t>
            </a:r>
            <a:r>
              <a:rPr lang="it-IT" b="1" dirty="0">
                <a:solidFill>
                  <a:srgbClr val="0033CC"/>
                </a:solidFill>
                <a:latin typeface="+mj-lt"/>
              </a:rPr>
              <a:t>F </a:t>
            </a:r>
            <a:r>
              <a:rPr lang="it-IT" b="1" dirty="0" err="1">
                <a:solidFill>
                  <a:srgbClr val="0033CC"/>
                </a:solidFill>
                <a:latin typeface="+mj-lt"/>
              </a:rPr>
              <a:t>induced</a:t>
            </a:r>
            <a:r>
              <a:rPr lang="it-IT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0033CC"/>
                </a:solidFill>
                <a:latin typeface="+mj-lt"/>
              </a:rPr>
              <a:t>reaction</a:t>
            </a:r>
            <a:r>
              <a:rPr lang="it-IT" dirty="0">
                <a:latin typeface="+mj-lt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it-IT" b="1" dirty="0" err="1">
                <a:solidFill>
                  <a:srgbClr val="FF0000"/>
                </a:solidFill>
                <a:latin typeface="+mj-lt"/>
              </a:rPr>
              <a:t>spectra</a:t>
            </a:r>
            <a:r>
              <a:rPr lang="it-IT" dirty="0">
                <a:latin typeface="+mj-lt"/>
              </a:rPr>
              <a:t> with </a:t>
            </a:r>
            <a:r>
              <a:rPr lang="it-IT" dirty="0" err="1">
                <a:latin typeface="+mj-lt"/>
              </a:rPr>
              <a:t>respect</a:t>
            </a:r>
            <a:r>
              <a:rPr lang="it-IT" dirty="0">
                <a:latin typeface="+mj-lt"/>
              </a:rPr>
              <a:t> to </a:t>
            </a:r>
            <a:r>
              <a:rPr lang="it-IT" b="1" baseline="30000" dirty="0">
                <a:solidFill>
                  <a:srgbClr val="0033CC"/>
                </a:solidFill>
                <a:latin typeface="+mj-lt"/>
              </a:rPr>
              <a:t>16</a:t>
            </a:r>
            <a:r>
              <a:rPr lang="it-IT" b="1" dirty="0">
                <a:solidFill>
                  <a:srgbClr val="0033CC"/>
                </a:solidFill>
                <a:latin typeface="+mj-lt"/>
              </a:rPr>
              <a:t>O </a:t>
            </a:r>
            <a:r>
              <a:rPr lang="it-IT" b="1" dirty="0" err="1">
                <a:solidFill>
                  <a:srgbClr val="0033CC"/>
                </a:solidFill>
                <a:latin typeface="+mj-lt"/>
              </a:rPr>
              <a:t>reaction</a:t>
            </a:r>
            <a:r>
              <a:rPr lang="it-IT" b="1" dirty="0">
                <a:solidFill>
                  <a:srgbClr val="0033CC"/>
                </a:solidFill>
                <a:latin typeface="+mj-lt"/>
              </a:rPr>
              <a:t> 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2135561" y="624954"/>
            <a:ext cx="8543105" cy="0"/>
          </a:xfrm>
          <a:prstGeom prst="line">
            <a:avLst/>
          </a:prstGeom>
          <a:ln>
            <a:solidFill>
              <a:srgbClr val="00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17721" y="235010"/>
            <a:ext cx="93661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Distribuzioni di Z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Confronto 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EXP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vs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45720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  Le distribuzioni di GEMINI sono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NORMALIZZATE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 numero di Residui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u="sng" dirty="0" smtClean="0"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1195117" y="1428803"/>
            <a:ext cx="4644000" cy="4027102"/>
            <a:chOff x="0" y="0"/>
            <a:chExt cx="3243580" cy="2862470"/>
          </a:xfrm>
        </p:grpSpPr>
        <p:pic>
          <p:nvPicPr>
            <p:cNvPr id="6" name="Immagine 5" descr="C:\Users\fabris\Desktop\Documenti Backup\dany\Nuclex\ACLUST\2021\Immagini\LCP_ZDistr\ZDist_EXPvsTheo_Ztotover3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7078"/>
              <a:ext cx="3243580" cy="235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ttangolo 6"/>
            <p:cNvSpPr/>
            <p:nvPr/>
          </p:nvSpPr>
          <p:spPr>
            <a:xfrm>
              <a:off x="63610" y="0"/>
              <a:ext cx="3045350" cy="286247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sp>
        <p:nvSpPr>
          <p:cNvPr id="10" name="Casella di testo 2"/>
          <p:cNvSpPr txBox="1">
            <a:spLocks noChangeArrowheads="1"/>
          </p:cNvSpPr>
          <p:nvPr/>
        </p:nvSpPr>
        <p:spPr bwMode="auto">
          <a:xfrm>
            <a:off x="409207" y="2795260"/>
            <a:ext cx="684242" cy="3512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FNI</a:t>
            </a:r>
            <a:endParaRPr lang="i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Casella di testo 2"/>
          <p:cNvSpPr txBox="1">
            <a:spLocks noChangeArrowheads="1"/>
          </p:cNvSpPr>
          <p:nvPr/>
        </p:nvSpPr>
        <p:spPr bwMode="auto">
          <a:xfrm>
            <a:off x="409207" y="4356497"/>
            <a:ext cx="714992" cy="382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OCU</a:t>
            </a:r>
            <a:endParaRPr lang="it-IT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9907122" y="1714966"/>
            <a:ext cx="1200150" cy="469900"/>
            <a:chOff x="0" y="0"/>
            <a:chExt cx="1200150" cy="469900"/>
          </a:xfrm>
        </p:grpSpPr>
        <p:sp>
          <p:nvSpPr>
            <p:cNvPr id="19" name="Casella di testo 2"/>
            <p:cNvSpPr txBox="1">
              <a:spLocks noChangeArrowheads="1"/>
            </p:cNvSpPr>
            <p:nvPr/>
          </p:nvSpPr>
          <p:spPr bwMode="auto">
            <a:xfrm>
              <a:off x="0" y="0"/>
              <a:ext cx="1200150" cy="469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EXP    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GEMINI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Ovale 19"/>
            <p:cNvSpPr>
              <a:spLocks noChangeAspect="1"/>
            </p:cNvSpPr>
            <p:nvPr/>
          </p:nvSpPr>
          <p:spPr>
            <a:xfrm>
              <a:off x="809625" y="6667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1" name="Connettore diritto 20"/>
            <p:cNvCxnSpPr/>
            <p:nvPr/>
          </p:nvCxnSpPr>
          <p:spPr>
            <a:xfrm>
              <a:off x="771525" y="285750"/>
              <a:ext cx="2381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16763"/>
              </p:ext>
            </p:extLst>
          </p:nvPr>
        </p:nvGraphicFramePr>
        <p:xfrm>
          <a:off x="6655327" y="4547603"/>
          <a:ext cx="4451945" cy="1619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132">
                  <a:extLst>
                    <a:ext uri="{9D8B030D-6E8A-4147-A177-3AD203B41FA5}">
                      <a16:colId xmlns:a16="http://schemas.microsoft.com/office/drawing/2014/main" val="2392626828"/>
                    </a:ext>
                  </a:extLst>
                </a:gridCol>
                <a:gridCol w="325704">
                  <a:extLst>
                    <a:ext uri="{9D8B030D-6E8A-4147-A177-3AD203B41FA5}">
                      <a16:colId xmlns:a16="http://schemas.microsoft.com/office/drawing/2014/main" val="751072652"/>
                    </a:ext>
                  </a:extLst>
                </a:gridCol>
                <a:gridCol w="325704">
                  <a:extLst>
                    <a:ext uri="{9D8B030D-6E8A-4147-A177-3AD203B41FA5}">
                      <a16:colId xmlns:a16="http://schemas.microsoft.com/office/drawing/2014/main" val="3348419265"/>
                    </a:ext>
                  </a:extLst>
                </a:gridCol>
                <a:gridCol w="673249">
                  <a:extLst>
                    <a:ext uri="{9D8B030D-6E8A-4147-A177-3AD203B41FA5}">
                      <a16:colId xmlns:a16="http://schemas.microsoft.com/office/drawing/2014/main" val="2413623369"/>
                    </a:ext>
                  </a:extLst>
                </a:gridCol>
                <a:gridCol w="325704">
                  <a:extLst>
                    <a:ext uri="{9D8B030D-6E8A-4147-A177-3AD203B41FA5}">
                      <a16:colId xmlns:a16="http://schemas.microsoft.com/office/drawing/2014/main" val="3864953196"/>
                    </a:ext>
                  </a:extLst>
                </a:gridCol>
                <a:gridCol w="325704">
                  <a:extLst>
                    <a:ext uri="{9D8B030D-6E8A-4147-A177-3AD203B41FA5}">
                      <a16:colId xmlns:a16="http://schemas.microsoft.com/office/drawing/2014/main" val="52858788"/>
                    </a:ext>
                  </a:extLst>
                </a:gridCol>
                <a:gridCol w="738340">
                  <a:extLst>
                    <a:ext uri="{9D8B030D-6E8A-4147-A177-3AD203B41FA5}">
                      <a16:colId xmlns:a16="http://schemas.microsoft.com/office/drawing/2014/main" val="1617225365"/>
                    </a:ext>
                  </a:extLst>
                </a:gridCol>
                <a:gridCol w="325704">
                  <a:extLst>
                    <a:ext uri="{9D8B030D-6E8A-4147-A177-3AD203B41FA5}">
                      <a16:colId xmlns:a16="http://schemas.microsoft.com/office/drawing/2014/main" val="1921879153"/>
                    </a:ext>
                  </a:extLst>
                </a:gridCol>
                <a:gridCol w="325704">
                  <a:extLst>
                    <a:ext uri="{9D8B030D-6E8A-4147-A177-3AD203B41FA5}">
                      <a16:colId xmlns:a16="http://schemas.microsoft.com/office/drawing/2014/main" val="762556468"/>
                    </a:ext>
                  </a:extLst>
                </a:gridCol>
              </a:tblGrid>
              <a:tr h="4108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Distribuzioni Z  </a:t>
                      </a:r>
                      <a:r>
                        <a:rPr lang="it-IT" sz="1100" dirty="0" err="1">
                          <a:solidFill>
                            <a:schemeClr val="tx1"/>
                          </a:solidFill>
                          <a:effectLst/>
                        </a:rPr>
                        <a:t>Ztot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&gt;33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</a:rPr>
                        <a:t>EXP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GEMINI</a:t>
                      </a:r>
                      <a:endParaRPr lang="it-IT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9326423"/>
                  </a:ext>
                </a:extLst>
              </a:tr>
              <a:tr h="215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&lt;Z&gt;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RMS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&lt;Z&gt;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RMS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58159"/>
                  </a:ext>
                </a:extLst>
              </a:tr>
              <a:tr h="198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36431"/>
                  </a:ext>
                </a:extLst>
              </a:tr>
              <a:tr h="198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FNI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29.4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1.59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C00000"/>
                          </a:solidFill>
                          <a:effectLst/>
                        </a:rPr>
                        <a:t>29.36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1.48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76101"/>
                  </a:ext>
                </a:extLst>
              </a:tr>
              <a:tr h="198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57128"/>
                  </a:ext>
                </a:extLst>
              </a:tr>
              <a:tr h="198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OCU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29.55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1.44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C00000"/>
                          </a:solidFill>
                          <a:effectLst/>
                        </a:rPr>
                        <a:t>30.39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1.51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825872"/>
                  </a:ext>
                </a:extLst>
              </a:tr>
              <a:tr h="198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14008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701067" y="6440534"/>
            <a:ext cx="390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Y’</a:t>
            </a:r>
            <a:r>
              <a:rPr lang="it-IT" baseline="30000" dirty="0" err="1"/>
              <a:t>Gemini</a:t>
            </a:r>
            <a:r>
              <a:rPr lang="it-IT" dirty="0" smtClean="0"/>
              <a:t>(Z) = </a:t>
            </a:r>
            <a:r>
              <a:rPr lang="it-IT" dirty="0" err="1" smtClean="0"/>
              <a:t>Y</a:t>
            </a:r>
            <a:r>
              <a:rPr lang="it-IT" baseline="30000" dirty="0" err="1" smtClean="0"/>
              <a:t>Gemini</a:t>
            </a:r>
            <a:r>
              <a:rPr lang="it-IT" baseline="30000" dirty="0" smtClean="0"/>
              <a:t> </a:t>
            </a:r>
            <a:r>
              <a:rPr lang="it-IT" dirty="0" smtClean="0"/>
              <a:t>(Z)*(</a:t>
            </a:r>
            <a:r>
              <a:rPr lang="it-IT" dirty="0" err="1" smtClean="0"/>
              <a:t>N</a:t>
            </a:r>
            <a:r>
              <a:rPr lang="it-IT" baseline="30000" dirty="0" err="1" smtClean="0"/>
              <a:t>Exp</a:t>
            </a:r>
            <a:r>
              <a:rPr lang="it-IT" baseline="-25000" dirty="0" err="1" smtClean="0"/>
              <a:t>ER</a:t>
            </a:r>
            <a:r>
              <a:rPr lang="it-IT" dirty="0" smtClean="0"/>
              <a:t>/</a:t>
            </a:r>
            <a:r>
              <a:rPr lang="it-IT" dirty="0" err="1" smtClean="0"/>
              <a:t>N</a:t>
            </a:r>
            <a:r>
              <a:rPr lang="it-IT" baseline="30000" dirty="0" err="1" smtClean="0"/>
              <a:t>Gemini</a:t>
            </a:r>
            <a:r>
              <a:rPr lang="it-IT" baseline="-25000" dirty="0" err="1" smtClean="0"/>
              <a:t>ER</a:t>
            </a:r>
            <a:r>
              <a:rPr lang="it-IT" dirty="0" smtClean="0"/>
              <a:t>)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38348" y="1761479"/>
            <a:ext cx="1575816" cy="13849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33 ≤ </a:t>
            </a:r>
            <a:r>
              <a:rPr lang="it-IT" sz="1400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Ztot</a:t>
            </a:r>
            <a:r>
              <a:rPr lang="it-IT" sz="1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1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&lt;37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23470" y="1530300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33 ≤ </a:t>
            </a:r>
            <a:r>
              <a:rPr lang="it-IT" b="1" dirty="0" err="1">
                <a:latin typeface="Arial" panose="020B0604020202020204" pitchFamily="34" charset="0"/>
                <a:ea typeface="Arial" panose="020B0604020202020204" pitchFamily="34" charset="0"/>
              </a:rPr>
              <a:t>Ztot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&lt;37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1820" y="123985"/>
            <a:ext cx="1161339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Distribuzioni Angolari LCP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– Confronto 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EXP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vs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Le distribuzioni angolari, Sperimentali e 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, sono calcolate considerando, per ogni angolo theta medio, l’integrale dello spettro energetico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NORMALIZZATO al proprio numero dei residui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all’angolo solido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figura sono riportate le distribuzioni angolari </a:t>
            </a:r>
            <a:r>
              <a:rPr lang="it-IT" u="sng" dirty="0"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confrontate con </a:t>
            </a:r>
            <a:r>
              <a:rPr lang="it-IT" u="sng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17" name="Casella di testo 2"/>
          <p:cNvSpPr txBox="1">
            <a:spLocks noChangeArrowheads="1"/>
          </p:cNvSpPr>
          <p:nvPr/>
        </p:nvSpPr>
        <p:spPr bwMode="auto">
          <a:xfrm>
            <a:off x="3406137" y="2823090"/>
            <a:ext cx="628243" cy="292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FNI</a:t>
            </a:r>
            <a:endParaRPr lang="it-IT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Casella di testo 2"/>
          <p:cNvSpPr txBox="1">
            <a:spLocks noChangeArrowheads="1"/>
          </p:cNvSpPr>
          <p:nvPr/>
        </p:nvSpPr>
        <p:spPr bwMode="auto">
          <a:xfrm>
            <a:off x="3472183" y="5319867"/>
            <a:ext cx="629219" cy="3525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OCU</a:t>
            </a:r>
            <a:endParaRPr lang="it-IT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225314" y="4053925"/>
            <a:ext cx="1200150" cy="469900"/>
            <a:chOff x="0" y="0"/>
            <a:chExt cx="1200150" cy="469900"/>
          </a:xfrm>
        </p:grpSpPr>
        <p:sp>
          <p:nvSpPr>
            <p:cNvPr id="20" name="Casella di testo 2"/>
            <p:cNvSpPr txBox="1">
              <a:spLocks noChangeArrowheads="1"/>
            </p:cNvSpPr>
            <p:nvPr/>
          </p:nvSpPr>
          <p:spPr bwMode="auto">
            <a:xfrm>
              <a:off x="0" y="0"/>
              <a:ext cx="1200150" cy="469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EXP    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GEMINI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" name="Ovale 20"/>
            <p:cNvSpPr>
              <a:spLocks noChangeAspect="1"/>
            </p:cNvSpPr>
            <p:nvPr/>
          </p:nvSpPr>
          <p:spPr>
            <a:xfrm>
              <a:off x="809625" y="6667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2" name="Connettore diritto 21"/>
            <p:cNvCxnSpPr/>
            <p:nvPr/>
          </p:nvCxnSpPr>
          <p:spPr>
            <a:xfrm>
              <a:off x="771525" y="285750"/>
              <a:ext cx="2381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9941330" y="6426285"/>
            <a:ext cx="57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Symbol" panose="05050102010706020507" pitchFamily="18" charset="2"/>
              </a:rPr>
              <a:t>q</a:t>
            </a:r>
            <a:r>
              <a:rPr lang="it-IT" b="1" baseline="-25000" dirty="0" err="1" smtClean="0"/>
              <a:t>Lab</a:t>
            </a:r>
            <a:endParaRPr lang="it-IT" b="1" baseline="-25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374131" y="6423705"/>
            <a:ext cx="57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Symbol" panose="05050102010706020507" pitchFamily="18" charset="2"/>
              </a:rPr>
              <a:t>q</a:t>
            </a:r>
            <a:r>
              <a:rPr lang="it-IT" b="1" baseline="-25000" dirty="0" err="1" smtClean="0"/>
              <a:t>Lab</a:t>
            </a:r>
            <a:endParaRPr lang="it-IT" b="1" baseline="-25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57263" y="5496122"/>
            <a:ext cx="293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Es:</a:t>
            </a:r>
          </a:p>
          <a:p>
            <a:r>
              <a:rPr lang="it-IT" dirty="0" smtClean="0"/>
              <a:t>Y(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protoni</a:t>
            </a:r>
            <a:r>
              <a:rPr lang="it-IT" dirty="0" smtClean="0"/>
              <a:t> 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)/(</a:t>
            </a:r>
            <a:r>
              <a:rPr lang="it-IT" dirty="0" smtClean="0">
                <a:latin typeface="Symbol" panose="05050102010706020507" pitchFamily="18" charset="2"/>
              </a:rPr>
              <a:t>DW</a:t>
            </a:r>
            <a:r>
              <a:rPr lang="it-IT" dirty="0" smtClean="0"/>
              <a:t>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)*N</a:t>
            </a:r>
            <a:r>
              <a:rPr lang="it-IT" baseline="-25000" dirty="0" smtClean="0"/>
              <a:t>ER</a:t>
            </a:r>
            <a:r>
              <a:rPr lang="it-IT" dirty="0" smtClean="0"/>
              <a:t>)</a:t>
            </a:r>
            <a:endParaRPr lang="it-IT" baseline="-25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37481" y="2094812"/>
            <a:ext cx="15758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514956" y="1745389"/>
            <a:ext cx="6443721" cy="4678316"/>
            <a:chOff x="4514956" y="1745389"/>
            <a:chExt cx="6443721" cy="467831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56" y="1745389"/>
              <a:ext cx="6443721" cy="4678316"/>
            </a:xfrm>
            <a:prstGeom prst="rect">
              <a:avLst/>
            </a:prstGeom>
          </p:spPr>
        </p:pic>
        <p:sp>
          <p:nvSpPr>
            <p:cNvPr id="24" name="Casella di testo 2"/>
            <p:cNvSpPr txBox="1">
              <a:spLocks noChangeArrowheads="1"/>
            </p:cNvSpPr>
            <p:nvPr/>
          </p:nvSpPr>
          <p:spPr bwMode="auto">
            <a:xfrm>
              <a:off x="6226899" y="4722591"/>
              <a:ext cx="925606" cy="3002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Protoni</a:t>
              </a:r>
            </a:p>
          </p:txBody>
        </p:sp>
        <p:sp>
          <p:nvSpPr>
            <p:cNvPr id="25" name="Casella di testo 2"/>
            <p:cNvSpPr txBox="1">
              <a:spLocks noChangeArrowheads="1"/>
            </p:cNvSpPr>
            <p:nvPr/>
          </p:nvSpPr>
          <p:spPr bwMode="auto">
            <a:xfrm>
              <a:off x="9726376" y="4722592"/>
              <a:ext cx="726876" cy="300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Alpha</a:t>
              </a:r>
            </a:p>
          </p:txBody>
        </p:sp>
        <p:sp>
          <p:nvSpPr>
            <p:cNvPr id="28" name="Casella di testo 2"/>
            <p:cNvSpPr txBox="1">
              <a:spLocks noChangeArrowheads="1"/>
            </p:cNvSpPr>
            <p:nvPr/>
          </p:nvSpPr>
          <p:spPr bwMode="auto">
            <a:xfrm>
              <a:off x="6226899" y="2240287"/>
              <a:ext cx="925606" cy="3002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Protoni</a:t>
              </a:r>
            </a:p>
          </p:txBody>
        </p:sp>
        <p:sp>
          <p:nvSpPr>
            <p:cNvPr id="29" name="Casella di testo 2"/>
            <p:cNvSpPr txBox="1">
              <a:spLocks noChangeArrowheads="1"/>
            </p:cNvSpPr>
            <p:nvPr/>
          </p:nvSpPr>
          <p:spPr bwMode="auto">
            <a:xfrm>
              <a:off x="9726376" y="2240288"/>
              <a:ext cx="726876" cy="300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Alpha</a:t>
              </a:r>
            </a:p>
          </p:txBody>
        </p:sp>
      </p:grpSp>
      <p:sp>
        <p:nvSpPr>
          <p:cNvPr id="6" name="Rettangolo arrotondato 5"/>
          <p:cNvSpPr/>
          <p:nvPr/>
        </p:nvSpPr>
        <p:spPr>
          <a:xfrm>
            <a:off x="7671663" y="1742810"/>
            <a:ext cx="3209524" cy="505022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1820" y="123985"/>
            <a:ext cx="1161339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Distribuzioni Angolari LCP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– Confronto 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EXP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vs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Le distribuzioni angolari, Sperimentali e 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, sono calcolate considerando, per ogni angolo theta medio, l’integrale dello spettro energetico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NORMALIZZATO al proprio numero dei residui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all’angolo solido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figura sono riportate le distribuzioni angolari </a:t>
            </a:r>
            <a:r>
              <a:rPr lang="it-IT" u="sng" dirty="0"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confrontate con </a:t>
            </a:r>
            <a:r>
              <a:rPr lang="it-IT" u="sng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17" name="Casella di testo 2"/>
          <p:cNvSpPr txBox="1">
            <a:spLocks noChangeArrowheads="1"/>
          </p:cNvSpPr>
          <p:nvPr/>
        </p:nvSpPr>
        <p:spPr bwMode="auto">
          <a:xfrm>
            <a:off x="3406137" y="2823090"/>
            <a:ext cx="628243" cy="292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FNI</a:t>
            </a:r>
            <a:endParaRPr lang="it-IT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Casella di testo 2"/>
          <p:cNvSpPr txBox="1">
            <a:spLocks noChangeArrowheads="1"/>
          </p:cNvSpPr>
          <p:nvPr/>
        </p:nvSpPr>
        <p:spPr bwMode="auto">
          <a:xfrm>
            <a:off x="3472183" y="5319867"/>
            <a:ext cx="629219" cy="3525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OCU</a:t>
            </a:r>
            <a:endParaRPr lang="it-IT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148314" y="4070691"/>
            <a:ext cx="1200150" cy="469900"/>
            <a:chOff x="0" y="0"/>
            <a:chExt cx="1200150" cy="469900"/>
          </a:xfrm>
        </p:grpSpPr>
        <p:sp>
          <p:nvSpPr>
            <p:cNvPr id="20" name="Casella di testo 2"/>
            <p:cNvSpPr txBox="1">
              <a:spLocks noChangeArrowheads="1"/>
            </p:cNvSpPr>
            <p:nvPr/>
          </p:nvSpPr>
          <p:spPr bwMode="auto">
            <a:xfrm>
              <a:off x="0" y="0"/>
              <a:ext cx="1200150" cy="469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EXP      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GEMINI  </a:t>
              </a:r>
              <a:endParaRPr lang="it-IT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" name="Ovale 20"/>
            <p:cNvSpPr>
              <a:spLocks noChangeAspect="1"/>
            </p:cNvSpPr>
            <p:nvPr/>
          </p:nvSpPr>
          <p:spPr>
            <a:xfrm>
              <a:off x="809625" y="6667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2" name="Connettore diritto 21"/>
            <p:cNvCxnSpPr/>
            <p:nvPr/>
          </p:nvCxnSpPr>
          <p:spPr>
            <a:xfrm>
              <a:off x="771525" y="285750"/>
              <a:ext cx="2381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9941330" y="6426285"/>
            <a:ext cx="57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Symbol" panose="05050102010706020507" pitchFamily="18" charset="2"/>
              </a:rPr>
              <a:t>q</a:t>
            </a:r>
            <a:r>
              <a:rPr lang="it-IT" b="1" baseline="-25000" dirty="0" err="1" smtClean="0"/>
              <a:t>Lab</a:t>
            </a:r>
            <a:endParaRPr lang="it-IT" b="1" baseline="-25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374131" y="6423705"/>
            <a:ext cx="57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Symbol" panose="05050102010706020507" pitchFamily="18" charset="2"/>
              </a:rPr>
              <a:t>q</a:t>
            </a:r>
            <a:r>
              <a:rPr lang="it-IT" b="1" baseline="-25000" dirty="0" err="1" smtClean="0"/>
              <a:t>Lab</a:t>
            </a:r>
            <a:endParaRPr lang="it-IT" b="1" baseline="-25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57263" y="5496122"/>
            <a:ext cx="293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Es:</a:t>
            </a:r>
          </a:p>
          <a:p>
            <a:r>
              <a:rPr lang="it-IT" dirty="0" smtClean="0"/>
              <a:t>Y(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protoni</a:t>
            </a:r>
            <a:r>
              <a:rPr lang="it-IT" dirty="0" smtClean="0"/>
              <a:t> 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)/(</a:t>
            </a:r>
            <a:r>
              <a:rPr lang="it-IT" dirty="0" smtClean="0">
                <a:latin typeface="Symbol" panose="05050102010706020507" pitchFamily="18" charset="2"/>
              </a:rPr>
              <a:t>DW</a:t>
            </a:r>
            <a:r>
              <a:rPr lang="it-IT" dirty="0" smtClean="0"/>
              <a:t>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)*N</a:t>
            </a:r>
            <a:r>
              <a:rPr lang="it-IT" baseline="-25000" dirty="0" smtClean="0"/>
              <a:t>ER</a:t>
            </a:r>
            <a:r>
              <a:rPr lang="it-IT" dirty="0" smtClean="0"/>
              <a:t>)</a:t>
            </a:r>
            <a:endParaRPr lang="it-IT" baseline="-25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4720676" y="1793075"/>
            <a:ext cx="6300000" cy="4573971"/>
            <a:chOff x="4720676" y="1793075"/>
            <a:chExt cx="6300000" cy="457397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676" y="1793075"/>
              <a:ext cx="6300000" cy="4573971"/>
            </a:xfrm>
            <a:prstGeom prst="rect">
              <a:avLst/>
            </a:prstGeom>
          </p:spPr>
        </p:pic>
        <p:sp>
          <p:nvSpPr>
            <p:cNvPr id="24" name="Casella di testo 2"/>
            <p:cNvSpPr txBox="1">
              <a:spLocks noChangeArrowheads="1"/>
            </p:cNvSpPr>
            <p:nvPr/>
          </p:nvSpPr>
          <p:spPr bwMode="auto">
            <a:xfrm>
              <a:off x="6350883" y="4572449"/>
              <a:ext cx="925606" cy="3002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Protoni</a:t>
              </a:r>
            </a:p>
          </p:txBody>
        </p:sp>
        <p:sp>
          <p:nvSpPr>
            <p:cNvPr id="25" name="Casella di testo 2"/>
            <p:cNvSpPr txBox="1">
              <a:spLocks noChangeArrowheads="1"/>
            </p:cNvSpPr>
            <p:nvPr/>
          </p:nvSpPr>
          <p:spPr bwMode="auto">
            <a:xfrm>
              <a:off x="9717398" y="4722591"/>
              <a:ext cx="726876" cy="300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Alpha</a:t>
              </a:r>
            </a:p>
          </p:txBody>
        </p:sp>
        <p:sp>
          <p:nvSpPr>
            <p:cNvPr id="16" name="Casella di testo 2"/>
            <p:cNvSpPr txBox="1">
              <a:spLocks noChangeArrowheads="1"/>
            </p:cNvSpPr>
            <p:nvPr/>
          </p:nvSpPr>
          <p:spPr bwMode="auto">
            <a:xfrm>
              <a:off x="6350883" y="2348761"/>
              <a:ext cx="925606" cy="3002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Protoni</a:t>
              </a:r>
            </a:p>
          </p:txBody>
        </p:sp>
        <p:sp>
          <p:nvSpPr>
            <p:cNvPr id="28" name="Casella di testo 2"/>
            <p:cNvSpPr txBox="1">
              <a:spLocks noChangeArrowheads="1"/>
            </p:cNvSpPr>
            <p:nvPr/>
          </p:nvSpPr>
          <p:spPr bwMode="auto">
            <a:xfrm>
              <a:off x="9702296" y="2363096"/>
              <a:ext cx="726876" cy="300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Alpha</a:t>
              </a: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776937" y="2161054"/>
            <a:ext cx="194290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qZtot_big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1_Z ≥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7749153" y="1742810"/>
            <a:ext cx="3209524" cy="5050228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1820" y="123985"/>
            <a:ext cx="1161339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Distribuzioni Angolari LCP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– Confronto 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EXP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vs</a:t>
            </a: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Le distribuzioni angolari, Sperimentali e 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, sono calcolate considerando, per ogni angolo theta medio, l’integrale dello spettro energetico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NORMALIZZATO al proprio numero dei residui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all’angolo solido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it-IT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figura sono riportate le distribuzioni angolari </a:t>
            </a:r>
            <a:r>
              <a:rPr lang="it-IT" u="sng" dirty="0">
                <a:latin typeface="Arial" panose="020B0604020202020204" pitchFamily="34" charset="0"/>
                <a:ea typeface="Arial" panose="020B0604020202020204" pitchFamily="34" charset="0"/>
              </a:rPr>
              <a:t>Sperimentali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 confrontate con </a:t>
            </a:r>
            <a:r>
              <a:rPr lang="it-IT" u="sng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GEMINI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168424" y="1871054"/>
            <a:ext cx="6990355" cy="4835643"/>
            <a:chOff x="0" y="0"/>
            <a:chExt cx="5943600" cy="4314825"/>
          </a:xfrm>
        </p:grpSpPr>
        <p:grpSp>
          <p:nvGrpSpPr>
            <p:cNvPr id="13" name="Gruppo 12"/>
            <p:cNvGrpSpPr/>
            <p:nvPr/>
          </p:nvGrpSpPr>
          <p:grpSpPr>
            <a:xfrm>
              <a:off x="0" y="0"/>
              <a:ext cx="5943600" cy="4314825"/>
              <a:chOff x="0" y="0"/>
              <a:chExt cx="5943600" cy="4314825"/>
            </a:xfrm>
          </p:grpSpPr>
          <p:pic>
            <p:nvPicPr>
              <p:cNvPr id="15" name="Immagine 14" descr="C:\Users\fabris\Desktop\Documenti Backup\dany\Nuclex\ACLUST\2021\Immagini\LCP_AngDistr\AngDistr_EXPvsGgeo_Ztotover3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943600" cy="4314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Casella di testo 2"/>
              <p:cNvSpPr txBox="1">
                <a:spLocks noChangeArrowheads="1"/>
              </p:cNvSpPr>
              <p:nvPr/>
            </p:nvSpPr>
            <p:spPr bwMode="auto">
              <a:xfrm>
                <a:off x="1677725" y="397564"/>
                <a:ext cx="787003" cy="2679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Protoni</a:t>
                </a:r>
              </a:p>
            </p:txBody>
          </p:sp>
        </p:grpSp>
        <p:sp>
          <p:nvSpPr>
            <p:cNvPr id="12" name="Casella di testo 2"/>
            <p:cNvSpPr txBox="1">
              <a:spLocks noChangeArrowheads="1"/>
            </p:cNvSpPr>
            <p:nvPr/>
          </p:nvSpPr>
          <p:spPr bwMode="auto">
            <a:xfrm>
              <a:off x="4712848" y="397565"/>
              <a:ext cx="618032" cy="2679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Alpha</a:t>
              </a:r>
            </a:p>
          </p:txBody>
        </p:sp>
      </p:grpSp>
      <p:sp>
        <p:nvSpPr>
          <p:cNvPr id="17" name="Casella di testo 2"/>
          <p:cNvSpPr txBox="1">
            <a:spLocks noChangeArrowheads="1"/>
          </p:cNvSpPr>
          <p:nvPr/>
        </p:nvSpPr>
        <p:spPr bwMode="auto">
          <a:xfrm>
            <a:off x="3406137" y="2823090"/>
            <a:ext cx="628243" cy="292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FNI</a:t>
            </a:r>
            <a:endParaRPr lang="it-IT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Casella di testo 2"/>
          <p:cNvSpPr txBox="1">
            <a:spLocks noChangeArrowheads="1"/>
          </p:cNvSpPr>
          <p:nvPr/>
        </p:nvSpPr>
        <p:spPr bwMode="auto">
          <a:xfrm>
            <a:off x="3472183" y="5319867"/>
            <a:ext cx="629219" cy="3525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OCU</a:t>
            </a:r>
            <a:endParaRPr lang="it-IT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336959" y="4227707"/>
            <a:ext cx="1200150" cy="469900"/>
            <a:chOff x="0" y="0"/>
            <a:chExt cx="1200150" cy="469900"/>
          </a:xfrm>
        </p:grpSpPr>
        <p:sp>
          <p:nvSpPr>
            <p:cNvPr id="20" name="Casella di testo 2"/>
            <p:cNvSpPr txBox="1">
              <a:spLocks noChangeArrowheads="1"/>
            </p:cNvSpPr>
            <p:nvPr/>
          </p:nvSpPr>
          <p:spPr bwMode="auto">
            <a:xfrm>
              <a:off x="0" y="0"/>
              <a:ext cx="1200150" cy="469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EXP    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it-IT" sz="11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GEMINI  </a:t>
              </a:r>
              <a:endParaRPr lang="it-IT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" name="Ovale 20"/>
            <p:cNvSpPr>
              <a:spLocks noChangeAspect="1"/>
            </p:cNvSpPr>
            <p:nvPr/>
          </p:nvSpPr>
          <p:spPr>
            <a:xfrm>
              <a:off x="809625" y="6667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2" name="Connettore diritto 21"/>
            <p:cNvCxnSpPr/>
            <p:nvPr/>
          </p:nvCxnSpPr>
          <p:spPr>
            <a:xfrm>
              <a:off x="771525" y="285750"/>
              <a:ext cx="2381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9941330" y="6426285"/>
            <a:ext cx="57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Symbol" panose="05050102010706020507" pitchFamily="18" charset="2"/>
              </a:rPr>
              <a:t>q</a:t>
            </a:r>
            <a:r>
              <a:rPr lang="it-IT" b="1" baseline="-25000" dirty="0" err="1" smtClean="0"/>
              <a:t>Lab</a:t>
            </a:r>
            <a:endParaRPr lang="it-IT" b="1" baseline="-25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374131" y="6423705"/>
            <a:ext cx="57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Symbol" panose="05050102010706020507" pitchFamily="18" charset="2"/>
              </a:rPr>
              <a:t>q</a:t>
            </a:r>
            <a:r>
              <a:rPr lang="it-IT" b="1" baseline="-25000" dirty="0" err="1" smtClean="0"/>
              <a:t>Lab</a:t>
            </a:r>
            <a:endParaRPr lang="it-IT" b="1" baseline="-25000" dirty="0"/>
          </a:p>
        </p:txBody>
      </p:sp>
      <p:sp>
        <p:nvSpPr>
          <p:cNvPr id="24" name="Casella di testo 2"/>
          <p:cNvSpPr txBox="1">
            <a:spLocks noChangeArrowheads="1"/>
          </p:cNvSpPr>
          <p:nvPr/>
        </p:nvSpPr>
        <p:spPr bwMode="auto">
          <a:xfrm>
            <a:off x="6198483" y="4722592"/>
            <a:ext cx="925606" cy="300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Protoni</a:t>
            </a:r>
          </a:p>
        </p:txBody>
      </p:sp>
      <p:sp>
        <p:nvSpPr>
          <p:cNvPr id="25" name="Casella di testo 2"/>
          <p:cNvSpPr txBox="1">
            <a:spLocks noChangeArrowheads="1"/>
          </p:cNvSpPr>
          <p:nvPr/>
        </p:nvSpPr>
        <p:spPr bwMode="auto">
          <a:xfrm>
            <a:off x="9726376" y="4722592"/>
            <a:ext cx="726876" cy="3002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Alpha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68908" y="5172956"/>
            <a:ext cx="293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Es:</a:t>
            </a:r>
          </a:p>
          <a:p>
            <a:r>
              <a:rPr lang="it-IT" dirty="0" smtClean="0"/>
              <a:t>Y(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protoni</a:t>
            </a:r>
            <a:r>
              <a:rPr lang="it-IT" dirty="0" smtClean="0"/>
              <a:t> 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)/(</a:t>
            </a:r>
            <a:r>
              <a:rPr lang="it-IT" dirty="0" smtClean="0">
                <a:latin typeface="Symbol" panose="05050102010706020507" pitchFamily="18" charset="2"/>
              </a:rPr>
              <a:t>DW</a:t>
            </a:r>
            <a:r>
              <a:rPr lang="it-IT" dirty="0" smtClean="0"/>
              <a:t>(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)*N</a:t>
            </a:r>
            <a:r>
              <a:rPr lang="it-IT" baseline="-25000" dirty="0" smtClean="0"/>
              <a:t>ER</a:t>
            </a:r>
            <a:r>
              <a:rPr lang="it-IT" dirty="0" smtClean="0"/>
              <a:t>)</a:t>
            </a:r>
            <a:endParaRPr lang="it-IT" baseline="-25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33384" y="2022871"/>
            <a:ext cx="1607299" cy="16004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33 ≤ </a:t>
            </a:r>
            <a:r>
              <a:rPr lang="it-IT" sz="1400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Ztot</a:t>
            </a:r>
            <a:r>
              <a:rPr lang="it-IT" sz="1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1400" b="1" dirty="0">
                <a:latin typeface="Arial" panose="020B0604020202020204" pitchFamily="34" charset="0"/>
                <a:ea typeface="Arial" panose="020B0604020202020204" pitchFamily="34" charset="0"/>
              </a:rPr>
              <a:t>&lt;</a:t>
            </a:r>
            <a:r>
              <a:rPr lang="it-IT" sz="1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37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7842141" y="1742810"/>
            <a:ext cx="3209524" cy="5050228"/>
          </a:xfrm>
          <a:prstGeom prst="round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2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98044" y="1809363"/>
            <a:ext cx="366773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NORMALIZZAZIONE</a:t>
            </a:r>
          </a:p>
          <a:p>
            <a:endParaRPr lang="it-IT" sz="24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>
                <a:solidFill>
                  <a:srgbClr val="C00000"/>
                </a:solidFill>
              </a:rPr>
              <a:t>PRIMA ai propri Residui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>
                <a:solidFill>
                  <a:srgbClr val="C00000"/>
                </a:solidFill>
              </a:rPr>
              <a:t>DOPO al Massimo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 flipH="1">
            <a:off x="4599795" y="708987"/>
            <a:ext cx="24642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Spettri Energia LCP</a:t>
            </a:r>
          </a:p>
        </p:txBody>
      </p:sp>
    </p:spTree>
    <p:extLst>
      <p:ext uri="{BB962C8B-B14F-4D97-AF65-F5344CB8AC3E}">
        <p14:creationId xmlns:p14="http://schemas.microsoft.com/office/powerpoint/2010/main" val="27586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51702" y="2267422"/>
            <a:ext cx="189673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CONDIZIONI: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qZtot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1_Z ≥ 6</a:t>
            </a:r>
          </a:p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99281" y="2775254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INIZIO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63932" y="4463511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(Nessuna Condizione su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Ztot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1405</Words>
  <Application>Microsoft Office PowerPoint</Application>
  <PresentationFormat>Widescreen</PresentationFormat>
  <Paragraphs>496</Paragraphs>
  <Slides>36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Arial</vt:lpstr>
      <vt:lpstr>Arial Unicode MS</vt:lpstr>
      <vt:lpstr>Calibri</vt:lpstr>
      <vt:lpstr>Calibri Light</vt:lpstr>
      <vt:lpstr>Cambria Math</vt:lpstr>
      <vt:lpstr>Symbol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SPARES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573</cp:revision>
  <dcterms:created xsi:type="dcterms:W3CDTF">2022-05-24T17:14:53Z</dcterms:created>
  <dcterms:modified xsi:type="dcterms:W3CDTF">2022-06-14T17:34:27Z</dcterms:modified>
</cp:coreProperties>
</file>