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72" y="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8A54-A93C-C3A2-BA51-C8244E783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00F70-9DDC-B6D4-12C1-E0FC0B7F5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3364E-9917-F35B-01B4-407C735F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AF1B-398C-4210-9810-403ADD680430}" type="datetimeFigureOut">
              <a:rPr lang="en-US" smtClean="0"/>
              <a:t>11-Jun-22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9338-EAE3-556F-5EEB-F4A19E86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47F1C-CD8B-D29C-AD84-B379D3BE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4BE-5380-4BEC-9623-C92DCBA3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0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91AB-50FF-2BF7-4F1F-6A1924FAB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A8ECB-E63B-5283-0FD9-374788C9C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7A7B-3992-E868-313B-19A5F586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AF1B-398C-4210-9810-403ADD680430}" type="datetimeFigureOut">
              <a:rPr lang="en-US" smtClean="0"/>
              <a:t>11-Jun-22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C66CA-8B16-E75D-C2AD-01EA2D7F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3EA00-1A10-B062-B04D-C75CECAE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4BE-5380-4BEC-9623-C92DCBA3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8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D1F11-2344-8C2B-B081-08DA07082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F9F73-8CC1-370B-D471-586DABAE5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3C038-8ADB-2E0F-ECDE-051F16FB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AF1B-398C-4210-9810-403ADD680430}" type="datetimeFigureOut">
              <a:rPr lang="en-US" smtClean="0"/>
              <a:t>11-Jun-22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DEDA-5BA7-8DD2-FC88-8700F25B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0EFD-F6EE-4007-CE5E-D25F6916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4BE-5380-4BEC-9623-C92DCBA3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8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9E59-2428-0C28-C156-55D57FE3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DD19-DB4A-D5B1-97FE-C358E60F3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8DD24-F33E-3952-F3D8-9A3BD553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AF1B-398C-4210-9810-403ADD680430}" type="datetimeFigureOut">
              <a:rPr lang="en-US" smtClean="0"/>
              <a:t>11-Jun-22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7A582-6576-8CE2-A864-9DB0DBC9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C4592-AE66-D48D-6931-78ACAB37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4BE-5380-4BEC-9623-C92DCBA3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7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BD12-B002-518B-9CBB-09B5D82C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EE821-F50D-3017-82EF-AB40F51B6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30052-4ED9-D564-5A2E-2751DA51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AF1B-398C-4210-9810-403ADD680430}" type="datetimeFigureOut">
              <a:rPr lang="en-US" smtClean="0"/>
              <a:t>11-Jun-22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444B-980E-DD98-E3DE-0660BFF4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B0BD8-23C2-B582-569F-F2D85E61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4BE-5380-4BEC-9623-C92DCBA3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3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EE5F-9FED-7BC5-AC42-D75AC5DA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49FE5-CF4B-DF13-93FE-311F8AB6D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F615C-B570-19F8-ABB9-D4F198F54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F0B73-53AB-8D70-915C-AA1444AF2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AF1B-398C-4210-9810-403ADD680430}" type="datetimeFigureOut">
              <a:rPr lang="en-US" smtClean="0"/>
              <a:t>11-Jun-22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18B49-04D5-C4C0-C32C-D131FAA6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FF083-377E-2524-4EAB-B0E43F44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4BE-5380-4BEC-9623-C92DCBA3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0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ED85D-D388-8E4A-0DE4-28282BF4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CE905-0CCE-604E-80FA-F4056CECE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6DFE8-225C-2E4F-B864-12F13D62D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4A4EC-D72D-66BC-91EB-E8DA208F1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E7DBF-E1EE-8992-8C6C-6DC6A46D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0765B-0ABE-1954-86A2-E891E68F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AF1B-398C-4210-9810-403ADD680430}" type="datetimeFigureOut">
              <a:rPr lang="en-US" smtClean="0"/>
              <a:t>11-Jun-22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EBA89A-DC38-430E-898A-474C07A5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76DEF-CB38-2C13-5BDE-06DF52B7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4BE-5380-4BEC-9623-C92DCBA3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4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FFE1-33C1-52EF-1F3C-54D34A9F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1D6E8-72D2-7341-C03B-6206EE36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AF1B-398C-4210-9810-403ADD680430}" type="datetimeFigureOut">
              <a:rPr lang="en-US" smtClean="0"/>
              <a:t>11-Jun-22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9E847-41CB-C2D8-5ED0-D0E51723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5D9B8-03F8-BB4B-EB4E-6EEEFDD2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4BE-5380-4BEC-9623-C92DCBA3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4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063B2-2C9D-C736-5D13-0479BA31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AF1B-398C-4210-9810-403ADD680430}" type="datetimeFigureOut">
              <a:rPr lang="en-US" smtClean="0"/>
              <a:t>11-Jun-22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AB68E6-1BC0-25CD-DD3B-57D7D98B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75CDB-3AEE-A263-5B0F-EB5A4775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4BE-5380-4BEC-9623-C92DCBA3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682A-27EB-1097-D389-BC3D0226F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FC20B-CA7E-55C1-6F29-E846F91C1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5BE25-CCDD-B10B-BD67-FE3A351C6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7182-7EF7-B37B-06BA-129D0130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AF1B-398C-4210-9810-403ADD680430}" type="datetimeFigureOut">
              <a:rPr lang="en-US" smtClean="0"/>
              <a:t>11-Jun-22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0FC01-F9A7-7059-6E5B-76C554F8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D0B93-DAD1-350D-3265-0796ADC2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4BE-5380-4BEC-9623-C92DCBA3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6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F618-A4DF-EC93-FF60-3AC1B517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8B7AAF-E3C7-562A-FA2D-E550DB7C7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94821-32A2-179F-B1A3-90E98289B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64FEB-77E7-83D4-F889-4E0F4DA5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AF1B-398C-4210-9810-403ADD680430}" type="datetimeFigureOut">
              <a:rPr lang="en-US" smtClean="0"/>
              <a:t>11-Jun-22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712C7-C250-EECF-D3E5-BEE2BF3F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35BB0-1A4C-78EB-1793-5C1AFA36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4BE-5380-4BEC-9623-C92DCBA3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2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7DAF8-5D5B-1906-2357-EA867574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E7248-0DFB-CBC2-A512-007AD9A28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5F23D-F839-86D4-9C58-940E9C10E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9AF1B-398C-4210-9810-403ADD680430}" type="datetimeFigureOut">
              <a:rPr lang="en-US" smtClean="0"/>
              <a:t>11-Jun-22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40434-51D5-BF1D-1416-3425C824F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653FC-4CA4-DE1D-BD38-7BEC718D5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484BE-5380-4BEC-9623-C92DCBA3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6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tmp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4B405E-EBC8-CE15-A675-4592E056ECE6}"/>
              </a:ext>
            </a:extLst>
          </p:cNvPr>
          <p:cNvSpPr txBox="1"/>
          <p:nvPr/>
        </p:nvSpPr>
        <p:spPr>
          <a:xfrm>
            <a:off x="12815" y="104037"/>
            <a:ext cx="529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Stato</a:t>
            </a:r>
            <a:r>
              <a:rPr lang="en-US" dirty="0"/>
              <a:t> dell’arte: update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1DA3D5-2FCB-E6DE-3354-1345609C8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11" y="3897271"/>
            <a:ext cx="3432072" cy="1220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5B1FB6-0F0A-4B48-0D26-BBAB500C0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1292" y="-975877"/>
            <a:ext cx="419452" cy="3872335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C6A8D9E5-3328-A006-FF13-4001540C2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03" y="1292692"/>
            <a:ext cx="4363031" cy="9984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1BFAF5-5FCA-824D-A30E-A10DA81CBA6B}"/>
              </a:ext>
            </a:extLst>
          </p:cNvPr>
          <p:cNvSpPr txBox="1"/>
          <p:nvPr/>
        </p:nvSpPr>
        <p:spPr>
          <a:xfrm>
            <a:off x="1341053" y="2598003"/>
            <a:ext cx="485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Il Gruppo di ATMOKI analizza nuovi dati. Per la prima volta sostengono di avere evidenze del segnale “anomalo” anche off-</a:t>
            </a:r>
            <a:r>
              <a:rPr lang="it-IT" sz="1200" dirty="0" err="1"/>
              <a:t>resonance</a:t>
            </a:r>
            <a:r>
              <a:rPr lang="it-IT" sz="1200" dirty="0"/>
              <a:t>. Nel paper stesso, tuttavia, si afferma che l’evidenza dipende fortemente dalla </a:t>
            </a:r>
            <a:r>
              <a:rPr lang="it-IT" sz="1200" dirty="0" err="1"/>
              <a:t>modelizzazione</a:t>
            </a:r>
            <a:r>
              <a:rPr lang="it-IT" sz="1200" dirty="0"/>
              <a:t> del fondo. </a:t>
            </a:r>
          </a:p>
        </p:txBody>
      </p:sp>
      <p:pic>
        <p:nvPicPr>
          <p:cNvPr id="13" name="Picture 1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051228EC-4033-9A9E-56F9-5BE7E8B03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14" y="701305"/>
            <a:ext cx="1834923" cy="2960899"/>
          </a:xfrm>
          <a:prstGeom prst="rect">
            <a:avLst/>
          </a:prstGeom>
        </p:spPr>
      </p:pic>
      <p:pic>
        <p:nvPicPr>
          <p:cNvPr id="15" name="Picture 14" descr="Graphical user interface, chart, line chart, histogram&#10;&#10;Description automatically generated">
            <a:extLst>
              <a:ext uri="{FF2B5EF4-FFF2-40B4-BE49-F238E27FC236}">
                <a16:creationId xmlns:a16="http://schemas.microsoft.com/office/drawing/2014/main" id="{983DD2A9-581C-1AFF-3548-1CF5EF8C2B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18" y="4029075"/>
            <a:ext cx="3545393" cy="26769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CDD95E-6221-394C-B1AF-888A2606B52B}"/>
              </a:ext>
            </a:extLst>
          </p:cNvPr>
          <p:cNvSpPr txBox="1"/>
          <p:nvPr/>
        </p:nvSpPr>
        <p:spPr>
          <a:xfrm>
            <a:off x="230691" y="5343221"/>
            <a:ext cx="6456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Nuova derivazione della sezione d’urto di IPC compatibile con il modello di Rose, analisi di R-</a:t>
            </a:r>
            <a:r>
              <a:rPr lang="it-IT" sz="1200" dirty="0" err="1"/>
              <a:t>matrix</a:t>
            </a:r>
            <a:r>
              <a:rPr lang="it-IT" sz="1200" dirty="0"/>
              <a:t> sui dati disponibili. </a:t>
            </a:r>
          </a:p>
          <a:p>
            <a:pPr algn="just"/>
            <a:r>
              <a:rPr lang="it-IT" sz="1200" b="1" dirty="0"/>
              <a:t>Si utilizzano solo argomenti di Fisica Nucleare per evidenziare alcune criticità nelle assunzioni che portano all’osservazione del </a:t>
            </a:r>
            <a:r>
              <a:rPr lang="it-IT" sz="1200" b="1" dirty="0" err="1"/>
              <a:t>bump</a:t>
            </a:r>
            <a:r>
              <a:rPr lang="it-IT" sz="1200" b="1" dirty="0"/>
              <a:t>. E.g.: </a:t>
            </a:r>
            <a:r>
              <a:rPr lang="en-US" sz="1200" b="1" dirty="0"/>
              <a:t>The existence of a bump in the </a:t>
            </a:r>
            <a:r>
              <a:rPr lang="en-US" sz="1200" b="1" dirty="0" err="1"/>
              <a:t>e+e</a:t>
            </a:r>
            <a:r>
              <a:rPr lang="en-US" sz="1200" b="1" dirty="0"/>
              <a:t>− angular correlations</a:t>
            </a:r>
          </a:p>
          <a:p>
            <a:pPr algn="just"/>
            <a:r>
              <a:rPr lang="en-US" sz="1200" b="1" dirty="0"/>
              <a:t>at large opening angle is found to be strongly dependent on the assumptions made about the M1/E 1 ratio in the energy interval associated with the Ep = 1.03 MeV 1+ resonance.</a:t>
            </a:r>
            <a:endParaRPr lang="it-IT" sz="1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324817-0BF0-E586-19AE-38AA54F61E71}"/>
              </a:ext>
            </a:extLst>
          </p:cNvPr>
          <p:cNvSpPr/>
          <p:nvPr/>
        </p:nvSpPr>
        <p:spPr>
          <a:xfrm>
            <a:off x="230691" y="3897271"/>
            <a:ext cx="10831756" cy="28566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305199-C9A5-AD8C-2AC1-ED2658E7B32C}"/>
              </a:ext>
            </a:extLst>
          </p:cNvPr>
          <p:cNvSpPr/>
          <p:nvPr/>
        </p:nvSpPr>
        <p:spPr>
          <a:xfrm>
            <a:off x="230691" y="576023"/>
            <a:ext cx="10831756" cy="3211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7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741B2E-02A1-200D-6AD0-8FC506058031}"/>
              </a:ext>
            </a:extLst>
          </p:cNvPr>
          <p:cNvSpPr txBox="1"/>
          <p:nvPr/>
        </p:nvSpPr>
        <p:spPr>
          <a:xfrm>
            <a:off x="12814" y="7408"/>
            <a:ext cx="529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X17 at LNL: 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0B3203-F656-680C-2F77-C6992721385D}"/>
              </a:ext>
            </a:extLst>
          </p:cNvPr>
          <p:cNvSpPr txBox="1"/>
          <p:nvPr/>
        </p:nvSpPr>
        <p:spPr>
          <a:xfrm>
            <a:off x="7307455" y="104037"/>
            <a:ext cx="4676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Proposal </a:t>
            </a:r>
            <a:r>
              <a:rPr lang="en-US" sz="1200" dirty="0" err="1"/>
              <a:t>approvato</a:t>
            </a:r>
            <a:r>
              <a:rPr lang="en-US" sz="1200" dirty="0"/>
              <a:t> (</a:t>
            </a:r>
            <a:r>
              <a:rPr lang="en-US" sz="1200" dirty="0" err="1"/>
              <a:t>spostato</a:t>
            </a:r>
            <a:r>
              <a:rPr lang="en-US" sz="1200" dirty="0"/>
              <a:t> al CN per problem di </a:t>
            </a:r>
            <a:r>
              <a:rPr lang="en-US" sz="1200" dirty="0" err="1"/>
              <a:t>macchina</a:t>
            </a:r>
            <a:r>
              <a:rPr lang="en-US" sz="1200" dirty="0"/>
              <a:t>, se AN2000 </a:t>
            </a:r>
            <a:r>
              <a:rPr lang="en-US" sz="1200" dirty="0" err="1"/>
              <a:t>viene</a:t>
            </a:r>
            <a:r>
              <a:rPr lang="en-US" sz="1200" dirty="0"/>
              <a:t> </a:t>
            </a:r>
            <a:r>
              <a:rPr lang="en-US" sz="1200" dirty="0" err="1"/>
              <a:t>sistemato</a:t>
            </a:r>
            <a:r>
              <a:rPr lang="en-US" sz="1200" dirty="0"/>
              <a:t> in tempo </a:t>
            </a:r>
            <a:r>
              <a:rPr lang="en-US" sz="1200" dirty="0" err="1"/>
              <a:t>c’è</a:t>
            </a:r>
            <a:r>
              <a:rPr lang="en-US" sz="1200" dirty="0"/>
              <a:t> ancora </a:t>
            </a:r>
            <a:r>
              <a:rPr lang="en-US" sz="1200" dirty="0" err="1"/>
              <a:t>possibilità</a:t>
            </a:r>
            <a:r>
              <a:rPr lang="en-US" sz="1200" dirty="0"/>
              <a:t> di “undo”) 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F0019D3D-1FCD-3CB5-00E3-D67261206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15" y="633489"/>
            <a:ext cx="4032165" cy="18678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88A53C-AFAC-FB7B-6D2B-F2F3E6F545E3}"/>
              </a:ext>
            </a:extLst>
          </p:cNvPr>
          <p:cNvSpPr txBox="1"/>
          <p:nvPr/>
        </p:nvSpPr>
        <p:spPr>
          <a:xfrm>
            <a:off x="31625" y="434354"/>
            <a:ext cx="5199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Progressi installazione camera di reazione e meccanica interna. Vuoto ok. Meccanica completa per luglio 2022.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5B209-341C-B02D-69B1-FF11790E083C}"/>
              </a:ext>
            </a:extLst>
          </p:cNvPr>
          <p:cNvSpPr txBox="1"/>
          <p:nvPr/>
        </p:nvSpPr>
        <p:spPr>
          <a:xfrm>
            <a:off x="2035526" y="3105834"/>
            <a:ext cx="629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Contributo</a:t>
            </a:r>
            <a:r>
              <a:rPr lang="en-US" dirty="0"/>
              <a:t> a workshop di Roma, paper in </a:t>
            </a:r>
            <a:r>
              <a:rPr lang="en-US" dirty="0" err="1"/>
              <a:t>fase</a:t>
            </a:r>
            <a:r>
              <a:rPr lang="en-US" dirty="0"/>
              <a:t> di review: </a:t>
            </a:r>
          </a:p>
          <a:p>
            <a:r>
              <a:rPr lang="en-US" dirty="0"/>
              <a:t>[https://agenda.infn.it/event/26303/program]</a:t>
            </a:r>
          </a:p>
        </p:txBody>
      </p:sp>
      <p:pic>
        <p:nvPicPr>
          <p:cNvPr id="11" name="Picture 10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ADAA8169-E74C-BC10-04FF-A5C418155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11"/>
          <a:stretch/>
        </p:blipFill>
        <p:spPr>
          <a:xfrm>
            <a:off x="7841949" y="2994566"/>
            <a:ext cx="2218084" cy="1044564"/>
          </a:xfrm>
          <a:prstGeom prst="rect">
            <a:avLst/>
          </a:prstGeom>
        </p:spPr>
      </p:pic>
      <p:pic>
        <p:nvPicPr>
          <p:cNvPr id="13" name="Immagine 2">
            <a:extLst>
              <a:ext uri="{FF2B5EF4-FFF2-40B4-BE49-F238E27FC236}">
                <a16:creationId xmlns:a16="http://schemas.microsoft.com/office/drawing/2014/main" id="{6AFB3483-BF7C-7FFC-63A4-F065C6BE5F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12369"/>
          <a:stretch/>
        </p:blipFill>
        <p:spPr>
          <a:xfrm>
            <a:off x="194798" y="894401"/>
            <a:ext cx="1840728" cy="18574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A491B7-1B68-0D88-0C7D-C80D6B21EB15}"/>
              </a:ext>
            </a:extLst>
          </p:cNvPr>
          <p:cNvSpPr txBox="1"/>
          <p:nvPr/>
        </p:nvSpPr>
        <p:spPr>
          <a:xfrm>
            <a:off x="99141" y="4253685"/>
            <a:ext cx="542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Progressi rivelatore:</a:t>
            </a:r>
          </a:p>
          <a:p>
            <a:r>
              <a:rPr lang="it-IT" sz="1200" dirty="0"/>
              <a:t>-sviluppate e testate pcb lettura calorimetro.</a:t>
            </a:r>
          </a:p>
          <a:p>
            <a:r>
              <a:rPr lang="it-IT" sz="1200" dirty="0"/>
              <a:t>-</a:t>
            </a:r>
            <a:r>
              <a:rPr lang="it-IT" sz="1200" dirty="0" err="1"/>
              <a:t>consegante</a:t>
            </a:r>
            <a:r>
              <a:rPr lang="it-IT" sz="1200" dirty="0"/>
              <a:t> 20 </a:t>
            </a:r>
            <a:r>
              <a:rPr lang="it-IT" sz="1200" dirty="0" err="1"/>
              <a:t>tile</a:t>
            </a:r>
            <a:r>
              <a:rPr lang="it-IT" sz="1200" dirty="0"/>
              <a:t> per la lettura del tracciatore</a:t>
            </a:r>
          </a:p>
          <a:p>
            <a:r>
              <a:rPr lang="it-IT" sz="1200" dirty="0"/>
              <a:t>-</a:t>
            </a:r>
            <a:r>
              <a:rPr lang="it-IT" sz="1200" b="1" dirty="0"/>
              <a:t>PROBLEMI con la raccolta di luce delle barrette del tracciatore (in progress)</a:t>
            </a:r>
          </a:p>
        </p:txBody>
      </p:sp>
      <p:pic>
        <p:nvPicPr>
          <p:cNvPr id="16" name="Picture 15" descr="A picture containing indoor, engine, dirty&#10;&#10;Description automatically generated">
            <a:extLst>
              <a:ext uri="{FF2B5EF4-FFF2-40B4-BE49-F238E27FC236}">
                <a16:creationId xmlns:a16="http://schemas.microsoft.com/office/drawing/2014/main" id="{98F6147B-0EEE-03AE-A329-ACE62434C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2" y="895788"/>
            <a:ext cx="1400907" cy="1867875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4C2904C1-93E0-037E-9F71-D98861B86805}"/>
              </a:ext>
            </a:extLst>
          </p:cNvPr>
          <p:cNvSpPr/>
          <p:nvPr/>
        </p:nvSpPr>
        <p:spPr>
          <a:xfrm>
            <a:off x="2192807" y="1664166"/>
            <a:ext cx="171451" cy="35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84DD8B72-8974-3522-4671-0681557E18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8828" r="13225" b="23791"/>
          <a:stretch/>
        </p:blipFill>
        <p:spPr>
          <a:xfrm>
            <a:off x="5773779" y="4552893"/>
            <a:ext cx="1956709" cy="2154987"/>
          </a:xfrm>
          <a:prstGeom prst="rect">
            <a:avLst/>
          </a:prstGeom>
        </p:spPr>
      </p:pic>
      <p:pic>
        <p:nvPicPr>
          <p:cNvPr id="21" name="Picture 20" descr="A picture containing empty, lined&#10;&#10;Description automatically generated">
            <a:extLst>
              <a:ext uri="{FF2B5EF4-FFF2-40B4-BE49-F238E27FC236}">
                <a16:creationId xmlns:a16="http://schemas.microsoft.com/office/drawing/2014/main" id="{3038E01C-EDAA-90F5-C467-EA84DC551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68" y="5219317"/>
            <a:ext cx="1123020" cy="1497360"/>
          </a:xfrm>
          <a:prstGeom prst="rect">
            <a:avLst/>
          </a:prstGeom>
        </p:spPr>
      </p:pic>
      <p:pic>
        <p:nvPicPr>
          <p:cNvPr id="23" name="Picture 2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BA866971-4869-A4AC-A987-5BFA87F100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2" t="20131" r="33616" b="35977"/>
          <a:stretch/>
        </p:blipFill>
        <p:spPr>
          <a:xfrm rot="16200000">
            <a:off x="734118" y="4810423"/>
            <a:ext cx="1488562" cy="23063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268844-3B84-36FD-AA94-F6457FFC2A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0033" y="4218955"/>
            <a:ext cx="1923637" cy="25017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1F20CD-F73F-8640-12AB-51352FA3155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9750" b="20512"/>
          <a:stretch/>
        </p:blipFill>
        <p:spPr>
          <a:xfrm>
            <a:off x="3967381" y="5214205"/>
            <a:ext cx="1707705" cy="1509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C11D8D-F9C4-9A1F-4A0B-C726F1D178A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133" t="18304" r="21607" b="45817"/>
          <a:stretch/>
        </p:blipFill>
        <p:spPr>
          <a:xfrm>
            <a:off x="7841949" y="4552892"/>
            <a:ext cx="2128916" cy="21549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2CDBBB-85CF-EF13-2E16-00C2DA14FF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7781" y="894401"/>
            <a:ext cx="1400907" cy="186787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3CE9BAC-658C-8688-E6E7-EBBC87058BDA}"/>
              </a:ext>
            </a:extLst>
          </p:cNvPr>
          <p:cNvSpPr/>
          <p:nvPr/>
        </p:nvSpPr>
        <p:spPr>
          <a:xfrm>
            <a:off x="1931317" y="2898559"/>
            <a:ext cx="8447314" cy="11405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2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Tommaso Marchi</dc:creator>
  <cp:lastModifiedBy>Tommaso Marchi</cp:lastModifiedBy>
  <cp:revision>1</cp:revision>
  <dcterms:created xsi:type="dcterms:W3CDTF">2022-06-11T07:28:12Z</dcterms:created>
  <dcterms:modified xsi:type="dcterms:W3CDTF">2022-06-11T08:15:02Z</dcterms:modified>
</cp:coreProperties>
</file>