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34"/>
  </p:notesMasterIdLst>
  <p:sldIdLst>
    <p:sldId id="256" r:id="rId4"/>
    <p:sldId id="274" r:id="rId5"/>
    <p:sldId id="282" r:id="rId6"/>
    <p:sldId id="278" r:id="rId7"/>
    <p:sldId id="267" r:id="rId8"/>
    <p:sldId id="279" r:id="rId9"/>
    <p:sldId id="257" r:id="rId10"/>
    <p:sldId id="258" r:id="rId11"/>
    <p:sldId id="260" r:id="rId12"/>
    <p:sldId id="272" r:id="rId13"/>
    <p:sldId id="266" r:id="rId14"/>
    <p:sldId id="288" r:id="rId15"/>
    <p:sldId id="289" r:id="rId16"/>
    <p:sldId id="284" r:id="rId17"/>
    <p:sldId id="285" r:id="rId18"/>
    <p:sldId id="286" r:id="rId19"/>
    <p:sldId id="287" r:id="rId20"/>
    <p:sldId id="283" r:id="rId21"/>
    <p:sldId id="269" r:id="rId22"/>
    <p:sldId id="277" r:id="rId23"/>
    <p:sldId id="280" r:id="rId24"/>
    <p:sldId id="281" r:id="rId25"/>
    <p:sldId id="276" r:id="rId26"/>
    <p:sldId id="261" r:id="rId27"/>
    <p:sldId id="262" r:id="rId28"/>
    <p:sldId id="265" r:id="rId29"/>
    <p:sldId id="259" r:id="rId30"/>
    <p:sldId id="268" r:id="rId31"/>
    <p:sldId id="270" r:id="rId32"/>
    <p:sldId id="27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7T11:14:14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FCE64-3FAE-484F-92B2-D212388ECBB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24671-7D61-4481-B4ED-75271F6B37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97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aa7c7c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aa7c7c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28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13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47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48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218" y="665021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085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25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9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343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61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346"/>
            <a:ext cx="10140043" cy="758426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09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58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16/11/2021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15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95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714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33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12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87A10-00D1-4504-A2E6-EEC7DAC7C2D1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2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17F45-9937-4FF3-998D-8BD050FA0BA9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285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F4C38-BF53-4EC6-B051-64347A1FB497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029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C424B-3F9B-48D3-9BE9-92D3F40EAC29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790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9494B-B773-4415-9EBD-D7B17E1D0695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3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6" y="0"/>
            <a:ext cx="10515600" cy="5902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E1AB2-E8B8-4569-B59E-FE6AD4BE12F5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670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4E106-EF42-4B3C-9BF8-DAA8C5E51354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1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132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771B2-4924-499F-AD63-DFF4106F02F9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07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161B8-7279-47A4-BE07-4954C4EAA22D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973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0B7A7-5B17-4164-B714-A77219948317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816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1AFCF-7654-4F44-8848-22B2E1125E85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6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44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80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22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0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19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7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572816-599B-47AE-8D57-C765D5C1282A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DED777B-2640-4016-B5D9-8F7997FFF1BB}" type="slidenum">
              <a:rPr lang="it-IT" smtClean="0"/>
              <a:t>‹#›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220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4083" y="16236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it-IT"/>
              <a:t>16/11/2021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Prospettive UA9 e cristalli per manipolazione fasci (Firenze-CSN1)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D6D80D-7DF2-42D9-B7CA-3CD9DCFF34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0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CC8E3-176C-448B-85F1-11151507B037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3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2B050-36D9-E8F7-1DD4-FE244A89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Piano di lavoro per UA9</a:t>
            </a:r>
            <a:br>
              <a:rPr lang="it-IT" dirty="0"/>
            </a:br>
            <a:r>
              <a:rPr lang="it-IT" dirty="0"/>
              <a:t>CSN1, 20 Maggio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FB064-E0FA-44C9-BC3E-61D901142AEF}"/>
              </a:ext>
            </a:extLst>
          </p:cNvPr>
          <p:cNvSpPr txBox="1"/>
          <p:nvPr/>
        </p:nvSpPr>
        <p:spPr>
          <a:xfrm>
            <a:off x="697117" y="2725093"/>
            <a:ext cx="6639062" cy="2797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Programma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scientifico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Situazione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della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collaborazione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Programma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sperimentale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 2022 e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previsioni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2023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Richieste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0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8898-468C-4041-BFFF-2D3284A4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SIMULAZIONI CON </a:t>
            </a:r>
            <a:r>
              <a:rPr lang="fr-FR" dirty="0"/>
              <a:t>i </a:t>
            </a:r>
            <a:r>
              <a:rPr lang="fr-FR" dirty="0" err="1"/>
              <a:t>muoni</a:t>
            </a:r>
            <a:r>
              <a:rPr lang="fr-FR" dirty="0"/>
              <a:t> 160 </a:t>
            </a:r>
            <a:r>
              <a:rPr lang="fr-FR" dirty="0" err="1"/>
              <a:t>Gev</a:t>
            </a:r>
            <a:r>
              <a:rPr lang="fr-FR" dirty="0"/>
              <a:t> (M2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5A8966-CE5F-443A-A84A-E78729BB0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13"/>
          <a:stretch/>
        </p:blipFill>
        <p:spPr>
          <a:xfrm>
            <a:off x="299103" y="2179865"/>
            <a:ext cx="6361335" cy="411497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3C5398-716B-4592-B445-7FE63D80D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541" b="5251"/>
          <a:stretch/>
        </p:blipFill>
        <p:spPr>
          <a:xfrm>
            <a:off x="7173158" y="1854304"/>
            <a:ext cx="3808519" cy="2367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0F1704-4361-4896-88A5-B9CF21FDC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52" b="5251"/>
          <a:stretch/>
        </p:blipFill>
        <p:spPr>
          <a:xfrm>
            <a:off x="7301792" y="4359731"/>
            <a:ext cx="3808519" cy="23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774BD-54F3-2D1A-4DF0-0480A0D2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RICHIESTE </a:t>
            </a:r>
            <a:r>
              <a:rPr lang="en-US" dirty="0" err="1"/>
              <a:t>urgenti</a:t>
            </a:r>
            <a:r>
              <a:rPr lang="en-US" dirty="0"/>
              <a:t> per 2022</a:t>
            </a:r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C8D84-49EC-4C71-9F34-236EC9F9E17A}"/>
              </a:ext>
            </a:extLst>
          </p:cNvPr>
          <p:cNvSpPr txBox="1"/>
          <p:nvPr/>
        </p:nvSpPr>
        <p:spPr>
          <a:xfrm>
            <a:off x="581192" y="2235200"/>
            <a:ext cx="1163286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 err="1"/>
              <a:t>Dobbiamo</a:t>
            </a:r>
            <a:r>
              <a:rPr lang="fr-FR" dirty="0"/>
              <a:t> </a:t>
            </a:r>
            <a:r>
              <a:rPr lang="fr-FR" dirty="0" err="1"/>
              <a:t>procedere</a:t>
            </a:r>
            <a:r>
              <a:rPr lang="fr-FR" dirty="0"/>
              <a:t> con la </a:t>
            </a:r>
            <a:r>
              <a:rPr lang="fr-FR" dirty="0" err="1"/>
              <a:t>qualifica</a:t>
            </a:r>
            <a:r>
              <a:rPr lang="fr-FR" dirty="0"/>
              <a:t> dei </a:t>
            </a:r>
            <a:r>
              <a:rPr lang="fr-FR" dirty="0" err="1"/>
              <a:t>nuovi</a:t>
            </a:r>
            <a:r>
              <a:rPr lang="fr-FR" dirty="0"/>
              <a:t> </a:t>
            </a:r>
            <a:r>
              <a:rPr lang="fr-FR" dirty="0" err="1"/>
              <a:t>cristalli</a:t>
            </a:r>
            <a:r>
              <a:rPr lang="fr-FR" dirty="0"/>
              <a:t> </a:t>
            </a:r>
            <a:r>
              <a:rPr lang="fr-FR" dirty="0" err="1"/>
              <a:t>sperando</a:t>
            </a:r>
            <a:r>
              <a:rPr lang="fr-FR" dirty="0"/>
              <a:t> in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veloce</a:t>
            </a:r>
            <a:r>
              <a:rPr lang="fr-FR" dirty="0"/>
              <a:t> </a:t>
            </a:r>
            <a:r>
              <a:rPr lang="fr-FR" dirty="0" err="1"/>
              <a:t>risoluzione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conflitto</a:t>
            </a:r>
            <a:endParaRPr lang="fr-FR" dirty="0"/>
          </a:p>
          <a:p>
            <a:r>
              <a:rPr lang="fr-FR" dirty="0"/>
              <a:t>     in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possibile</a:t>
            </a:r>
            <a:r>
              <a:rPr lang="fr-FR" dirty="0"/>
              <a:t> </a:t>
            </a:r>
            <a:r>
              <a:rPr lang="fr-FR" dirty="0" err="1"/>
              <a:t>rapida</a:t>
            </a:r>
            <a:r>
              <a:rPr lang="fr-FR" dirty="0"/>
              <a:t> </a:t>
            </a:r>
            <a:r>
              <a:rPr lang="fr-FR" dirty="0" err="1"/>
              <a:t>reintegrazione</a:t>
            </a:r>
            <a:r>
              <a:rPr lang="fr-FR" dirty="0"/>
              <a:t> dei </a:t>
            </a:r>
            <a:r>
              <a:rPr lang="fr-FR" dirty="0" err="1"/>
              <a:t>collegi</a:t>
            </a:r>
            <a:r>
              <a:rPr lang="fr-FR" dirty="0"/>
              <a:t> </a:t>
            </a:r>
            <a:r>
              <a:rPr lang="fr-FR" dirty="0" err="1"/>
              <a:t>russi</a:t>
            </a:r>
            <a:r>
              <a:rPr lang="fr-FR" dirty="0"/>
              <a:t> in </a:t>
            </a:r>
            <a:r>
              <a:rPr lang="fr-FR" dirty="0" err="1"/>
              <a:t>collaborazione</a:t>
            </a:r>
            <a:r>
              <a:rPr lang="fr-FR" dirty="0"/>
              <a:t> (tutti </a:t>
            </a:r>
            <a:r>
              <a:rPr lang="fr-FR" dirty="0" err="1"/>
              <a:t>firmatari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documento</a:t>
            </a:r>
            <a:r>
              <a:rPr lang="fr-FR" dirty="0"/>
              <a:t> </a:t>
            </a:r>
            <a:r>
              <a:rPr lang="fr-FR" dirty="0" err="1"/>
              <a:t>contro</a:t>
            </a:r>
            <a:r>
              <a:rPr lang="fr-FR" dirty="0"/>
              <a:t> la </a:t>
            </a:r>
            <a:r>
              <a:rPr lang="fr-FR" dirty="0" err="1"/>
              <a:t>guerra</a:t>
            </a:r>
            <a:r>
              <a:rPr lang="fr-FR" dirty="0"/>
              <a:t>)</a:t>
            </a:r>
          </a:p>
          <a:p>
            <a:r>
              <a:rPr lang="fr-FR" dirty="0"/>
              <a:t>	</a:t>
            </a:r>
            <a:r>
              <a:rPr lang="fr-FR" dirty="0" err="1"/>
              <a:t>Costo</a:t>
            </a:r>
            <a:r>
              <a:rPr lang="fr-FR" dirty="0"/>
              <a:t> </a:t>
            </a:r>
            <a:r>
              <a:rPr lang="fr-FR" dirty="0" err="1"/>
              <a:t>stimato</a:t>
            </a:r>
            <a:r>
              <a:rPr lang="fr-FR" dirty="0"/>
              <a:t>   </a:t>
            </a:r>
            <a:r>
              <a:rPr lang="fr-FR" dirty="0">
                <a:solidFill>
                  <a:srgbClr val="FF0000"/>
                </a:solidFill>
              </a:rPr>
              <a:t>7000 </a:t>
            </a:r>
            <a:r>
              <a:rPr lang="fr-FR" dirty="0"/>
              <a:t>Euro</a:t>
            </a:r>
          </a:p>
          <a:p>
            <a:endParaRPr lang="fr-FR" dirty="0"/>
          </a:p>
          <a:p>
            <a:r>
              <a:rPr lang="fr-FR" dirty="0"/>
              <a:t>2) </a:t>
            </a:r>
            <a:r>
              <a:rPr lang="fr-FR" dirty="0" err="1"/>
              <a:t>Dobbiamo</a:t>
            </a:r>
            <a:r>
              <a:rPr lang="fr-FR" dirty="0"/>
              <a:t> </a:t>
            </a:r>
            <a:r>
              <a:rPr lang="fr-FR" dirty="0" err="1"/>
              <a:t>installare</a:t>
            </a:r>
            <a:r>
              <a:rPr lang="fr-FR" dirty="0"/>
              <a:t> e </a:t>
            </a:r>
            <a:r>
              <a:rPr lang="fr-FR" dirty="0" err="1"/>
              <a:t>testare</a:t>
            </a:r>
            <a:r>
              <a:rPr lang="fr-FR" dirty="0"/>
              <a:t> il set up per la </a:t>
            </a:r>
            <a:r>
              <a:rPr lang="fr-FR" dirty="0" err="1"/>
              <a:t>ricombinazione</a:t>
            </a:r>
            <a:r>
              <a:rPr lang="fr-FR" dirty="0"/>
              <a:t> dei </a:t>
            </a:r>
            <a:r>
              <a:rPr lang="fr-FR" dirty="0" err="1"/>
              <a:t>fasci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    Per il set up </a:t>
            </a:r>
            <a:r>
              <a:rPr lang="fr-FR" dirty="0" err="1"/>
              <a:t>possiamo</a:t>
            </a:r>
            <a:r>
              <a:rPr lang="fr-FR" dirty="0"/>
              <a:t> </a:t>
            </a:r>
            <a:r>
              <a:rPr lang="fr-FR" dirty="0" err="1"/>
              <a:t>usare</a:t>
            </a:r>
            <a:r>
              <a:rPr lang="fr-FR" dirty="0"/>
              <a:t> </a:t>
            </a:r>
            <a:r>
              <a:rPr lang="fr-FR" dirty="0" err="1"/>
              <a:t>gli</a:t>
            </a:r>
            <a:r>
              <a:rPr lang="fr-FR" dirty="0"/>
              <a:t> </a:t>
            </a:r>
            <a:r>
              <a:rPr lang="fr-FR" dirty="0" err="1"/>
              <a:t>stessi</a:t>
            </a:r>
            <a:r>
              <a:rPr lang="fr-FR" dirty="0"/>
              <a:t> </a:t>
            </a:r>
            <a:r>
              <a:rPr lang="fr-FR" dirty="0" err="1"/>
              <a:t>cristalli</a:t>
            </a:r>
            <a:r>
              <a:rPr lang="fr-FR" dirty="0"/>
              <a:t> dei tests, ma ci </a:t>
            </a:r>
            <a:r>
              <a:rPr lang="fr-FR" dirty="0" err="1"/>
              <a:t>manca</a:t>
            </a:r>
            <a:r>
              <a:rPr lang="fr-FR" dirty="0"/>
              <a:t> il </a:t>
            </a:r>
            <a:r>
              <a:rPr lang="fr-FR" dirty="0" err="1"/>
              <a:t>terzo</a:t>
            </a:r>
            <a:r>
              <a:rPr lang="fr-FR" dirty="0"/>
              <a:t> </a:t>
            </a:r>
            <a:r>
              <a:rPr lang="fr-FR" dirty="0" err="1"/>
              <a:t>goniometro</a:t>
            </a:r>
            <a:r>
              <a:rPr lang="fr-FR" dirty="0"/>
              <a:t>. </a:t>
            </a:r>
          </a:p>
          <a:p>
            <a:r>
              <a:rPr lang="fr-FR" dirty="0"/>
              <a:t>	</a:t>
            </a:r>
            <a:r>
              <a:rPr lang="fr-FR" dirty="0" err="1"/>
              <a:t>Costo</a:t>
            </a:r>
            <a:r>
              <a:rPr lang="fr-FR" dirty="0"/>
              <a:t> </a:t>
            </a:r>
            <a:r>
              <a:rPr lang="fr-FR" dirty="0" err="1"/>
              <a:t>stimato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35000</a:t>
            </a:r>
            <a:r>
              <a:rPr lang="fr-FR" dirty="0"/>
              <a:t> Euro</a:t>
            </a:r>
          </a:p>
          <a:p>
            <a:endParaRPr lang="fr-FR" dirty="0"/>
          </a:p>
          <a:p>
            <a:r>
              <a:rPr lang="fr-FR" dirty="0"/>
              <a:t>3) </a:t>
            </a:r>
            <a:r>
              <a:rPr lang="fr-FR" dirty="0" err="1"/>
              <a:t>Dobbiamo</a:t>
            </a:r>
            <a:r>
              <a:rPr lang="fr-FR" dirty="0"/>
              <a:t> </a:t>
            </a:r>
            <a:r>
              <a:rPr lang="fr-FR" dirty="0" err="1"/>
              <a:t>acquisire</a:t>
            </a:r>
            <a:r>
              <a:rPr lang="fr-FR" dirty="0"/>
              <a:t> i </a:t>
            </a:r>
            <a:r>
              <a:rPr lang="fr-FR" dirty="0" err="1"/>
              <a:t>timepix</a:t>
            </a:r>
            <a:r>
              <a:rPr lang="fr-FR" dirty="0"/>
              <a:t> quad per le </a:t>
            </a:r>
            <a:r>
              <a:rPr lang="fr-FR" dirty="0" err="1"/>
              <a:t>misure</a:t>
            </a:r>
            <a:r>
              <a:rPr lang="fr-FR" dirty="0"/>
              <a:t> a grande </a:t>
            </a:r>
            <a:r>
              <a:rPr lang="fr-FR" dirty="0" err="1"/>
              <a:t>angolo</a:t>
            </a:r>
            <a:r>
              <a:rPr lang="fr-FR" dirty="0"/>
              <a:t> (ci serve a </a:t>
            </a:r>
            <a:r>
              <a:rPr lang="fr-FR" dirty="0" err="1"/>
              <a:t>settembre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/>
              <a:t>    e </a:t>
            </a:r>
            <a:r>
              <a:rPr lang="fr-FR" dirty="0" err="1"/>
              <a:t>continuare</a:t>
            </a:r>
            <a:r>
              <a:rPr lang="fr-FR" dirty="0"/>
              <a:t> lo </a:t>
            </a:r>
            <a:r>
              <a:rPr lang="fr-FR" dirty="0" err="1"/>
              <a:t>sviluppo</a:t>
            </a:r>
            <a:r>
              <a:rPr lang="fr-FR" dirty="0"/>
              <a:t> per il </a:t>
            </a:r>
            <a:r>
              <a:rPr lang="fr-FR" dirty="0" err="1"/>
              <a:t>telescopio</a:t>
            </a:r>
            <a:r>
              <a:rPr lang="fr-FR" dirty="0"/>
              <a:t> </a:t>
            </a:r>
            <a:r>
              <a:rPr lang="fr-FR" dirty="0" err="1"/>
              <a:t>portatile</a:t>
            </a:r>
            <a:r>
              <a:rPr lang="fr-FR" dirty="0"/>
              <a:t> (</a:t>
            </a:r>
            <a:r>
              <a:rPr lang="fr-FR" dirty="0" err="1"/>
              <a:t>richiesta</a:t>
            </a:r>
            <a:r>
              <a:rPr lang="fr-FR" dirty="0"/>
              <a:t> </a:t>
            </a:r>
            <a:r>
              <a:rPr lang="fr-FR" dirty="0" err="1"/>
              <a:t>finanziamento</a:t>
            </a:r>
            <a:r>
              <a:rPr lang="fr-FR" dirty="0"/>
              <a:t> </a:t>
            </a:r>
            <a:r>
              <a:rPr lang="fr-FR" dirty="0" err="1"/>
              <a:t>rinviata</a:t>
            </a:r>
            <a:r>
              <a:rPr lang="fr-FR" dirty="0"/>
              <a:t> al 2023)</a:t>
            </a:r>
          </a:p>
          <a:p>
            <a:r>
              <a:rPr lang="fr-FR" dirty="0"/>
              <a:t>	</a:t>
            </a:r>
            <a:r>
              <a:rPr lang="fr-FR" dirty="0" err="1"/>
              <a:t>Costo</a:t>
            </a:r>
            <a:r>
              <a:rPr lang="fr-FR" dirty="0"/>
              <a:t> stimato</a:t>
            </a:r>
            <a:r>
              <a:rPr lang="fr-FR" dirty="0">
                <a:solidFill>
                  <a:srgbClr val="FF0000"/>
                </a:solidFill>
              </a:rPr>
              <a:t>10000</a:t>
            </a:r>
            <a:r>
              <a:rPr lang="fr-FR" dirty="0"/>
              <a:t> Euro</a:t>
            </a:r>
          </a:p>
          <a:p>
            <a:pPr marL="342900" indent="-342900">
              <a:buAutoNum type="arabicParenR"/>
            </a:pPr>
            <a:endParaRPr lang="fr-FR" dirty="0"/>
          </a:p>
          <a:p>
            <a:r>
              <a:rPr lang="fr-FR" dirty="0"/>
              <a:t>                   Totale </a:t>
            </a:r>
            <a:r>
              <a:rPr lang="fr-FR" dirty="0">
                <a:solidFill>
                  <a:srgbClr val="FF0000"/>
                </a:solidFill>
              </a:rPr>
              <a:t>52000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92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Risultati</a:t>
            </a:r>
            <a:r>
              <a:rPr lang="en-US" dirty="0" smtClean="0"/>
              <a:t> </a:t>
            </a:r>
            <a:r>
              <a:rPr lang="en-US" dirty="0" err="1" smtClean="0"/>
              <a:t>Tets</a:t>
            </a:r>
            <a:r>
              <a:rPr lang="en-US" dirty="0" smtClean="0"/>
              <a:t> beam </a:t>
            </a:r>
            <a:r>
              <a:rPr lang="en-US" dirty="0" err="1" smtClean="0"/>
              <a:t>giugno</a:t>
            </a:r>
            <a:r>
              <a:rPr lang="en-US" dirty="0" smtClean="0"/>
              <a:t> 2022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645459" y="2635624"/>
            <a:ext cx="86618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</a:rPr>
              <a:t>Controllo</a:t>
            </a:r>
            <a:r>
              <a:rPr lang="en-US" sz="2400" dirty="0" smtClean="0">
                <a:solidFill>
                  <a:srgbClr val="002060"/>
                </a:solidFill>
              </a:rPr>
              <a:t> del </a:t>
            </a:r>
            <a:r>
              <a:rPr lang="en-US" sz="2400" dirty="0" err="1" smtClean="0">
                <a:solidFill>
                  <a:srgbClr val="002060"/>
                </a:solidFill>
              </a:rPr>
              <a:t>goniometro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principale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</a:rPr>
              <a:t>Allineamento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cristalli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sul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goniometro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senza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contributo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russo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Test di 3 </a:t>
            </a:r>
            <a:r>
              <a:rPr lang="en-US" sz="2400" dirty="0" err="1" smtClean="0">
                <a:solidFill>
                  <a:srgbClr val="002060"/>
                </a:solidFill>
              </a:rPr>
              <a:t>cristalli</a:t>
            </a:r>
            <a:r>
              <a:rPr lang="en-US" sz="2400" dirty="0" smtClean="0">
                <a:solidFill>
                  <a:srgbClr val="002060"/>
                </a:solidFill>
              </a:rPr>
              <a:t> per la </a:t>
            </a:r>
            <a:r>
              <a:rPr lang="en-US" sz="2400" dirty="0" err="1" smtClean="0">
                <a:solidFill>
                  <a:srgbClr val="002060"/>
                </a:solidFill>
              </a:rPr>
              <a:t>collimazione</a:t>
            </a:r>
            <a:r>
              <a:rPr lang="en-US" sz="2400" dirty="0" smtClean="0">
                <a:solidFill>
                  <a:srgbClr val="002060"/>
                </a:solidFill>
              </a:rPr>
              <a:t> LHC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Scan </a:t>
            </a:r>
            <a:r>
              <a:rPr lang="en-US" sz="2400" dirty="0" err="1" smtClean="0">
                <a:solidFill>
                  <a:srgbClr val="002060"/>
                </a:solidFill>
              </a:rPr>
              <a:t>angolari</a:t>
            </a:r>
            <a:r>
              <a:rPr lang="en-US" sz="2400" dirty="0" smtClean="0">
                <a:solidFill>
                  <a:srgbClr val="002060"/>
                </a:solidFill>
              </a:rPr>
              <a:t> per la </a:t>
            </a:r>
            <a:r>
              <a:rPr lang="en-US" sz="2400" dirty="0" err="1">
                <a:solidFill>
                  <a:srgbClr val="002060"/>
                </a:solidFill>
              </a:rPr>
              <a:t>r</a:t>
            </a:r>
            <a:r>
              <a:rPr lang="en-US" sz="2400" dirty="0" err="1" smtClean="0">
                <a:solidFill>
                  <a:srgbClr val="002060"/>
                </a:solidFill>
              </a:rPr>
              <a:t>icerca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piani</a:t>
            </a:r>
            <a:r>
              <a:rPr lang="en-US" sz="2400" dirty="0" smtClean="0">
                <a:solidFill>
                  <a:srgbClr val="002060"/>
                </a:solidFill>
              </a:rPr>
              <a:t> skew 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Test del </a:t>
            </a:r>
            <a:r>
              <a:rPr lang="en-US" sz="2400" dirty="0" err="1" smtClean="0">
                <a:solidFill>
                  <a:srgbClr val="002060"/>
                </a:solidFill>
              </a:rPr>
              <a:t>telescopio</a:t>
            </a:r>
            <a:r>
              <a:rPr lang="en-US" sz="2400" dirty="0" smtClean="0">
                <a:solidFill>
                  <a:srgbClr val="002060"/>
                </a:solidFill>
              </a:rPr>
              <a:t> tpx3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635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for LHC collimation on test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7" r="26562"/>
          <a:stretch/>
        </p:blipFill>
        <p:spPr>
          <a:xfrm>
            <a:off x="6015318" y="2171181"/>
            <a:ext cx="3155576" cy="4283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63" y="2173887"/>
            <a:ext cx="3210485" cy="42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9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TPX3light telescope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94695-6197-4C98-BF65-D104B4716DAB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236044" y="1640505"/>
            <a:ext cx="2578367" cy="2338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61954" y="1621655"/>
            <a:ext cx="2578366" cy="2376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2"/>
          <a:stretch/>
        </p:blipFill>
        <p:spPr>
          <a:xfrm rot="5400000">
            <a:off x="4130002" y="2126417"/>
            <a:ext cx="3595661" cy="27886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37912" y="1029903"/>
            <a:ext cx="9269128" cy="369332"/>
            <a:chOff x="1337912" y="1029903"/>
            <a:chExt cx="9269128" cy="36933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337912" y="1204944"/>
              <a:ext cx="9269128" cy="1925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37101" y="1029903"/>
              <a:ext cx="8707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270 cm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9761" y="4211089"/>
            <a:ext cx="1962752" cy="369332"/>
            <a:chOff x="1337912" y="1029903"/>
            <a:chExt cx="9269128" cy="400732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1337912" y="1204944"/>
              <a:ext cx="9269128" cy="1925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43274" y="1029903"/>
              <a:ext cx="4409177" cy="4007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 mm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16200000">
            <a:off x="-675346" y="2785848"/>
            <a:ext cx="1962752" cy="369332"/>
            <a:chOff x="1337912" y="1029903"/>
            <a:chExt cx="9269128" cy="400732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337912" y="1204944"/>
              <a:ext cx="9269128" cy="1925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43274" y="1029903"/>
              <a:ext cx="4409177" cy="4007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 mm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43851" y="4099158"/>
            <a:ext cx="1962752" cy="369332"/>
            <a:chOff x="1337912" y="1029903"/>
            <a:chExt cx="9269128" cy="40073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1337912" y="1204944"/>
              <a:ext cx="9269128" cy="1925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743274" y="1029903"/>
              <a:ext cx="4409177" cy="4007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 mm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16200000">
            <a:off x="8034831" y="2785848"/>
            <a:ext cx="1962752" cy="369332"/>
            <a:chOff x="1337912" y="1029903"/>
            <a:chExt cx="9269128" cy="400732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1337912" y="1204944"/>
              <a:ext cx="9269128" cy="1925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743274" y="1029903"/>
              <a:ext cx="4409177" cy="4007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 mm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74055" y="198913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B08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9329" y="198913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D10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82664" y="4372414"/>
            <a:ext cx="875899" cy="837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51316" y="1832372"/>
            <a:ext cx="605105" cy="5486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endCxn id="28" idx="6"/>
          </p:cNvCxnSpPr>
          <p:nvPr/>
        </p:nvCxnSpPr>
        <p:spPr>
          <a:xfrm flipH="1" flipV="1">
            <a:off x="6256421" y="2106693"/>
            <a:ext cx="3287430" cy="4022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32513" y="3712637"/>
            <a:ext cx="2648373" cy="10531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5F55D21-5C9E-46EC-83AE-051668DC6C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24930" y="4739199"/>
            <a:ext cx="1806520" cy="16549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42F421-A0A3-4BA1-A35D-920A6F6C8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801574" y="4811676"/>
            <a:ext cx="1715391" cy="16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Timepix3 telescope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E1AB2-E8B8-4569-B59E-FE6AD4BE12F5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0553" y="2278584"/>
            <a:ext cx="4467700" cy="2513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9658" y="2284184"/>
            <a:ext cx="4493296" cy="2527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t="25531" r="37709" b="42646"/>
          <a:stretch/>
        </p:blipFill>
        <p:spPr>
          <a:xfrm rot="5400000">
            <a:off x="4144910" y="2506341"/>
            <a:ext cx="4506095" cy="2070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t="25531" r="55635" b="56022"/>
          <a:stretch/>
        </p:blipFill>
        <p:spPr>
          <a:xfrm rot="5400000">
            <a:off x="6357563" y="2439581"/>
            <a:ext cx="4493297" cy="2216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4" t="24036" r="17104"/>
          <a:stretch/>
        </p:blipFill>
        <p:spPr>
          <a:xfrm>
            <a:off x="9897034" y="1301274"/>
            <a:ext cx="1864659" cy="44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2D image crystal INFN2 in channeling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E1AB2-E8B8-4569-B59E-FE6AD4BE12F5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F.Murtas 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0342F-731C-4A0A-8989-5810006CACB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76" t="12087" r="42461" b="1515"/>
          <a:stretch/>
        </p:blipFill>
        <p:spPr>
          <a:xfrm>
            <a:off x="161878" y="771340"/>
            <a:ext cx="3435444" cy="5484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61" t="10959" r="44789" b="1515"/>
          <a:stretch/>
        </p:blipFill>
        <p:spPr>
          <a:xfrm>
            <a:off x="6175422" y="723900"/>
            <a:ext cx="3281632" cy="555284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1823700" y="772779"/>
            <a:ext cx="0" cy="533592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0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15" t="10818" r="6985" b="1515"/>
          <a:stretch/>
        </p:blipFill>
        <p:spPr>
          <a:xfrm>
            <a:off x="203199" y="710748"/>
            <a:ext cx="5548860" cy="5575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64" t="55215" r="8018" b="2361"/>
          <a:stretch/>
        </p:blipFill>
        <p:spPr>
          <a:xfrm>
            <a:off x="6210300" y="824058"/>
            <a:ext cx="5359400" cy="2640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64" t="55638" r="7427" b="1655"/>
          <a:stretch/>
        </p:blipFill>
        <p:spPr>
          <a:xfrm>
            <a:off x="6210301" y="3592319"/>
            <a:ext cx="5397500" cy="26592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7278" y="6203002"/>
            <a:ext cx="5339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D10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B3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2.07 mm            D10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B4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6.28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D10 Delta    :   4.21 mm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7278" y="125997"/>
            <a:ext cx="5324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B08 B1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5.17 mm              B08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B2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9.21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B08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Delta 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4.04 mm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775" y="1259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H08 B1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3.10 mm        H08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B2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7.11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H08 Delta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4.00 mm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991" y="62241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K09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B3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2.89 mm      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K09 B4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7.01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K09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Delta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4.13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823700" y="772779"/>
            <a:ext cx="0" cy="533592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30900" y="816281"/>
            <a:ext cx="0" cy="533592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53284" y="1077128"/>
            <a:ext cx="90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urad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6056" y="1077128"/>
            <a:ext cx="90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urad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235796" y="3085278"/>
            <a:ext cx="13660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2700 mm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1140660" y="3085278"/>
            <a:ext cx="13660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2700 mm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77A959-8ADD-4FE5-A08F-AC3CC39EA378}"/>
              </a:ext>
            </a:extLst>
          </p:cNvPr>
          <p:cNvSpPr txBox="1"/>
          <p:nvPr/>
        </p:nvSpPr>
        <p:spPr>
          <a:xfrm>
            <a:off x="5033473" y="3161944"/>
            <a:ext cx="1547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SPARE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2854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A17A4DD-8779-4F7A-8416-8D6EAD16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MIssioni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4C9F4-1EE1-4429-B2E4-9E46C167915C}"/>
              </a:ext>
            </a:extLst>
          </p:cNvPr>
          <p:cNvSpPr txBox="1"/>
          <p:nvPr/>
        </p:nvSpPr>
        <p:spPr>
          <a:xfrm>
            <a:off x="0" y="3176406"/>
            <a:ext cx="11292850" cy="126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7165">
              <a:lnSpc>
                <a:spcPct val="150000"/>
              </a:lnSpc>
            </a:pPr>
            <a:r>
              <a:rPr lang="en-US" sz="1600" dirty="0">
                <a:solidFill>
                  <a:srgbClr val="003F7E"/>
                </a:solidFill>
              </a:rPr>
              <a:t>Three INFN sections participating to the new UA9 MoU :</a:t>
            </a:r>
          </a:p>
          <a:p>
            <a:pPr marL="457189" indent="-457189" defTabSz="7471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LNF 	(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F.Murtas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		</a:t>
            </a:r>
            <a:r>
              <a:rPr lang="en-US" sz="1200" dirty="0">
                <a:solidFill>
                  <a:srgbClr val="17375E"/>
                </a:solidFill>
              </a:rPr>
              <a:t>6 researchers :	Coordination, Timepix3 monitor, Timepix3-light Telescope, beam diagnostics &amp; data analysis</a:t>
            </a:r>
          </a:p>
          <a:p>
            <a:pPr marL="457189" indent="-457189" defTabSz="7471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 1	(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A.Variola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		</a:t>
            </a:r>
            <a:r>
              <a:rPr lang="en-US" sz="1200" dirty="0">
                <a:solidFill>
                  <a:schemeClr val="tx2"/>
                </a:solidFill>
              </a:rPr>
              <a:t>5 researchers :	Simulations studies and CPFM readout </a:t>
            </a:r>
          </a:p>
          <a:p>
            <a:pPr marL="457189" indent="-457189" defTabSz="74716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Napoli  	(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F.Galluccio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	</a:t>
            </a:r>
            <a:r>
              <a:rPr lang="en-US" sz="1200" dirty="0">
                <a:solidFill>
                  <a:srgbClr val="17375E"/>
                </a:solidFill>
              </a:rPr>
              <a:t>1 researcher : 	Coordination, optics, data taking, simulations </a:t>
            </a:r>
            <a:endParaRPr lang="en-GB" sz="1200" dirty="0">
              <a:solidFill>
                <a:srgbClr val="17375E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A0AA16-55AF-4C2A-9134-72AF81E5F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76803"/>
              </p:ext>
            </p:extLst>
          </p:nvPr>
        </p:nvGraphicFramePr>
        <p:xfrm>
          <a:off x="6798183" y="4452889"/>
          <a:ext cx="434107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48">
                  <a:extLst>
                    <a:ext uri="{9D8B030D-6E8A-4147-A177-3AD203B41FA5}">
                      <a16:colId xmlns:a16="http://schemas.microsoft.com/office/drawing/2014/main" val="307643681"/>
                    </a:ext>
                  </a:extLst>
                </a:gridCol>
                <a:gridCol w="754146">
                  <a:extLst>
                    <a:ext uri="{9D8B030D-6E8A-4147-A177-3AD203B41FA5}">
                      <a16:colId xmlns:a16="http://schemas.microsoft.com/office/drawing/2014/main" val="1578527567"/>
                    </a:ext>
                  </a:extLst>
                </a:gridCol>
                <a:gridCol w="714453">
                  <a:extLst>
                    <a:ext uri="{9D8B030D-6E8A-4147-A177-3AD203B41FA5}">
                      <a16:colId xmlns:a16="http://schemas.microsoft.com/office/drawing/2014/main" val="1164259386"/>
                    </a:ext>
                  </a:extLst>
                </a:gridCol>
                <a:gridCol w="594342">
                  <a:extLst>
                    <a:ext uri="{9D8B030D-6E8A-4147-A177-3AD203B41FA5}">
                      <a16:colId xmlns:a16="http://schemas.microsoft.com/office/drawing/2014/main" val="2357393719"/>
                    </a:ext>
                  </a:extLst>
                </a:gridCol>
                <a:gridCol w="1029981">
                  <a:extLst>
                    <a:ext uri="{9D8B030D-6E8A-4147-A177-3AD203B41FA5}">
                      <a16:colId xmlns:a16="http://schemas.microsoft.com/office/drawing/2014/main" val="3392471168"/>
                    </a:ext>
                  </a:extLst>
                </a:gridCol>
              </a:tblGrid>
              <a:tr h="28132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50" dirty="0">
                          <a:effectLst/>
                        </a:rPr>
                        <a:t>Institute</a:t>
                      </a:r>
                      <a:endParaRPr lang="en-US" sz="1200" dirty="0">
                        <a:effectLst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50" dirty="0">
                          <a:effectLst/>
                        </a:rPr>
                        <a:t>CERN</a:t>
                      </a:r>
                      <a:endParaRPr lang="en-US" sz="1200" dirty="0">
                        <a:effectLst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50" spc="-15" dirty="0">
                          <a:effectLst/>
                        </a:rPr>
                        <a:t>I</a:t>
                      </a:r>
                      <a:r>
                        <a:rPr lang="en-US" sz="1200" kern="50" spc="5" dirty="0">
                          <a:effectLst/>
                        </a:rPr>
                        <a:t>NFN</a:t>
                      </a:r>
                      <a:endParaRPr lang="en-US" sz="1200" dirty="0">
                        <a:effectLst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50" dirty="0">
                          <a:effectLst/>
                        </a:rPr>
                        <a:t>UK</a:t>
                      </a:r>
                      <a:endParaRPr lang="en-US" sz="1200" dirty="0">
                        <a:effectLst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50" dirty="0">
                          <a:effectLst/>
                        </a:rPr>
                        <a:t>TO</a:t>
                      </a:r>
                      <a:r>
                        <a:rPr lang="en-US" sz="1200" kern="50" spc="5" dirty="0">
                          <a:effectLst/>
                        </a:rPr>
                        <a:t>T</a:t>
                      </a:r>
                      <a:r>
                        <a:rPr lang="en-US" sz="1200" kern="50" dirty="0">
                          <a:effectLst/>
                        </a:rPr>
                        <a:t>AL</a:t>
                      </a:r>
                      <a:endParaRPr lang="en-US" sz="1200" dirty="0">
                        <a:effectLst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4396165"/>
                  </a:ext>
                </a:extLst>
              </a:tr>
              <a:tr h="281321">
                <a:tc>
                  <a:txBody>
                    <a:bodyPr/>
                    <a:lstStyle/>
                    <a:p>
                      <a:r>
                        <a:rPr lang="en-US" sz="1200" dirty="0"/>
                        <a:t>Participants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27674638"/>
                  </a:ext>
                </a:extLst>
              </a:tr>
              <a:tr h="281321">
                <a:tc>
                  <a:txBody>
                    <a:bodyPr/>
                    <a:lstStyle/>
                    <a:p>
                      <a:r>
                        <a:rPr lang="en-US" sz="1200" dirty="0"/>
                        <a:t>Common fund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100 </a:t>
                      </a:r>
                      <a:r>
                        <a:rPr lang="en-US" sz="1200" dirty="0" err="1">
                          <a:effectLst/>
                        </a:rPr>
                        <a:t>kCHF</a:t>
                      </a:r>
                      <a:endParaRPr lang="en-US" sz="1200" dirty="0">
                        <a:effectLst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8095199"/>
                  </a:ext>
                </a:extLst>
              </a:tr>
              <a:tr h="281321">
                <a:tc>
                  <a:txBody>
                    <a:bodyPr/>
                    <a:lstStyle/>
                    <a:p>
                      <a:r>
                        <a:rPr lang="en-US" sz="1200" dirty="0"/>
                        <a:t>In kind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150 </a:t>
                      </a:r>
                      <a:r>
                        <a:rPr lang="en-US" sz="1200" dirty="0" err="1">
                          <a:effectLst/>
                        </a:rPr>
                        <a:t>kCHF</a:t>
                      </a:r>
                      <a:endParaRPr lang="en-US" sz="1200" dirty="0">
                        <a:effectLst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61647905"/>
                  </a:ext>
                </a:extLst>
              </a:tr>
              <a:tr h="281321">
                <a:tc>
                  <a:txBody>
                    <a:bodyPr/>
                    <a:lstStyle/>
                    <a:p>
                      <a:r>
                        <a:rPr lang="en-US" sz="1200" kern="50" dirty="0">
                          <a:effectLst/>
                        </a:rPr>
                        <a:t>S</a:t>
                      </a:r>
                      <a:r>
                        <a:rPr lang="en-US" sz="1200" kern="50" spc="5" dirty="0">
                          <a:effectLst/>
                        </a:rPr>
                        <a:t>h</a:t>
                      </a:r>
                      <a:r>
                        <a:rPr lang="en-US" sz="1200" kern="50" dirty="0">
                          <a:effectLst/>
                        </a:rPr>
                        <a:t>are</a:t>
                      </a:r>
                      <a:endParaRPr lang="en-US" sz="1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50" dirty="0">
                          <a:effectLst/>
                        </a:rPr>
                        <a:t>34 %</a:t>
                      </a:r>
                      <a:endParaRPr lang="en-US" sz="1200" dirty="0">
                        <a:effectLst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50" dirty="0">
                          <a:solidFill>
                            <a:srgbClr val="FF0000"/>
                          </a:solidFill>
                          <a:effectLst/>
                        </a:rPr>
                        <a:t>32 %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50" dirty="0">
                          <a:effectLst/>
                        </a:rPr>
                        <a:t>34 %</a:t>
                      </a:r>
                      <a:endParaRPr lang="en-US" sz="1200" dirty="0">
                        <a:effectLst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50" dirty="0">
                          <a:effectLst/>
                        </a:rPr>
                        <a:t>100 %</a:t>
                      </a:r>
                      <a:endParaRPr lang="en-US" sz="1200" dirty="0">
                        <a:effectLst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34838973"/>
                  </a:ext>
                </a:extLst>
              </a:tr>
            </a:tbl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id="{097A34CA-93C6-487C-835A-3B795CF84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63961"/>
            <a:ext cx="1178911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380990" indent="-380990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3F7E"/>
                </a:solidFill>
                <a:ea typeface="Arial" charset="0"/>
                <a:cs typeface="Arial" charset="0"/>
              </a:rPr>
              <a:t>The MoU is defined for </a:t>
            </a:r>
            <a:r>
              <a:rPr lang="en-US" sz="1600" dirty="0">
                <a:solidFill>
                  <a:srgbClr val="FF0000"/>
                </a:solidFill>
                <a:ea typeface="Arial" charset="0"/>
                <a:cs typeface="Arial" charset="0"/>
              </a:rPr>
              <a:t>5 years and approved </a:t>
            </a:r>
            <a:r>
              <a:rPr lang="en-US" sz="1600" dirty="0">
                <a:solidFill>
                  <a:srgbClr val="003F7E"/>
                </a:solidFill>
                <a:ea typeface="Arial" charset="0"/>
                <a:cs typeface="Arial" charset="0"/>
              </a:rPr>
              <a:t>(under new signature again)</a:t>
            </a:r>
            <a:endParaRPr lang="en-US" sz="16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380990" indent="-380990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3F7E"/>
                </a:solidFill>
                <a:ea typeface="Arial" charset="0"/>
                <a:cs typeface="Arial" charset="0"/>
              </a:rPr>
              <a:t> T</a:t>
            </a:r>
            <a:r>
              <a:rPr lang="en-GB" sz="1600" dirty="0">
                <a:solidFill>
                  <a:srgbClr val="17375E"/>
                </a:solidFill>
                <a:ea typeface="Arial" charset="0"/>
                <a:cs typeface="Arial" charset="0"/>
              </a:rPr>
              <a:t>he human and the financial resources </a:t>
            </a:r>
            <a:r>
              <a:rPr lang="en-GB" sz="1600" dirty="0">
                <a:solidFill>
                  <a:srgbClr val="17375E"/>
                </a:solidFill>
              </a:rPr>
              <a:t>have been defined</a:t>
            </a:r>
            <a:r>
              <a:rPr lang="en-GB" sz="1600" dirty="0">
                <a:solidFill>
                  <a:srgbClr val="17375E"/>
                </a:solidFill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B5D31AD-CFE3-4952-AE1B-C3993F41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81" y="5663401"/>
            <a:ext cx="1178911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1600" dirty="0">
                <a:solidFill>
                  <a:srgbClr val="003F7E"/>
                </a:solidFill>
                <a:ea typeface="Arial" charset="0"/>
                <a:cs typeface="Arial" charset="0"/>
              </a:rPr>
              <a:t>2023 INFN Missions :</a:t>
            </a:r>
          </a:p>
          <a:p>
            <a:pPr marL="380990" indent="-380990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3F7E"/>
                </a:solidFill>
                <a:ea typeface="Arial" charset="0"/>
                <a:cs typeface="Arial" charset="0"/>
              </a:rPr>
              <a:t>We’ll have </a:t>
            </a:r>
            <a:r>
              <a:rPr lang="en-US" sz="1600" dirty="0">
                <a:solidFill>
                  <a:srgbClr val="FF0000"/>
                </a:solidFill>
                <a:ea typeface="Arial" charset="0"/>
                <a:cs typeface="Arial" charset="0"/>
              </a:rPr>
              <a:t>3 weeks </a:t>
            </a:r>
            <a:r>
              <a:rPr lang="en-US" sz="1600" dirty="0">
                <a:solidFill>
                  <a:srgbClr val="003F7E"/>
                </a:solidFill>
                <a:ea typeface="Arial" charset="0"/>
                <a:cs typeface="Arial" charset="0"/>
              </a:rPr>
              <a:t>of test and measurements in 2023 </a:t>
            </a:r>
            <a:endParaRPr lang="en-US" sz="16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380990" indent="-380990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3F7E"/>
                </a:solidFill>
                <a:ea typeface="Arial" charset="0"/>
                <a:cs typeface="Arial" charset="0"/>
              </a:rPr>
              <a:t>We’ll need 2 persons from Frascati and 2 from Rome during these tests (</a:t>
            </a:r>
            <a:r>
              <a:rPr lang="en-US" sz="1600" dirty="0">
                <a:solidFill>
                  <a:srgbClr val="FF0000"/>
                </a:solidFill>
                <a:ea typeface="Arial" charset="0"/>
                <a:cs typeface="Arial" charset="0"/>
              </a:rPr>
              <a:t>3 month in total</a:t>
            </a:r>
            <a:r>
              <a:rPr lang="en-US" sz="1600" dirty="0">
                <a:solidFill>
                  <a:srgbClr val="003F7E"/>
                </a:solidFill>
                <a:ea typeface="Arial" charset="0"/>
                <a:cs typeface="Arial" charset="0"/>
              </a:rPr>
              <a:t>)  </a:t>
            </a:r>
            <a:endParaRPr lang="en-GB" sz="1600" dirty="0">
              <a:solidFill>
                <a:srgbClr val="17375E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1" y="743376"/>
            <a:ext cx="10715899" cy="988332"/>
          </a:xfrm>
        </p:spPr>
        <p:txBody>
          <a:bodyPr>
            <a:normAutofit/>
          </a:bodyPr>
          <a:lstStyle/>
          <a:p>
            <a:r>
              <a:rPr lang="en-US" dirty="0"/>
              <a:t>Da Firenze….</a:t>
            </a:r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scientifico</a:t>
            </a:r>
            <a:r>
              <a:rPr lang="en-US" dirty="0"/>
              <a:t> UA9 2021 - 2026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894908" y="1901424"/>
            <a:ext cx="10402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UA9 Collaboration :</a:t>
            </a:r>
          </a:p>
          <a:p>
            <a:r>
              <a:rPr lang="it-IT" sz="1600" dirty="0">
                <a:solidFill>
                  <a:srgbClr val="002060"/>
                </a:solidFill>
              </a:rPr>
              <a:t>CERN	EN-STI, SPS, NA-H8           Analysis, Operations, </a:t>
            </a:r>
            <a:r>
              <a:rPr lang="it-IT" sz="1600" dirty="0" err="1">
                <a:solidFill>
                  <a:srgbClr val="002060"/>
                </a:solidFill>
              </a:rPr>
              <a:t>Simulations</a:t>
            </a:r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 err="1">
                <a:solidFill>
                  <a:srgbClr val="002060"/>
                </a:solidFill>
              </a:rPr>
              <a:t>Italy</a:t>
            </a:r>
            <a:r>
              <a:rPr lang="it-IT" sz="1600" dirty="0">
                <a:solidFill>
                  <a:srgbClr val="002060"/>
                </a:solidFill>
              </a:rPr>
              <a:t> 		INFN : LNF, NA, Roma1	Analysis, Detectors (Timepix </a:t>
            </a:r>
            <a:r>
              <a:rPr lang="it-IT" sz="1600" dirty="0" err="1">
                <a:solidFill>
                  <a:srgbClr val="002060"/>
                </a:solidFill>
              </a:rPr>
              <a:t>Telescope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dirty="0" err="1">
                <a:solidFill>
                  <a:srgbClr val="002060"/>
                </a:solidFill>
              </a:rPr>
              <a:t>Ecal</a:t>
            </a:r>
            <a:r>
              <a:rPr lang="it-IT" sz="1600" dirty="0">
                <a:solidFill>
                  <a:srgbClr val="002060"/>
                </a:solidFill>
              </a:rPr>
              <a:t>) , </a:t>
            </a:r>
            <a:r>
              <a:rPr lang="it-IT" sz="1600" dirty="0" err="1">
                <a:solidFill>
                  <a:srgbClr val="002060"/>
                </a:solidFill>
              </a:rPr>
              <a:t>Mechanics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dirty="0" err="1">
                <a:solidFill>
                  <a:srgbClr val="002060"/>
                </a:solidFill>
              </a:rPr>
              <a:t>Beam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Optics</a:t>
            </a:r>
            <a:r>
              <a:rPr lang="it-IT" sz="1600" dirty="0">
                <a:solidFill>
                  <a:srgbClr val="002060"/>
                </a:solidFill>
              </a:rPr>
              <a:t>, </a:t>
            </a:r>
            <a:r>
              <a:rPr lang="it-IT" sz="1600" dirty="0" err="1">
                <a:solidFill>
                  <a:srgbClr val="002060"/>
                </a:solidFill>
              </a:rPr>
              <a:t>Simulation</a:t>
            </a:r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>
                <a:solidFill>
                  <a:srgbClr val="FF0000"/>
                </a:solidFill>
              </a:rPr>
              <a:t>Russia	PNPI, IHEP, JINP		        Crystals, Crystal </a:t>
            </a:r>
            <a:r>
              <a:rPr lang="it-IT" sz="1600" dirty="0" err="1">
                <a:solidFill>
                  <a:srgbClr val="FF0000"/>
                </a:solidFill>
              </a:rPr>
              <a:t>alignment</a:t>
            </a:r>
            <a:r>
              <a:rPr lang="it-IT" sz="1600" dirty="0">
                <a:solidFill>
                  <a:srgbClr val="FF0000"/>
                </a:solidFill>
              </a:rPr>
              <a:t>, </a:t>
            </a:r>
            <a:r>
              <a:rPr lang="it-IT" sz="1600" dirty="0" err="1">
                <a:solidFill>
                  <a:srgbClr val="FF0000"/>
                </a:solidFill>
              </a:rPr>
              <a:t>Simulations</a:t>
            </a:r>
            <a:r>
              <a:rPr lang="it-IT" sz="1600" dirty="0">
                <a:solidFill>
                  <a:srgbClr val="FF0000"/>
                </a:solidFill>
              </a:rPr>
              <a:t>, Theory (</a:t>
            </a:r>
            <a:r>
              <a:rPr lang="it-IT" sz="1600" dirty="0" err="1">
                <a:solidFill>
                  <a:srgbClr val="FF0000"/>
                </a:solidFill>
              </a:rPr>
              <a:t>vd</a:t>
            </a:r>
            <a:r>
              <a:rPr lang="it-IT" sz="1600" dirty="0">
                <a:solidFill>
                  <a:srgbClr val="FF0000"/>
                </a:solidFill>
              </a:rPr>
              <a:t> slide SITUAZIONE ATTUALE)</a:t>
            </a:r>
          </a:p>
          <a:p>
            <a:r>
              <a:rPr lang="it-IT" sz="1600" dirty="0">
                <a:solidFill>
                  <a:srgbClr val="002060"/>
                </a:solidFill>
              </a:rPr>
              <a:t>UK 		Imperial College            	</a:t>
            </a:r>
            <a:r>
              <a:rPr lang="it-IT" sz="1600" dirty="0" err="1">
                <a:solidFill>
                  <a:srgbClr val="002060"/>
                </a:solidFill>
              </a:rPr>
              <a:t>Silicon</a:t>
            </a:r>
            <a:r>
              <a:rPr lang="it-IT" sz="1600" dirty="0">
                <a:solidFill>
                  <a:srgbClr val="002060"/>
                </a:solidFill>
              </a:rPr>
              <a:t> strip </a:t>
            </a:r>
            <a:r>
              <a:rPr lang="it-IT" sz="1600" dirty="0" err="1">
                <a:solidFill>
                  <a:srgbClr val="002060"/>
                </a:solidFill>
              </a:rPr>
              <a:t>telescope</a:t>
            </a:r>
            <a:r>
              <a:rPr lang="it-IT" sz="1600" dirty="0">
                <a:solidFill>
                  <a:srgbClr val="002060"/>
                </a:solidFill>
              </a:rPr>
              <a:t> , </a:t>
            </a:r>
            <a:r>
              <a:rPr lang="it-IT" sz="1600" dirty="0" err="1">
                <a:solidFill>
                  <a:srgbClr val="002060"/>
                </a:solidFill>
              </a:rPr>
              <a:t>Electronics</a:t>
            </a:r>
            <a:r>
              <a:rPr lang="it-IT" sz="1600" dirty="0">
                <a:solidFill>
                  <a:srgbClr val="002060"/>
                </a:solidFill>
              </a:rPr>
              <a:t>, DAQ, Analysis</a:t>
            </a:r>
          </a:p>
          <a:p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4801" y="3474836"/>
            <a:ext cx="7248031" cy="214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UA9 Future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Activity :</a:t>
            </a:r>
            <a:endParaRPr lang="en-US" sz="1600" b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Crystal characterization with muon beams (+/-)	   North Area H8</a:t>
            </a: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Muon energy losses and radiation emission	           North Area H8</a:t>
            </a: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Protons and Muon Coalescence and Merging 	   North Area H8</a:t>
            </a: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Bending crystal angular PSF	                       	   North Area H8</a:t>
            </a: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Crystal R&amp;D and Characterization 		           North Area H8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79203" y="6361185"/>
            <a:ext cx="2844799" cy="365125"/>
          </a:xfrm>
        </p:spPr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444" y="6356859"/>
            <a:ext cx="6917210" cy="365125"/>
          </a:xfrm>
        </p:spPr>
        <p:txBody>
          <a:bodyPr/>
          <a:lstStyle/>
          <a:p>
            <a:r>
              <a:rPr lang="it-IT" dirty="0"/>
              <a:t>Prospettive UA9 e cristalli per manipolazione fasci (Firenze-CSN1)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31552" y="6361185"/>
            <a:ext cx="1052510" cy="365125"/>
          </a:xfrm>
        </p:spPr>
        <p:txBody>
          <a:bodyPr/>
          <a:lstStyle/>
          <a:p>
            <a:fld id="{48D6D80D-7DF2-42D9-B7CA-3CD9DCFF34A4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77FF8D-1F11-A442-1575-062B483DD9CF}"/>
              </a:ext>
            </a:extLst>
          </p:cNvPr>
          <p:cNvSpPr txBox="1"/>
          <p:nvPr/>
        </p:nvSpPr>
        <p:spPr>
          <a:xfrm>
            <a:off x="1143000" y="4491990"/>
            <a:ext cx="716661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67BDE6-58A1-DC16-60E7-4F32019FBB73}"/>
              </a:ext>
            </a:extLst>
          </p:cNvPr>
          <p:cNvSpPr txBox="1"/>
          <p:nvPr/>
        </p:nvSpPr>
        <p:spPr>
          <a:xfrm>
            <a:off x="8652832" y="4214991"/>
            <a:ext cx="3148811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IL CS della collaborazione ha</a:t>
            </a:r>
          </a:p>
          <a:p>
            <a:r>
              <a:rPr lang="it-IT" dirty="0"/>
              <a:t>deciso di dare priorità a questa </a:t>
            </a:r>
          </a:p>
          <a:p>
            <a:r>
              <a:rPr lang="it-IT" dirty="0"/>
              <a:t>attività</a:t>
            </a:r>
          </a:p>
        </p:txBody>
      </p:sp>
    </p:spTree>
    <p:extLst>
      <p:ext uri="{BB962C8B-B14F-4D97-AF65-F5344CB8AC3E}">
        <p14:creationId xmlns:p14="http://schemas.microsoft.com/office/powerpoint/2010/main" val="27669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3772097" y="2173655"/>
                <a:ext cx="1121720" cy="469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/>
                  <a:t>L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97" y="2173655"/>
                <a:ext cx="1121720" cy="469231"/>
              </a:xfrm>
              <a:prstGeom prst="rect">
                <a:avLst/>
              </a:prstGeom>
              <a:blipFill>
                <a:blip r:embed="rId2"/>
                <a:stretch>
                  <a:fillRect l="-13043" t="-3896" b="-11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 txBox="1">
            <a:spLocks/>
          </p:cNvSpPr>
          <p:nvPr/>
        </p:nvSpPr>
        <p:spPr>
          <a:xfrm>
            <a:off x="9321274" y="1894334"/>
            <a:ext cx="2474051" cy="549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L’importanza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628628" y="2127427"/>
                <a:ext cx="934743" cy="524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L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628" y="2127427"/>
                <a:ext cx="934743" cy="524182"/>
              </a:xfrm>
              <a:prstGeom prst="rect">
                <a:avLst/>
              </a:prstGeom>
              <a:blipFill>
                <a:blip r:embed="rId3"/>
                <a:stretch>
                  <a:fillRect l="-5195" b="-58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6836237" y="2072714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Collisioni head-on e </a:t>
            </a:r>
          </a:p>
          <a:p>
            <a:r>
              <a:rPr lang="it-IT" dirty="0"/>
              <a:t>fasci simmetrici cilindrici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73814" y="2832685"/>
            <a:ext cx="94657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s"/>
            </a:pPr>
            <a:r>
              <a:rPr lang="it-IT" dirty="0">
                <a:latin typeface="Symbol" panose="05050102010706020507" pitchFamily="18" charset="2"/>
              </a:rPr>
              <a:t>-&gt; </a:t>
            </a:r>
            <a:r>
              <a:rPr lang="it-IT" dirty="0"/>
              <a:t>dato dalle caratteristiche del fascio (emittanza) e dal lattice dell’acceleratore (</a:t>
            </a:r>
            <a:r>
              <a:rPr lang="it-IT" dirty="0">
                <a:latin typeface="Symbol" panose="05050102010706020507" pitchFamily="18" charset="2"/>
              </a:rPr>
              <a:t>b </a:t>
            </a:r>
            <a:r>
              <a:rPr lang="it-IT" dirty="0" err="1"/>
              <a:t>function</a:t>
            </a:r>
            <a:r>
              <a:rPr lang="it-IT" dirty="0"/>
              <a:t>).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03859" y="4244213"/>
            <a:ext cx="1138428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 – E’ definita (assieme e accoppiata all’emittanza dalle caratteristiche della sorgente ). </a:t>
            </a:r>
            <a:br>
              <a:rPr lang="it-IT" dirty="0"/>
            </a:br>
            <a:r>
              <a:rPr lang="it-IT" dirty="0"/>
              <a:t>Fino a qui due tipologie di </a:t>
            </a:r>
            <a:r>
              <a:rPr lang="it-IT" dirty="0" err="1"/>
              <a:t>colliders</a:t>
            </a:r>
            <a:r>
              <a:rPr lang="it-IT" dirty="0"/>
              <a:t>:</a:t>
            </a:r>
          </a:p>
          <a:p>
            <a:pPr marL="342900" indent="-342900">
              <a:buAutoNum type="arabicParenR"/>
            </a:pPr>
            <a:r>
              <a:rPr lang="it-IT" dirty="0" err="1"/>
              <a:t>Synchrotron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 </a:t>
            </a:r>
            <a:r>
              <a:rPr lang="it-IT" dirty="0" err="1"/>
              <a:t>effective</a:t>
            </a:r>
            <a:r>
              <a:rPr lang="it-IT" dirty="0"/>
              <a:t> (</a:t>
            </a:r>
            <a:r>
              <a:rPr lang="it-IT" dirty="0" err="1"/>
              <a:t>leptons</a:t>
            </a:r>
            <a:r>
              <a:rPr lang="it-IT" dirty="0"/>
              <a:t>).  The machine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the source </a:t>
            </a:r>
            <a:r>
              <a:rPr lang="it-IT" dirty="0" err="1"/>
              <a:t>memory</a:t>
            </a:r>
            <a:endParaRPr lang="it-IT" dirty="0"/>
          </a:p>
          <a:p>
            <a:pPr marL="342900" indent="-342900">
              <a:buAutoNum type="arabicParenR"/>
            </a:pPr>
            <a:r>
              <a:rPr lang="it-IT" dirty="0" err="1"/>
              <a:t>Synchrotron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effective</a:t>
            </a:r>
            <a:r>
              <a:rPr lang="it-IT" dirty="0"/>
              <a:t> (</a:t>
            </a:r>
            <a:r>
              <a:rPr lang="it-IT" dirty="0" err="1"/>
              <a:t>Hadrons</a:t>
            </a:r>
            <a:r>
              <a:rPr lang="it-IT" dirty="0"/>
              <a:t>). The machine </a:t>
            </a:r>
            <a:r>
              <a:rPr lang="it-IT" dirty="0" err="1"/>
              <a:t>has</a:t>
            </a:r>
            <a:r>
              <a:rPr lang="it-IT" dirty="0"/>
              <a:t> the source </a:t>
            </a:r>
            <a:r>
              <a:rPr lang="it-IT" dirty="0" err="1"/>
              <a:t>memory</a:t>
            </a:r>
            <a:endParaRPr lang="it-IT" dirty="0"/>
          </a:p>
          <a:p>
            <a:r>
              <a:rPr lang="it-IT" dirty="0"/>
              <a:t>                                        </a:t>
            </a:r>
            <a:r>
              <a:rPr lang="it-IT" dirty="0" err="1"/>
              <a:t>Muons</a:t>
            </a:r>
            <a:r>
              <a:rPr lang="it-IT" dirty="0"/>
              <a:t>? (</a:t>
            </a:r>
            <a:r>
              <a:rPr lang="it-IT" dirty="0" err="1"/>
              <a:t>like</a:t>
            </a:r>
            <a:r>
              <a:rPr lang="it-IT" dirty="0"/>
              <a:t> 1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high </a:t>
            </a:r>
            <a:r>
              <a:rPr lang="it-IT" dirty="0" err="1"/>
              <a:t>energy</a:t>
            </a:r>
            <a:r>
              <a:rPr lang="it-IT" dirty="0"/>
              <a:t> for </a:t>
            </a:r>
            <a:r>
              <a:rPr lang="it-IT" dirty="0" err="1"/>
              <a:t>realistic</a:t>
            </a:r>
            <a:r>
              <a:rPr lang="it-IT" dirty="0"/>
              <a:t> B </a:t>
            </a:r>
            <a:r>
              <a:rPr lang="it-IT" dirty="0" err="1"/>
              <a:t>fields</a:t>
            </a:r>
            <a:r>
              <a:rPr lang="it-IT" dirty="0"/>
              <a:t>…)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03420" y="5841707"/>
            <a:ext cx="850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Per questa ragione è importante provare il </a:t>
            </a:r>
            <a:r>
              <a:rPr lang="it-IT" b="1" dirty="0" err="1">
                <a:solidFill>
                  <a:srgbClr val="FF0000"/>
                </a:solidFill>
              </a:rPr>
              <a:t>cooling</a:t>
            </a:r>
            <a:r>
              <a:rPr lang="it-IT" b="1" dirty="0">
                <a:solidFill>
                  <a:srgbClr val="FF0000"/>
                </a:solidFill>
              </a:rPr>
              <a:t>  trasverso  e  longitudinale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09681" y="634915"/>
            <a:ext cx="11029616" cy="988332"/>
          </a:xfrm>
        </p:spPr>
        <p:txBody>
          <a:bodyPr/>
          <a:lstStyle/>
          <a:p>
            <a:r>
              <a:rPr lang="it-IT" dirty="0" err="1"/>
              <a:t>Merging</a:t>
            </a: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79202" y="6425591"/>
            <a:ext cx="2844799" cy="365125"/>
          </a:xfrm>
        </p:spPr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90110" y="6425591"/>
            <a:ext cx="6917210" cy="365125"/>
          </a:xfrm>
        </p:spPr>
        <p:txBody>
          <a:bodyPr/>
          <a:lstStyle/>
          <a:p>
            <a:r>
              <a:rPr lang="it-IT" dirty="0"/>
              <a:t>Prospettive UA9 e cristalli per manipolazione fasci (Firenze-CSN1)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431551" y="6425591"/>
            <a:ext cx="1052510" cy="365125"/>
          </a:xfrm>
        </p:spPr>
        <p:txBody>
          <a:bodyPr/>
          <a:lstStyle/>
          <a:p>
            <a:fld id="{48D6D80D-7DF2-42D9-B7CA-3CD9DCFF34A4}" type="slidenum">
              <a:rPr lang="it-IT" smtClean="0"/>
              <a:t>20</a:t>
            </a:fld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81322A7-0886-5167-B2EB-4C67C89D044F}"/>
              </a:ext>
            </a:extLst>
          </p:cNvPr>
          <p:cNvSpPr txBox="1"/>
          <p:nvPr/>
        </p:nvSpPr>
        <p:spPr>
          <a:xfrm>
            <a:off x="1615382" y="2142818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Collisioni head-on</a:t>
            </a:r>
            <a:endParaRPr lang="en-GB" dirty="0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FE5BFF50-66CC-5505-2DF7-72FAA674A4A1}"/>
              </a:ext>
            </a:extLst>
          </p:cNvPr>
          <p:cNvSpPr/>
          <p:nvPr/>
        </p:nvSpPr>
        <p:spPr>
          <a:xfrm>
            <a:off x="5092145" y="2147202"/>
            <a:ext cx="4000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B7722AB-C4BE-1B7B-2E47-D1BC6F6FA5E5}"/>
              </a:ext>
            </a:extLst>
          </p:cNvPr>
          <p:cNvGrpSpPr/>
          <p:nvPr/>
        </p:nvGrpSpPr>
        <p:grpSpPr>
          <a:xfrm>
            <a:off x="1159457" y="3301401"/>
            <a:ext cx="10130063" cy="369332"/>
            <a:chOff x="1030967" y="3484594"/>
            <a:chExt cx="10130063" cy="369332"/>
          </a:xfrm>
        </p:grpSpPr>
        <p:sp>
          <p:nvSpPr>
            <p:cNvPr id="8" name="CasellaDiTesto 7"/>
            <p:cNvSpPr txBox="1"/>
            <p:nvPr/>
          </p:nvSpPr>
          <p:spPr>
            <a:xfrm>
              <a:off x="1030967" y="3484594"/>
              <a:ext cx="1013006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/>
                <a:t>N</a:t>
              </a:r>
              <a:r>
                <a:rPr lang="it-IT" baseline="30000" dirty="0"/>
                <a:t>2</a:t>
              </a:r>
              <a:r>
                <a:rPr lang="it-IT" dirty="0"/>
                <a:t>f       </a:t>
              </a:r>
              <a:r>
                <a:rPr lang="en-US" dirty="0"/>
                <a:t>f = </a:t>
              </a:r>
              <a:r>
                <a:rPr lang="it-IT" dirty="0"/>
                <a:t>Numero di </a:t>
              </a:r>
              <a:r>
                <a:rPr lang="it-IT" dirty="0" err="1"/>
                <a:t>bunches</a:t>
              </a:r>
              <a:r>
                <a:rPr lang="it-IT" dirty="0"/>
                <a:t> x </a:t>
              </a:r>
              <a:r>
                <a:rPr lang="it-IT" dirty="0" err="1"/>
                <a:t>Frep</a:t>
              </a:r>
              <a:r>
                <a:rPr lang="it-IT" dirty="0"/>
                <a:t>        E’ meglio avere 1 x 10</a:t>
              </a:r>
              <a:r>
                <a:rPr lang="it-IT" baseline="30000" dirty="0"/>
                <a:t>10</a:t>
              </a:r>
              <a:r>
                <a:rPr lang="it-IT" dirty="0"/>
                <a:t> </a:t>
              </a:r>
              <a:r>
                <a:rPr lang="it-IT" dirty="0" err="1"/>
                <a:t>particles</a:t>
              </a:r>
              <a:r>
                <a:rPr lang="it-IT" dirty="0"/>
                <a:t> </a:t>
              </a:r>
              <a:r>
                <a:rPr lang="it-IT" dirty="0" err="1"/>
                <a:t>bunch</a:t>
              </a:r>
              <a:r>
                <a:rPr lang="it-IT" dirty="0"/>
                <a:t> che 10x10</a:t>
              </a:r>
              <a:r>
                <a:rPr lang="it-IT" baseline="30000" dirty="0"/>
                <a:t>9</a:t>
              </a:r>
              <a:endParaRPr lang="en-GB" baseline="30000" dirty="0"/>
            </a:p>
          </p:txBody>
        </p:sp>
        <p:sp>
          <p:nvSpPr>
            <p:cNvPr id="18" name="Freccia a destra 17">
              <a:extLst>
                <a:ext uri="{FF2B5EF4-FFF2-40B4-BE49-F238E27FC236}">
                  <a16:creationId xmlns:a16="http://schemas.microsoft.com/office/drawing/2014/main" id="{32B8493D-A5CD-185D-0E20-4B849BA8AB03}"/>
                </a:ext>
              </a:extLst>
            </p:cNvPr>
            <p:cNvSpPr/>
            <p:nvPr/>
          </p:nvSpPr>
          <p:spPr>
            <a:xfrm>
              <a:off x="1457238" y="3610800"/>
              <a:ext cx="316288" cy="1697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Freccia a destra 18">
              <a:extLst>
                <a:ext uri="{FF2B5EF4-FFF2-40B4-BE49-F238E27FC236}">
                  <a16:creationId xmlns:a16="http://schemas.microsoft.com/office/drawing/2014/main" id="{D78AF043-9FEA-F3B3-6CED-785835912746}"/>
                </a:ext>
              </a:extLst>
            </p:cNvPr>
            <p:cNvSpPr/>
            <p:nvPr/>
          </p:nvSpPr>
          <p:spPr>
            <a:xfrm>
              <a:off x="4815390" y="3595449"/>
              <a:ext cx="316288" cy="1697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F179085-A630-BCAF-9D8D-EDAAF5A0173B}"/>
              </a:ext>
            </a:extLst>
          </p:cNvPr>
          <p:cNvSpPr txBox="1"/>
          <p:nvPr/>
        </p:nvSpPr>
        <p:spPr>
          <a:xfrm>
            <a:off x="1743872" y="3759165"/>
            <a:ext cx="798622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E per questo che i processi di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cooling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sono importanti (Van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Der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Meer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, Noble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Prize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A59507-3B6F-387B-7FE7-305B2FCC6CB2}"/>
              </a:ext>
            </a:extLst>
          </p:cNvPr>
          <p:cNvSpPr txBox="1"/>
          <p:nvPr/>
        </p:nvSpPr>
        <p:spPr>
          <a:xfrm>
            <a:off x="3687102" y="739376"/>
            <a:ext cx="695244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Se si ha un processo efficiente il </a:t>
            </a:r>
            <a:r>
              <a:rPr lang="it-IT" sz="2800" dirty="0" err="1">
                <a:solidFill>
                  <a:schemeClr val="bg1"/>
                </a:solidFill>
              </a:rPr>
              <a:t>merging</a:t>
            </a:r>
            <a:r>
              <a:rPr lang="it-IT" sz="2800" dirty="0">
                <a:solidFill>
                  <a:schemeClr val="bg1"/>
                </a:solidFill>
              </a:rPr>
              <a:t> rappresenta un processo di </a:t>
            </a:r>
            <a:r>
              <a:rPr lang="it-IT" sz="2800" dirty="0" err="1">
                <a:solidFill>
                  <a:schemeClr val="bg1"/>
                </a:solidFill>
              </a:rPr>
              <a:t>cooling</a:t>
            </a:r>
            <a:r>
              <a:rPr lang="it-IT" sz="2800" dirty="0">
                <a:solidFill>
                  <a:schemeClr val="bg1"/>
                </a:solidFill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20358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88619-0DDB-2325-BC3D-D73CEBBA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INOLTRE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294D33-BB55-D1EE-0A91-4D2E37C88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97" y="1919799"/>
            <a:ext cx="11029615" cy="3678303"/>
          </a:xfrm>
        </p:spPr>
        <p:txBody>
          <a:bodyPr>
            <a:normAutofit/>
          </a:bodyPr>
          <a:lstStyle/>
          <a:p>
            <a:r>
              <a:rPr lang="it-IT" sz="2000" dirty="0"/>
              <a:t>Tutti i processi di </a:t>
            </a:r>
            <a:r>
              <a:rPr lang="it-IT" sz="2000" dirty="0" err="1"/>
              <a:t>cooling</a:t>
            </a:r>
            <a:r>
              <a:rPr lang="it-IT" sz="2000" dirty="0"/>
              <a:t> fino ad ora scoperti sono basati su uno ‘scambio’ di energia (</a:t>
            </a:r>
            <a:r>
              <a:rPr lang="it-IT" sz="2000" dirty="0" err="1"/>
              <a:t>dE</a:t>
            </a:r>
            <a:r>
              <a:rPr lang="it-IT" sz="2000" dirty="0"/>
              <a:t>/</a:t>
            </a:r>
            <a:r>
              <a:rPr lang="it-IT" sz="2000" dirty="0" err="1"/>
              <a:t>dt</a:t>
            </a:r>
            <a:r>
              <a:rPr lang="it-IT" sz="2000" dirty="0"/>
              <a:t>) e necessitano di un ‘tempo’ caratteristico</a:t>
            </a:r>
            <a:r>
              <a:rPr lang="it-IT" sz="2000" dirty="0">
                <a:latin typeface="Symbol" panose="05050102010706020507" pitchFamily="18" charset="2"/>
              </a:rPr>
              <a:t> t</a:t>
            </a:r>
          </a:p>
          <a:p>
            <a:r>
              <a:rPr lang="it-IT" sz="2000" dirty="0"/>
              <a:t>Per la luce di sincrotrone questo e tipicamente di ms. E’ per questo motivo che il </a:t>
            </a:r>
            <a:r>
              <a:rPr lang="it-IT" sz="2000" dirty="0" err="1"/>
              <a:t>repetition</a:t>
            </a:r>
            <a:r>
              <a:rPr lang="it-IT" sz="2000" dirty="0"/>
              <a:t> rate dei linear </a:t>
            </a:r>
            <a:r>
              <a:rPr lang="it-IT" sz="2000" dirty="0" err="1"/>
              <a:t>colliders</a:t>
            </a:r>
            <a:r>
              <a:rPr lang="it-IT" sz="2000" dirty="0"/>
              <a:t> è dell’ordine di Hz – decine di Hz.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Il raffreddamento delle particelle prodotte su targhetta </a:t>
            </a:r>
            <a:r>
              <a:rPr lang="it-IT" sz="2000" dirty="0">
                <a:solidFill>
                  <a:schemeClr val="accent3">
                    <a:lumMod val="50000"/>
                  </a:schemeClr>
                </a:solidFill>
              </a:rPr>
              <a:t>(positroni, muoni etc..) è uno dei fattori principali che da i </a:t>
            </a:r>
            <a:r>
              <a:rPr lang="it-IT" sz="2000" dirty="0">
                <a:solidFill>
                  <a:srgbClr val="FF0000"/>
                </a:solidFill>
              </a:rPr>
              <a:t>limiti delle performance di un collider !!!!!</a:t>
            </a:r>
          </a:p>
          <a:p>
            <a:r>
              <a:rPr lang="it-IT" sz="2000" dirty="0">
                <a:solidFill>
                  <a:srgbClr val="FF0000"/>
                </a:solidFill>
              </a:rPr>
              <a:t>Se il </a:t>
            </a:r>
            <a:r>
              <a:rPr lang="it-IT" sz="2000" dirty="0" err="1">
                <a:solidFill>
                  <a:srgbClr val="FF0000"/>
                </a:solidFill>
              </a:rPr>
              <a:t>merging</a:t>
            </a:r>
            <a:r>
              <a:rPr lang="it-IT" sz="2000" dirty="0">
                <a:solidFill>
                  <a:srgbClr val="FF0000"/>
                </a:solidFill>
              </a:rPr>
              <a:t> permette un addensamento dello spazio delle fasi</a:t>
            </a:r>
            <a:r>
              <a:rPr lang="it-IT" sz="2000" dirty="0">
                <a:solidFill>
                  <a:schemeClr val="tx1"/>
                </a:solidFill>
              </a:rPr>
              <a:t>, questo ‘additive </a:t>
            </a:r>
            <a:r>
              <a:rPr lang="it-IT" sz="2000" dirty="0" err="1">
                <a:solidFill>
                  <a:schemeClr val="tx1"/>
                </a:solidFill>
              </a:rPr>
              <a:t>cooling</a:t>
            </a:r>
            <a:r>
              <a:rPr lang="it-IT" sz="2000" dirty="0">
                <a:solidFill>
                  <a:schemeClr val="tx1"/>
                </a:solidFill>
              </a:rPr>
              <a:t>’ non è basato su uno scambio di energia e quindi </a:t>
            </a:r>
            <a:r>
              <a:rPr lang="it-IT" sz="2000" dirty="0">
                <a:solidFill>
                  <a:srgbClr val="FF0000"/>
                </a:solidFill>
              </a:rPr>
              <a:t>può essere istantaneo !!</a:t>
            </a:r>
          </a:p>
        </p:txBody>
      </p:sp>
    </p:spTree>
    <p:extLst>
      <p:ext uri="{BB962C8B-B14F-4D97-AF65-F5344CB8AC3E}">
        <p14:creationId xmlns:p14="http://schemas.microsoft.com/office/powerpoint/2010/main" val="383482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059EA3-C34F-6D37-8F7A-8904D65C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se non ha efficienza sufficiente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F0C960-4DEA-7CF6-82EB-8ACB7A44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62" y="1974757"/>
            <a:ext cx="11029615" cy="1013800"/>
          </a:xfrm>
        </p:spPr>
        <p:txBody>
          <a:bodyPr>
            <a:normAutofit/>
          </a:bodyPr>
          <a:lstStyle/>
          <a:p>
            <a:r>
              <a:rPr lang="it-IT" sz="1600" dirty="0"/>
              <a:t>E lo stesso molto importante.. sempre per la dipendenza in N</a:t>
            </a:r>
            <a:r>
              <a:rPr lang="it-IT" sz="1600" baseline="30000" dirty="0"/>
              <a:t>2</a:t>
            </a:r>
            <a:r>
              <a:rPr lang="it-IT" sz="1600" dirty="0"/>
              <a:t>…</a:t>
            </a:r>
            <a:r>
              <a:rPr lang="it-IT" sz="1600" dirty="0">
                <a:solidFill>
                  <a:srgbClr val="FF0000"/>
                </a:solidFill>
              </a:rPr>
              <a:t>soprattutto per particelle con tempo di vita limitato (muoni)</a:t>
            </a:r>
          </a:p>
          <a:p>
            <a:r>
              <a:rPr lang="it-IT" sz="1600" dirty="0"/>
              <a:t>E per questo che in MAP si ha prima una ricombinazione con un sistema ESTREMAMENTE complesso (senza aumento della densità dello spazio delle fasi) per poi passare a un ulteriore fase di </a:t>
            </a:r>
            <a:r>
              <a:rPr lang="it-IT" sz="1600" dirty="0" err="1"/>
              <a:t>cooling</a:t>
            </a:r>
            <a:endParaRPr lang="it-IT" sz="16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1BAB78D-2ED4-70CD-2E27-F25A60EBC61C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6680" y="3247358"/>
            <a:ext cx="4092484" cy="2416175"/>
          </a:xfrm>
          <a:prstGeom prst="rect">
            <a:avLst/>
          </a:prstGeom>
        </p:spPr>
      </p:pic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900F9975-E8BB-AEE3-3B82-EDAFF806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35865" y="1068079"/>
            <a:ext cx="2500440" cy="669046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06B585-DB18-803F-AD53-2EF95CB2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51" y="5563720"/>
            <a:ext cx="3894285" cy="12787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9C8337-406A-51B9-C665-BE5E74FC5A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136" y="5325557"/>
            <a:ext cx="1754093" cy="15324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FCAB14-50D0-7FE2-A773-74B3AB161FE5}"/>
              </a:ext>
            </a:extLst>
          </p:cNvPr>
          <p:cNvSpPr txBox="1"/>
          <p:nvPr/>
        </p:nvSpPr>
        <p:spPr>
          <a:xfrm>
            <a:off x="2151058" y="3324180"/>
            <a:ext cx="3470822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100" dirty="0"/>
              <a:t>134 m -&gt; </a:t>
            </a:r>
            <a:r>
              <a:rPr lang="it-IT" sz="1100" dirty="0" err="1"/>
              <a:t>around</a:t>
            </a:r>
            <a:r>
              <a:rPr lang="it-IT" sz="1100" dirty="0"/>
              <a:t> </a:t>
            </a:r>
            <a:r>
              <a:rPr lang="it-IT" sz="1100" dirty="0" err="1"/>
              <a:t>half</a:t>
            </a:r>
            <a:r>
              <a:rPr lang="it-IT" sz="1100" dirty="0"/>
              <a:t> </a:t>
            </a:r>
            <a:r>
              <a:rPr lang="it-IT" sz="1100" dirty="0" err="1"/>
              <a:t>microsec</a:t>
            </a:r>
            <a:r>
              <a:rPr lang="it-IT" sz="1100" dirty="0"/>
              <a:t>!!!! ¼ of the </a:t>
            </a:r>
            <a:r>
              <a:rPr lang="it-IT" sz="1100" dirty="0" err="1"/>
              <a:t>rest</a:t>
            </a:r>
            <a:r>
              <a:rPr lang="it-IT" sz="1100" dirty="0"/>
              <a:t> </a:t>
            </a:r>
            <a:r>
              <a:rPr lang="it-IT" sz="1100" dirty="0" err="1"/>
              <a:t>lifetime</a:t>
            </a:r>
            <a:r>
              <a:rPr lang="it-IT" sz="1100" dirty="0"/>
              <a:t>!!!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44298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Prospettive UA9 e cristalli per manipolazione fasci (Firenze-CSN1)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6D80D-7DF2-42D9-B7CA-3CD9DCFF34A4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8995" y="1102592"/>
            <a:ext cx="1185718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FUND (</a:t>
            </a:r>
            <a:r>
              <a:rPr kumimoji="0" lang="it-IT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KCHF to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hire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Manpower @ CERN (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10KE in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respect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KCHF to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invite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KCHF to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urgent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purchase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substitution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goniometri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KCHF to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promising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technological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evolutions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    (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detectors,diagnostics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precision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for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CERN X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characterization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UA9 Know How:   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130 KCHF Total         </a:t>
            </a: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INFN </a:t>
            </a:r>
            <a:r>
              <a:rPr kumimoji="0" lang="it-IT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</a:t>
            </a: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55 KCHF/y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KIND, </a:t>
            </a:r>
            <a:r>
              <a:rPr kumimoji="0" lang="it-IT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needs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contingencies</a:t>
            </a:r>
            <a:r>
              <a:rPr kumimoji="0" 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(15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kCHF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/y -  Tot in 5Y 75KCHF)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Goniometer                                                                          INFN      50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KCHF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Optical table                                                                         INFN      15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KCHF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dbl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1400" b="0" i="0" u="none" strike="dbl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Large angle instrumentation 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TimepixQuad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                 INFN      15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KCHF</a:t>
            </a:r>
            <a:r>
              <a:rPr kumimoji="0" lang="en-GB" sz="1400" b="0" i="0" u="none" strike="dbl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1400" b="0" i="0" u="none" strike="dbl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Calorimeter (from KLOE Module0 and scintillators)     INFN      30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KCH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(+ 15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KCHF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cables)</a:t>
            </a:r>
            <a:r>
              <a:rPr kumimoji="0" lang="en-GB" sz="1400" b="0" i="0" u="none" strike="dbl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1400" b="0" i="0" u="none" strike="dbl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R&amp;D Tracker Ultralight Timepix3 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(Large Area)              INFN       50 KCHF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250 KCHF (50 KCHF/y)</a:t>
            </a: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dbl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1400" b="0" i="0" u="none" strike="dbl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 COST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Missions data taking (experimental runs)                          INFN    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KCHF/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         TOTAL (5Y) 75 KCHF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06217" y="167860"/>
            <a:ext cx="10140043" cy="758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it-IT" sz="4400" b="1" i="0" u="none" strike="noStrike" kern="1200" cap="none" spc="-5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Requests</a:t>
            </a:r>
            <a:r>
              <a:rPr kumimoji="0" lang="it-IT" sz="44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and Team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405971" y="2025921"/>
            <a:ext cx="1992981" cy="32932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</a:t>
            </a:r>
            <a:r>
              <a:rPr kumimoji="0" lang="it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Bauce</a:t>
            </a: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(Roma1),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kumimoji="0" lang="it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Claps</a:t>
            </a: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(LNF),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kumimoji="0" lang="it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Collamati</a:t>
            </a: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(Roma1),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Di Giulio (LNF),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A.Giribono</a:t>
            </a: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(LNF),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 </a:t>
            </a:r>
            <a:r>
              <a:rPr kumimoji="0" lang="it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Foggetta</a:t>
            </a: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(LNF),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Galluccio (Na)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it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Lidl</a:t>
            </a: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(LNF),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kumimoji="0" lang="it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Murtas</a:t>
            </a:r>
            <a:r>
              <a:rPr kumimoji="0" lang="it-CH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(LNF)</a:t>
            </a: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 Pioli (LNF),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 Valente (Roma1),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Variola (Roma1)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6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DA87D-5CB9-3D2B-6088-F984CE20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Traiettorie</a:t>
            </a:r>
            <a:r>
              <a:rPr lang="en-US" dirty="0"/>
              <a:t> del fascio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DC89B5C-CA02-9E6D-1961-04AB3567B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784" y="2371791"/>
            <a:ext cx="8892330" cy="3833769"/>
          </a:xfrm>
        </p:spPr>
      </p:pic>
    </p:spTree>
    <p:extLst>
      <p:ext uri="{BB962C8B-B14F-4D97-AF65-F5344CB8AC3E}">
        <p14:creationId xmlns:p14="http://schemas.microsoft.com/office/powerpoint/2010/main" val="3971422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856260-37C6-4016-8E87-5E653FB6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Simulazioni</a:t>
            </a:r>
            <a:r>
              <a:rPr lang="en-US" dirty="0"/>
              <a:t> ADRONI con e senza detectors</a:t>
            </a:r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5F26220-4204-D78B-CFEF-591583638B4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82800"/>
            <a:ext cx="6870700" cy="4351338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0F1235B-55CD-581D-E48D-263C9765A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40"/>
          <a:stretch/>
        </p:blipFill>
        <p:spPr>
          <a:xfrm>
            <a:off x="8263509" y="1901269"/>
            <a:ext cx="3273041" cy="2272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15B7B2-E299-46EE-8EF9-CA7FB007665A}"/>
              </a:ext>
            </a:extLst>
          </p:cNvPr>
          <p:cNvSpPr txBox="1"/>
          <p:nvPr/>
        </p:nvSpPr>
        <p:spPr>
          <a:xfrm>
            <a:off x="154937" y="6358032"/>
            <a:ext cx="213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F.Collamati</a:t>
            </a:r>
            <a:r>
              <a:rPr lang="fr-FR" dirty="0"/>
              <a:t>, </a:t>
            </a:r>
            <a:r>
              <a:rPr lang="fr-FR" dirty="0" err="1"/>
              <a:t>M.Bauce</a:t>
            </a:r>
            <a:endParaRPr lang="fr-FR" dirty="0"/>
          </a:p>
        </p:txBody>
      </p:sp>
      <p:pic>
        <p:nvPicPr>
          <p:cNvPr id="10" name="Immagine 10">
            <a:extLst>
              <a:ext uri="{FF2B5EF4-FFF2-40B4-BE49-F238E27FC236}">
                <a16:creationId xmlns:a16="http://schemas.microsoft.com/office/drawing/2014/main" id="{F7063050-AEFB-4623-A385-BF1E9FD17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93" b="4066"/>
          <a:stretch/>
        </p:blipFill>
        <p:spPr>
          <a:xfrm>
            <a:off x="8263509" y="4357248"/>
            <a:ext cx="3342001" cy="21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E400B1-4A04-72DE-66B2-20C1B0DF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31688" cy="1013800"/>
          </a:xfrm>
        </p:spPr>
        <p:txBody>
          <a:bodyPr>
            <a:normAutofit/>
          </a:bodyPr>
          <a:lstStyle/>
          <a:p>
            <a:r>
              <a:rPr lang="it-IT" sz="2400" dirty="0"/>
              <a:t>Agreement tra tracking MC e simulazioni misure con telescopio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01C7F9-480C-E020-67CE-EB718B285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185" y="2181225"/>
            <a:ext cx="6837630" cy="36782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2F82A-6876-4716-83FF-B58A6A95CC6A}"/>
              </a:ext>
            </a:extLst>
          </p:cNvPr>
          <p:cNvSpPr txBox="1"/>
          <p:nvPr/>
        </p:nvSpPr>
        <p:spPr>
          <a:xfrm>
            <a:off x="154937" y="6358032"/>
            <a:ext cx="213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F.Collamati</a:t>
            </a:r>
            <a:r>
              <a:rPr lang="fr-FR" dirty="0"/>
              <a:t>, </a:t>
            </a:r>
            <a:r>
              <a:rPr lang="fr-FR" dirty="0" err="1"/>
              <a:t>M.Bauce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96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CC87B-1428-1FA4-A5F5-C2BD676A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33"/>
            <a:ext cx="10515600" cy="1325563"/>
          </a:xfrm>
        </p:spPr>
        <p:txBody>
          <a:bodyPr/>
          <a:lstStyle/>
          <a:p>
            <a:r>
              <a:rPr lang="it-IT" dirty="0"/>
              <a:t>Cristalli ESRF / ALPYX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36A986-A076-C486-5E34-0B171F44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87" y="2060774"/>
            <a:ext cx="7329600" cy="3539720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dirty="0">
                <a:solidFill>
                  <a:srgbClr val="FF0000"/>
                </a:solidFill>
                <a:effectLst/>
              </a:rPr>
              <a:t>Offerta cristalli ESRF</a:t>
            </a:r>
          </a:p>
          <a:p>
            <a:pPr>
              <a:spcAft>
                <a:spcPts val="0"/>
              </a:spcAft>
            </a:pPr>
            <a:r>
              <a:rPr lang="it-IT" sz="1400" dirty="0">
                <a:effectLst/>
              </a:rPr>
              <a:t>Noi abbiamo in stock dei wafers di Si(220) “double side </a:t>
            </a:r>
            <a:r>
              <a:rPr lang="it-IT" sz="1400" dirty="0" err="1">
                <a:effectLst/>
              </a:rPr>
              <a:t>polished</a:t>
            </a:r>
            <a:r>
              <a:rPr lang="it-IT" sz="1400" dirty="0">
                <a:effectLst/>
              </a:rPr>
              <a:t>” di diametro 125 mm </a:t>
            </a:r>
            <a:br>
              <a:rPr lang="it-IT" sz="1400" dirty="0">
                <a:effectLst/>
              </a:rPr>
            </a:br>
            <a:r>
              <a:rPr lang="it-IT" sz="1400" dirty="0">
                <a:effectLst/>
              </a:rPr>
              <a:t>e  spessore 3 mm</a:t>
            </a:r>
            <a:r>
              <a:rPr lang="it-IT" sz="1400" dirty="0">
                <a:effectLst/>
                <a:ea typeface="Times New Roman" panose="02020603050405020304" pitchFamily="18" charset="0"/>
              </a:rPr>
              <a:t>.</a:t>
            </a:r>
            <a:r>
              <a:rPr lang="it-IT" sz="1400" dirty="0">
                <a:ea typeface="Times New Roman" panose="02020603050405020304" pitchFamily="18" charset="0"/>
              </a:rPr>
              <a:t> </a:t>
            </a:r>
            <a:r>
              <a:rPr lang="it-IT" sz="1400" dirty="0">
                <a:effectLst/>
              </a:rPr>
              <a:t>Io partirei da questi wafers, per poi ridurre lo spessore a 1.5 mm come richiesto. </a:t>
            </a:r>
          </a:p>
          <a:p>
            <a:pPr>
              <a:spcAft>
                <a:spcPts val="0"/>
              </a:spcAft>
            </a:pPr>
            <a:endParaRPr lang="it-IT" sz="1400" dirty="0"/>
          </a:p>
          <a:p>
            <a:pPr>
              <a:spcAft>
                <a:spcPts val="0"/>
              </a:spcAft>
            </a:pPr>
            <a:r>
              <a:rPr lang="it-IT" sz="1400" dirty="0">
                <a:effectLst/>
              </a:rPr>
              <a:t>Sulla superficie lavorata facciamo poi un attacco chimico + un </a:t>
            </a:r>
            <a:r>
              <a:rPr lang="it-IT" sz="1400" dirty="0" err="1">
                <a:effectLst/>
              </a:rPr>
              <a:t>polishing</a:t>
            </a:r>
            <a:r>
              <a:rPr lang="it-IT" sz="1400" dirty="0">
                <a:effectLst/>
              </a:rPr>
              <a:t> meccanico-chimico.</a:t>
            </a:r>
            <a:br>
              <a:rPr lang="it-IT" sz="1400" dirty="0">
                <a:effectLst/>
              </a:rPr>
            </a:br>
            <a:r>
              <a:rPr lang="it-IT" sz="1400" dirty="0">
                <a:effectLst/>
              </a:rPr>
              <a:t>Successivamente taglieremo il wafer con la nostra </a:t>
            </a:r>
            <a:r>
              <a:rPr lang="it-IT" sz="1400" dirty="0" err="1">
                <a:effectLst/>
              </a:rPr>
              <a:t>dicing</a:t>
            </a:r>
            <a:r>
              <a:rPr lang="it-IT" sz="1400" dirty="0">
                <a:effectLst/>
              </a:rPr>
              <a:t> machine secondo il disegno in allegato. </a:t>
            </a:r>
            <a:br>
              <a:rPr lang="it-IT" sz="1400" dirty="0">
                <a:effectLst/>
              </a:rPr>
            </a:br>
            <a:r>
              <a:rPr lang="it-IT" sz="1400" dirty="0">
                <a:effectLst/>
              </a:rPr>
              <a:t>Si ottengono così 3 cristalli </a:t>
            </a:r>
            <a:r>
              <a:rPr lang="it-IT" sz="1400" dirty="0">
                <a:solidFill>
                  <a:srgbClr val="FF0000"/>
                </a:solidFill>
                <a:effectLst/>
              </a:rPr>
              <a:t>22 mm x 44 mm </a:t>
            </a:r>
            <a:r>
              <a:rPr lang="it-IT" sz="1400" dirty="0">
                <a:solidFill>
                  <a:schemeClr val="tx1"/>
                </a:solidFill>
                <a:effectLst/>
              </a:rPr>
              <a:t>e circa 11/12 cristalli </a:t>
            </a:r>
            <a:r>
              <a:rPr lang="it-IT" sz="1400" dirty="0">
                <a:solidFill>
                  <a:srgbClr val="FF0000"/>
                </a:solidFill>
                <a:effectLst/>
              </a:rPr>
              <a:t>11 mm x 22 mm.</a:t>
            </a:r>
            <a:br>
              <a:rPr lang="it-IT" sz="1400" dirty="0">
                <a:solidFill>
                  <a:srgbClr val="FF0000"/>
                </a:solidFill>
                <a:effectLst/>
              </a:rPr>
            </a:br>
            <a:r>
              <a:rPr lang="it-IT" sz="1400" dirty="0">
                <a:effectLst/>
              </a:rPr>
              <a:t>La </a:t>
            </a:r>
            <a:r>
              <a:rPr lang="it-IT" sz="1400" dirty="0" err="1">
                <a:effectLst/>
              </a:rPr>
              <a:t>dicing</a:t>
            </a:r>
            <a:r>
              <a:rPr lang="it-IT" sz="1400" dirty="0">
                <a:effectLst/>
              </a:rPr>
              <a:t> </a:t>
            </a:r>
            <a:r>
              <a:rPr lang="it-IT" sz="1400" dirty="0" err="1">
                <a:effectLst/>
              </a:rPr>
              <a:t>blade</a:t>
            </a:r>
            <a:r>
              <a:rPr lang="it-IT" sz="1400" dirty="0">
                <a:effectLst/>
              </a:rPr>
              <a:t> di spessore 80 </a:t>
            </a:r>
            <a:r>
              <a:rPr lang="it-IT" sz="1400" dirty="0" err="1">
                <a:effectLst/>
              </a:rPr>
              <a:t>microns</a:t>
            </a:r>
            <a:r>
              <a:rPr lang="it-IT" sz="1400" dirty="0">
                <a:effectLst/>
              </a:rPr>
              <a:t> lascia però qualche “</a:t>
            </a:r>
            <a:r>
              <a:rPr lang="it-IT" sz="1400" dirty="0" err="1">
                <a:effectLst/>
              </a:rPr>
              <a:t>damages</a:t>
            </a:r>
            <a:r>
              <a:rPr lang="it-IT" sz="1400" dirty="0">
                <a:effectLst/>
              </a:rPr>
              <a:t>”. </a:t>
            </a:r>
            <a:br>
              <a:rPr lang="it-IT" sz="1400" dirty="0">
                <a:effectLst/>
              </a:rPr>
            </a:br>
            <a:r>
              <a:rPr lang="it-IT" sz="1400" dirty="0">
                <a:effectLst/>
              </a:rPr>
              <a:t>Questi </a:t>
            </a:r>
            <a:r>
              <a:rPr lang="it-IT" sz="1400" dirty="0" err="1">
                <a:effectLst/>
              </a:rPr>
              <a:t>damages</a:t>
            </a:r>
            <a:r>
              <a:rPr lang="it-IT" sz="1400" dirty="0">
                <a:effectLst/>
              </a:rPr>
              <a:t> sui lati corti possono essere ripresi con un </a:t>
            </a:r>
            <a:r>
              <a:rPr lang="it-IT" sz="1400" dirty="0" err="1">
                <a:effectLst/>
              </a:rPr>
              <a:t>polishing</a:t>
            </a:r>
            <a:r>
              <a:rPr lang="it-IT" sz="1400" dirty="0">
                <a:effectLst/>
              </a:rPr>
              <a:t> meccanico-chimico. </a:t>
            </a:r>
            <a:br>
              <a:rPr lang="it-IT" sz="1400" dirty="0">
                <a:effectLst/>
              </a:rPr>
            </a:br>
            <a:r>
              <a:rPr lang="it-IT" sz="1400" dirty="0">
                <a:effectLst/>
              </a:rPr>
              <a:t>In pratica incolliamo i cristalli insieme e facciamo un </a:t>
            </a:r>
            <a:r>
              <a:rPr lang="it-IT" sz="1400" dirty="0" err="1">
                <a:effectLst/>
              </a:rPr>
              <a:t>polishing</a:t>
            </a:r>
            <a:r>
              <a:rPr lang="it-IT" sz="1400" dirty="0">
                <a:effectLst/>
              </a:rPr>
              <a:t> sui lati corti dei cristalli.</a:t>
            </a:r>
          </a:p>
          <a:p>
            <a:pPr marL="0" indent="0">
              <a:spcAft>
                <a:spcPts val="0"/>
              </a:spcAft>
              <a:buNone/>
            </a:pPr>
            <a:endParaRPr lang="it-IT" sz="1400" dirty="0">
              <a:effectLst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effectLst/>
              </a:rPr>
              <a:t>La stima totale del costo è di circa </a:t>
            </a:r>
            <a:r>
              <a:rPr lang="it-IT" sz="1400" dirty="0">
                <a:solidFill>
                  <a:srgbClr val="FF0000"/>
                </a:solidFill>
                <a:effectLst/>
              </a:rPr>
              <a:t>3000 +/- 200 euro </a:t>
            </a:r>
            <a:r>
              <a:rPr lang="it-IT" sz="1400" dirty="0">
                <a:effectLst/>
              </a:rPr>
              <a:t>e i tempi di consegna sono entro settembre 2022.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it-IT" sz="1400" dirty="0"/>
              <a:t> </a:t>
            </a:r>
            <a:endParaRPr lang="it-IT" sz="1400" dirty="0">
              <a:effectLst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effectLst/>
              </a:rPr>
              <a:t>I cristalli saranno in accordo con le vostre specifiche:</a:t>
            </a:r>
          </a:p>
          <a:p>
            <a:pPr marL="324000" lvl="1" indent="0">
              <a:spcAft>
                <a:spcPts val="0"/>
              </a:spcAft>
              <a:buNone/>
            </a:pPr>
            <a:r>
              <a:rPr lang="it-IT" sz="1400" dirty="0">
                <a:effectLst/>
              </a:rPr>
              <a:t>- Tutti e tre i cristalli hanno le specifiche qui appresso:</a:t>
            </a:r>
          </a:p>
          <a:p>
            <a:pPr marL="324000" lvl="1" indent="0">
              <a:spcAft>
                <a:spcPts val="0"/>
              </a:spcAft>
              <a:buNone/>
            </a:pPr>
            <a:r>
              <a:rPr lang="it-IT" sz="1400" dirty="0">
                <a:effectLst/>
              </a:rPr>
              <a:t>- Orientamento piano (110) . . . . .  : +/- 30’’ d’arco (&lt; 0.05 </a:t>
            </a:r>
            <a:r>
              <a:rPr lang="it-IT" sz="1400" dirty="0" err="1">
                <a:effectLst/>
              </a:rPr>
              <a:t>deg</a:t>
            </a:r>
            <a:r>
              <a:rPr lang="it-IT" sz="1400" dirty="0">
                <a:effectLst/>
              </a:rPr>
              <a:t>)</a:t>
            </a:r>
          </a:p>
          <a:p>
            <a:pPr marL="324000" lvl="1" indent="0">
              <a:spcAft>
                <a:spcPts val="0"/>
              </a:spcAft>
              <a:buNone/>
            </a:pPr>
            <a:r>
              <a:rPr lang="it-IT" sz="1400" dirty="0">
                <a:effectLst/>
              </a:rPr>
              <a:t>- Tolleranza dimensioni (</a:t>
            </a:r>
            <a:r>
              <a:rPr lang="it-IT" sz="1400" dirty="0" err="1">
                <a:effectLst/>
              </a:rPr>
              <a:t>Lxl</a:t>
            </a:r>
            <a:r>
              <a:rPr lang="it-IT" sz="1400" dirty="0">
                <a:effectLst/>
              </a:rPr>
              <a:t>) . . . . . : +/- 0.2 mm</a:t>
            </a:r>
          </a:p>
          <a:p>
            <a:pPr marL="324000" lvl="1" indent="0">
              <a:spcAft>
                <a:spcPts val="0"/>
              </a:spcAft>
              <a:buNone/>
            </a:pPr>
            <a:r>
              <a:rPr lang="it-IT" sz="1400" dirty="0"/>
              <a:t>- </a:t>
            </a:r>
            <a:r>
              <a:rPr lang="it-IT" sz="1400" dirty="0">
                <a:effectLst/>
              </a:rPr>
              <a:t>Tolleranza spessore . . . . . . . . . . . : +/- 50 µm</a:t>
            </a:r>
          </a:p>
          <a:p>
            <a:pPr marL="324000" lvl="1" indent="0">
              <a:spcAft>
                <a:spcPts val="0"/>
              </a:spcAft>
              <a:buNone/>
            </a:pPr>
            <a:r>
              <a:rPr lang="it-IT" sz="1400" dirty="0"/>
              <a:t>-  </a:t>
            </a:r>
            <a:r>
              <a:rPr lang="it-IT" sz="1400" dirty="0">
                <a:effectLst/>
              </a:rPr>
              <a:t>Parallelismo delle facce . . . . . . . . : +/- 10 µm</a:t>
            </a:r>
          </a:p>
          <a:p>
            <a:pPr marL="324000" lvl="1" indent="0">
              <a:spcAft>
                <a:spcPts val="0"/>
              </a:spcAft>
              <a:buNone/>
            </a:pPr>
            <a:r>
              <a:rPr lang="it-IT" sz="1400" dirty="0">
                <a:effectLst/>
              </a:rPr>
              <a:t>-  Rugosità delle facce maggiori. . . . :  Ra &lt; 50Å</a:t>
            </a:r>
            <a:endParaRPr lang="it-IT" sz="1200" dirty="0">
              <a:effectLst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23C5B2-F51D-58C4-710F-CFC2414F2E2A}"/>
              </a:ext>
            </a:extLst>
          </p:cNvPr>
          <p:cNvSpPr txBox="1"/>
          <p:nvPr/>
        </p:nvSpPr>
        <p:spPr>
          <a:xfrm>
            <a:off x="474487" y="5857451"/>
            <a:ext cx="1059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Siamo inoltre in contatto con una </a:t>
            </a:r>
            <a:r>
              <a:rPr lang="it-IT" dirty="0">
                <a:solidFill>
                  <a:srgbClr val="FF0000"/>
                </a:solidFill>
              </a:rPr>
              <a:t>ditta tedesca </a:t>
            </a:r>
            <a:r>
              <a:rPr lang="it-IT" dirty="0"/>
              <a:t>per un preventivo per cristalli con caratteristiche particolari per </a:t>
            </a:r>
          </a:p>
          <a:p>
            <a:r>
              <a:rPr lang="it-IT" dirty="0"/>
              <a:t>aumentare l’efficienza dei processi. </a:t>
            </a:r>
            <a:r>
              <a:rPr lang="it-IT" dirty="0">
                <a:solidFill>
                  <a:srgbClr val="FF0000"/>
                </a:solidFill>
              </a:rPr>
              <a:t>Offerta non ancora ultimata e studio che rimandiamo per il 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375A94-2BB3-4DB9-BBE9-167F0A9C6F63}"/>
                  </a:ext>
                </a:extLst>
              </p14:cNvPr>
              <p14:cNvContentPartPr/>
              <p14:nvPr/>
            </p14:nvContentPartPr>
            <p14:xfrm>
              <a:off x="11785580" y="572740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375A94-2BB3-4DB9-BBE9-167F0A9C6F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76940" y="57184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0E377C9-B7F1-43ED-9266-851B6A82C9F2}"/>
              </a:ext>
            </a:extLst>
          </p:cNvPr>
          <p:cNvGrpSpPr/>
          <p:nvPr/>
        </p:nvGrpSpPr>
        <p:grpSpPr>
          <a:xfrm>
            <a:off x="8026555" y="376785"/>
            <a:ext cx="3918432" cy="5510055"/>
            <a:chOff x="8026555" y="376785"/>
            <a:chExt cx="3918432" cy="5510055"/>
          </a:xfrm>
        </p:grpSpPr>
        <p:pic>
          <p:nvPicPr>
            <p:cNvPr id="6" name="Segnaposto contenuto 4">
              <a:extLst>
                <a:ext uri="{FF2B5EF4-FFF2-40B4-BE49-F238E27FC236}">
                  <a16:creationId xmlns:a16="http://schemas.microsoft.com/office/drawing/2014/main" id="{A11B0728-2EDB-D4E5-7F47-25D70DABF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26555" y="376785"/>
              <a:ext cx="3918432" cy="5480666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F36E77-DC28-4811-B793-8E1C4681B089}"/>
                </a:ext>
              </a:extLst>
            </p:cNvPr>
            <p:cNvSpPr/>
            <p:nvPr/>
          </p:nvSpPr>
          <p:spPr>
            <a:xfrm>
              <a:off x="8198885" y="686070"/>
              <a:ext cx="1385181" cy="7865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1E25C2-69A4-44ED-8BFD-49ED457D7D49}"/>
                </a:ext>
              </a:extLst>
            </p:cNvPr>
            <p:cNvSpPr/>
            <p:nvPr/>
          </p:nvSpPr>
          <p:spPr>
            <a:xfrm>
              <a:off x="10782274" y="5240509"/>
              <a:ext cx="1162713" cy="6463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2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E207-1CAC-48C9-B15D-3C3F3073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Manca</a:t>
            </a:r>
            <a:r>
              <a:rPr lang="fr-FR" dirty="0"/>
              <a:t> un </a:t>
            </a:r>
            <a:r>
              <a:rPr lang="fr-FR" dirty="0" err="1"/>
              <a:t>goniometro</a:t>
            </a:r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28241B-082B-40FC-A32A-9E15FE6FF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9295" y="1915065"/>
            <a:ext cx="3590358" cy="481760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B4042C-A7F7-40CE-B434-7DA02FEEC461}"/>
              </a:ext>
            </a:extLst>
          </p:cNvPr>
          <p:cNvSpPr txBox="1"/>
          <p:nvPr/>
        </p:nvSpPr>
        <p:spPr>
          <a:xfrm>
            <a:off x="7967050" y="6155844"/>
            <a:ext cx="122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 KEURO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946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ECB5DED8-CF5D-4B93-949E-69B00C04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03" y="585787"/>
            <a:ext cx="3057525" cy="59531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B2D98-5100-42F7-A7B5-32A44DD4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7F02-AA18-884C-9C8E-C3C97857A4F5}" type="slidenum">
              <a:rPr lang="it-IT" smtClean="0"/>
              <a:t>29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8B12C-A021-4375-8122-CC65E0E7F525}"/>
              </a:ext>
            </a:extLst>
          </p:cNvPr>
          <p:cNvSpPr txBox="1"/>
          <p:nvPr/>
        </p:nvSpPr>
        <p:spPr>
          <a:xfrm>
            <a:off x="328061" y="928261"/>
            <a:ext cx="4853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to now we always used </a:t>
            </a:r>
            <a:r>
              <a:rPr lang="en-US" dirty="0" err="1"/>
              <a:t>TIMEPix</a:t>
            </a:r>
            <a:r>
              <a:rPr lang="en-US" dirty="0"/>
              <a:t> detector with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10 ns resolution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50 um spatial resolution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Big dead time (few time frame per second)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Information on Charge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>
                <a:solidFill>
                  <a:srgbClr val="FF0000"/>
                </a:solidFill>
              </a:rPr>
              <a:t> Time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8831F-BFC0-44EA-B8F8-1AF299F2D16A}"/>
              </a:ext>
            </a:extLst>
          </p:cNvPr>
          <p:cNvSpPr txBox="1"/>
          <p:nvPr/>
        </p:nvSpPr>
        <p:spPr>
          <a:xfrm>
            <a:off x="328061" y="2514461"/>
            <a:ext cx="41740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Improvement with TIMEPix3 detector are: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434"/>
                </a:solidFill>
              </a:rPr>
              <a:t>1 ns resolution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434"/>
                </a:solidFill>
              </a:rPr>
              <a:t>50 um spatial resolution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434"/>
                </a:solidFill>
              </a:rPr>
              <a:t>NO</a:t>
            </a:r>
            <a:r>
              <a:rPr lang="en-US" dirty="0">
                <a:solidFill>
                  <a:srgbClr val="007434"/>
                </a:solidFill>
              </a:rPr>
              <a:t> dead time (data drive mode)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434"/>
                </a:solidFill>
              </a:rPr>
              <a:t>Information on Charge </a:t>
            </a:r>
            <a:r>
              <a:rPr lang="en-US" dirty="0">
                <a:solidFill>
                  <a:srgbClr val="007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>
                <a:solidFill>
                  <a:srgbClr val="007434"/>
                </a:solidFill>
              </a:rPr>
              <a:t>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434"/>
                </a:solidFill>
              </a:rPr>
              <a:t>Online Clustering </a:t>
            </a:r>
            <a:endParaRPr lang="en-GB" dirty="0">
              <a:solidFill>
                <a:srgbClr val="00743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B2663D-28B1-4707-883E-9654407E2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8" t="40928" r="4116" b="39260"/>
          <a:stretch/>
        </p:blipFill>
        <p:spPr>
          <a:xfrm>
            <a:off x="523800" y="4377659"/>
            <a:ext cx="6319761" cy="19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0E4FE-F5F6-9D76-A3E3-F5432763F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eseguire i Test ? H8 </a:t>
            </a:r>
            <a:r>
              <a:rPr lang="it-IT" dirty="0"/>
              <a:t>oppure  M2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48289C-968B-60E5-7DC4-022C87198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Per quanto riguarda il programma scientifico quasi tutte le misure possono essere fatte con </a:t>
            </a:r>
            <a:br>
              <a:rPr lang="it-IT" sz="2000" dirty="0"/>
            </a:br>
            <a:r>
              <a:rPr lang="it-IT" sz="2000" dirty="0"/>
              <a:t>fasci di differenti particelle tranne:</a:t>
            </a: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it-IT" sz="2000" dirty="0">
                <a:solidFill>
                  <a:srgbClr val="002060"/>
                </a:solidFill>
              </a:rPr>
              <a:t>Crystal characterization with </a:t>
            </a:r>
            <a:r>
              <a:rPr lang="it-IT" sz="2000" dirty="0" err="1">
                <a:solidFill>
                  <a:srgbClr val="002060"/>
                </a:solidFill>
              </a:rPr>
              <a:t>muon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beams</a:t>
            </a:r>
            <a:r>
              <a:rPr lang="it-IT" sz="2000" dirty="0">
                <a:solidFill>
                  <a:srgbClr val="002060"/>
                </a:solidFill>
              </a:rPr>
              <a:t> (+/-)	</a:t>
            </a: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it-IT" sz="2000" dirty="0" err="1">
                <a:solidFill>
                  <a:srgbClr val="002060"/>
                </a:solidFill>
              </a:rPr>
              <a:t>Muon</a:t>
            </a:r>
            <a:r>
              <a:rPr lang="it-IT" sz="2000" dirty="0">
                <a:solidFill>
                  <a:srgbClr val="002060"/>
                </a:solidFill>
              </a:rPr>
              <a:t> energy </a:t>
            </a:r>
            <a:r>
              <a:rPr lang="it-IT" sz="2000" dirty="0" err="1">
                <a:solidFill>
                  <a:srgbClr val="002060"/>
                </a:solidFill>
              </a:rPr>
              <a:t>losses</a:t>
            </a:r>
            <a:r>
              <a:rPr lang="it-IT" sz="2000" dirty="0">
                <a:solidFill>
                  <a:srgbClr val="002060"/>
                </a:solidFill>
              </a:rPr>
              <a:t> and </a:t>
            </a:r>
            <a:r>
              <a:rPr lang="it-IT" sz="2000" dirty="0" err="1">
                <a:solidFill>
                  <a:srgbClr val="002060"/>
                </a:solidFill>
              </a:rPr>
              <a:t>radiation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emission</a:t>
            </a:r>
            <a:r>
              <a:rPr lang="it-IT" sz="2000" dirty="0">
                <a:solidFill>
                  <a:srgbClr val="002060"/>
                </a:solidFill>
              </a:rPr>
              <a:t>	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it-IT" sz="2000" dirty="0"/>
              <a:t>Che necessitano di fasci di muoni….individuati per ora in zona M2, dove è possibile un accordo con la collaborazione </a:t>
            </a:r>
            <a:r>
              <a:rPr lang="it-IT" sz="2000" dirty="0" err="1"/>
              <a:t>MuonE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915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B2D98-5100-42F7-A7B5-32A44DD4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7F02-AA18-884C-9C8E-C3C97857A4F5}" type="slidenum">
              <a:rPr lang="it-IT" smtClean="0"/>
              <a:t>30</a:t>
            </a:fld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37AAE-9F3A-48BD-A8EB-E7006B361F21}"/>
              </a:ext>
            </a:extLst>
          </p:cNvPr>
          <p:cNvSpPr txBox="1"/>
          <p:nvPr/>
        </p:nvSpPr>
        <p:spPr>
          <a:xfrm>
            <a:off x="472168" y="740882"/>
            <a:ext cx="53911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914900" algn="r"/>
              </a:tabLst>
            </a:pPr>
            <a:r>
              <a:rPr lang="en-US" dirty="0">
                <a:solidFill>
                  <a:srgbClr val="002060"/>
                </a:solidFill>
              </a:rPr>
              <a:t>Katherine readout for a TIMEPix3 quad . : 	4000	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914900" algn="r"/>
              </a:tabLst>
            </a:pPr>
            <a:r>
              <a:rPr lang="en-US" dirty="0">
                <a:solidFill>
                  <a:srgbClr val="002060"/>
                </a:solidFill>
              </a:rPr>
              <a:t>Timepix3 quad board   . . . . . . . . . . . . . . . :    	1400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914900" algn="r"/>
              </a:tabLst>
            </a:pPr>
            <a:r>
              <a:rPr lang="en-US" dirty="0">
                <a:solidFill>
                  <a:srgbClr val="002060"/>
                </a:solidFill>
              </a:rPr>
              <a:t>Timepix3 wire bonding . . . . . . . . . . . . . . . . :    	600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914900" algn="r"/>
              </a:tabLst>
            </a:pPr>
            <a:r>
              <a:rPr lang="en-US" dirty="0">
                <a:solidFill>
                  <a:srgbClr val="002060"/>
                </a:solidFill>
              </a:rPr>
              <a:t>4 Timpix3 chips . . . . . . . . . . . . . . . . . . . . . : 	1000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914900" algn="r"/>
              </a:tabLst>
            </a:pPr>
            <a:r>
              <a:rPr lang="en-US" dirty="0">
                <a:solidFill>
                  <a:srgbClr val="002060"/>
                </a:solidFill>
              </a:rPr>
              <a:t>Silicon quad . . . . . . . . . . . . . . . . . . : 	2000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914900" algn="r"/>
              </a:tabLst>
            </a:pPr>
            <a:r>
              <a:rPr lang="en-US" dirty="0">
                <a:solidFill>
                  <a:srgbClr val="002060"/>
                </a:solidFill>
              </a:rPr>
              <a:t>2 cables VHDCI high speed  . . . . . . . . . . . : 	1000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914900" algn="r"/>
              </a:tabLst>
            </a:pPr>
            <a:r>
              <a:rPr lang="en-US" b="1" dirty="0">
                <a:solidFill>
                  <a:srgbClr val="002060"/>
                </a:solidFill>
              </a:rPr>
              <a:t>Total . . . . . . . . . . . . . . . . . . . . . . . . . . . . . : 	10000 </a:t>
            </a:r>
          </a:p>
          <a:p>
            <a:endParaRPr lang="en-GB" dirty="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24257" y="167267"/>
            <a:ext cx="2997940" cy="3403474"/>
            <a:chOff x="6296024" y="116476"/>
            <a:chExt cx="2647951" cy="37408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B2663D-28B1-4707-883E-9654407E2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6024" y="116476"/>
              <a:ext cx="2647951" cy="374083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500933-5B1C-49CB-BFA3-C34B5E00DAC4}"/>
                </a:ext>
              </a:extLst>
            </p:cNvPr>
            <p:cNvSpPr/>
            <p:nvPr/>
          </p:nvSpPr>
          <p:spPr>
            <a:xfrm>
              <a:off x="8381999" y="2948909"/>
              <a:ext cx="561976" cy="189841"/>
            </a:xfrm>
            <a:prstGeom prst="rect">
              <a:avLst/>
            </a:prstGeom>
            <a:solidFill>
              <a:srgbClr val="FFFF66">
                <a:alpha val="30196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56334" y="3917342"/>
            <a:ext cx="5265863" cy="2750521"/>
            <a:chOff x="4567947" y="3857310"/>
            <a:chExt cx="5265863" cy="27505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-4045"/>
            <a:stretch/>
          </p:blipFill>
          <p:spPr>
            <a:xfrm>
              <a:off x="4567947" y="3857310"/>
              <a:ext cx="5265863" cy="275052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500933-5B1C-49CB-BFA3-C34B5E00DAC4}"/>
                </a:ext>
              </a:extLst>
            </p:cNvPr>
            <p:cNvSpPr/>
            <p:nvPr/>
          </p:nvSpPr>
          <p:spPr>
            <a:xfrm>
              <a:off x="8381672" y="5955757"/>
              <a:ext cx="561976" cy="495518"/>
            </a:xfrm>
            <a:prstGeom prst="rect">
              <a:avLst/>
            </a:prstGeom>
            <a:solidFill>
              <a:srgbClr val="FFFF66">
                <a:alpha val="30196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6187" y="3375678"/>
            <a:ext cx="4848225" cy="3048000"/>
            <a:chOff x="1524001" y="3393532"/>
            <a:chExt cx="4848225" cy="3048000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1" y="3393532"/>
              <a:ext cx="4848225" cy="3048000"/>
              <a:chOff x="2857499" y="3429000"/>
              <a:chExt cx="4848225" cy="304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CF9636F-07C4-415D-BE2D-2B26D8A39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7499" y="3429000"/>
                <a:ext cx="4848225" cy="304800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4533116-12BC-4A7E-9F2C-BBB2C1A80D73}"/>
                  </a:ext>
                </a:extLst>
              </p:cNvPr>
              <p:cNvSpPr/>
              <p:nvPr/>
            </p:nvSpPr>
            <p:spPr>
              <a:xfrm>
                <a:off x="5734050" y="5783681"/>
                <a:ext cx="561976" cy="207544"/>
              </a:xfrm>
              <a:prstGeom prst="rect">
                <a:avLst/>
              </a:prstGeom>
              <a:solidFill>
                <a:srgbClr val="FFFF66">
                  <a:alpha val="30196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4061045" y="3492478"/>
              <a:ext cx="1466193" cy="14188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9722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84624" y="2110044"/>
            <a:ext cx="9266126" cy="107721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dirty="0"/>
              <a:t>Per unire due fasci differenti nello spazio delle fasi devo applicare una</a:t>
            </a:r>
          </a:p>
          <a:p>
            <a:pPr algn="ctr"/>
            <a:r>
              <a:rPr lang="it-IT" sz="1600" dirty="0"/>
              <a:t> forza ad uno dei due e non all’altro!!!!  </a:t>
            </a:r>
          </a:p>
          <a:p>
            <a:pPr algn="ctr"/>
            <a:r>
              <a:rPr lang="it-IT" sz="1600" dirty="0"/>
              <a:t>Ma una forza che devii solo un fascio della stessa carica nella stessa direzione nello stesso punto non esiste…</a:t>
            </a:r>
          </a:p>
          <a:p>
            <a:pPr algn="ctr"/>
            <a:r>
              <a:rPr lang="it-IT" sz="1600" dirty="0"/>
              <a:t>l’altro fascio riceve lo stesso kick e viene deviato rispetto al primo.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2218266" y="3930650"/>
            <a:ext cx="2413000" cy="9567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2023533" y="3862917"/>
            <a:ext cx="2607733" cy="8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4741333" y="3803650"/>
            <a:ext cx="3615267" cy="59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4741333" y="3871383"/>
            <a:ext cx="3615267" cy="592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ella a 5 punte 10"/>
          <p:cNvSpPr/>
          <p:nvPr/>
        </p:nvSpPr>
        <p:spPr>
          <a:xfrm>
            <a:off x="4631266" y="3729566"/>
            <a:ext cx="372533" cy="2836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911341" y="5085193"/>
            <a:ext cx="10076861" cy="830997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Grazie alla separazione tra moto coerente e incoerente i cristalli curvi possono</a:t>
            </a:r>
          </a:p>
          <a:p>
            <a:r>
              <a:rPr lang="it-IT" sz="2400" dirty="0">
                <a:solidFill>
                  <a:schemeClr val="bg1"/>
                </a:solidFill>
              </a:rPr>
              <a:t>fare da ‘filtro angolare’….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12720" y="347834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Beam</a:t>
            </a:r>
            <a:r>
              <a:rPr lang="it-IT" dirty="0"/>
              <a:t> 1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34779" y="414043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Beam</a:t>
            </a:r>
            <a:r>
              <a:rPr lang="it-IT" dirty="0"/>
              <a:t> 2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949773" y="342585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Beam</a:t>
            </a:r>
            <a:r>
              <a:rPr lang="it-IT" dirty="0"/>
              <a:t> 1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949772" y="390101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Beam</a:t>
            </a:r>
            <a:r>
              <a:rPr lang="it-IT" dirty="0"/>
              <a:t> 2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Protons and Muon Coalescence and </a:t>
            </a:r>
            <a:r>
              <a:rPr lang="en-US" dirty="0" smtClean="0"/>
              <a:t>Merging:</a:t>
            </a:r>
            <a:br>
              <a:rPr lang="en-US" dirty="0" smtClean="0"/>
            </a:br>
            <a:r>
              <a:rPr lang="it-IT" dirty="0" smtClean="0"/>
              <a:t>Perché </a:t>
            </a:r>
            <a:r>
              <a:rPr lang="it-IT" dirty="0"/>
              <a:t>è complesso?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600651" y="6365910"/>
            <a:ext cx="2844799" cy="365125"/>
          </a:xfrm>
        </p:spPr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575892" y="6361584"/>
            <a:ext cx="6917210" cy="365125"/>
          </a:xfrm>
        </p:spPr>
        <p:txBody>
          <a:bodyPr/>
          <a:lstStyle/>
          <a:p>
            <a:r>
              <a:rPr lang="it-IT" dirty="0"/>
              <a:t>Prospettive UA9 e cristalli per manipolazione fasci (Firenze-CSN1)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0553000" y="6365910"/>
            <a:ext cx="1052510" cy="365125"/>
          </a:xfrm>
        </p:spPr>
        <p:txBody>
          <a:bodyPr/>
          <a:lstStyle/>
          <a:p>
            <a:fld id="{48D6D80D-7DF2-42D9-B7CA-3CD9DCFF34A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53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 flipH="1">
            <a:off x="5708768" y="2670767"/>
            <a:ext cx="3931200" cy="3886400"/>
          </a:xfrm>
          <a:prstGeom prst="blockArc">
            <a:avLst>
              <a:gd name="adj1" fmla="val 17706287"/>
              <a:gd name="adj2" fmla="val 30912"/>
              <a:gd name="adj3" fmla="val 14037"/>
            </a:avLst>
          </a:prstGeom>
          <a:solidFill>
            <a:srgbClr val="F3F3F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9" name="Google Shape;79;p14"/>
          <p:cNvGrpSpPr/>
          <p:nvPr/>
        </p:nvGrpSpPr>
        <p:grpSpPr>
          <a:xfrm>
            <a:off x="5911963" y="2836335"/>
            <a:ext cx="3931205" cy="3924032"/>
            <a:chOff x="4164096" y="2127251"/>
            <a:chExt cx="2948404" cy="2943024"/>
          </a:xfrm>
        </p:grpSpPr>
        <p:sp>
          <p:nvSpPr>
            <p:cNvPr id="80" name="Google Shape;80;p14"/>
            <p:cNvSpPr/>
            <p:nvPr/>
          </p:nvSpPr>
          <p:spPr>
            <a:xfrm flipH="1">
              <a:off x="4164100" y="2155475"/>
              <a:ext cx="2948400" cy="2914800"/>
            </a:xfrm>
            <a:prstGeom prst="blockArc">
              <a:avLst>
                <a:gd name="adj1" fmla="val 17706287"/>
                <a:gd name="adj2" fmla="val 21521805"/>
                <a:gd name="adj3" fmla="val 0"/>
              </a:avLst>
            </a:prstGeom>
            <a:solidFill>
              <a:srgbClr val="F3F3F3"/>
            </a:solidFill>
            <a:ln w="1905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81" name="Google Shape;81;p14"/>
            <p:cNvCxnSpPr>
              <a:stCxn id="80" idx="0"/>
            </p:cNvCxnSpPr>
            <p:nvPr/>
          </p:nvCxnSpPr>
          <p:spPr>
            <a:xfrm rot="10800000" flipH="1">
              <a:off x="5018696" y="2127251"/>
              <a:ext cx="358800" cy="163200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4"/>
            <p:cNvCxnSpPr/>
            <p:nvPr/>
          </p:nvCxnSpPr>
          <p:spPr>
            <a:xfrm>
              <a:off x="4164096" y="3565976"/>
              <a:ext cx="10800" cy="404700"/>
            </a:xfrm>
            <a:prstGeom prst="straightConnector1">
              <a:avLst/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83" name="Google Shape;83;p14"/>
          <p:cNvCxnSpPr/>
          <p:nvPr/>
        </p:nvCxnSpPr>
        <p:spPr>
          <a:xfrm flipH="1">
            <a:off x="4489302" y="2594200"/>
            <a:ext cx="3562400" cy="16640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4" name="Google Shape;84;p14"/>
          <p:cNvSpPr/>
          <p:nvPr/>
        </p:nvSpPr>
        <p:spPr>
          <a:xfrm rot="-180225">
            <a:off x="4599486" y="2921931"/>
            <a:ext cx="2941456" cy="999440"/>
          </a:xfrm>
          <a:custGeom>
            <a:avLst/>
            <a:gdLst/>
            <a:ahLst/>
            <a:cxnLst/>
            <a:rect l="l" t="t" r="r" b="b"/>
            <a:pathLst>
              <a:path w="88246" h="29984" extrusionOk="0">
                <a:moveTo>
                  <a:pt x="88246" y="0"/>
                </a:moveTo>
                <a:cubicBezTo>
                  <a:pt x="82669" y="2121"/>
                  <a:pt x="69493" y="7728"/>
                  <a:pt x="54785" y="12725"/>
                </a:cubicBezTo>
                <a:cubicBezTo>
                  <a:pt x="40077" y="17722"/>
                  <a:pt x="9131" y="27108"/>
                  <a:pt x="0" y="29984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5" name="Google Shape;85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19997">
            <a:off x="9326722" y="540103"/>
            <a:ext cx="2587633" cy="243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 rot="10800000">
            <a:off x="5896842" y="1391600"/>
            <a:ext cx="23200" cy="38800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7" name="Google Shape;87;p14"/>
          <p:cNvCxnSpPr/>
          <p:nvPr/>
        </p:nvCxnSpPr>
        <p:spPr>
          <a:xfrm rot="10800000" flipH="1">
            <a:off x="5918835" y="1656500"/>
            <a:ext cx="3161600" cy="528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88;p14"/>
          <p:cNvCxnSpPr/>
          <p:nvPr/>
        </p:nvCxnSpPr>
        <p:spPr>
          <a:xfrm flipH="1">
            <a:off x="4632735" y="2511000"/>
            <a:ext cx="4024000" cy="14868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9" name="Google Shape;89;p14"/>
          <p:cNvCxnSpPr/>
          <p:nvPr/>
        </p:nvCxnSpPr>
        <p:spPr>
          <a:xfrm rot="10800000" flipH="1">
            <a:off x="8671868" y="2110200"/>
            <a:ext cx="725600" cy="4008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0" name="Google Shape;90;p14"/>
          <p:cNvGrpSpPr/>
          <p:nvPr/>
        </p:nvGrpSpPr>
        <p:grpSpPr>
          <a:xfrm>
            <a:off x="7592931" y="1482650"/>
            <a:ext cx="958912" cy="2191925"/>
            <a:chOff x="5424822" y="1111987"/>
            <a:chExt cx="719184" cy="1643944"/>
          </a:xfrm>
        </p:grpSpPr>
        <p:sp>
          <p:nvSpPr>
            <p:cNvPr id="91" name="Google Shape;91;p14"/>
            <p:cNvSpPr/>
            <p:nvPr/>
          </p:nvSpPr>
          <p:spPr>
            <a:xfrm rot="-1466637">
              <a:off x="5798394" y="1043908"/>
              <a:ext cx="3625" cy="1769658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;p14"/>
            <p:cNvSpPr/>
            <p:nvPr/>
          </p:nvSpPr>
          <p:spPr>
            <a:xfrm rot="-1364160">
              <a:off x="5576645" y="1094488"/>
              <a:ext cx="34154" cy="792117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3;p14"/>
            <p:cNvSpPr/>
            <p:nvPr/>
          </p:nvSpPr>
          <p:spPr>
            <a:xfrm rot="-1364160">
              <a:off x="5950728" y="1988022"/>
              <a:ext cx="34154" cy="792117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94" name="Google Shape;94;p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513" y="5422550"/>
            <a:ext cx="1385833" cy="77196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5692835" y="5365901"/>
            <a:ext cx="431200" cy="82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96;p14"/>
          <p:cNvSpPr txBox="1"/>
          <p:nvPr/>
        </p:nvSpPr>
        <p:spPr>
          <a:xfrm>
            <a:off x="6027402" y="5358384"/>
            <a:ext cx="8268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933"/>
              <a:t>Window selection</a:t>
            </a:r>
            <a:endParaRPr sz="933"/>
          </a:p>
        </p:txBody>
      </p:sp>
      <p:sp>
        <p:nvSpPr>
          <p:cNvPr id="97" name="Google Shape;97;p14"/>
          <p:cNvSpPr txBox="1"/>
          <p:nvPr/>
        </p:nvSpPr>
        <p:spPr>
          <a:xfrm rot="-5400000">
            <a:off x="5586502" y="4786700"/>
            <a:ext cx="826800" cy="3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933">
                <a:solidFill>
                  <a:srgbClr val="980000"/>
                </a:solidFill>
              </a:rPr>
              <a:t>Beam CH</a:t>
            </a:r>
            <a:endParaRPr sz="933">
              <a:solidFill>
                <a:srgbClr val="980000"/>
              </a:solidFill>
            </a:endParaRPr>
          </a:p>
        </p:txBody>
      </p:sp>
      <p:sp>
        <p:nvSpPr>
          <p:cNvPr id="98" name="Google Shape;98;p14"/>
          <p:cNvSpPr txBox="1"/>
          <p:nvPr/>
        </p:nvSpPr>
        <p:spPr>
          <a:xfrm rot="-1230248">
            <a:off x="4665760" y="3530186"/>
            <a:ext cx="826779" cy="3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933">
                <a:solidFill>
                  <a:srgbClr val="0000FF"/>
                </a:solidFill>
              </a:rPr>
              <a:t>Beam VR</a:t>
            </a:r>
            <a:endParaRPr sz="933">
              <a:solidFill>
                <a:srgbClr val="0000FF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6493787" y="1378795"/>
            <a:ext cx="826800" cy="3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933" dirty="0">
                <a:solidFill>
                  <a:srgbClr val="980000"/>
                </a:solidFill>
              </a:rPr>
              <a:t>No CH</a:t>
            </a:r>
            <a:endParaRPr sz="933" dirty="0">
              <a:solidFill>
                <a:srgbClr val="980000"/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 rot="-1254968">
            <a:off x="8046916" y="2461611"/>
            <a:ext cx="826888" cy="33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933">
                <a:solidFill>
                  <a:srgbClr val="0000FF"/>
                </a:solidFill>
              </a:rPr>
              <a:t>No VR</a:t>
            </a:r>
            <a:endParaRPr sz="933">
              <a:solidFill>
                <a:srgbClr val="0000FF"/>
              </a:solidFill>
            </a:endParaRPr>
          </a:p>
        </p:txBody>
      </p:sp>
      <p:sp>
        <p:nvSpPr>
          <p:cNvPr id="3" name="AutoShape 2" descr="data:image/png;base64,iVBORw0KGgoAAAANSUhEUgAAAMQAAAF7CAYAAACNTSR/AAAgAElEQVR4nO2dfVBUV97n+7+d/ya7tU8l/8w8qa3KlFu1PpvaGnfjE7LlJpl6nFT2wScTtyQ6PihhZDCMqKNCCJJGDKLIm/ElIhIwBowQRN58QzqKgKBCRAFb5EVERECiLba8dH/3j8Ntupvb3ff2vbfv7e7fZ+pURui+nD6cD+eee36/c3Qg5jFYV6d2FQiV0KldAS1yYcUKTAwNqV0NQgVICIKwg4QgCDtICB4eNTZixmxWuxqECugmJiaQmpqK5ORkWzly5AhKSkpspaGhAbdv37aViYkJteutKDSHCF50g4ODiImJQVNTk62Ul5fju+++s5W0tDR8+eWXtrJ27VqEhYXZyrZt2xyEKiwsdBCqra3NQaipqSm1PzdB8KI7evQo4uLi8OTJE6/L9evXHYQqLi52EColJcVBKHuZwsLCHGRKTk52kKmkpMRBJqPRqHabEQGMrqCgALGxsbbO/PjxY0lyeFPsZWpqanKQ6ejRo/jiiy+QmJiIxMRExMfHO8j05z//GXq93iZTamqqg0zV1dUOQvX19XlsFJpDBC+68fFxhznE6tWrHTqc/V/2nTt3OnTW4uJih4588+ZNn8s0ODjoUIe6ujqHOh48eBBxcXG2sn79eofP9+mnn2LTpk22Eh8fj+yFC7Fz2zZkZWWhsLAQ1dXVtnLlyhXBYhH+h8enTPZ/XW/fvj3vdsb+VicxMdGhs0VFRTkItW/fPofOWlVV5dCZ+/r6fC5UX1+fQx3Onz/vUMfdu3djy5YtthIZGenwGcPDwxEREWEr4eHhvPMq+5KdnT2vHd3NuezL48ePfdEvghZFH7tOTU05/DJbWlocfvGFhYUOHWXbtm0OnW3r1q0OQn377bcOnbW+vt6hM/tapidPnqCzs9NBpnXr1s3r4EVFRS7lSE5ORkRExLx5lXNZsWKFx9fwzcfcPT10d2vpXAL9ySKHptchxsfHHX4pDQ0NDr/EI0eOOPzCY2JibB1j9erVDjKlpaXh+PHjNplKSkocZOrs7LR18rvnzmF0aMiruVBycrIsn/3gwYPYuHEjkpKSXM6dPv/8c2zevBmbNm3Ctm3bsGPHDltJTU3Fnj17sG3bNmzbtg0JCQnzBBEimJASFRXlVsSioiKXIhoMBpcSqvEARdNCSOXx48cODXz+/HmHX0Z2drbDLy4qKgphYWHY8Y//iI0REQ5CHTp0yGF0On/+vINQ3FxGLiFSU1NRX18vae5kX/+NGze67cTOt3EVFRW8c6fbt2+jra3N7S1fenq6Szmc7wKklE2bNrn8Oenp6fPEE0JACyGVvr4+B6Gqq6sdGtl5QXP16tU4cuSILD87OTlZ0dtA57lTVVWVg1A5OTkOQtmPvmFhYYiJiRG1mDs+Pi7ocxuNRpcjhvMdgrv5LJ8gQiAhNEpiYqJtDrV3716HzlpeXu7Qme/evavq3CmQFnNJCB60sA5hf7vn/Jfx4MGDLudO3F9v+86Yk5Pj9nZPjad7N2/eFLWY67wckJiYqMhiLgnBg7/HMomdOzk/5dq4caNDZ8zNzXXorHV1dQ6dWWuLufn5+Q71j4qKQkNDg6C2IyGIeXgzd7IXKiEhwaFD5ufnO3RY586stDxpaWloaWkR9NlJCEJ2nCfGYhZznR+Xp6SkSI6O+PLLL3H79m1BdScheNDCHCJYcV7MdX7E62kxd+3atfPWnz777DMSQgoXVqzAaGur2tUgvIBvMbe6ulrwUyoSgiDsICEIwg4SgofR1lZMClxZFUvWxQRkXUxQ5NqEdEgIHhpiYxWbQ0QXhyK6OFSRaxPSISF8DAmhbUgIH0NCaBsSggel5hCjz4cRXRyKuFPhsl+bkAcSggel5hCcEIkVkbJfm5AHEsKHkBDah4TwISSE9iEheFBqDvFi6jmMw+3oGe2S/dqEPJAQPCi5DkFoGxKCIOwgIQjCDhKCByVjmQhtQ0LwQHOI4IWE8CG3H15H1sUEnO0oUbsqhAtICB/S2FOL6OJQFF7NVrsqhAtICB9S2V6E6OJQnPq5UO2qEC4gIXg4vWSJIoe3c0JUthfJfm1CHkgIH0JCaB8SwoeQENqHhPAhhVezEV0cikt3a9SuCuECEoKHuvBwdOXny35dTojGnlrZr03IAwnhQx49HYBxuB1PzU/UrgrhAhJCowyNW5BnmER1Kx1y70tICI1S3TqFEL0JSaW0x6wvISF4UGoOIYY8wyRC9CYcqp1UtR7BBgmhUb4qf4kQvQllLXTL5EtICG/pCgcaXgPMvYpcPqbgBUL0JjTdnVbk+gQ/JIS3tC0BDDrgaaPgtxxtSEfWxQRBT5mWZ08gRG9C34hFSi0JkZAQPAiaQ3SFMyFGygRfN7EiEtHFoRh9PuzxtSF6E0L0JkzSAOFTSAhv6YljQgweFPwWoUIMjVsQojfhX/c+l1pLQiQkhLcMZDIheuIEv0WoEDd6ZxCiN2Fd3guptSREQkJ4y3ARE6JL+D6t3EbHUzPuH6XSGoR6kBA8CJpDPG1kQrQtEXxdoTt/H7vM1iByztIahK8hIbzF3MuEaF4g+C1ChUivYmsQJxpJCF9DQkjBoAPqXxH8cqFCbD5uRojehEud9IjJ15AQUmh4jUkx7XkPp6mZSRiH22Ecbvf42pX72RqEcYjWIHwNCcGD4Fima28yISY6Zf357+5kaxAms1XW6xKeISGkcGsZE2K8TrZLjpmsCNGbsDSN1iDUgISQgjGKCTGUL9slbw2wNYg130zIdk1COCSEFHqTmBD9qbJd8kL7NEL0JsSfoDUINSAheGhJSkJLUpLnFw7lMyG6Y2X72Sca2RpEetVL2a5JCIeEkMJYDRPi1jKPLx0Y70HWxQSUtB5x+7qcs0yIY5dpDUINSAgpmFqZEDfe8vhS43A7ootDkXUxwe3r4k+wNYgL7bQGoQYkhBSmx5kQTa97fCm30fHRhnS3r1vzDVuDuDUwI1ctCRGQEDwInkMAwKVfMSk8IHTn76VpzxGiN2HMRGsQakBCSKXpdSbE5JDblwkRwmRmaxDv7jTJXUtCICSEVASmkgoRwjjEEoNW7qc1CLUgIaTSsUJQKqmQsyEudbI1iM3HaQ1CLUgIHkTNIbpjBaWSCtn5m9Yg1IeEkAqXStqb5PZlo8+HYRxud5s+eqiWCZFnoDUItSAhpOJFKqkrkkrZGgTt56oeJIRUxutEp5K6Yl0e25zsRi+tQagFCcGDqDmEF6mkrvjXvWwNYmicEoPUgoSQisUsOpWUj8npuc3JCPUgIeSASyW1eP+4tG+ErUEsz6Y1CDUhIeSASyV1s/FxSesRZF1MwMB4D+/3m+6yNYiYAtqcTE1ICB5EzSEA4OZSj6mkWRcTEF0c6nKTgbIWtjnZV+W0BqEmJIQccBsfu0kl9SQErUFoAxJCDgSkknoSgjsghdYg1IWEkIPBgx5TSbmNjh89HeD9Ph2Qog1ICB668vNRFy5i5ZlLJe1Y4fIlnnb+pgNStAEJIQcCUkk9CUEHpGgDEkIOJoc8ppK6E4IOSNEOJIRcGHSCUkn5oANStAMJwYPoOQQgOJWUDzogRTuQEHJx4y0mhKlV9FvpkHbtQELIBZdKOlYj+q10SLt2ICHkQmAqKR+0BqEdSAgevJpD9KcKSiXlgw5I0Q4khFxwGx/zpJKOPh9GdHEoEisied9KB6RoBxJCLrhU0ptL533LnRB0QIq2ICHkgkslvfbmvG+52+iYDkjRFiQED17NIdykkroTgg5I0RYkhJzUv8KbSupOCDqkXVuQEHLSvIA3ldSdEHRIu7YgIeSE2/jYKZXU3UbHdEi7tiAhePBqDgHMpZIOO+7f6k4IOiBFW5AQcsKlkg5kCn4LHZCiLUgIORGQSmoPHZCiPUgIORkp85hKag8dkKI9SAgeBuvqcHqJF5sXP20UtfExHZCiPUgIOeFWqwWcSgrQASlahISQG4OOnUwqADqkXXuQEHLDk0paeDUb0cWhaOypdXgpHdKuPUgIHryeQwC8qaSuhKA1CO1BQsjNrWXzUkldCUEHpGgPEkJujFHzNj7mE4IOSNEmJITc8KSS8m10TAekaBMSggdJcwieVFI+IeiAFG1CQsgNTyopnxCBcEBK25372F1QpXY1ZIWEkJuJznmppHxC+PMBKW137uPjLfvw+5Xb8faaHSg33FC7SrJBQsjN9DgTouE1ty/zx0Pa7UU4caYBJpMJDa1dWLQqSe2qyQYJwYOkOQTAVqo9bHzsT4e084lgXz7anB0wowQJoQQuUknt8Yc1CE8icOXEmQZ8vGWf2tWVBRJCCVykktqj5TWIvocjgkSwL79fuR1td+6rXXXJkBBK4CKVlEOrB6SYJ6ewI7ccC5cnCBYh0EYJEoIHyXOInji3qaRaPCDlbEM7Fi5PwPYDJRgZeyJKhkAaJUgIJRjIZEL0xAEAootDEV0cavu2lg5I6ep7iA83ZOCDmHR0dPd7JQJX9nxbgb9nFqv9kSRBQijBcJFDKqmzEFo4IMU8OYUv9pdi0aoknKptliQCV0bGnuCN0K14NPqLap9LKiSEEtilkvJtdKz2ASnlhht4I3QrUnLLvL49CtRRgoTgQfIcwi6VlE8ItQ5IeTT6Cz7ckIGPNmfjXv+grCIEyihBQijFbCopnxBqHNJ+tqFd1tsjd2XD7mPIKTrns88mJySEUjS8Bhh0GHtqnCeELw9pN09OIUKfhw9i0hUbFZzLvf5BvBG6FeZJ/wlL4SAhlOLam4BBh777px02OvblGsTV9ntYtCoJuaW1PhEhEEYJEoKHZ729OP66sK1kXDKbSvrg3kEHIXx1QMoX+0vx9poduNHR7XMZ/HmUICGUgieVFFD+gJSuvocIWZuClNwyVUSwL5/EH8CJc1cV+ZxKQUIoBbfxsdOppEoekPJNyUUsWpUEQ/Mt1WUwmfwzNJyEUAouldQY5fBlJQ5IMU9OYf2uQkTtzJd9XUFq8bfQcBKCB1nmEGM1TIhbyxy+LPcBKePPJvB+VBr2fX9G9c4fCKMECaEUplbeU0nlPKS97c59Td0iuSpvr9mBq+33JH9eX0BCKIWLVFK5Dmk/ce4q3l6zQ3JAni+KP4WGkxBKMptKGl0cisr2ItkOad+cUYRP4g9obr7grvhLaDgJwYMscwjAtvFx4sk/oLK9SPIBKePPJvDhhgykF1Sq3sEDdZQgIZRkNpV0T+n/RmV7kaQDUvoejiBkbYpPYpGUKr/540bNB/2REErSsQIw6JB36veobC/y+oCUtjv3EbI2RbVVZ7mKP4SGkxBK0h0LGHQ4efq/obGn1qsDUtru3Md763b5LDBPyeIPoeEkBA+yzSFmU0nPVr2Bxp5a0QeknG1ox3vrduHB0GPVO3OwjBIkhJLMppI21vwWjT21og5IOdvQjo82ZweUDNwo8er7MZoN+iMhlGR242Pjuf+Mxp5awYe0F1Rcxgcx6X71WFVM0XJoOAmhJFwqafMCwYe0F1RcRvj2w6p3WiWLlkPDSQgeZJtDWMy2VFIhaxDJh08FvAxaHyVICKWZTSVtuTPi9oCU5MOnsP1Aieod1Velo7sfb4Ru9fEvwzMkhNLMppJeuNru8oCUb0ouImpnvuqd1NdFi6HhJITS3FwKGHQ4ffE87wEpwTBncFW0GBpOQrjgkE6mppnd+Lis8vC8A1K4R6uB+jTJH0cJEkJhLp79H4BBh/LSOIcDUkgGVs7Ut+L9qDSVf0tzkBAKc/pMCGDQofpkhO2AFC4cI9AW3bwtWgoNJyEU5uuyxYBBh0slHyJEb0JX30O8vWYHyWBXtBQaTkK4QK45xFclLAT81ulF+LeMZ3hv3S6/yHLzZWlo7cKv34nSRNAfCaEwcT+wp0xDZ36Lf47rIBmcRPhoczYWrUrC2YZ2z43pA0gIhYkuDmWr1QYdog49UL0TaqHYi6ClJ0wACaEo3M7fj8//A2DQ4dszt1XvjCSCe0gIF8gxh+CE6Kr6r4BBh/OXL6reKdUo9/oH8Un8AU2LwEFCKEhX30MsWpWElsqPAYMO7de+V71z+rKMjD1BSm4ZO9XUT/Z4JSEUYvzZBBatSkJHdz8qTq5nE+v2LNU7qa/KqdpmLFqVhC/2l2L8mbI7ncsJCaEQH27IsO2QceioHjDoYO7YpHpHVbp0dPfjo83Z+HBDBrr6Hqr9axANCeECKXOIhK9LbNvR3xs0YeehQ4BBh6n2lap3WCXLvu/PYOHyBM3PE9xBQshMueEGPtqcbeskVzpMiMmuBgw6zFx/R/VOq0S51z+ID2LSsX5XoSaz4MRAQshI38MRLFye4BCwV9ZkwsdptwGDDpam36neeeUuuaW1WLg8QTMLa1IhIWTk/ag0nKlvtXUWQ2c1Pt5/BO/uGAEMOlgv/1r1DixXeTD0GJ/EH0CEPs+vJs2eICFcIHYOkfZtJbZlFTt0GkNnNUJzTrETRw2/Bgw6PP/F/1erz9S3+tWjVDGQEDLQduc+3l6zY15ug6GzGn9Mv4IQvQnPL/0OMOgwMXJd9Q4tpaQXVOL9qDRNBOIpAQkhEfPkFELWpqChtWte5zF0VuP91DvsPIjGdwCDDi8eVqveqb0pI2NP8En8AWzOKFK7yRWFhJDIF/tLXZ74+eP1AryTPIYQvQkvfl4JGHR42XdI9c4tttzrH8R763YF5C2SMySEC46//jqe9fa6fc1P17vw3rpdLjvSdw0nEKI34b2vnmDyTjxg0GHyrl71Di6mGJpvYdGqJL85EksqJISXmCensHB5gtv8hv0XKhCiN+GjrAG87Mlii3Od61Xv5EJLbmltQM8X+CAhvCRCn4fc0lq3HSr1dC1C9CaEf2OEeYBtfDzd9qHqHV1ISS+oRIQ+z+8X2sRCQniBp1slruTVsgMW91Y+x4tHF9lqdcsi1Tu7p7L9QEnAT55dQUK4wN0cYtGqJN6nSs5lbyXb7Tuv1oSJsdnV6obfqt7h3ZWonflIPnzKt42tIUgIkeQUncOG3ccEda4tx9kIUdnC/s2lkqrd6V2V8O2H8U3JRbWbWFVICBE8Gv0FC5cnCN5C5t8PMiFajOzflobfstXqJ9o6K25k7Ak+iElHQcVltZtYdUgIEazfVYh9358R3NH+ZRcT4v4j9u+ZlkVsce6RdlJJR8ae4KPN2QETnCcVEsIFznOItjv38fuV2wV3tEejJqzLMyH80NzXpts+ZIlCA0Wqi8AVre2tqjYkhECETqS5cq6VjQ5L9zTj5z6WOTd1O4KtVvdoI5U0fPthuk1ygoQQQGFlvegt67knTH/aX2ATYvIuSyWdvBNPMmgUEsID488msHB5guhzorkJ9eqjcbj/uBcmkwkv+7SRSrr9QElQP1p1BwnhAm4O8ffMYuz5tkJUh7s3yGRYkvIYfy1abhPixcPZVNLWP5AMGoWEcMOj0V/wRuhW0Wc4lDUxIZZlNyC6ONQmxMTIdVVTSXNLaxGhz1O7WTUNCeEGb0YHk8kEfQkT4t9zCx2EeP7LA9VSSQ3Nt/B+VFrQxSaJhYRwgbejg8lkwv9NZ0Ks+fZviC4OdfgeLv2KrVY/HfGZDPf6BxGyNgV9D0fUblbNQ0K44Ov/9A/Ym54nuvO13WMy/CnThOji0HlCWJpmU0nHfLPx8cjYE7y3blfQ5DNIhYTgQcroUGh4hhA9u23i+/7Mdd+mkkbtzA/6+CQxkBA8eDt3MJnmAvrKmvi/P9Xuu1TSfd+fwfpdhWo3p19BQjghZXQYGzfh3Z2O8UvOZbJrk09SSWkS7R0khBPc6FD2zjvorhZ3W3OlY/bp0kHXr3nZvUvxVNKRsSdYtCrJLzcbVhsSwg4po4PJZMLBc3MZcq5eY+7PZ6mkNz9WTIjYPd8h+/uzajenX0JC2LG7oGre7ntiyqeHmRDnWl2/xpZKqtDGx1o7CN3fICHs+O0Hm0THLHHl0SiT4d2dbC7xc18zootDsfd8nMPrlEwlfTD0GAuXJwTVLhlyQ0LM4ryNvdg5BBfuHX2U/duVECaTcqmk4dsPo7CyXu2m9GtIiFnsT/zxpnDh3gfPeRbCeuVV2VNJC07/hFUJh9RuRr+HhAA7HHHh8gRJHfJPmWyEuNLhWQhL8z+x1erhK7LIMDL2BG+EbqVbJRkgISBtIc5kmgv3/pddc18zdFYjujgUefXp817PpZK+ePCjLEJs2H0MOUXn1G7GgCDohTBPTuE3f9w4bycNMXMILtx7y3FhQsiZStrQ2oVFq5LUbsaAIeiFOFxah6id+ZI6JRfuXWh4JkgI28bHMqSSvr1mBwXuyUjQCyF28wC+wm03c29Q2AghVyopJfzIT1ALcbX9Ht5es0NSp7QP9xb6nhcPfpScSnqvfxCLViXRRFpmglqIz9KOudx4TOgcwlO4N1+ZGL7CFuea/8lrIWgirQxBLYSUlWmuRB91H+7NV6Smkt7rH8QboVspklUBglYIoVvauyv24d6PRsW9V0oqKY0OyhG0Qri7XRJahIR7uyrcxsdiU0lpdFCWoBXC0+2SkDmEkHBvV8XbVFIaHZQlKIWQ43bJZJrbnY8L17AvefXpiC4OhaGTv8NP3/yYbXzcL3wNhEYH5QlKIeS4XXIO9xYrxFTnerZa3S1cTBodlCcohXgjdKvb00OFFOdwb+ey93wcootDbRsdOxexqaQ0OviGoBNC6GJc2Tvv4OdDrnfG4MI1uHBvsUKITSVN3H8SO3LL1W6+gCfohPhifylScsskjQ4m01y4d9s974SwbXwsIJWUwrt9R9AJIcftEl+4t1ghxKSSnjjTgI+37FO76YKCoBKi7+EI3gjdKnl04Av3di4J5REOGx3PK09HWCrppV95/HnvrduFn653qd18QUFQCSHmJKBzK1e6nENwu/MV10sQwiQslZTyHXxLUAkRoc9Dbmmt5BGCL9zbmyIklZQetfqWoBJCjvmDN+HerspM6x/cppKOjD3Bb/64EePPJtRuuqAhaISQa/6QV2sSHe7tqnja+Jh20vA9QSOE2JNEXc0huHBvd7vzCS2eUkk/iT+AE+euqt10QUXQCCHH/EFKuDdfedmTxVarb0fw3i69+n4MrUz7mKARQo75g5Rwb77iLpWUbpfUISiEkGv+wO3Ol1Pj/nX3H/ciujgUCeXz//LbF3eppHS7pA5BIYTY+YPJxD+HcBfu7Y0Qz590s1TSK6/S7ZJGCAohfBHu7Y0QJhP/xsd0u6QeQSFEyNoUGJpvSRKissV9uLe3QvClktIu3uoRFEK8+n7MvK0qxRa+3flcFXcbHTuXmZZF81JJ3wjdSmdKq0TAC+Htzt7OcwhP4d7eCuGcStrR3Y83Qreq3WxBS8AL4XwQijdFSLi3t0I4p5LS9pTqEvBC7C6owtbMIklCcLvzJZyQX4jJu3q2Wt21CSaTCR9tzka54YbazRa0BLwQH2/ZhxNnGiQJ4ekwdimF2/iYSyV99f0YCuZTkYAXYuHyBNzoEH90lf0cQq5wb75in0pKuQ/qE9BCmCen8Ot3oiR12BajfOHefMU+lXTPtxX4e2ax2s0W1AS0EG137uP3K7dL6rDc7nypp5QRwj6VNGpnPg6X1qndbEFNQAshx+lAcoZ7uyrWy78GDDr8nzVb0XbnvtrNFtQEtBA7csuRuP+kV530Snw8fopPlDXc21WxNP0OMOiw6N9WUPySygS0EFJzIOpussetnx4W974frxcgujgUP14vEPR6buPjqM0r1G6yoCeghZD7MHalhOBSSb/OXqV2kwU9AS2E1AMVhYZ7OxdPGx07Fy6V9KdSGiHUJqCFkHJk1pnPdwoO95YqBJdK2mv4WO0mC3oCWoj/8L88h1+7KtzufLGF4g9DESuEeaCI5UQ0L1W7yYKegBVCatqomHBvqUK8eHSRLc61/He1my3oCVghpJ5BLSbc27l42ujYuQzdv84W5xpeU7vZgp6AFUJK2HdHP5Phj18OefV+sULc6Oi2pZIS6hKwvwEpq9TeHMYupZypb8Wjqv/IhDD3qt10QU3ACiHlYBQlw735Sm5pLe6d/i9MiKeNajddUBOwQkhZpVYy3JuvpOSWoaPifzIhRsrUbrqghoRwKtzufB992Ycr8fx7rspdNuw+hvbqD5kQA5lqN11QQ0I4FSmHsXtbPtqcjQ5DDBOiJ07tpgtqSAin4otwb+fy3rpd6GpKZUJ0havddEFNwArhTWDfo1F5dveOLg5FdHGoKCF+bi5kQrQtUbvpgpqAFeL9qDScqW8V1ZHtD2O/Eh/v9RzCGyFaWlhuNZoXqN10QQ0JYVe8DfeWKsTba3bg2s1WWyopoR4khF3xNtxbqhC2rSsv/YpJMT2udvMFLQErhNgNju135xMb7m1fxGx0PE+I5gVMiIlOtZsvaAlYIcSeGOR8GPvPhw7h3MqVvhWibQkTYrxO7eYLWgJaiA27jyFx/0lBZXlaF0L0JoSnN7t93Qcx6Xhv3S6XZekGPaKLQxH57f9z+zr78ur7MXg0+gt75GrQAUP5ajdf0BKwQhRW1mNHbrng8m7KGBshDlx0+7qzDe346XqXy1Ld1Ijo4lBsKQ13+zr70tX3kFW6J44J0Zsk7cObe9k1OlawUefam+x2rG0JMDkksWUDm4AVQgzGIQtC9CYsz1Z5T9WBTCaEMUradUytTIDmBWy0oTmJYEgIACcaJxGiN+Gr8pe2r3Xl56Mu3MerxsMslRS3lslzvelxFizYE8eueWsZk4VwCQkBIP6EGSF6E6pbVd4k7GkjE+LGW/Je19zL5ic3l9Jo4YGgF2JyGrZwjTGTVd3KmHuZEE2vy3O9p400Mogk6IW40TuDEL0Ja77RyJkMcqWSdqxgYnXHsgl2VzibVFM0rVv8Xoi6OmBIwoOTPAObP+ScnXT4uipzCIBtNCBHKmlPHBOhN4mta4zXARYzpah6wK+FWLYMWLECePNNoNPu1rhVxN1BTMELhOhNuNQ5LUudGuSeiY8AABGFSURBVHtqEV0cisKr2d5d4NqbyqSSmnvZrRNF07rFb4Xo7GQyAMDBg0BcHPv3668DqanCrmEyW227803K44N0IW4tkzeVdHKI3TbRgp8g/FaI1FSgpmbu/y9bJm5kAIBLndMI0ZsQU/BCtnpVthchujgUle1F3l3AGMU67+BBaRWZHme3S21LmFy9STSxFoDfCrFkCZCfD5jNwNKl7L9iyTnL5g95hsl53/N2DiFZiN4keVJJx+vYfKQ/ld1+DR4ExmqkXTMI8FshamqAqCh2i7RgAZNjXGTU9PLsCYToTbjROyNbvSQLMZQvXyoptzBnjJpbue6Jo4m1G/xSiLIyJgM3KrS2ArGxTIy6OmHXGBpn4RpL057LWjfJQozVKJdKOjnEhKO9n1zil0IAbCK9ZIn3j1yrW6cQojch/oQX91puKLyajejiUDT21Hp3AVMrpZKqiN8KAQCNjeyRa6MXf/C+Kn+JEL0JJxrnzx8A7+cQkoWYHmdC1L/i3fsJSfi1EACbNyxdykYMMSxNY/nTQ+MWZSomBS6V1CLD6GXuZRNr+7BvuWOlAgi/EyI/H0hKml9ee0347ZNmwr1d0fS6PKmkE51sLtKbxCTgMvFocc4lfidEZiYrdXVzRezTJb5wb00hVyrpcNHco9bpcbboN5TPol7lGH0CEL8TQg64cA134d6DdXU4vUSlv6QdK+RZWZ4cYhLYjzTGKDY/oTBwXoJOCPtwb5NZ5XBvV3ChFv0CY1DcMVYzPwxkopO2unFB0AmhuXBvPrhU0u5YtWsSdASdEK7CveUisSIS0cWhGH0+7P1F5E4lJQTjN0Lk5889Xu3t9f46a74RFq7h7RxCFiHG65RJJSU84jdCAGwRrqiIhXm/9RYL+RYT4apEuLczsgghdyopIRi/EiIz0zERqKaGCSIUJcK9nZFFCIuZTiVViaBq8fSqly7DveWC2+hYMlwqKW0s5lOCSggu3Ns45Dlcw9s5hGxCcKmkcif1THSyOcpQPj165SFohFAq3NsZ2YS4uVTeVNKnjWySfmvZ3OYDJMQ8gkYIpcK9nZFNCG7jY6mppBxc5hzhlqARgtudr6xF5d35hMKlkkrd+JjD3MvCNrjRoTuWUkp58AshenvZI9c332SPXIuKxAf0iQ33VjWWCWAjg5ynkpp72WNc+32aaMI+D78QIj9/boeNzk62y0Z+vvD3az7cmw8ulfTmUnmuN9Ep32gTwPiFEGVlbJXa2xXqY5c1Hu7NhxKppNxGZVzpWCHftQMEzQvR2clWpZOSWA71m2+KGx0A+Xfn8wmTQ/Knkj5tdLxVopyIefiFEJmZc/8eH3dcrfaEt+Heqs8hgLnVark67uSQ48lCFDw4D80LkZnJ9l4SG7fE4ctwb+NwO6KLQ5F1MUGeC3KppHLto2SMYqHlHSvmMugIBzQvBMD2XyorA8LD2VxCDNzufIdqlQvX4JBdiBtvyXsqaVc4G22MUWy0GMik7S2d0LQQnZ1s3rBsGZs3eLMHk9BwbzmQvNGxM3KlknKM1cwdntK8gIWH0Gq1A5oWIjycPVlasYLdMr32mvCd+QBp4d4TQ0O4sELcUxjZhZAzlZSDy6We6KR1CB40LcSy2Vtcbr+wKJGHc15o9z7ce8ZsxiORO6DJLkR/qvyppNwxWyNldOYcD5oWgttuZulS9l+xQnjanU9uZBeC2/hYzvWCW8vYnGQgk8lAedsOaFoIjvx8NkqIedwKiAv3lgPJGx07w6WSyrWxmP2EujuWzR9ICAc0K4T9QlxdnfjzH6SGe3szh5BdCCVSSXvi2NMmblJNEbAOaFKIoSG2vX1rKxOjqMhxcU4IZS0s3Dup1LtFLW/mELKjVCopt2JNzEOTQnBPlpKS2M7era3Cz43jGDNZcaF9GrcGlH/cqij1r8iXSmoxz4lgjGIjj1z5FgGCJoUA2HYzr7zCpFi6VHy4d8DQvECeVFKLmS30dceyOUl/6tzXaC3ChqaEqKlhAkg5d1ouvJlDKAK38bHUZB5z71xuRU/c3EjRm0SJQnZoRojWVhbVWlbGbpeWLp07O04NNDGHAORLJTX3zj2+HcpnuwMC7Lp0XK8NzQgRFze3Cv3WW0wQs5k9ZQpq5EwlbXqd3TJxBzBe+hUbgUgIG5oRYsECNk/gTgTiEBvMpyZZFxMQXRwK43C7fBeVM5V0uIjdKlFAn0s0IYTZzOYOCxawsmwZe9LU2Mgev6qBN3MIRYQYKZM3lZRwiyaEsKe3l605LFnCnjLVqDTf82YOoYgQplZ2m0O3NT5Bc0LYMzQkfoVaTfac34ro4lD0jHapXRXCSzQthL8hy0bHhKqQEDJCQvg/JISMkBD+DwkhI7V3TqOyvQgvppTdUJlQDhKCIOwISCHi4uIQFhameomLi1O7KQiRBKQQYWFhalcBgHbqQQiHhFAQrdSDEA4JoSBaqQchHElCWCwzmixhYWFevU/uz+htPZQshHtICLuO8vzZOKqL85C3OwFFB9LQ2Xp19pNaSYgggYSY7SS3rl3BV7GrcfrYIdy5eQ1X62qQsz0Gx3JSZj+teClICP8j6IUAgDs3ryHlbyvx6EHfvM944pt0fJvxJQDAarWQEAFOUAsBAOOjw9jxWRiGBnrnfSYr2HkSR3Yn4FxpoejPTEL4H0ErhNXKdvP7+stYtPx01uXnAYCX5hf4KnY1Bvu7RX1uEsL/CFohAKDhQgXy9nzh8bMAwM3my/haz9L3LAJvnUgI/yMohbBarZiafIndWyLweGhAwGdho8nh1Dhcu3RO8Gdn9ehC5uLFyDTOft2YgcU6p38vzoCxKhKLM7s8XtOYuRiRVSSEUgSlEABw4dRx/HA4XfDnAIBHA73Yu+0vsMxMC5pgc/Ww78TGzMWIjLTr/AJFICF8Q9AJYbVaMfnyBfZs/RTjY8MQ8zgVAL7btxNXzpUL+vy2ehgzsDiyAhbLDKoiI1FlqUDk4gwYLTOoipwdLTgxqiKh0+lmSySqLDOwWCoQOfu1xYs5IbqQuXj2dYszYLR0IXMxe70xc/GsZHM/h4QQRtAJAbDR4WRuhujPAADDg33IiI/CjIBRYq4eXMfk/st13rlO7CDErDzcaGA/KlRF6mxf40YW7v8bMyORaZxBVWYkIiMzYDRmINJp9CHcE1RCWK1WzExPIyM+CmOPH3r1GQCgMDsZzYYaj++3r0dVZCSq7G6PjJmLEZk5N3LYC+Hwmiq7UcTF12wjUFUkFmdWIDOzwvbznG+vCPcElRAA0HLpHAqy9F7XHwB6jbewX78RgPvFOvt6GDMX293uzAqwePH8uQSPEEJHCDYSLUbk7GixmBt9SAjBBI8Qs+sOB5I3417nz97Xf/Y6B1P+ju6OVrfXcaiHMQOLdfYdtAKR9k+b3AghbA7hKIylKtLh6ySEMIJGCADovXML+5M3sbqLDMNwvlbLT2fx3b6dbtuB1iH8j6AS4vjXX6HpYpXkurN1DDOyEqJhejoOV0+qSAj/IyiEAKx4Oj6KzM//iqnJl7BavQvndu5YpUdzYKj8wWVbkBD+R5AIAZwv+w7lxw7IVm8AeNBrdDu5JiH8j4AXwhbEp9+Ih/fvyVdvu8l1T9dN3uuKFkLkqrXFMgOLsYtNnAW+l3BPwAsBAH3G2ziUsmW2zt5Ppvk6V+OFChQdSONtD+WFmL8STUJIIyiEKDmShZ+qS2Svs9VqxcsXE8j8PBoTpqdwnlw7rFS7CcewPR61CcHzPfvHrLq5EA2dTsdWtm3v5Xkc6xAO8hdUS+42gUtAC2G1WjH10ozMhGiYnj6Bt7nRnv7inszNwOUzP85rE77gPoulC0aj09ec1iDcfY/7GgvvsBsh7N47b8HOLhzkbtY/4y9khEsCWgiArUxzedFK/CwA6LvbgYMpf2c/w25yzT9CsMW4qkid3V9tx7/yfN/jj3KdL4TrkI4uEkIAAS9E7q54dLU1K1ZfbtK+P3kTBnruOPwc3jkE3ygg4nu2ju4QLDjjcYQgIYQRsEIAwOOhAeQkxsBqtYjeIEBMAQBD5UmUHs12aBf7WyZ3Id06nc6p4/J8z2I/qnCjwOx8QcAcgoQQRkALUVWUi5ofjipeV8AK09MnyEpY77DwR+sQ/kfACmGxzCD7i88wOuxdmLc3He1YTgquXT5v+3kkhP8RsELcvtGAvN0JPqsnAHS2XcURu59JQvgfAStEQaYerQ11Pqun1WqB1WJBzvYY26hEQvgfAScEYEVYWBiyvliPmekpRSfTfJ2t4vhh26ZmJIT/EYBCsI54+rtDPq8jAAwN9ODrL2Nt9VC7PUgIcQSUEFarBdbZEWJ4sF+FOrI1iUM7t6C7o42E8EMCSggAuHvrhu2xq1p1uFpXg+/27SQh/JCAE+L7A7tUFYLbFTDj87/O1kP++CkSQjkCRgjAignTU2TERyEsLEyWrDgpne5U4X5VxSQhvCOAhGAbkJUezVH9VgUARocHWT0EbntJQmiDgBCC63CZCdF4/HBAdSG4jhcWFobr9Rc01VaEewJCCAC4caUW+Xu3A9DG406uHgeSN7O20sgoQbjH/4WwC7++18lym7UghMVqmRViE+7edr+hGQmhHfxeCICdEXdo51zOtCaEsLAQkp+v/uQQ36R2Idzj50JwB5lsw61rV2x10pIQAJCd+Bke9N3VRJsR7vFrIQDgXufP2Je0AcDc3khaE6LhwmmP216SENrA74U4nBqHm82XHeqjJSGsViump6ewN24dxkaGVG83wj1+KwQAdHe0zRsdtCYEV9e6ihP4/sAuTbQb4Ro/FYLbNW8Lbt9onFcXrQlhtVpgmZlG+ra/YFDluQThHr8UAgBuXbuCAy62tteaEFydWxvqeLerISG0g98JwcUo7dn6Kfq7O3nroUUh7PeCVXP1mnCP3wkBsKy0H3L3uqyDJoWYrfujB334KnY1Xr6YUKUNCff4lRAAm0inbV6DyZdmlxGtWhWC+wzny76zhZnIufkyCSEdvxECAF48N2Hnhj+jv7vD7c/XshDcTn+HUrag/myZKu1IuMYvhLDa3X//VHXS48/WshBcpzQ9HcfOv63Cowd9Pm1Lwj2aF4KT4cf8fXabFgs9MF2bQnAds+NGE76KXY0Xz5/5rD0J92haCCusAICzJQXI2f43WK1WQZlw/iAE1znrz57C7r+vnT1fwjc7DBKu0awQHD8c3ot9SRsw+dIs+Gf6ixD2UnwVuxoP+2U88ouE8ArNCcGNCr+MPsa+Lzfg+Nepon+ePwnBddKO1ibsiPkEV+uqFW1fwj2aEWIOKy6eLkZq7GpcOVdu+5oSHVErQnCf/8nII+QkxiA/IwkjQwNzLSLjqjbhHp8LwSbJ1nnX+uXJCGrLv8fe+CgUZCVjfHR49meI7wz+KIR9Z607fQLp2/6C7/btRPftNt6291YSwj2ShfCGl+YXGB7sR3tLPaqKjyBvTyKyE2NQciQLD+/32F7HDjqxii5c2LXaxZt6cMxMT6H+XDkOpmzBfv1GnMzNQGNtFfrvduDZL2Pg+6PiCe6JHeEaSUJYrRb0d3ei5fJ5XL9Si5ZLZ3GpphR1lT/AUHUSteVFqDj+DX44vBeFWcnI3RWHr5P+huyEaOzbHoOjuxNQcyIPt69dwYTpFwCAZWYKL188x8sXJq9LWFiYpPfLVaTUY+rlC66VMXCvE5eqS1B0YBcOJG9EdkI0cr5Yj4M7NiN/73Z8fyANP+bn4GxJAeoqT6Ku8gfUVZ5EY20lrtfX4np9Ldpb6jE1+VJqfwl4JAvR03UTVw1nca3+Aloun8dVwxk01dXYSmNtJW7UX0DHjUZ0d7TiQU8Xno4NY2Zq7pfDJDDB/PypLCUsLEy2a6lfj2eYnjTDNiJYZ/DC9AuGH/Si90477vzcgpvNl3C1rhqNF6sc2r75p7nfS2ujAZM2yQhXqHLLxGFV6H9hYWGKXVsL9fC6vemWySOShNAqERERCAsLU71ERESo3RSESP4/JwtsAdRCSO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248658" y="2752768"/>
            <a:ext cx="3716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Il principio consiste nel sovrapporre i due fasci grazie ai regimi di </a:t>
            </a:r>
            <a:r>
              <a:rPr lang="it-IT" sz="2000" dirty="0" err="1">
                <a:solidFill>
                  <a:srgbClr val="002060"/>
                </a:solidFill>
              </a:rPr>
              <a:t>Channeling</a:t>
            </a:r>
            <a:r>
              <a:rPr lang="it-IT" sz="2000" dirty="0">
                <a:solidFill>
                  <a:srgbClr val="002060"/>
                </a:solidFill>
              </a:rPr>
              <a:t>, Volume </a:t>
            </a:r>
            <a:r>
              <a:rPr lang="it-IT" sz="2000" dirty="0" err="1">
                <a:solidFill>
                  <a:srgbClr val="002060"/>
                </a:solidFill>
              </a:rPr>
              <a:t>Reflection</a:t>
            </a:r>
            <a:r>
              <a:rPr lang="it-IT" sz="2000" dirty="0">
                <a:solidFill>
                  <a:srgbClr val="002060"/>
                </a:solidFill>
              </a:rPr>
              <a:t> (VR) e Amorfo per particelle che arrivano sul cristallo da diverse direzioni. </a:t>
            </a:r>
          </a:p>
          <a:p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274" y="417186"/>
            <a:ext cx="8205381" cy="1325563"/>
          </a:xfrm>
        </p:spPr>
        <p:txBody>
          <a:bodyPr>
            <a:noAutofit/>
          </a:bodyPr>
          <a:lstStyle/>
          <a:p>
            <a:r>
              <a:rPr lang="it-IT" dirty="0"/>
              <a:t>Tecnica di ricombinazione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07097" y="6353859"/>
            <a:ext cx="6917210" cy="365125"/>
          </a:xfrm>
        </p:spPr>
        <p:txBody>
          <a:bodyPr/>
          <a:lstStyle/>
          <a:p>
            <a:r>
              <a:rPr lang="it-IT" dirty="0"/>
              <a:t>Prospettive UA9 e cristalli per manipolazione fasci (Firenze-CSN1)</a:t>
            </a:r>
          </a:p>
        </p:txBody>
      </p:sp>
    </p:spTree>
    <p:extLst>
      <p:ext uri="{BB962C8B-B14F-4D97-AF65-F5344CB8AC3E}">
        <p14:creationId xmlns:p14="http://schemas.microsoft.com/office/powerpoint/2010/main" val="271277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940662" y="2025206"/>
            <a:ext cx="5628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Scheme</a:t>
            </a:r>
            <a:r>
              <a:rPr lang="it-IT" dirty="0"/>
              <a:t> A, </a:t>
            </a:r>
          </a:p>
          <a:p>
            <a:r>
              <a:rPr lang="it-IT" dirty="0"/>
              <a:t>Solo VR / AM (side)        Entrambi AM and VR (</a:t>
            </a:r>
            <a:r>
              <a:rPr lang="it-IT" dirty="0" err="1"/>
              <a:t>Symmetric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161894" y="2469862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Scheme</a:t>
            </a:r>
            <a:r>
              <a:rPr lang="it-IT" dirty="0"/>
              <a:t> B, VR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2" y="606169"/>
            <a:ext cx="11029616" cy="98833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Muoni - Simulazioni su diversi schemi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24469" y="6318276"/>
            <a:ext cx="2844799" cy="365125"/>
          </a:xfrm>
        </p:spPr>
        <p:txBody>
          <a:bodyPr/>
          <a:lstStyle/>
          <a:p>
            <a:r>
              <a:rPr lang="it-IT"/>
              <a:t>16/11/2021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710" y="6313950"/>
            <a:ext cx="6917210" cy="365125"/>
          </a:xfrm>
        </p:spPr>
        <p:txBody>
          <a:bodyPr/>
          <a:lstStyle/>
          <a:p>
            <a:r>
              <a:rPr lang="it-IT" dirty="0"/>
              <a:t>Prospettive UA9 e cristalli per manipolazione fasci (Firenze-CSN1)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76818" y="6318276"/>
            <a:ext cx="1052510" cy="365125"/>
          </a:xfrm>
        </p:spPr>
        <p:txBody>
          <a:bodyPr/>
          <a:lstStyle/>
          <a:p>
            <a:fld id="{48D6D80D-7DF2-42D9-B7CA-3CD9DCFF34A4}" type="slidenum">
              <a:rPr lang="it-IT" smtClean="0"/>
              <a:t>6</a:t>
            </a:fld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BD7012-73FB-6978-3F77-576F1D9C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0" y="3135087"/>
            <a:ext cx="2404275" cy="28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8AD0ED2-D389-13FD-8926-A7B7E2B3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57" y="3149276"/>
            <a:ext cx="2247888" cy="26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id="{37EEAD21-592F-8129-68BC-C967513FC59C}"/>
              </a:ext>
            </a:extLst>
          </p:cNvPr>
          <p:cNvSpPr/>
          <p:nvPr/>
        </p:nvSpPr>
        <p:spPr>
          <a:xfrm>
            <a:off x="2001328" y="2671537"/>
            <a:ext cx="484632" cy="37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C2416CC6-83EE-EE8B-43DB-86299D12E5F2}"/>
              </a:ext>
            </a:extLst>
          </p:cNvPr>
          <p:cNvSpPr/>
          <p:nvPr/>
        </p:nvSpPr>
        <p:spPr>
          <a:xfrm>
            <a:off x="4521541" y="2740132"/>
            <a:ext cx="484632" cy="37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7EF56340-A8B2-16F7-B3C4-189DDFF9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1" y="2927332"/>
            <a:ext cx="2404275" cy="28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6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F5194-AB2E-B26D-66BA-E768B706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92301"/>
            <a:ext cx="11029616" cy="1013800"/>
          </a:xfrm>
        </p:spPr>
        <p:txBody>
          <a:bodyPr/>
          <a:lstStyle/>
          <a:p>
            <a:r>
              <a:rPr lang="it-IT" dirty="0"/>
              <a:t>UA9 - Situazione attuale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2D4250-0789-FB4E-ADD6-D14543D0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653094"/>
            <a:ext cx="11217108" cy="520490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Situazione estremamente complessa. </a:t>
            </a:r>
          </a:p>
          <a:p>
            <a:r>
              <a:rPr lang="it-IT" dirty="0">
                <a:solidFill>
                  <a:srgbClr val="FF0000"/>
                </a:solidFill>
              </a:rPr>
              <a:t>CRISI UKRAINA: La parte russa della collaborazione dava un contributo fondamentale per la fornitura in-</a:t>
            </a:r>
            <a:r>
              <a:rPr lang="it-IT" dirty="0" err="1">
                <a:solidFill>
                  <a:srgbClr val="FF0000"/>
                </a:solidFill>
              </a:rPr>
              <a:t>kind</a:t>
            </a:r>
            <a:r>
              <a:rPr lang="it-IT" dirty="0">
                <a:solidFill>
                  <a:srgbClr val="FF0000"/>
                </a:solidFill>
              </a:rPr>
              <a:t> di cristalli di alta qualità e alla messa a punto del set up sperimentale.</a:t>
            </a:r>
          </a:p>
          <a:p>
            <a:r>
              <a:rPr lang="it-IT" dirty="0">
                <a:solidFill>
                  <a:srgbClr val="FF0000"/>
                </a:solidFill>
              </a:rPr>
              <a:t>Riscrittura del </a:t>
            </a:r>
            <a:r>
              <a:rPr lang="it-IT" dirty="0" err="1">
                <a:solidFill>
                  <a:srgbClr val="FF0000"/>
                </a:solidFill>
              </a:rPr>
              <a:t>MoU</a:t>
            </a:r>
            <a:r>
              <a:rPr lang="it-IT" dirty="0">
                <a:solidFill>
                  <a:srgbClr val="FF0000"/>
                </a:solidFill>
              </a:rPr>
              <a:t> senza i Russi (attualmente in firma)</a:t>
            </a:r>
          </a:p>
          <a:p>
            <a:r>
              <a:rPr lang="it-IT" dirty="0"/>
              <a:t>AZIONI in essere :</a:t>
            </a:r>
          </a:p>
          <a:p>
            <a:r>
              <a:rPr lang="it-IT" dirty="0"/>
              <a:t>1) Abbiamo preso contatti con produttori per poter avere dei cristalli che soddisfino alle ns esigenze. </a:t>
            </a:r>
            <a:br>
              <a:rPr lang="it-IT" dirty="0"/>
            </a:br>
            <a:r>
              <a:rPr lang="it-IT" dirty="0"/>
              <a:t>    Questi cristalli vanno acquistati e validati.</a:t>
            </a:r>
          </a:p>
          <a:p>
            <a:r>
              <a:rPr lang="it-IT" dirty="0"/>
              <a:t>2) Valutiamo la realizzazione degli holders all’interno della collaborazione </a:t>
            </a:r>
          </a:p>
          <a:p>
            <a:r>
              <a:rPr lang="it-IT" dirty="0"/>
              <a:t>3) Stiamo esplorando differenti soluzioni per poter invitare l’esperto degli allineamenti al CERN per poter </a:t>
            </a:r>
            <a:br>
              <a:rPr lang="it-IT" dirty="0"/>
            </a:br>
            <a:r>
              <a:rPr lang="it-IT" dirty="0"/>
              <a:t>    fare una ‘procedura’ illustrata e guidata. Questo in collaborazione anche con i tecnici CERN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Questa situazione non ha interrotto la collaborazione con il CERN per la caratterizzazione dei cristalli per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collimazione LHC </a:t>
            </a:r>
            <a:r>
              <a:rPr lang="it-IT" dirty="0">
                <a:solidFill>
                  <a:schemeClr val="tx1"/>
                </a:solidFill>
              </a:rPr>
              <a:t>nella linea di test H8.  </a:t>
            </a:r>
            <a:r>
              <a:rPr lang="it-IT" dirty="0">
                <a:solidFill>
                  <a:srgbClr val="FF0000"/>
                </a:solidFill>
              </a:rPr>
              <a:t>Ultimo set testato ad ottobre 2021 e test previsto Giugno 2022</a:t>
            </a:r>
          </a:p>
        </p:txBody>
      </p:sp>
    </p:spTree>
    <p:extLst>
      <p:ext uri="{BB962C8B-B14F-4D97-AF65-F5344CB8AC3E}">
        <p14:creationId xmlns:p14="http://schemas.microsoft.com/office/powerpoint/2010/main" val="104813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EEEDB-8779-5BD6-02DB-3250EC9E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06601"/>
            <a:ext cx="11029616" cy="1013800"/>
          </a:xfrm>
        </p:spPr>
        <p:txBody>
          <a:bodyPr/>
          <a:lstStyle/>
          <a:p>
            <a:r>
              <a:rPr lang="it-IT" dirty="0"/>
              <a:t>Programma per 2022. PREVISIONI PER 2023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2342A2-7EE6-4EFD-42AE-406F369E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10" y="2110811"/>
            <a:ext cx="11029615" cy="40043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La migrazione da H8 a M2 richiede ulteriori studi e messa a punto. </a:t>
            </a:r>
            <a:br>
              <a:rPr lang="it-IT" dirty="0"/>
            </a:br>
            <a:r>
              <a:rPr lang="it-IT" dirty="0"/>
              <a:t>Per adesso resteremo in H8 per poi migrare in M2 possibilmente durante il 2023. La zona è già stata predisposta con fibre e cavi per minimizzare il tempo di trasferimento che, quando possibile, sarà estremamente limitato.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Test e validazione dei nuovi cristalli. </a:t>
            </a:r>
            <a:br>
              <a:rPr lang="it-IT" dirty="0"/>
            </a:br>
            <a:r>
              <a:rPr lang="it-IT" dirty="0"/>
              <a:t>Acquisizione da partners industriali, caratterizzazione senza fascio, realizzazione degli holders, installazione e   curvatura, caratterizzazione con fascio.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Misura di fasci ricombinati, set up dell’apparato di splitting e </a:t>
            </a:r>
            <a:r>
              <a:rPr lang="it-IT" dirty="0" err="1"/>
              <a:t>merging</a:t>
            </a:r>
            <a:r>
              <a:rPr lang="it-IT" dirty="0"/>
              <a:t> (configurazione a ‘triangolo’, </a:t>
            </a:r>
            <a:r>
              <a:rPr lang="it-IT" dirty="0" err="1"/>
              <a:t>vd</a:t>
            </a:r>
            <a:r>
              <a:rPr lang="it-IT" dirty="0"/>
              <a:t> in seguito)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Continuazione del programma Timepix3 per acquisizioni in tempo reale e silicon detectors ultraleggeri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</a:rPr>
              <a:t>1 settimana di test H8 dal 1 al 8 Giugno 2022  (SY-STI) (gestione goniometri e allineamento cristalli)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</a:rPr>
              <a:t>2 settimane di test H8 dal 21 settembre al 5 ottobre 2022 (UA9)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298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B61F71-6116-C9C1-D6D9-A03C265C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9" y="577765"/>
            <a:ext cx="11669486" cy="891182"/>
          </a:xfrm>
        </p:spPr>
        <p:txBody>
          <a:bodyPr>
            <a:normAutofit/>
          </a:bodyPr>
          <a:lstStyle/>
          <a:p>
            <a:r>
              <a:rPr lang="it-IT" sz="2000" dirty="0"/>
              <a:t>Esperimento di ricombinazione. </a:t>
            </a:r>
            <a:br>
              <a:rPr lang="it-IT" sz="2000" dirty="0"/>
            </a:br>
            <a:r>
              <a:rPr lang="it-IT" sz="2000" dirty="0"/>
              <a:t>Come creare un set up con fasci ricombinanti. Configurazione a ‘Triangolo’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A9B801-18BC-4E86-AB46-5FF6D2BCB7E8}"/>
              </a:ext>
            </a:extLst>
          </p:cNvPr>
          <p:cNvGrpSpPr/>
          <p:nvPr/>
        </p:nvGrpSpPr>
        <p:grpSpPr>
          <a:xfrm>
            <a:off x="460829" y="3751398"/>
            <a:ext cx="7082120" cy="3042466"/>
            <a:chOff x="460829" y="3751398"/>
            <a:chExt cx="7082120" cy="3042466"/>
          </a:xfrm>
        </p:grpSpPr>
        <p:pic>
          <p:nvPicPr>
            <p:cNvPr id="24" name="Content Placeholder 4">
              <a:extLst>
                <a:ext uri="{FF2B5EF4-FFF2-40B4-BE49-F238E27FC236}">
                  <a16:creationId xmlns:a16="http://schemas.microsoft.com/office/drawing/2014/main" id="{AEDD95EB-A427-FEC5-2D7D-62B7D37E1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7569"/>
            <a:stretch/>
          </p:blipFill>
          <p:spPr bwMode="auto">
            <a:xfrm>
              <a:off x="460829" y="3751398"/>
              <a:ext cx="7082120" cy="304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pic>
          <p:nvPicPr>
            <p:cNvPr id="25" name="Content Placeholder 4">
              <a:extLst>
                <a:ext uri="{FF2B5EF4-FFF2-40B4-BE49-F238E27FC236}">
                  <a16:creationId xmlns:a16="http://schemas.microsoft.com/office/drawing/2014/main" id="{ABED4342-CAFE-C4A2-176C-0D5522DDB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9" t="20903" r="58894" b="36642"/>
            <a:stretch/>
          </p:blipFill>
          <p:spPr bwMode="auto">
            <a:xfrm>
              <a:off x="6442197" y="4387009"/>
              <a:ext cx="561141" cy="1291659"/>
            </a:xfrm>
            <a:prstGeom prst="corner">
              <a:avLst>
                <a:gd name="adj1" fmla="val 50000"/>
                <a:gd name="adj2" fmla="val 6358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pic>
          <p:nvPicPr>
            <p:cNvPr id="28" name="Content Placeholder 4">
              <a:extLst>
                <a:ext uri="{FF2B5EF4-FFF2-40B4-BE49-F238E27FC236}">
                  <a16:creationId xmlns:a16="http://schemas.microsoft.com/office/drawing/2014/main" id="{B258A735-4F00-BE54-CA8B-C90BF8147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9" t="20903" r="58894" b="36642"/>
            <a:stretch/>
          </p:blipFill>
          <p:spPr bwMode="auto">
            <a:xfrm>
              <a:off x="1673423" y="4390777"/>
              <a:ext cx="561141" cy="1291659"/>
            </a:xfrm>
            <a:prstGeom prst="corner">
              <a:avLst>
                <a:gd name="adj1" fmla="val 50000"/>
                <a:gd name="adj2" fmla="val 6358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id="{C0D7C435-4AB5-D280-DCDD-0A9F1E3733E3}"/>
              </a:ext>
            </a:extLst>
          </p:cNvPr>
          <p:cNvGrpSpPr/>
          <p:nvPr/>
        </p:nvGrpSpPr>
        <p:grpSpPr>
          <a:xfrm>
            <a:off x="7542949" y="3708141"/>
            <a:ext cx="4333466" cy="856439"/>
            <a:chOff x="7250712" y="1403239"/>
            <a:chExt cx="4333466" cy="856439"/>
          </a:xfrm>
        </p:grpSpPr>
        <p:grpSp>
          <p:nvGrpSpPr>
            <p:cNvPr id="30" name="Group 22">
              <a:extLst>
                <a:ext uri="{FF2B5EF4-FFF2-40B4-BE49-F238E27FC236}">
                  <a16:creationId xmlns:a16="http://schemas.microsoft.com/office/drawing/2014/main" id="{E7321581-0691-A274-734B-9787645E2721}"/>
                </a:ext>
              </a:extLst>
            </p:cNvPr>
            <p:cNvGrpSpPr/>
            <p:nvPr/>
          </p:nvGrpSpPr>
          <p:grpSpPr>
            <a:xfrm>
              <a:off x="7250712" y="1403239"/>
              <a:ext cx="4328515" cy="856439"/>
              <a:chOff x="9191710" y="3610184"/>
              <a:chExt cx="2646721" cy="856439"/>
            </a:xfrm>
          </p:grpSpPr>
          <p:sp>
            <p:nvSpPr>
              <p:cNvPr id="36" name="Rectangle 15">
                <a:extLst>
                  <a:ext uri="{FF2B5EF4-FFF2-40B4-BE49-F238E27FC236}">
                    <a16:creationId xmlns:a16="http://schemas.microsoft.com/office/drawing/2014/main" id="{E2942ABE-2547-48A0-B605-0E7CEDD0A3E3}"/>
                  </a:ext>
                </a:extLst>
              </p:cNvPr>
              <p:cNvSpPr/>
              <p:nvPr/>
            </p:nvSpPr>
            <p:spPr>
              <a:xfrm>
                <a:off x="9479191" y="3610184"/>
                <a:ext cx="2359240" cy="2856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beam</a:t>
                </a:r>
              </a:p>
            </p:txBody>
          </p:sp>
          <p:sp>
            <p:nvSpPr>
              <p:cNvPr id="37" name="Block Arc 17">
                <a:extLst>
                  <a:ext uri="{FF2B5EF4-FFF2-40B4-BE49-F238E27FC236}">
                    <a16:creationId xmlns:a16="http://schemas.microsoft.com/office/drawing/2014/main" id="{408AF70E-758F-2C3C-3076-FB94BF5C52C6}"/>
                  </a:ext>
                </a:extLst>
              </p:cNvPr>
              <p:cNvSpPr/>
              <p:nvPr/>
            </p:nvSpPr>
            <p:spPr>
              <a:xfrm rot="4873975">
                <a:off x="9308568" y="3558890"/>
                <a:ext cx="580432" cy="814147"/>
              </a:xfrm>
              <a:prstGeom prst="blockArc">
                <a:avLst>
                  <a:gd name="adj1" fmla="val 11578897"/>
                  <a:gd name="adj2" fmla="val 14029787"/>
                  <a:gd name="adj3" fmla="val 35683"/>
                </a:avLst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EEFA1B53-758E-6A98-FD65-293A637C78C0}"/>
                  </a:ext>
                </a:extLst>
              </p:cNvPr>
              <p:cNvSpPr txBox="1"/>
              <p:nvPr/>
            </p:nvSpPr>
            <p:spPr>
              <a:xfrm>
                <a:off x="9306267" y="3959279"/>
                <a:ext cx="46060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accent4"/>
                    </a:solidFill>
                  </a:rPr>
                  <a:t>crystal</a:t>
                </a:r>
              </a:p>
            </p:txBody>
          </p:sp>
          <p:sp>
            <p:nvSpPr>
              <p:cNvPr id="39" name="TextBox 20">
                <a:extLst>
                  <a:ext uri="{FF2B5EF4-FFF2-40B4-BE49-F238E27FC236}">
                    <a16:creationId xmlns:a16="http://schemas.microsoft.com/office/drawing/2014/main" id="{E66E4F3C-C4F5-EDC0-C6F4-286216F2B8D9}"/>
                  </a:ext>
                </a:extLst>
              </p:cNvPr>
              <p:cNvSpPr txBox="1"/>
              <p:nvPr/>
            </p:nvSpPr>
            <p:spPr>
              <a:xfrm>
                <a:off x="10509621" y="4143458"/>
                <a:ext cx="4893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accent4"/>
                    </a:solidFill>
                  </a:rPr>
                  <a:t>crystal</a:t>
                </a:r>
              </a:p>
            </p:txBody>
          </p:sp>
          <p:sp>
            <p:nvSpPr>
              <p:cNvPr id="40" name="Rectangle 13">
                <a:extLst>
                  <a:ext uri="{FF2B5EF4-FFF2-40B4-BE49-F238E27FC236}">
                    <a16:creationId xmlns:a16="http://schemas.microsoft.com/office/drawing/2014/main" id="{F1DB604B-0F4C-BA7C-C284-2D504261EDC2}"/>
                  </a:ext>
                </a:extLst>
              </p:cNvPr>
              <p:cNvSpPr/>
              <p:nvPr/>
            </p:nvSpPr>
            <p:spPr>
              <a:xfrm rot="741980">
                <a:off x="9677512" y="3913889"/>
                <a:ext cx="939202" cy="7107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68D695F4-5DDC-13E2-00BA-4AA2A395A0A3}"/>
                </a:ext>
              </a:extLst>
            </p:cNvPr>
            <p:cNvSpPr/>
            <p:nvPr/>
          </p:nvSpPr>
          <p:spPr>
            <a:xfrm>
              <a:off x="10644564" y="1403240"/>
              <a:ext cx="939614" cy="285664"/>
            </a:xfrm>
            <a:prstGeom prst="rect">
              <a:avLst/>
            </a:prstGeom>
            <a:gradFill flip="none" rotWithShape="1">
              <a:gsLst>
                <a:gs pos="0">
                  <a:srgbClr val="98214D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6E708801-114E-D817-B356-328884393507}"/>
                </a:ext>
              </a:extLst>
            </p:cNvPr>
            <p:cNvSpPr/>
            <p:nvPr/>
          </p:nvSpPr>
          <p:spPr>
            <a:xfrm rot="20763536">
              <a:off x="9552601" y="1671476"/>
              <a:ext cx="1407293" cy="781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Block Arc 23">
              <a:extLst>
                <a:ext uri="{FF2B5EF4-FFF2-40B4-BE49-F238E27FC236}">
                  <a16:creationId xmlns:a16="http://schemas.microsoft.com/office/drawing/2014/main" id="{BE0730D0-6A6B-F69C-5470-FAD0A33243D9}"/>
                </a:ext>
              </a:extLst>
            </p:cNvPr>
            <p:cNvSpPr/>
            <p:nvPr/>
          </p:nvSpPr>
          <p:spPr>
            <a:xfrm rot="4089600">
              <a:off x="10623720" y="1093279"/>
              <a:ext cx="580432" cy="1331477"/>
            </a:xfrm>
            <a:prstGeom prst="blockArc">
              <a:avLst>
                <a:gd name="adj1" fmla="val 11578897"/>
                <a:gd name="adj2" fmla="val 14029787"/>
                <a:gd name="adj3" fmla="val 3568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26">
              <a:extLst>
                <a:ext uri="{FF2B5EF4-FFF2-40B4-BE49-F238E27FC236}">
                  <a16:creationId xmlns:a16="http://schemas.microsoft.com/office/drawing/2014/main" id="{0F3EABF2-E9A5-AFC4-F464-7F7F6339C1EE}"/>
                </a:ext>
              </a:extLst>
            </p:cNvPr>
            <p:cNvSpPr/>
            <p:nvPr/>
          </p:nvSpPr>
          <p:spPr>
            <a:xfrm rot="15969120" flipV="1">
              <a:off x="9167142" y="1119644"/>
              <a:ext cx="490764" cy="1232973"/>
            </a:xfrm>
            <a:prstGeom prst="blockArc">
              <a:avLst>
                <a:gd name="adj1" fmla="val 12161109"/>
                <a:gd name="adj2" fmla="val 14172198"/>
                <a:gd name="adj3" fmla="val 33368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0C6F9852-DC1E-FC0E-87B0-3C6A7D133EC9}"/>
                </a:ext>
              </a:extLst>
            </p:cNvPr>
            <p:cNvSpPr txBox="1"/>
            <p:nvPr/>
          </p:nvSpPr>
          <p:spPr>
            <a:xfrm>
              <a:off x="10598153" y="1682150"/>
              <a:ext cx="72939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accent4"/>
                  </a:solidFill>
                </a:rPr>
                <a:t>crystal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6C3E7-C204-429D-99E5-470CF7EB1ED7}"/>
              </a:ext>
            </a:extLst>
          </p:cNvPr>
          <p:cNvGrpSpPr/>
          <p:nvPr/>
        </p:nvGrpSpPr>
        <p:grpSpPr>
          <a:xfrm>
            <a:off x="565102" y="1790165"/>
            <a:ext cx="11277808" cy="1437028"/>
            <a:chOff x="565102" y="1790165"/>
            <a:chExt cx="11277808" cy="14370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226A54-AC8C-4E41-BC86-ADB316D9C465}"/>
                </a:ext>
              </a:extLst>
            </p:cNvPr>
            <p:cNvGrpSpPr/>
            <p:nvPr/>
          </p:nvGrpSpPr>
          <p:grpSpPr>
            <a:xfrm>
              <a:off x="565102" y="2138980"/>
              <a:ext cx="9936423" cy="1088213"/>
              <a:chOff x="565102" y="2084031"/>
              <a:chExt cx="9936423" cy="781807"/>
            </a:xfrm>
          </p:grpSpPr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750592DA-FA7A-71AE-213C-B9332ABE02C7}"/>
                  </a:ext>
                </a:extLst>
              </p:cNvPr>
              <p:cNvSpPr txBox="1"/>
              <p:nvPr/>
            </p:nvSpPr>
            <p:spPr>
              <a:xfrm>
                <a:off x="565102" y="2644720"/>
                <a:ext cx="1394934" cy="221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70C0"/>
                    </a:solidFill>
                  </a:rPr>
                  <a:t>22 mm – 1 </a:t>
                </a:r>
                <a:r>
                  <a:rPr lang="en-US" sz="1400" dirty="0" err="1">
                    <a:solidFill>
                      <a:srgbClr val="0070C0"/>
                    </a:solidFill>
                  </a:rPr>
                  <a:t>mrad</a:t>
                </a:r>
                <a:endParaRPr lang="it-IT" sz="14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6FD05B2-B0C4-4B08-86E3-E73BCE8945DA}"/>
                  </a:ext>
                </a:extLst>
              </p:cNvPr>
              <p:cNvGrpSpPr/>
              <p:nvPr/>
            </p:nvGrpSpPr>
            <p:grpSpPr>
              <a:xfrm>
                <a:off x="816558" y="2084031"/>
                <a:ext cx="9684967" cy="781807"/>
                <a:chOff x="1023938" y="1830894"/>
                <a:chExt cx="9684967" cy="781807"/>
              </a:xfrm>
            </p:grpSpPr>
            <p:sp>
              <p:nvSpPr>
                <p:cNvPr id="42" name="Dati memorizzati 41">
                  <a:extLst>
                    <a:ext uri="{FF2B5EF4-FFF2-40B4-BE49-F238E27FC236}">
                      <a16:creationId xmlns:a16="http://schemas.microsoft.com/office/drawing/2014/main" id="{951BC66A-3DB9-DA22-042F-51517769F4A8}"/>
                    </a:ext>
                  </a:extLst>
                </p:cNvPr>
                <p:cNvSpPr/>
                <p:nvPr/>
              </p:nvSpPr>
              <p:spPr>
                <a:xfrm>
                  <a:off x="4547810" y="2013243"/>
                  <a:ext cx="169112" cy="281268"/>
                </a:xfrm>
                <a:prstGeom prst="flowChartOnlineStorag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200"/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D51DE43C-7DE4-D67E-5DE1-F711AF18AA8F}"/>
                    </a:ext>
                  </a:extLst>
                </p:cNvPr>
                <p:cNvSpPr/>
                <p:nvPr/>
              </p:nvSpPr>
              <p:spPr>
                <a:xfrm>
                  <a:off x="1023938" y="2001962"/>
                  <a:ext cx="40515" cy="303829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cxnSp>
              <p:nvCxnSpPr>
                <p:cNvPr id="44" name="Connettore 2 43">
                  <a:extLst>
                    <a:ext uri="{FF2B5EF4-FFF2-40B4-BE49-F238E27FC236}">
                      <a16:creationId xmlns:a16="http://schemas.microsoft.com/office/drawing/2014/main" id="{603FE186-DAC3-ADCC-2A75-FB103D7BBD8A}"/>
                    </a:ext>
                  </a:extLst>
                </p:cNvPr>
                <p:cNvCxnSpPr>
                  <a:cxnSpLocks/>
                  <a:stCxn id="52" idx="3"/>
                  <a:endCxn id="45" idx="1"/>
                </p:cNvCxnSpPr>
                <p:nvPr/>
              </p:nvCxnSpPr>
              <p:spPr>
                <a:xfrm flipV="1">
                  <a:off x="1406534" y="2153876"/>
                  <a:ext cx="2888686" cy="1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ttangolo 44">
                  <a:extLst>
                    <a:ext uri="{FF2B5EF4-FFF2-40B4-BE49-F238E27FC236}">
                      <a16:creationId xmlns:a16="http://schemas.microsoft.com/office/drawing/2014/main" id="{20BDA23D-4D7E-E43B-D910-91E50F028AF4}"/>
                    </a:ext>
                  </a:extLst>
                </p:cNvPr>
                <p:cNvSpPr/>
                <p:nvPr/>
              </p:nvSpPr>
              <p:spPr>
                <a:xfrm>
                  <a:off x="4295220" y="2001962"/>
                  <a:ext cx="40515" cy="303829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200"/>
                </a:p>
              </p:txBody>
            </p:sp>
            <p:sp>
              <p:nvSpPr>
                <p:cNvPr id="46" name="Rettangolo 45">
                  <a:extLst>
                    <a:ext uri="{FF2B5EF4-FFF2-40B4-BE49-F238E27FC236}">
                      <a16:creationId xmlns:a16="http://schemas.microsoft.com/office/drawing/2014/main" id="{EE1BEA22-F6F9-FBF0-66E5-A29465872842}"/>
                    </a:ext>
                  </a:extLst>
                </p:cNvPr>
                <p:cNvSpPr/>
                <p:nvPr/>
              </p:nvSpPr>
              <p:spPr>
                <a:xfrm>
                  <a:off x="4919655" y="2001962"/>
                  <a:ext cx="40515" cy="303829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200"/>
                </a:p>
              </p:txBody>
            </p:sp>
            <p:cxnSp>
              <p:nvCxnSpPr>
                <p:cNvPr id="47" name="Connettore 2 46">
                  <a:extLst>
                    <a:ext uri="{FF2B5EF4-FFF2-40B4-BE49-F238E27FC236}">
                      <a16:creationId xmlns:a16="http://schemas.microsoft.com/office/drawing/2014/main" id="{B9C3F974-DD7F-343A-8431-AC25B163D3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84591" y="2163375"/>
                  <a:ext cx="2707266" cy="259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Rettangolo 47">
                  <a:extLst>
                    <a:ext uri="{FF2B5EF4-FFF2-40B4-BE49-F238E27FC236}">
                      <a16:creationId xmlns:a16="http://schemas.microsoft.com/office/drawing/2014/main" id="{E2FC64FB-DE6E-1C43-BEEC-21D2EF58EB24}"/>
                    </a:ext>
                  </a:extLst>
                </p:cNvPr>
                <p:cNvSpPr/>
                <p:nvPr/>
              </p:nvSpPr>
              <p:spPr>
                <a:xfrm>
                  <a:off x="8099728" y="2001962"/>
                  <a:ext cx="40515" cy="303829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200"/>
                </a:p>
              </p:txBody>
            </p:sp>
            <p:cxnSp>
              <p:nvCxnSpPr>
                <p:cNvPr id="49" name="Connettore 2 48">
                  <a:extLst>
                    <a:ext uri="{FF2B5EF4-FFF2-40B4-BE49-F238E27FC236}">
                      <a16:creationId xmlns:a16="http://schemas.microsoft.com/office/drawing/2014/main" id="{6F5BC84A-3696-5AE9-00F0-96CD752FF211}"/>
                    </a:ext>
                  </a:extLst>
                </p:cNvPr>
                <p:cNvCxnSpPr>
                  <a:cxnSpLocks/>
                  <a:stCxn id="45" idx="3"/>
                  <a:endCxn id="42" idx="1"/>
                </p:cNvCxnSpPr>
                <p:nvPr/>
              </p:nvCxnSpPr>
              <p:spPr>
                <a:xfrm>
                  <a:off x="4335735" y="2153876"/>
                  <a:ext cx="212075" cy="1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Dati memorizzati 51">
                  <a:extLst>
                    <a:ext uri="{FF2B5EF4-FFF2-40B4-BE49-F238E27FC236}">
                      <a16:creationId xmlns:a16="http://schemas.microsoft.com/office/drawing/2014/main" id="{3F791A29-AD20-5472-2BD4-8F7E3ABCC816}"/>
                    </a:ext>
                  </a:extLst>
                </p:cNvPr>
                <p:cNvSpPr/>
                <p:nvPr/>
              </p:nvSpPr>
              <p:spPr>
                <a:xfrm>
                  <a:off x="1265607" y="2013243"/>
                  <a:ext cx="169112" cy="281268"/>
                </a:xfrm>
                <a:prstGeom prst="flowChartOnlineStorag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200"/>
                </a:p>
              </p:txBody>
            </p:sp>
            <p:cxnSp>
              <p:nvCxnSpPr>
                <p:cNvPr id="53" name="Connettore 2 52">
                  <a:extLst>
                    <a:ext uri="{FF2B5EF4-FFF2-40B4-BE49-F238E27FC236}">
                      <a16:creationId xmlns:a16="http://schemas.microsoft.com/office/drawing/2014/main" id="{2026867C-256E-CAC1-698F-B047A440C1B2}"/>
                    </a:ext>
                  </a:extLst>
                </p:cNvPr>
                <p:cNvCxnSpPr>
                  <a:cxnSpLocks/>
                  <a:stCxn id="43" idx="3"/>
                  <a:endCxn id="52" idx="1"/>
                </p:cNvCxnSpPr>
                <p:nvPr/>
              </p:nvCxnSpPr>
              <p:spPr>
                <a:xfrm>
                  <a:off x="1064453" y="2153876"/>
                  <a:ext cx="201154" cy="1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Dati memorizzati 53">
                  <a:extLst>
                    <a:ext uri="{FF2B5EF4-FFF2-40B4-BE49-F238E27FC236}">
                      <a16:creationId xmlns:a16="http://schemas.microsoft.com/office/drawing/2014/main" id="{2F773257-FB75-4DDB-A004-4D4D81DBCC28}"/>
                    </a:ext>
                  </a:extLst>
                </p:cNvPr>
                <p:cNvSpPr/>
                <p:nvPr/>
              </p:nvSpPr>
              <p:spPr>
                <a:xfrm>
                  <a:off x="7725771" y="2013243"/>
                  <a:ext cx="169112" cy="281268"/>
                </a:xfrm>
                <a:prstGeom prst="flowChartOnlineStorag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200"/>
                </a:p>
              </p:txBody>
            </p:sp>
            <p:cxnSp>
              <p:nvCxnSpPr>
                <p:cNvPr id="56" name="Connettore 2 55">
                  <a:extLst>
                    <a:ext uri="{FF2B5EF4-FFF2-40B4-BE49-F238E27FC236}">
                      <a16:creationId xmlns:a16="http://schemas.microsoft.com/office/drawing/2014/main" id="{C032D101-C3DE-18A7-AB40-A1A834619D0B}"/>
                    </a:ext>
                  </a:extLst>
                </p:cNvPr>
                <p:cNvCxnSpPr>
                  <a:cxnSpLocks/>
                  <a:stCxn id="48" idx="3"/>
                </p:cNvCxnSpPr>
                <p:nvPr/>
              </p:nvCxnSpPr>
              <p:spPr>
                <a:xfrm flipV="1">
                  <a:off x="8140243" y="2144464"/>
                  <a:ext cx="2496444" cy="9412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ttangolo 56">
                  <a:extLst>
                    <a:ext uri="{FF2B5EF4-FFF2-40B4-BE49-F238E27FC236}">
                      <a16:creationId xmlns:a16="http://schemas.microsoft.com/office/drawing/2014/main" id="{99A28C21-7B22-A912-F65F-418AE18C894B}"/>
                    </a:ext>
                  </a:extLst>
                </p:cNvPr>
                <p:cNvSpPr/>
                <p:nvPr/>
              </p:nvSpPr>
              <p:spPr>
                <a:xfrm>
                  <a:off x="10668390" y="2001962"/>
                  <a:ext cx="40515" cy="303829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200"/>
                </a:p>
              </p:txBody>
            </p:sp>
            <p:sp>
              <p:nvSpPr>
                <p:cNvPr id="58" name="CasellaDiTesto 60">
                  <a:extLst>
                    <a:ext uri="{FF2B5EF4-FFF2-40B4-BE49-F238E27FC236}">
                      <a16:creationId xmlns:a16="http://schemas.microsoft.com/office/drawing/2014/main" id="{8228C5BE-FBCA-99E0-C347-E2EE519C1649}"/>
                    </a:ext>
                  </a:extLst>
                </p:cNvPr>
                <p:cNvSpPr txBox="1"/>
                <p:nvPr/>
              </p:nvSpPr>
              <p:spPr>
                <a:xfrm>
                  <a:off x="2545300" y="1869892"/>
                  <a:ext cx="520947" cy="1990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10 m</a:t>
                  </a:r>
                  <a:endParaRPr lang="it-IT" sz="1200" dirty="0"/>
                </a:p>
              </p:txBody>
            </p:sp>
            <p:sp>
              <p:nvSpPr>
                <p:cNvPr id="59" name="CasellaDiTesto 61">
                  <a:extLst>
                    <a:ext uri="{FF2B5EF4-FFF2-40B4-BE49-F238E27FC236}">
                      <a16:creationId xmlns:a16="http://schemas.microsoft.com/office/drawing/2014/main" id="{1B414D32-F87B-736A-494E-F6FE5E129CEB}"/>
                    </a:ext>
                  </a:extLst>
                </p:cNvPr>
                <p:cNvSpPr txBox="1"/>
                <p:nvPr/>
              </p:nvSpPr>
              <p:spPr>
                <a:xfrm>
                  <a:off x="6344908" y="1869892"/>
                  <a:ext cx="642455" cy="1990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10 m</a:t>
                  </a:r>
                  <a:endParaRPr lang="it-IT" sz="1200" dirty="0"/>
                </a:p>
              </p:txBody>
            </p:sp>
            <p:sp>
              <p:nvSpPr>
                <p:cNvPr id="60" name="CasellaDiTesto 62">
                  <a:extLst>
                    <a:ext uri="{FF2B5EF4-FFF2-40B4-BE49-F238E27FC236}">
                      <a16:creationId xmlns:a16="http://schemas.microsoft.com/office/drawing/2014/main" id="{297734A6-1571-7237-5039-4C7F3914F40E}"/>
                    </a:ext>
                  </a:extLst>
                </p:cNvPr>
                <p:cNvSpPr txBox="1"/>
                <p:nvPr/>
              </p:nvSpPr>
              <p:spPr>
                <a:xfrm>
                  <a:off x="9125559" y="1830894"/>
                  <a:ext cx="62749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dirty="0"/>
                    <a:t>X m</a:t>
                  </a:r>
                  <a:endParaRPr lang="it-IT" sz="1200" dirty="0"/>
                </a:p>
              </p:txBody>
            </p:sp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EC3845DA-C44C-EA05-BE7A-3E4BBDDE588F}"/>
                    </a:ext>
                  </a:extLst>
                </p:cNvPr>
                <p:cNvSpPr txBox="1"/>
                <p:nvPr/>
              </p:nvSpPr>
              <p:spPr>
                <a:xfrm>
                  <a:off x="7438680" y="2391584"/>
                  <a:ext cx="1394934" cy="2211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22 mm – 1 </a:t>
                  </a:r>
                  <a:r>
                    <a:rPr lang="en-US" sz="1400" dirty="0" err="1">
                      <a:solidFill>
                        <a:srgbClr val="0070C0"/>
                      </a:solidFill>
                    </a:rPr>
                    <a:t>mrad</a:t>
                  </a:r>
                  <a:endParaRPr lang="it-IT" sz="14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91224D68-A7D9-EC10-DFA4-CAD1404115CD}"/>
                    </a:ext>
                  </a:extLst>
                </p:cNvPr>
                <p:cNvSpPr txBox="1"/>
                <p:nvPr/>
              </p:nvSpPr>
              <p:spPr>
                <a:xfrm>
                  <a:off x="4186630" y="2391583"/>
                  <a:ext cx="1394934" cy="2211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44 mm – 2 </a:t>
                  </a:r>
                  <a:r>
                    <a:rPr lang="en-US" sz="1400" dirty="0" err="1">
                      <a:solidFill>
                        <a:srgbClr val="0070C0"/>
                      </a:solidFill>
                    </a:rPr>
                    <a:t>mrad</a:t>
                  </a:r>
                  <a:endParaRPr lang="it-IT" sz="1400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65" name="Connettore 2 48">
                  <a:extLst>
                    <a:ext uri="{FF2B5EF4-FFF2-40B4-BE49-F238E27FC236}">
                      <a16:creationId xmlns:a16="http://schemas.microsoft.com/office/drawing/2014/main" id="{99D17B82-F19A-4F73-85B7-3D4B8C23ED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8269" y="2161618"/>
                  <a:ext cx="212075" cy="1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ttore 2 48">
                  <a:extLst>
                    <a:ext uri="{FF2B5EF4-FFF2-40B4-BE49-F238E27FC236}">
                      <a16:creationId xmlns:a16="http://schemas.microsoft.com/office/drawing/2014/main" id="{A2C876B3-E94A-43DE-A915-2F0D98E594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63972" y="2161617"/>
                  <a:ext cx="212075" cy="1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62CA36-DF87-4A73-A72A-D5BADB4415A0}"/>
                </a:ext>
              </a:extLst>
            </p:cNvPr>
            <p:cNvSpPr/>
            <p:nvPr/>
          </p:nvSpPr>
          <p:spPr>
            <a:xfrm rot="1222495">
              <a:off x="7649316" y="2000600"/>
              <a:ext cx="506610" cy="13783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652F56-3114-4822-BD0F-8A0D225089F6}"/>
                </a:ext>
              </a:extLst>
            </p:cNvPr>
            <p:cNvSpPr txBox="1"/>
            <p:nvPr/>
          </p:nvSpPr>
          <p:spPr>
            <a:xfrm>
              <a:off x="10638734" y="1894804"/>
              <a:ext cx="1204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Telescopio</a:t>
              </a:r>
              <a:endParaRPr lang="en-US" sz="1200" dirty="0">
                <a:solidFill>
                  <a:srgbClr val="FF0000"/>
                </a:solidFill>
              </a:endParaRPr>
            </a:p>
            <a:p>
              <a:r>
                <a:rPr lang="en-US" sz="1200" dirty="0">
                  <a:solidFill>
                    <a:srgbClr val="FF0000"/>
                  </a:solidFill>
                </a:rPr>
                <a:t>Imperial College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B554F21-7232-48F2-B5D6-5B2C36228EA8}"/>
                </a:ext>
              </a:extLst>
            </p:cNvPr>
            <p:cNvSpPr txBox="1"/>
            <p:nvPr/>
          </p:nvSpPr>
          <p:spPr>
            <a:xfrm>
              <a:off x="7935722" y="1790165"/>
              <a:ext cx="1109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Timepix3 quad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0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799</TotalTime>
  <Words>1317</Words>
  <Application>Microsoft Office PowerPoint</Application>
  <PresentationFormat>Widescreen</PresentationFormat>
  <Paragraphs>276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Gill Sans MT</vt:lpstr>
      <vt:lpstr>Symbol</vt:lpstr>
      <vt:lpstr>Times New Roman</vt:lpstr>
      <vt:lpstr>Wingdings</vt:lpstr>
      <vt:lpstr>Wingdings 2</vt:lpstr>
      <vt:lpstr>Dividend</vt:lpstr>
      <vt:lpstr>Retrospettivo</vt:lpstr>
      <vt:lpstr>Office Theme</vt:lpstr>
      <vt:lpstr>Piano di lavoro per UA9 CSN1, 20 Maggio 2022</vt:lpstr>
      <vt:lpstr>Da Firenze….Programma scientifico UA9 2021 - 2026</vt:lpstr>
      <vt:lpstr>Dove eseguire i Test ? H8 oppure  M2 ?</vt:lpstr>
      <vt:lpstr>Protons and Muon Coalescence and Merging: Perché è complesso?</vt:lpstr>
      <vt:lpstr>Tecnica di ricombinazione</vt:lpstr>
      <vt:lpstr> Muoni - Simulazioni su diversi schemi</vt:lpstr>
      <vt:lpstr>UA9 - Situazione attuale</vt:lpstr>
      <vt:lpstr>Programma per 2022. PREVISIONI PER 2023</vt:lpstr>
      <vt:lpstr>Esperimento di ricombinazione.  Come creare un set up con fasci ricombinanti. Configurazione a ‘Triangolo’</vt:lpstr>
      <vt:lpstr>SIMULAZIONI CON i muoni 160 Gev (M2)</vt:lpstr>
      <vt:lpstr>RICHIESTE urgenti per 2022</vt:lpstr>
      <vt:lpstr>Risultati Tets beam giugno 2022</vt:lpstr>
      <vt:lpstr>Crystal for LHC collimation on test</vt:lpstr>
      <vt:lpstr>Alignment TPX3light telescope</vt:lpstr>
      <vt:lpstr>The Timepix3 telescope</vt:lpstr>
      <vt:lpstr>2D image crystal INFN2 in channeling</vt:lpstr>
      <vt:lpstr> </vt:lpstr>
      <vt:lpstr>PowerPoint Presentation</vt:lpstr>
      <vt:lpstr>MIssioni</vt:lpstr>
      <vt:lpstr>Merging</vt:lpstr>
      <vt:lpstr>INOLTRE</vt:lpstr>
      <vt:lpstr>E se non ha efficienza sufficiente ?</vt:lpstr>
      <vt:lpstr>PowerPoint Presentation</vt:lpstr>
      <vt:lpstr>Traiettorie del fascio</vt:lpstr>
      <vt:lpstr>Simulazioni ADRONI con e senza detectors</vt:lpstr>
      <vt:lpstr>Agreement tra tracking MC e simulazioni misure con telescopio</vt:lpstr>
      <vt:lpstr>Cristalli ESRF / ALPYX</vt:lpstr>
      <vt:lpstr>Manca un goniometro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variola</dc:creator>
  <cp:lastModifiedBy>fabrizio murtas</cp:lastModifiedBy>
  <cp:revision>35</cp:revision>
  <dcterms:created xsi:type="dcterms:W3CDTF">2022-05-06T12:43:51Z</dcterms:created>
  <dcterms:modified xsi:type="dcterms:W3CDTF">2022-06-10T09:16:10Z</dcterms:modified>
</cp:coreProperties>
</file>