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753" r:id="rId2"/>
    <p:sldId id="869" r:id="rId3"/>
    <p:sldId id="870" r:id="rId4"/>
    <p:sldId id="947" r:id="rId5"/>
    <p:sldId id="94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660" autoAdjust="0"/>
  </p:normalViewPr>
  <p:slideViewPr>
    <p:cSldViewPr snapToGrid="0" showGuides="1">
      <p:cViewPr varScale="1">
        <p:scale>
          <a:sx n="116" d="100"/>
          <a:sy n="116" d="100"/>
        </p:scale>
        <p:origin x="126" y="4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E558F-C0F7-475E-A09C-04669CF82A2D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B037A-4B7A-44D2-A23A-67C0BC72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01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fld id="{89BB71AB-4644-B44B-BAE2-367FD946D3BF}" type="slidenum">
              <a:rPr lang="it-IT" sz="1200"/>
              <a:pPr/>
              <a:t>1</a:t>
            </a:fld>
            <a:endParaRPr lang="it-IT" sz="1200"/>
          </a:p>
        </p:txBody>
      </p:sp>
      <p:sp>
        <p:nvSpPr>
          <p:cNvPr id="16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 dirty="0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7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540626"/>
            <a:ext cx="10363200" cy="1470025"/>
          </a:xfrm>
        </p:spPr>
        <p:txBody>
          <a:bodyPr/>
          <a:lstStyle/>
          <a:p>
            <a:r>
              <a:rPr lang="it-IT" dirty="0"/>
              <a:t>Fare clic per modificare stile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4460904"/>
            <a:ext cx="8534400" cy="11778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516"/>
            <a:r>
              <a:rPr lang="it-IT" dirty="0">
                <a:solidFill>
                  <a:prstClr val="black">
                    <a:tint val="75000"/>
                  </a:prstClr>
                </a:solidFill>
                <a:latin typeface="Arial"/>
              </a:rPr>
              <a:t>30 June 2022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7" name="Immagine 4">
            <a:extLst>
              <a:ext uri="{FF2B5EF4-FFF2-40B4-BE49-F238E27FC236}">
                <a16:creationId xmlns:a16="http://schemas.microsoft.com/office/drawing/2014/main" id="{1B40083F-47F6-49BE-A91B-02DE4ADAF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8" y="-8098"/>
            <a:ext cx="11505983" cy="239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16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05E2E24E-BB62-4DD9-8A4B-87DE1B72F5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/>
          <a:p>
            <a:pPr defTabSz="456516"/>
            <a:r>
              <a:rPr lang="it-IT" dirty="0">
                <a:solidFill>
                  <a:prstClr val="black">
                    <a:tint val="75000"/>
                  </a:prstClr>
                </a:solidFill>
                <a:latin typeface="Arial"/>
              </a:rPr>
              <a:t>30 June 2022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324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D5528A0E-CA27-455E-9DFC-107A443DA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/>
          <a:p>
            <a:pPr defTabSz="456516"/>
            <a:r>
              <a:rPr lang="it-IT" dirty="0">
                <a:solidFill>
                  <a:prstClr val="black">
                    <a:tint val="75000"/>
                  </a:prstClr>
                </a:solidFill>
                <a:latin typeface="Arial"/>
              </a:rPr>
              <a:t>30 June 2022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427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13" y="1085278"/>
            <a:ext cx="10972799" cy="455353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6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58746"/>
            <a:ext cx="10972800" cy="736874"/>
          </a:xfrm>
          <a:prstGeom prst="rect">
            <a:avLst/>
          </a:prstGeom>
        </p:spPr>
        <p:txBody>
          <a:bodyPr vert="horz" lIns="91302" tIns="45651" rIns="91302" bIns="45651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30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6543780" y="1615029"/>
            <a:ext cx="5046133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09602" y="1614498"/>
            <a:ext cx="5687484" cy="3784600"/>
          </a:xfrm>
        </p:spPr>
        <p:txBody>
          <a:bodyPr/>
          <a:lstStyle>
            <a:lvl4pPr marL="1369550" indent="0">
              <a:buNone/>
              <a:defRPr/>
            </a:lvl4pPr>
            <a:lvl5pPr marL="182606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71740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791355" y="1955803"/>
            <a:ext cx="6355925" cy="3780620"/>
          </a:xfrm>
        </p:spPr>
        <p:txBody>
          <a:bodyPr lIns="0" tIns="0" rIns="0" bIns="0">
            <a:noAutofit/>
          </a:bodyPr>
          <a:lstStyle>
            <a:lvl1pPr marL="342630" indent="-34263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6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-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8274477" y="1955803"/>
            <a:ext cx="3305387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8" tIns="45684" rIns="91368" bIns="45684" rtlCol="0" anchor="ctr"/>
          <a:lstStyle/>
          <a:p>
            <a:pPr algn="ctr" defTabSz="456836"/>
            <a:endParaRPr lang="sv-SE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434756" y="1452399"/>
            <a:ext cx="1292852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587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91355" y="1955803"/>
            <a:ext cx="6355925" cy="3780620"/>
          </a:xfrm>
        </p:spPr>
        <p:txBody>
          <a:bodyPr lIns="0" tIns="0" rIns="0" bIns="0">
            <a:noAutofit/>
          </a:bodyPr>
          <a:lstStyle>
            <a:lvl1pPr marL="396585" marR="0" indent="-342630" algn="l" defTabSz="45683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7484" marR="0" indent="-233814" algn="l" defTabSz="45683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  <a:p>
            <a:pPr lvl="1"/>
            <a:r>
              <a:rPr lang="sv-SE" dirty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91349" y="-1"/>
            <a:ext cx="7683499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Blue bullet page</a:t>
            </a:r>
          </a:p>
        </p:txBody>
      </p:sp>
      <p:cxnSp>
        <p:nvCxnSpPr>
          <p:cNvPr id="4" name="Rak 5"/>
          <p:cNvCxnSpPr/>
          <p:nvPr userDrawn="1"/>
        </p:nvCxnSpPr>
        <p:spPr>
          <a:xfrm>
            <a:off x="-434756" y="1452399"/>
            <a:ext cx="1292852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608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91355" y="1955803"/>
            <a:ext cx="6355925" cy="3780620"/>
          </a:xfrm>
        </p:spPr>
        <p:txBody>
          <a:bodyPr lIns="0" tIns="0" rIns="0" bIns="0">
            <a:noAutofit/>
          </a:bodyPr>
          <a:lstStyle>
            <a:lvl1pPr marL="396585" marR="0" indent="-342630" algn="l" defTabSz="45683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7484" marR="0" indent="-233814" algn="l" defTabSz="45683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  <a:p>
            <a:pPr lvl="1"/>
            <a:r>
              <a:rPr lang="sv-SE" dirty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91349" y="-1"/>
            <a:ext cx="7683499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White bullet page</a:t>
            </a:r>
          </a:p>
        </p:txBody>
      </p:sp>
      <p:cxnSp>
        <p:nvCxnSpPr>
          <p:cNvPr id="4" name="Rak 5"/>
          <p:cNvCxnSpPr/>
          <p:nvPr userDrawn="1"/>
        </p:nvCxnSpPr>
        <p:spPr>
          <a:xfrm>
            <a:off x="-434756" y="1452399"/>
            <a:ext cx="1292852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11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9"/>
            <a:ext cx="12192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8" tIns="45684" rIns="91368" bIns="45684" rtlCol="0" anchor="ctr"/>
          <a:lstStyle/>
          <a:p>
            <a:pPr algn="ctr" defTabSz="456836"/>
            <a:endParaRPr lang="sv-SE" sz="18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3675" y="362809"/>
            <a:ext cx="2304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latin typeface="Calibri"/>
              </a:rPr>
              <a:t>11 March 2021</a:t>
            </a:r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829520" y="130727"/>
            <a:ext cx="8386777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13589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365411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10" y="1085278"/>
            <a:ext cx="10972799" cy="455353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6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58746"/>
            <a:ext cx="10972800" cy="736874"/>
          </a:xfrm>
          <a:prstGeom prst="rect">
            <a:avLst/>
          </a:prstGeom>
        </p:spPr>
        <p:txBody>
          <a:bodyPr vert="horz" lIns="91326" tIns="45663" rIns="91326" bIns="45663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0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516"/>
            <a:r>
              <a:rPr lang="it-IT" dirty="0">
                <a:solidFill>
                  <a:prstClr val="black">
                    <a:tint val="75000"/>
                  </a:prstClr>
                </a:solidFill>
                <a:latin typeface="Arial"/>
              </a:rPr>
              <a:t>30 June 2022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720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6543780" y="1615029"/>
            <a:ext cx="5046133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09602" y="1614498"/>
            <a:ext cx="5687484" cy="3784600"/>
          </a:xfrm>
        </p:spPr>
        <p:txBody>
          <a:bodyPr/>
          <a:lstStyle>
            <a:lvl4pPr marL="1369913" indent="0">
              <a:buNone/>
              <a:defRPr/>
            </a:lvl4pPr>
            <a:lvl5pPr marL="182654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4385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7308" y="1610251"/>
            <a:ext cx="10685092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92816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3E12-EA2D-40F6-AB43-9042E62BBC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692537" y="1"/>
            <a:ext cx="8953843" cy="692502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Fare clic per modificare lo stile del</a:t>
            </a:r>
            <a:endParaRPr lang="en-US" dirty="0"/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43ED7997-2C4E-41C0-BD03-09EB18A0E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/>
          <a:p>
            <a:pPr defTabSz="456516"/>
            <a:r>
              <a:rPr lang="it-IT" dirty="0">
                <a:solidFill>
                  <a:prstClr val="black">
                    <a:tint val="75000"/>
                  </a:prstClr>
                </a:solidFill>
                <a:latin typeface="Arial"/>
              </a:rPr>
              <a:t>30 June 2022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932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48FCCDAE-4C1F-49A9-BD78-E4641FA9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/>
          <a:p>
            <a:pPr defTabSz="456516"/>
            <a:r>
              <a:rPr lang="it-IT" dirty="0">
                <a:solidFill>
                  <a:prstClr val="black">
                    <a:tint val="75000"/>
                  </a:prstClr>
                </a:solidFill>
                <a:latin typeface="Arial"/>
              </a:rPr>
              <a:t>30 June 2022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322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stile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C8E3905B-980D-49FC-A938-C7B93E4A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/>
          <a:p>
            <a:pPr defTabSz="456516"/>
            <a:r>
              <a:rPr lang="it-IT" dirty="0">
                <a:solidFill>
                  <a:prstClr val="black">
                    <a:tint val="75000"/>
                  </a:prstClr>
                </a:solidFill>
                <a:latin typeface="Arial"/>
              </a:rPr>
              <a:t>30 June 2022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268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stile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2501EF2B-44CE-4994-AB59-49F0EAC24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/>
          <a:p>
            <a:pPr defTabSz="456516"/>
            <a:r>
              <a:rPr lang="it-IT" dirty="0">
                <a:solidFill>
                  <a:prstClr val="black">
                    <a:tint val="75000"/>
                  </a:prstClr>
                </a:solidFill>
                <a:latin typeface="Arial"/>
              </a:rPr>
              <a:t>30 June 2022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960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F10B3475-D3D3-4DB4-AE45-7C9761AC69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/>
          <a:p>
            <a:pPr defTabSz="456516"/>
            <a:r>
              <a:rPr lang="it-IT" dirty="0">
                <a:solidFill>
                  <a:prstClr val="black">
                    <a:tint val="75000"/>
                  </a:prstClr>
                </a:solidFill>
                <a:latin typeface="Arial"/>
              </a:rPr>
              <a:t>30 June 2022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154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07F55845-39AF-45A3-8EF3-CBD4CC8D39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/>
          <a:p>
            <a:pPr defTabSz="456516"/>
            <a:r>
              <a:rPr lang="it-IT" dirty="0">
                <a:solidFill>
                  <a:prstClr val="black">
                    <a:tint val="75000"/>
                  </a:prstClr>
                </a:solidFill>
                <a:latin typeface="Arial"/>
              </a:rPr>
              <a:t>30 June 2022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371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3881409B-4097-442F-85BC-BF1F5C9D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/>
          <a:p>
            <a:pPr defTabSz="456516"/>
            <a:r>
              <a:rPr lang="it-IT" dirty="0">
                <a:solidFill>
                  <a:prstClr val="black">
                    <a:tint val="75000"/>
                  </a:prstClr>
                </a:solidFill>
                <a:latin typeface="Arial"/>
              </a:rPr>
              <a:t>30 June 2022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71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3C7E46DD-0985-4955-938D-B1DA91888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/>
          <a:p>
            <a:pPr defTabSz="456516"/>
            <a:r>
              <a:rPr lang="it-IT" dirty="0">
                <a:solidFill>
                  <a:prstClr val="black">
                    <a:tint val="75000"/>
                  </a:prstClr>
                </a:solidFill>
                <a:latin typeface="Arial"/>
              </a:rPr>
              <a:t>30 June 2022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885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97308" y="274638"/>
            <a:ext cx="106850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7308" y="1600203"/>
            <a:ext cx="106850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16"/>
            <a:r>
              <a:rPr lang="it-IT" dirty="0">
                <a:solidFill>
                  <a:prstClr val="black">
                    <a:tint val="75000"/>
                  </a:prstClr>
                </a:solidFill>
                <a:latin typeface="Arial"/>
              </a:rPr>
              <a:t>30 June 2021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16"/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9" name="Immagine 13">
            <a:extLst>
              <a:ext uri="{FF2B5EF4-FFF2-40B4-BE49-F238E27FC236}">
                <a16:creationId xmlns:a16="http://schemas.microsoft.com/office/drawing/2014/main" id="{488D5370-DDA4-4B6E-AFE0-72429B2C2947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998"/>
            <a:ext cx="713232" cy="37632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9996A94-BD08-40B8-BCB6-EC0754E44C7C}"/>
              </a:ext>
            </a:extLst>
          </p:cNvPr>
          <p:cNvSpPr/>
          <p:nvPr userDrawn="1"/>
        </p:nvSpPr>
        <p:spPr>
          <a:xfrm>
            <a:off x="-5" y="397797"/>
            <a:ext cx="713233" cy="6460204"/>
          </a:xfrm>
          <a:prstGeom prst="rect">
            <a:avLst/>
          </a:prstGeom>
          <a:gradFill flip="none" rotWithShape="1">
            <a:gsLst>
              <a:gs pos="0">
                <a:srgbClr val="002D4B"/>
              </a:gs>
              <a:gs pos="100000">
                <a:srgbClr val="009FE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INFN PIP-II Quality Planning Workshop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811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-417513" y="-254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2F40831-5E7E-4817-81FE-E66FEC643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540626"/>
            <a:ext cx="10363200" cy="1920278"/>
          </a:xfrm>
        </p:spPr>
        <p:txBody>
          <a:bodyPr>
            <a:normAutofit/>
          </a:bodyPr>
          <a:lstStyle/>
          <a:p>
            <a:r>
              <a:rPr lang="en-US" sz="4400" dirty="0"/>
              <a:t>INFN Milano LASA</a:t>
            </a:r>
            <a:br>
              <a:rPr lang="en-US" sz="4400" dirty="0"/>
            </a:br>
            <a:r>
              <a:rPr lang="en-US" sz="4400" dirty="0"/>
              <a:t>Product Acceptance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B8FE72D-54D6-439B-8CB7-801115B7CB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sz="2000" dirty="0"/>
              <a:t>L. Monaco &amp; the INFN PIP-II group</a:t>
            </a:r>
          </a:p>
          <a:p>
            <a:pPr>
              <a:lnSpc>
                <a:spcPts val="4000"/>
              </a:lnSpc>
            </a:pPr>
            <a:r>
              <a:rPr lang="en-US" sz="1400" dirty="0"/>
              <a:t>30 June 2022</a:t>
            </a:r>
          </a:p>
        </p:txBody>
      </p:sp>
    </p:spTree>
    <p:extLst>
      <p:ext uri="{BB962C8B-B14F-4D97-AF65-F5344CB8AC3E}">
        <p14:creationId xmlns:p14="http://schemas.microsoft.com/office/powerpoint/2010/main" val="52120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64A2-C15A-4C11-B35F-B067EF43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308" y="13372"/>
            <a:ext cx="10685092" cy="1143000"/>
          </a:xfrm>
        </p:spPr>
        <p:txBody>
          <a:bodyPr/>
          <a:lstStyle/>
          <a:p>
            <a:r>
              <a:rPr lang="en-US" dirty="0"/>
              <a:t>Strategy of Product Acceptance for PIP-II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F9964-7679-4D3B-BAC6-1F9EF8B4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810" y="1035230"/>
            <a:ext cx="10409590" cy="50582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FNAL and the INFN-LASA will collaboratively establish methods for evaluating the acceptance of components or services from vendors throughout the supply chain.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PIP-II LB650 Jacketed Cavities Acceptance Plan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PIP-II LB650 Jacketed Cavities Acceptance Criteria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documents will fully describe: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division of responsibilities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Non-conformance handling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Criteria by which the cavities may be accepted by Fermilab </a:t>
            </a:r>
          </a:p>
          <a:p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Dual Site Acceptance scheme in place: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Site Acceptance Review 1 (SAR1): to occur on the premises of INFN-LASA cavity qualification partner after cold-testing. </a:t>
            </a:r>
          </a:p>
          <a:p>
            <a:pPr lvl="1"/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Once the cavity arrive safely to the qualification lab the activity on the production jacketed cavities by the vendor is completed.</a:t>
            </a:r>
          </a:p>
          <a:p>
            <a:pPr lvl="1"/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SAR1 is overcome only if the cavity performs at specification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Site Acceptance Review 2 (SAR2): to occur at the string assembly site under Fermilab responsibility. </a:t>
            </a:r>
          </a:p>
          <a:p>
            <a:pPr lvl="1"/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INFN-LASA has to finalize and submit to Fermilab the full document set describing cavity status and performance, including final inspection data (RF, vacuum and shock-loggers) confirming safe transport and delivery. </a:t>
            </a:r>
          </a:p>
          <a:p>
            <a:pPr lvl="1"/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step will then lead to the </a:t>
            </a:r>
            <a:r>
              <a:rPr lang="en-US" sz="14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final acceptance and to the transfer of ownership and associated technical risks. </a:t>
            </a:r>
            <a:endParaRPr lang="it-IT" sz="20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EBCD5-04EA-4D78-81F6-E62F2F018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516"/>
            <a:r>
              <a:rPr lang="it-IT" dirty="0">
                <a:solidFill>
                  <a:prstClr val="black">
                    <a:tint val="75000"/>
                  </a:prstClr>
                </a:solidFill>
                <a:latin typeface="Arial"/>
              </a:rPr>
              <a:t>30 June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D4FE3-6203-4771-8EF9-C8EB4CD79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2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634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64A2-C15A-4C11-B35F-B067EF43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308" y="13372"/>
            <a:ext cx="10685092" cy="1143000"/>
          </a:xfrm>
        </p:spPr>
        <p:txBody>
          <a:bodyPr/>
          <a:lstStyle/>
          <a:p>
            <a:r>
              <a:rPr lang="en-US" dirty="0"/>
              <a:t>The 5 Acceptance Levels (ESS)</a:t>
            </a: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0AE2329C-C1ED-414A-954C-BC938C2A5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593146"/>
              </p:ext>
            </p:extLst>
          </p:nvPr>
        </p:nvGraphicFramePr>
        <p:xfrm>
          <a:off x="1315700" y="1156372"/>
          <a:ext cx="10750379" cy="5130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9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0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655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dirty="0"/>
                        <a:t>Level</a:t>
                      </a:r>
                      <a:endParaRPr lang="it-IT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dirty="0" err="1"/>
                        <a:t>Cavity</a:t>
                      </a:r>
                      <a:r>
                        <a:rPr lang="it-IT" sz="2000" dirty="0"/>
                        <a:t> status</a:t>
                      </a:r>
                      <a:endParaRPr lang="it-IT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dirty="0"/>
                        <a:t>Needed documents</a:t>
                      </a:r>
                      <a:endParaRPr lang="it-IT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dirty="0"/>
                        <a:t>If Level reached</a:t>
                      </a:r>
                      <a:endParaRPr lang="it-IT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51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dirty="0"/>
                        <a:t>Al1</a:t>
                      </a:r>
                      <a:endParaRPr lang="it-IT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1800" dirty="0"/>
                        <a:t>Cavity after mechanical fabrication </a:t>
                      </a:r>
                      <a:endParaRPr lang="it-I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1800" dirty="0"/>
                        <a:t>Mechanical, RF, vacuum, visual</a:t>
                      </a:r>
                      <a:r>
                        <a:rPr lang="it-IT" sz="1800" baseline="0" dirty="0"/>
                        <a:t> documents</a:t>
                      </a:r>
                      <a:endParaRPr lang="it-I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/>
                        <a:t>Proceed to Level Two</a:t>
                      </a:r>
                      <a:endParaRPr lang="it-I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51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dirty="0"/>
                        <a:t>Al2</a:t>
                      </a:r>
                      <a:endParaRPr lang="it-IT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Cavity before He-tank integration</a:t>
                      </a:r>
                      <a:endParaRPr lang="it-IT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/>
                        <a:t>Mechanical, RF, vacuum, Treatment documents</a:t>
                      </a:r>
                      <a:r>
                        <a:rPr lang="en-GB" sz="1800" baseline="0" dirty="0"/>
                        <a:t> (bulk BCP, annealing)</a:t>
                      </a:r>
                      <a:endParaRPr lang="en-GB" sz="1800" dirty="0"/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/>
                        <a:t>Proceed to Level Three</a:t>
                      </a:r>
                      <a:endParaRPr lang="it-I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413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dirty="0"/>
                        <a:t>Al3</a:t>
                      </a:r>
                      <a:endParaRPr lang="it-IT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aseline="0" dirty="0"/>
                        <a:t>Cavity jacketing, </a:t>
                      </a:r>
                      <a:r>
                        <a:rPr lang="it-IT" sz="1800" dirty="0"/>
                        <a:t>Final BCP</a:t>
                      </a:r>
                      <a:r>
                        <a:rPr lang="it-IT" sz="1800" baseline="0" dirty="0"/>
                        <a:t> and surface treatments, assembly of accessories for the cold RF test</a:t>
                      </a:r>
                      <a:endParaRPr lang="it-I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1800" baseline="0" dirty="0"/>
                        <a:t>Cavity jacketing and pressure tests (mechanical, RF, vacuum, visual documents, transfer measurements), final surface treatments, final vacuum and RF checks, outgoing inspection</a:t>
                      </a:r>
                      <a:endParaRPr lang="it-I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Jacketed cavity ready to be cold RF tested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290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dirty="0">
                          <a:solidFill>
                            <a:schemeClr val="bg1"/>
                          </a:solidFill>
                        </a:rPr>
                        <a:t>Al4</a:t>
                      </a:r>
                      <a:endParaRPr lang="it-IT" sz="20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80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Cavity cold</a:t>
                      </a:r>
                      <a:r>
                        <a:rPr lang="en-US" sz="1800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RF tested</a:t>
                      </a:r>
                      <a:endParaRPr lang="en-US" sz="1800" noProof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Documents of the cold</a:t>
                      </a:r>
                      <a:r>
                        <a:rPr lang="it-IT" sz="18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RF test, incoming/outgoing checks</a:t>
                      </a:r>
                      <a:endParaRPr lang="it-IT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Cavity can be sent to CEA for string assembly</a:t>
                      </a:r>
                      <a:endParaRPr lang="it-IT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51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Al5</a:t>
                      </a:r>
                    </a:p>
                  </a:txBody>
                  <a:tcPr marL="36195" marR="36195" marT="17780" marB="1778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18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Cavity accepted</a:t>
                      </a:r>
                      <a:r>
                        <a:rPr lang="it-IT" sz="1800" baseline="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for string assembly</a:t>
                      </a:r>
                      <a:endParaRPr lang="it-IT" sz="18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18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Documents</a:t>
                      </a:r>
                      <a:r>
                        <a:rPr lang="it-IT" sz="1800" baseline="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with incoming inspection at CEA</a:t>
                      </a:r>
                      <a:endParaRPr lang="it-IT" sz="18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Cavity final approval (ESS)</a:t>
                      </a:r>
                    </a:p>
                  </a:txBody>
                  <a:tcPr marL="36195" marR="36195" marT="17780" marB="1778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0FA90-3870-42B5-B962-F587C1302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3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926" y="225678"/>
            <a:ext cx="1133474" cy="60565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FA8960-99E6-AEC8-67DF-55C28EA99487}"/>
              </a:ext>
            </a:extLst>
          </p:cNvPr>
          <p:cNvSpPr txBox="1"/>
          <p:nvPr/>
        </p:nvSpPr>
        <p:spPr>
          <a:xfrm>
            <a:off x="653143" y="5013296"/>
            <a:ext cx="76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SAR1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27C85E0-C6E5-4120-DA06-A44C60A20598}"/>
              </a:ext>
            </a:extLst>
          </p:cNvPr>
          <p:cNvSpPr txBox="1"/>
          <p:nvPr/>
        </p:nvSpPr>
        <p:spPr>
          <a:xfrm>
            <a:off x="653142" y="5762281"/>
            <a:ext cx="76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SAR2</a:t>
            </a:r>
          </a:p>
        </p:txBody>
      </p:sp>
    </p:spTree>
    <p:extLst>
      <p:ext uri="{BB962C8B-B14F-4D97-AF65-F5344CB8AC3E}">
        <p14:creationId xmlns:p14="http://schemas.microsoft.com/office/powerpoint/2010/main" val="2553088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FE082C-5E59-BDE0-5223-A4AEC5CDF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516"/>
            <a:r>
              <a:rPr lang="it-IT">
                <a:solidFill>
                  <a:prstClr val="black">
                    <a:tint val="75000"/>
                  </a:prstClr>
                </a:solidFill>
                <a:latin typeface="Arial"/>
              </a:rPr>
              <a:t>30 June 2022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76FF12E-2604-6787-2DEE-D3B6FCB3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4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F388D3CE-140E-537E-C3A5-B81B720C6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657358"/>
              </p:ext>
            </p:extLst>
          </p:nvPr>
        </p:nvGraphicFramePr>
        <p:xfrm>
          <a:off x="1528386" y="1785285"/>
          <a:ext cx="9634537" cy="4581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783">
                  <a:extLst>
                    <a:ext uri="{9D8B030D-6E8A-4147-A177-3AD203B41FA5}">
                      <a16:colId xmlns:a16="http://schemas.microsoft.com/office/drawing/2014/main" val="1051539695"/>
                    </a:ext>
                  </a:extLst>
                </a:gridCol>
                <a:gridCol w="6015990">
                  <a:extLst>
                    <a:ext uri="{9D8B030D-6E8A-4147-A177-3AD203B41FA5}">
                      <a16:colId xmlns:a16="http://schemas.microsoft.com/office/drawing/2014/main" val="4142700962"/>
                    </a:ext>
                  </a:extLst>
                </a:gridCol>
                <a:gridCol w="1441894">
                  <a:extLst>
                    <a:ext uri="{9D8B030D-6E8A-4147-A177-3AD203B41FA5}">
                      <a16:colId xmlns:a16="http://schemas.microsoft.com/office/drawing/2014/main" val="1230718683"/>
                    </a:ext>
                  </a:extLst>
                </a:gridCol>
                <a:gridCol w="864870">
                  <a:extLst>
                    <a:ext uri="{9D8B030D-6E8A-4147-A177-3AD203B41FA5}">
                      <a16:colId xmlns:a16="http://schemas.microsoft.com/office/drawing/2014/main" val="9868755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Template name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Acceptance</a:t>
                      </a: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Level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Issued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9343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X_M02a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Mechanical check after tuning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EZ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6779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Y_M01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Mechanical check of Dressed Cavity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EZ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1103371"/>
                  </a:ext>
                </a:extLst>
              </a:tr>
              <a:tr h="730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Y_TM01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 measurements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EZ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40239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Y_P01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Pressure Test after He-Tank integration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EZ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7134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Y_L01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Leak check of volume (I) between the inner He-tank and the outer cavity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EZ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117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Y_L02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leak check of volume (II) inner cavity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EZ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0171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Y_F07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FF and RF spectrum after all He-Tank checks (w/o brackets)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EZ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1098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Y_ESS27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Leak Check after Final 12h HPR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EZ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376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Y_C01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Certificate of Conformity (Zanon)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EZ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785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Y_INC01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Incoming inspection at DESY at the arrival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1773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Y_F17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DESY Cold Measurements (VT, RF spectrum, HOM)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16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Y_F18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RF spectrum before shipping to CEA (in vacuum)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8213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Y_OUT02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Outgoing inspection at DESY before delivery to CEA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3910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Y_L03*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Leak check of volume (I) between the inner He-tank and the outer cavity after VT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7592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Y_REF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Reference frequency (HOR, air, no brack, no frame)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4957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Y_PC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 of Parts in Circulation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4976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Y_DoI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Declaration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Incorporation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4409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Y_INC02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Incoming inspection at CEA at the arrival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2673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Y_F19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RF spectrum at CEA at the arrival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6897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Y_HO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HandOver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document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8775272"/>
                  </a:ext>
                </a:extLst>
              </a:tr>
            </a:tbl>
          </a:graphicData>
        </a:graphic>
      </p:graphicFrame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CC209A2-6A39-0700-E52C-4C46C8D39A0C}"/>
              </a:ext>
            </a:extLst>
          </p:cNvPr>
          <p:cNvSpPr txBox="1">
            <a:spLocks/>
          </p:cNvSpPr>
          <p:nvPr/>
        </p:nvSpPr>
        <p:spPr>
          <a:xfrm>
            <a:off x="1528386" y="6493941"/>
            <a:ext cx="10176095" cy="287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* Introduced during the production, initially performed by DESY and then by CEA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0DAA768-59B0-48F8-2960-B308F6F5D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806" y="674550"/>
            <a:ext cx="10176095" cy="14082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About 200 documents overall are generated for each cavity</a:t>
            </a:r>
            <a:r>
              <a:rPr lang="en-US" sz="1600" dirty="0"/>
              <a:t>, 20 of which (listed in the table) are made readily available to the project (ESS + CEA) by INFN </a:t>
            </a:r>
          </a:p>
          <a:p>
            <a:r>
              <a:rPr lang="en-US" sz="1600" dirty="0"/>
              <a:t>Plus two raw text files containing selected numerical data (TM, RF spectrum)</a:t>
            </a:r>
          </a:p>
          <a:p>
            <a:r>
              <a:rPr lang="en-US" sz="1600" dirty="0"/>
              <a:t>Only few of these are strictly required by CEA to perform string installation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705FD1-FD88-A26E-D7C4-5156513B3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54" y="1341"/>
            <a:ext cx="10685092" cy="595593"/>
          </a:xfrm>
        </p:spPr>
        <p:txBody>
          <a:bodyPr>
            <a:normAutofit fontScale="90000"/>
          </a:bodyPr>
          <a:lstStyle/>
          <a:p>
            <a:r>
              <a:rPr lang="en-US" dirty="0"/>
              <a:t>Documents for Al5 (ESS example)</a:t>
            </a:r>
          </a:p>
        </p:txBody>
      </p:sp>
    </p:spTree>
    <p:extLst>
      <p:ext uri="{BB962C8B-B14F-4D97-AF65-F5344CB8AC3E}">
        <p14:creationId xmlns:p14="http://schemas.microsoft.com/office/powerpoint/2010/main" val="381181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B9A5967-77E4-471E-FA1A-29A04D5B0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840" y="3873524"/>
            <a:ext cx="3176658" cy="2249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94DCAB-F96F-8E68-0A6F-227AB5B1A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325" y="825288"/>
            <a:ext cx="3423675" cy="2550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FE082C-5E59-BDE0-5223-A4AEC5CDF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516"/>
            <a:r>
              <a:rPr lang="it-IT">
                <a:solidFill>
                  <a:prstClr val="black">
                    <a:tint val="75000"/>
                  </a:prstClr>
                </a:solidFill>
                <a:latin typeface="Arial"/>
              </a:rPr>
              <a:t>30 June 2022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76FF12E-2604-6787-2DEE-D3B6FCB3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5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705FD1-FD88-A26E-D7C4-5156513B3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54" y="1341"/>
            <a:ext cx="10685092" cy="595593"/>
          </a:xfrm>
        </p:spPr>
        <p:txBody>
          <a:bodyPr>
            <a:normAutofit fontScale="90000"/>
          </a:bodyPr>
          <a:lstStyle/>
          <a:p>
            <a:r>
              <a:rPr lang="en-US" dirty="0"/>
              <a:t>Documents for Al5 (ESS example)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8BA5E0-9808-4CD9-50A1-B6EBD9F4EB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74" t="10923" r="62097" b="5529"/>
          <a:stretch/>
        </p:blipFill>
        <p:spPr>
          <a:xfrm>
            <a:off x="875116" y="596935"/>
            <a:ext cx="2391747" cy="34478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B0EF51-F596-B122-2F8A-FD3A456DD6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52" t="11424" r="62016" b="4023"/>
          <a:stretch/>
        </p:blipFill>
        <p:spPr>
          <a:xfrm>
            <a:off x="1261532" y="3119087"/>
            <a:ext cx="2520196" cy="35987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31CCCA-8766-C186-F5FF-198A2A0261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513" y="596934"/>
            <a:ext cx="4005519" cy="30076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2F7D63-76FD-458F-1AF9-4207B33CD4D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189" t="13561" r="61960" b="9692"/>
          <a:stretch/>
        </p:blipFill>
        <p:spPr>
          <a:xfrm>
            <a:off x="6212306" y="2890601"/>
            <a:ext cx="2648464" cy="34657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87C6FC-4E06-BFF1-D35C-D91F5964357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986" t="12319" r="62973" b="9061"/>
          <a:stretch/>
        </p:blipFill>
        <p:spPr>
          <a:xfrm>
            <a:off x="7802645" y="3531193"/>
            <a:ext cx="2199503" cy="30809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E9B907-26BC-07F5-83FE-76DF4065CC4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257" t="14212" r="62094" b="4647"/>
          <a:stretch/>
        </p:blipFill>
        <p:spPr>
          <a:xfrm>
            <a:off x="9262154" y="3604539"/>
            <a:ext cx="2224216" cy="31106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07523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738</Words>
  <Application>Microsoft Office PowerPoint</Application>
  <PresentationFormat>Widescreen</PresentationFormat>
  <Paragraphs>142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Lucida Grande</vt:lpstr>
      <vt:lpstr>Times New Roman</vt:lpstr>
      <vt:lpstr>Tema di Office</vt:lpstr>
      <vt:lpstr>INFN Milano LASA Product Acceptance</vt:lpstr>
      <vt:lpstr>Strategy of Product Acceptance for PIP-II</vt:lpstr>
      <vt:lpstr>The 5 Acceptance Levels (ESS)</vt:lpstr>
      <vt:lpstr>Documents for Al5 (ESS example)</vt:lpstr>
      <vt:lpstr>Documents for Al5 (ESS example)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SRF Activities at LASA</dc:title>
  <dc:creator>Daniele Sertore</dc:creator>
  <cp:lastModifiedBy>Laura Silvia Monaco</cp:lastModifiedBy>
  <cp:revision>86</cp:revision>
  <dcterms:created xsi:type="dcterms:W3CDTF">2021-03-02T09:52:19Z</dcterms:created>
  <dcterms:modified xsi:type="dcterms:W3CDTF">2022-06-30T12:53:01Z</dcterms:modified>
</cp:coreProperties>
</file>