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753" r:id="rId2"/>
    <p:sldId id="869" r:id="rId3"/>
    <p:sldId id="929" r:id="rId4"/>
    <p:sldId id="931" r:id="rId5"/>
    <p:sldId id="933" r:id="rId6"/>
    <p:sldId id="930" r:id="rId7"/>
    <p:sldId id="734" r:id="rId8"/>
    <p:sldId id="935" r:id="rId9"/>
    <p:sldId id="924" r:id="rId10"/>
    <p:sldId id="934" r:id="rId11"/>
    <p:sldId id="928" r:id="rId12"/>
    <p:sldId id="93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autoAdjust="0"/>
  </p:normalViewPr>
  <p:slideViewPr>
    <p:cSldViewPr snapToGrid="0" showGuides="1">
      <p:cViewPr varScale="1">
        <p:scale>
          <a:sx n="71" d="100"/>
          <a:sy n="71" d="100"/>
        </p:scale>
        <p:origin x="528"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E558F-C0F7-475E-A09C-04669CF82A2D}"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BB037A-4B7A-44D2-A23A-67C0BC72FE76}" type="slidenum">
              <a:rPr lang="en-US" smtClean="0"/>
              <a:t>‹N›</a:t>
            </a:fld>
            <a:endParaRPr lang="en-US"/>
          </a:p>
        </p:txBody>
      </p:sp>
    </p:spTree>
    <p:extLst>
      <p:ext uri="{BB962C8B-B14F-4D97-AF65-F5344CB8AC3E}">
        <p14:creationId xmlns:p14="http://schemas.microsoft.com/office/powerpoint/2010/main" val="2214201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cs typeface="ヒラギノ角ゴ Pro W3" charset="0"/>
              </a:defRPr>
            </a:lvl2pPr>
            <a:lvl3pPr marL="1143000" indent="-228600">
              <a:defRPr sz="2400">
                <a:solidFill>
                  <a:schemeClr val="tx1"/>
                </a:solidFill>
                <a:latin typeface="Times New Roman" charset="0"/>
                <a:ea typeface="ヒラギノ角ゴ Pro W3" charset="0"/>
                <a:cs typeface="ヒラギノ角ゴ Pro W3" charset="0"/>
              </a:defRPr>
            </a:lvl3pPr>
            <a:lvl4pPr marL="1600200" indent="-228600">
              <a:defRPr sz="2400">
                <a:solidFill>
                  <a:schemeClr val="tx1"/>
                </a:solidFill>
                <a:latin typeface="Times New Roman" charset="0"/>
                <a:ea typeface="ヒラギノ角ゴ Pro W3" charset="0"/>
                <a:cs typeface="ヒラギノ角ゴ Pro W3" charset="0"/>
              </a:defRPr>
            </a:lvl4pPr>
            <a:lvl5pPr marL="2057400" indent="-22860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fld id="{89BB71AB-4644-B44B-BAE2-367FD946D3BF}" type="slidenum">
              <a:rPr lang="it-IT" sz="1200"/>
              <a:pPr/>
              <a:t>1</a:t>
            </a:fld>
            <a:endParaRPr lang="it-IT" sz="1200"/>
          </a:p>
        </p:txBody>
      </p:sp>
      <p:sp>
        <p:nvSpPr>
          <p:cNvPr id="16386" name="Rectangle 1026"/>
          <p:cNvSpPr>
            <a:spLocks noGrp="1" noRot="1" noChangeAspect="1" noChangeArrowheads="1" noTextEdit="1"/>
          </p:cNvSpPr>
          <p:nvPr>
            <p:ph type="sldImg"/>
          </p:nvPr>
        </p:nvSpPr>
        <p:spPr>
          <a:xfrm>
            <a:off x="381000" y="685800"/>
            <a:ext cx="6096000" cy="3429000"/>
          </a:xfrm>
          <a:ln/>
        </p:spPr>
      </p:sp>
      <p:sp>
        <p:nvSpPr>
          <p:cNvPr id="16387"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ea typeface="ヒラギノ角ゴ Pro W3" charset="0"/>
              <a:cs typeface="ヒラギノ角ゴ Pro W3" charset="0"/>
            </a:endParaRPr>
          </a:p>
        </p:txBody>
      </p:sp>
    </p:spTree>
    <p:extLst>
      <p:ext uri="{BB962C8B-B14F-4D97-AF65-F5344CB8AC3E}">
        <p14:creationId xmlns:p14="http://schemas.microsoft.com/office/powerpoint/2010/main" val="190657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49A81885-2056-4285-A303-902826E81954}" type="slidenum">
              <a:rPr lang="en-US" smtClean="0"/>
              <a:pPr/>
              <a:t>11</a:t>
            </a:fld>
            <a:endParaRPr lang="en-US"/>
          </a:p>
        </p:txBody>
      </p:sp>
    </p:spTree>
    <p:extLst>
      <p:ext uri="{BB962C8B-B14F-4D97-AF65-F5344CB8AC3E}">
        <p14:creationId xmlns:p14="http://schemas.microsoft.com/office/powerpoint/2010/main" val="383099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49A81885-2056-4285-A303-902826E81954}" type="slidenum">
              <a:rPr lang="en-US" smtClean="0"/>
              <a:pPr/>
              <a:t>12</a:t>
            </a:fld>
            <a:endParaRPr lang="en-US"/>
          </a:p>
        </p:txBody>
      </p:sp>
    </p:spTree>
    <p:extLst>
      <p:ext uri="{BB962C8B-B14F-4D97-AF65-F5344CB8AC3E}">
        <p14:creationId xmlns:p14="http://schemas.microsoft.com/office/powerpoint/2010/main" val="911210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540626"/>
            <a:ext cx="10363200" cy="1470025"/>
          </a:xfrm>
        </p:spPr>
        <p:txBody>
          <a:bodyPr/>
          <a:lstStyle/>
          <a:p>
            <a:r>
              <a:rPr lang="it-IT" dirty="0"/>
              <a:t>Fare clic per modificare stile</a:t>
            </a:r>
            <a:endParaRPr lang="en-GB" dirty="0"/>
          </a:p>
        </p:txBody>
      </p:sp>
      <p:sp>
        <p:nvSpPr>
          <p:cNvPr id="3" name="Sottotitolo 2"/>
          <p:cNvSpPr>
            <a:spLocks noGrp="1"/>
          </p:cNvSpPr>
          <p:nvPr>
            <p:ph type="subTitle" idx="1"/>
          </p:nvPr>
        </p:nvSpPr>
        <p:spPr>
          <a:xfrm>
            <a:off x="1828800" y="4460904"/>
            <a:ext cx="8534400" cy="117789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
        <p:nvSpPr>
          <p:cNvPr id="5" name="Segnaposto piè di pagina 4"/>
          <p:cNvSpPr>
            <a:spLocks noGrp="1"/>
          </p:cNvSpPr>
          <p:nvPr>
            <p:ph type="ftr" sz="quarter" idx="11"/>
          </p:nvPr>
        </p:nvSpPr>
        <p:spPr/>
        <p:txBody>
          <a:bodyPr/>
          <a:lstStyle/>
          <a:p>
            <a:pPr defTabSz="456516"/>
            <a:endParaRPr lang="en-US">
              <a:solidFill>
                <a:prstClr val="black">
                  <a:tint val="75000"/>
                </a:prstClr>
              </a:solidFill>
              <a:latin typeface="Arial"/>
            </a:endParaRPr>
          </a:p>
        </p:txBody>
      </p:sp>
      <p:sp>
        <p:nvSpPr>
          <p:cNvPr id="6" name="Segnaposto numero diapositiva 5"/>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‹N›</a:t>
            </a:fld>
            <a:endParaRPr lang="it-IT">
              <a:solidFill>
                <a:prstClr val="black">
                  <a:tint val="75000"/>
                </a:prstClr>
              </a:solidFill>
              <a:latin typeface="Arial"/>
            </a:endParaRPr>
          </a:p>
        </p:txBody>
      </p:sp>
      <p:pic>
        <p:nvPicPr>
          <p:cNvPr id="7" name="Immagine 4">
            <a:extLst>
              <a:ext uri="{FF2B5EF4-FFF2-40B4-BE49-F238E27FC236}">
                <a16:creationId xmlns:a16="http://schemas.microsoft.com/office/drawing/2014/main" id="{1B40083F-47F6-49BE-A91B-02DE4ADAF4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6018" y="-8098"/>
            <a:ext cx="11505983" cy="2394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9016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piè di pagina 4"/>
          <p:cNvSpPr>
            <a:spLocks noGrp="1"/>
          </p:cNvSpPr>
          <p:nvPr>
            <p:ph type="ftr" sz="quarter" idx="11"/>
          </p:nvPr>
        </p:nvSpPr>
        <p:spPr/>
        <p:txBody>
          <a:bodyPr/>
          <a:lstStyle/>
          <a:p>
            <a:pPr defTabSz="456516"/>
            <a:endParaRPr lang="en-US">
              <a:solidFill>
                <a:prstClr val="black">
                  <a:tint val="75000"/>
                </a:prstClr>
              </a:solidFill>
              <a:latin typeface="Arial"/>
            </a:endParaRPr>
          </a:p>
        </p:txBody>
      </p:sp>
      <p:sp>
        <p:nvSpPr>
          <p:cNvPr id="6" name="Segnaposto numero diapositiva 5"/>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‹N›</a:t>
            </a:fld>
            <a:endParaRPr lang="it-IT">
              <a:solidFill>
                <a:prstClr val="black">
                  <a:tint val="75000"/>
                </a:prstClr>
              </a:solidFill>
              <a:latin typeface="Arial"/>
            </a:endParaRPr>
          </a:p>
        </p:txBody>
      </p:sp>
      <p:sp>
        <p:nvSpPr>
          <p:cNvPr id="7" name="Segnaposto data 3">
            <a:extLst>
              <a:ext uri="{FF2B5EF4-FFF2-40B4-BE49-F238E27FC236}">
                <a16:creationId xmlns:a16="http://schemas.microsoft.com/office/drawing/2014/main" id="{05E2E24E-BB62-4DD9-8A4B-87DE1B72F51C}"/>
              </a:ext>
            </a:extLst>
          </p:cNvPr>
          <p:cNvSpPr>
            <a:spLocks noGrp="1"/>
          </p:cNvSpPr>
          <p:nvPr>
            <p:ph type="dt" sz="half" idx="10"/>
          </p:nvPr>
        </p:nvSpPr>
        <p:spPr>
          <a:xfrm>
            <a:off x="609600" y="6356353"/>
            <a:ext cx="2844800" cy="365125"/>
          </a:xfrm>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Tree>
    <p:extLst>
      <p:ext uri="{BB962C8B-B14F-4D97-AF65-F5344CB8AC3E}">
        <p14:creationId xmlns:p14="http://schemas.microsoft.com/office/powerpoint/2010/main" val="84324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1"/>
            <a:ext cx="2743200" cy="5851525"/>
          </a:xfrm>
        </p:spPr>
        <p:txBody>
          <a:bodyPr vert="eaVert"/>
          <a:lstStyle/>
          <a:p>
            <a:r>
              <a:rPr lang="it-IT"/>
              <a:t>Fare clic per modificare stile</a:t>
            </a:r>
            <a:endParaRPr lang="en-GB"/>
          </a:p>
        </p:txBody>
      </p:sp>
      <p:sp>
        <p:nvSpPr>
          <p:cNvPr id="3" name="Segnaposto testo verticale 2"/>
          <p:cNvSpPr>
            <a:spLocks noGrp="1"/>
          </p:cNvSpPr>
          <p:nvPr>
            <p:ph type="body" orient="vert" idx="1"/>
          </p:nvPr>
        </p:nvSpPr>
        <p:spPr>
          <a:xfrm>
            <a:off x="609600" y="274641"/>
            <a:ext cx="80264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piè di pagina 4"/>
          <p:cNvSpPr>
            <a:spLocks noGrp="1"/>
          </p:cNvSpPr>
          <p:nvPr>
            <p:ph type="ftr" sz="quarter" idx="11"/>
          </p:nvPr>
        </p:nvSpPr>
        <p:spPr/>
        <p:txBody>
          <a:bodyPr/>
          <a:lstStyle/>
          <a:p>
            <a:pPr defTabSz="456516"/>
            <a:endParaRPr lang="en-US">
              <a:solidFill>
                <a:prstClr val="black">
                  <a:tint val="75000"/>
                </a:prstClr>
              </a:solidFill>
              <a:latin typeface="Arial"/>
            </a:endParaRPr>
          </a:p>
        </p:txBody>
      </p:sp>
      <p:sp>
        <p:nvSpPr>
          <p:cNvPr id="6" name="Segnaposto numero diapositiva 5"/>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‹N›</a:t>
            </a:fld>
            <a:endParaRPr lang="it-IT">
              <a:solidFill>
                <a:prstClr val="black">
                  <a:tint val="75000"/>
                </a:prstClr>
              </a:solidFill>
              <a:latin typeface="Arial"/>
            </a:endParaRPr>
          </a:p>
        </p:txBody>
      </p:sp>
      <p:sp>
        <p:nvSpPr>
          <p:cNvPr id="7" name="Segnaposto data 3">
            <a:extLst>
              <a:ext uri="{FF2B5EF4-FFF2-40B4-BE49-F238E27FC236}">
                <a16:creationId xmlns:a16="http://schemas.microsoft.com/office/drawing/2014/main" id="{D5528A0E-CA27-455E-9DFC-107A443DA10B}"/>
              </a:ext>
            </a:extLst>
          </p:cNvPr>
          <p:cNvSpPr>
            <a:spLocks noGrp="1"/>
          </p:cNvSpPr>
          <p:nvPr>
            <p:ph type="dt" sz="half" idx="10"/>
          </p:nvPr>
        </p:nvSpPr>
        <p:spPr>
          <a:xfrm>
            <a:off x="609600" y="6356353"/>
            <a:ext cx="2844800" cy="365125"/>
          </a:xfrm>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Tree>
    <p:extLst>
      <p:ext uri="{BB962C8B-B14F-4D97-AF65-F5344CB8AC3E}">
        <p14:creationId xmlns:p14="http://schemas.microsoft.com/office/powerpoint/2010/main" val="3030427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13" y="1085278"/>
            <a:ext cx="10972799" cy="4553531"/>
          </a:xfrm>
        </p:spPr>
        <p:txBody>
          <a:bodyPr/>
          <a:lstStyle>
            <a:lvl1pPr marL="0" indent="0" algn="l">
              <a:buNone/>
              <a:defRPr>
                <a:solidFill>
                  <a:schemeClr val="tx1"/>
                </a:solidFill>
              </a:defRPr>
            </a:lvl1pPr>
            <a:lvl2pPr marL="456516" indent="0" algn="ctr">
              <a:buNone/>
              <a:defRPr>
                <a:solidFill>
                  <a:schemeClr val="tx1">
                    <a:tint val="75000"/>
                  </a:schemeClr>
                </a:solidFill>
              </a:defRPr>
            </a:lvl2pPr>
            <a:lvl3pPr marL="913033" indent="0" algn="ctr">
              <a:buNone/>
              <a:defRPr>
                <a:solidFill>
                  <a:schemeClr val="tx1">
                    <a:tint val="75000"/>
                  </a:schemeClr>
                </a:solidFill>
              </a:defRPr>
            </a:lvl3pPr>
            <a:lvl4pPr marL="1369550" indent="0" algn="ctr">
              <a:buNone/>
              <a:defRPr>
                <a:solidFill>
                  <a:schemeClr val="tx1">
                    <a:tint val="75000"/>
                  </a:schemeClr>
                </a:solidFill>
              </a:defRPr>
            </a:lvl4pPr>
            <a:lvl5pPr marL="1826065" indent="0" algn="ctr">
              <a:buNone/>
              <a:defRPr>
                <a:solidFill>
                  <a:schemeClr val="tx1">
                    <a:tint val="75000"/>
                  </a:schemeClr>
                </a:solidFill>
              </a:defRPr>
            </a:lvl5pPr>
            <a:lvl6pPr marL="2282581" indent="0" algn="ctr">
              <a:buNone/>
              <a:defRPr>
                <a:solidFill>
                  <a:schemeClr val="tx1">
                    <a:tint val="75000"/>
                  </a:schemeClr>
                </a:solidFill>
              </a:defRPr>
            </a:lvl6pPr>
            <a:lvl7pPr marL="2739100" indent="0" algn="ctr">
              <a:buNone/>
              <a:defRPr>
                <a:solidFill>
                  <a:schemeClr val="tx1">
                    <a:tint val="75000"/>
                  </a:schemeClr>
                </a:solidFill>
              </a:defRPr>
            </a:lvl7pPr>
            <a:lvl8pPr marL="3195615" indent="0" algn="ctr">
              <a:buNone/>
              <a:defRPr>
                <a:solidFill>
                  <a:schemeClr val="tx1">
                    <a:tint val="75000"/>
                  </a:schemeClr>
                </a:solidFill>
              </a:defRPr>
            </a:lvl8pPr>
            <a:lvl9pPr marL="3652135" indent="0" algn="ctr">
              <a:buNone/>
              <a:defRPr>
                <a:solidFill>
                  <a:schemeClr val="tx1">
                    <a:tint val="75000"/>
                  </a:schemeClr>
                </a:solidFill>
              </a:defRPr>
            </a:lvl9pPr>
          </a:lstStyle>
          <a:p>
            <a:r>
              <a:rPr lang="sv-SE"/>
              <a:t>Click to edit Master subtitle style</a:t>
            </a:r>
            <a:endParaRPr lang="en-US"/>
          </a:p>
        </p:txBody>
      </p:sp>
      <p:sp>
        <p:nvSpPr>
          <p:cNvPr id="7" name="Title Placeholder 1"/>
          <p:cNvSpPr>
            <a:spLocks noGrp="1"/>
          </p:cNvSpPr>
          <p:nvPr>
            <p:ph type="title"/>
          </p:nvPr>
        </p:nvSpPr>
        <p:spPr>
          <a:xfrm>
            <a:off x="609600" y="158746"/>
            <a:ext cx="10972800" cy="736874"/>
          </a:xfrm>
          <a:prstGeom prst="rect">
            <a:avLst/>
          </a:prstGeom>
        </p:spPr>
        <p:txBody>
          <a:bodyPr vert="horz" lIns="91302" tIns="45651" rIns="91302" bIns="45651" rtlCol="0" anchor="ctr">
            <a:normAutofit/>
          </a:bodyPr>
          <a:lstStyle/>
          <a:p>
            <a:r>
              <a:rPr lang="sv-SE"/>
              <a:t>Click to edit Master title style</a:t>
            </a:r>
            <a:endParaRPr lang="en-US"/>
          </a:p>
        </p:txBody>
      </p:sp>
    </p:spTree>
    <p:extLst>
      <p:ext uri="{BB962C8B-B14F-4D97-AF65-F5344CB8AC3E}">
        <p14:creationId xmlns:p14="http://schemas.microsoft.com/office/powerpoint/2010/main" val="3495730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to the right">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p:nvPr>
        </p:nvSpPr>
        <p:spPr>
          <a:xfrm>
            <a:off x="6543780" y="1615029"/>
            <a:ext cx="5046133" cy="3784600"/>
          </a:xfrm>
          <a:prstGeom prst="roundRect">
            <a:avLst>
              <a:gd name="adj" fmla="val 3636"/>
            </a:avLst>
          </a:prstGeom>
          <a:solidFill>
            <a:schemeClr val="tx2">
              <a:lumMod val="40000"/>
              <a:lumOff val="60000"/>
            </a:schemeClr>
          </a:solidFill>
          <a:effectLst>
            <a:outerShdw blurRad="50800" dist="38100" dir="2700000" algn="tl" rotWithShape="0">
              <a:srgbClr val="000000">
                <a:alpha val="43000"/>
              </a:srgbClr>
            </a:outerShdw>
            <a:reflection stA="55000" endPos="20000" dist="12700" dir="5400000" sy="-100000" algn="bl" rotWithShape="0"/>
          </a:effectLst>
        </p:spPr>
        <p:txBody>
          <a:bodyPr/>
          <a:lstStyle/>
          <a:p>
            <a:r>
              <a:rPr lang="en-US"/>
              <a:t>Drag picture to placeholder or click icon to add</a:t>
            </a:r>
          </a:p>
        </p:txBody>
      </p:sp>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4"/>
          </p:nvPr>
        </p:nvSpPr>
        <p:spPr>
          <a:xfrm>
            <a:off x="609602" y="1614498"/>
            <a:ext cx="5687484" cy="3784600"/>
          </a:xfrm>
        </p:spPr>
        <p:txBody>
          <a:bodyPr/>
          <a:lstStyle>
            <a:lvl4pPr marL="1369550" indent="0">
              <a:buNone/>
              <a:defRPr/>
            </a:lvl4pPr>
            <a:lvl5pPr marL="1826065"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71740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791355" y="1955803"/>
            <a:ext cx="6355925" cy="3780620"/>
          </a:xfrm>
        </p:spPr>
        <p:txBody>
          <a:bodyPr lIns="0" tIns="0" rIns="0" bIns="0">
            <a:noAutofit/>
          </a:bodyPr>
          <a:lstStyle>
            <a:lvl1pPr marL="342630" indent="-342630" algn="l">
              <a:lnSpc>
                <a:spcPct val="90000"/>
              </a:lnSpc>
              <a:buFont typeface="Arial"/>
              <a:buChar char="•"/>
              <a:defRPr sz="2400">
                <a:solidFill>
                  <a:schemeClr val="bg1"/>
                </a:solidFill>
              </a:defRPr>
            </a:lvl1pPr>
            <a:lvl2pPr marL="456836" indent="0" algn="ctr">
              <a:buNone/>
              <a:defRPr>
                <a:solidFill>
                  <a:schemeClr val="tx1">
                    <a:tint val="75000"/>
                  </a:schemeClr>
                </a:solidFill>
              </a:defRPr>
            </a:lvl2pPr>
            <a:lvl3pPr marL="913673" indent="0" algn="ctr">
              <a:buNone/>
              <a:defRPr>
                <a:solidFill>
                  <a:schemeClr val="tx1">
                    <a:tint val="75000"/>
                  </a:schemeClr>
                </a:solidFill>
              </a:defRPr>
            </a:lvl3pPr>
            <a:lvl4pPr marL="1370510" indent="0" algn="ctr">
              <a:buNone/>
              <a:defRPr>
                <a:solidFill>
                  <a:schemeClr val="tx1">
                    <a:tint val="75000"/>
                  </a:schemeClr>
                </a:solidFill>
              </a:defRPr>
            </a:lvl4pPr>
            <a:lvl5pPr marL="1827345" indent="0" algn="ctr">
              <a:buNone/>
              <a:defRPr>
                <a:solidFill>
                  <a:schemeClr val="tx1">
                    <a:tint val="75000"/>
                  </a:schemeClr>
                </a:solidFill>
              </a:defRPr>
            </a:lvl5pPr>
            <a:lvl6pPr marL="2284182" indent="0" algn="ctr">
              <a:buNone/>
              <a:defRPr>
                <a:solidFill>
                  <a:schemeClr val="tx1">
                    <a:tint val="75000"/>
                  </a:schemeClr>
                </a:solidFill>
              </a:defRPr>
            </a:lvl6pPr>
            <a:lvl7pPr marL="2741019" indent="0" algn="ctr">
              <a:buNone/>
              <a:defRPr>
                <a:solidFill>
                  <a:schemeClr val="tx1">
                    <a:tint val="75000"/>
                  </a:schemeClr>
                </a:solidFill>
              </a:defRPr>
            </a:lvl7pPr>
            <a:lvl8pPr marL="3197853" indent="0" algn="ctr">
              <a:buNone/>
              <a:defRPr>
                <a:solidFill>
                  <a:schemeClr val="tx1">
                    <a:tint val="75000"/>
                  </a:schemeClr>
                </a:solidFill>
              </a:defRPr>
            </a:lvl8pPr>
            <a:lvl9pPr marL="3654693" indent="0" algn="ctr">
              <a:buNone/>
              <a:defRPr>
                <a:solidFill>
                  <a:schemeClr val="tx1">
                    <a:tint val="75000"/>
                  </a:schemeClr>
                </a:solidFill>
              </a:defRPr>
            </a:lvl9pPr>
          </a:lstStyle>
          <a:p>
            <a:r>
              <a:rPr lang="sv-SE" dirty="0"/>
              <a:t>Klicka här för att ändra format på underrubrik i bakgrunden</a:t>
            </a:r>
          </a:p>
        </p:txBody>
      </p:sp>
      <p:sp>
        <p:nvSpPr>
          <p:cNvPr id="2" name="Rubrik 1"/>
          <p:cNvSpPr>
            <a:spLocks noGrp="1"/>
          </p:cNvSpPr>
          <p:nvPr>
            <p:ph type="title"/>
          </p:nvPr>
        </p:nvSpPr>
        <p:spPr>
          <a:xfrm>
            <a:off x="791349" y="-1"/>
            <a:ext cx="7683499" cy="1441451"/>
          </a:xfrm>
        </p:spPr>
        <p:txBody>
          <a:bodyPr/>
          <a:lstStyle/>
          <a:p>
            <a:r>
              <a:rPr lang="sv-SE"/>
              <a:t>Klicka här för att ändra format</a:t>
            </a:r>
          </a:p>
        </p:txBody>
      </p:sp>
      <p:sp>
        <p:nvSpPr>
          <p:cNvPr id="6" name="Rektangel med rundade hörn 5"/>
          <p:cNvSpPr/>
          <p:nvPr userDrawn="1"/>
        </p:nvSpPr>
        <p:spPr>
          <a:xfrm>
            <a:off x="8274477" y="1955803"/>
            <a:ext cx="3305387"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368" tIns="45684" rIns="91368" bIns="45684" rtlCol="0" anchor="ctr"/>
          <a:lstStyle/>
          <a:p>
            <a:pPr algn="ctr" defTabSz="456836"/>
            <a:endParaRPr lang="sv-SE" sz="1800">
              <a:solidFill>
                <a:prstClr val="white"/>
              </a:solidFill>
              <a:latin typeface="Calibri"/>
            </a:endParaRPr>
          </a:p>
        </p:txBody>
      </p:sp>
      <p:cxnSp>
        <p:nvCxnSpPr>
          <p:cNvPr id="7" name="Rak 5"/>
          <p:cNvCxnSpPr/>
          <p:nvPr userDrawn="1"/>
        </p:nvCxnSpPr>
        <p:spPr>
          <a:xfrm>
            <a:off x="-434756" y="1452399"/>
            <a:ext cx="1292852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587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791355" y="1955803"/>
            <a:ext cx="6355925" cy="3780620"/>
          </a:xfrm>
        </p:spPr>
        <p:txBody>
          <a:bodyPr lIns="0" tIns="0" rIns="0" bIns="0">
            <a:noAutofit/>
          </a:bodyPr>
          <a:lstStyle>
            <a:lvl1pPr marL="396585" marR="0" indent="-342630" algn="l" defTabSz="456836"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7484" marR="0" indent="-233814" algn="l" defTabSz="456836"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3673" indent="0" algn="ctr">
              <a:buNone/>
              <a:defRPr>
                <a:solidFill>
                  <a:schemeClr val="tx1">
                    <a:tint val="75000"/>
                  </a:schemeClr>
                </a:solidFill>
              </a:defRPr>
            </a:lvl3pPr>
            <a:lvl4pPr marL="1370510" indent="0" algn="ctr">
              <a:buNone/>
              <a:defRPr>
                <a:solidFill>
                  <a:schemeClr val="tx1">
                    <a:tint val="75000"/>
                  </a:schemeClr>
                </a:solidFill>
              </a:defRPr>
            </a:lvl4pPr>
            <a:lvl5pPr marL="1827345" indent="0" algn="ctr">
              <a:buNone/>
              <a:defRPr>
                <a:solidFill>
                  <a:schemeClr val="tx1">
                    <a:tint val="75000"/>
                  </a:schemeClr>
                </a:solidFill>
              </a:defRPr>
            </a:lvl5pPr>
            <a:lvl6pPr marL="2284182" indent="0" algn="ctr">
              <a:buNone/>
              <a:defRPr>
                <a:solidFill>
                  <a:schemeClr val="tx1">
                    <a:tint val="75000"/>
                  </a:schemeClr>
                </a:solidFill>
              </a:defRPr>
            </a:lvl6pPr>
            <a:lvl7pPr marL="2741019" indent="0" algn="ctr">
              <a:buNone/>
              <a:defRPr>
                <a:solidFill>
                  <a:schemeClr val="tx1">
                    <a:tint val="75000"/>
                  </a:schemeClr>
                </a:solidFill>
              </a:defRPr>
            </a:lvl7pPr>
            <a:lvl8pPr marL="3197853" indent="0" algn="ctr">
              <a:buNone/>
              <a:defRPr>
                <a:solidFill>
                  <a:schemeClr val="tx1">
                    <a:tint val="75000"/>
                  </a:schemeClr>
                </a:solidFill>
              </a:defRPr>
            </a:lvl8pPr>
            <a:lvl9pPr marL="3654693" indent="0" algn="ctr">
              <a:buNone/>
              <a:defRPr>
                <a:solidFill>
                  <a:schemeClr val="tx1">
                    <a:tint val="75000"/>
                  </a:schemeClr>
                </a:solidFill>
              </a:defRPr>
            </a:lvl9pPr>
          </a:lstStyle>
          <a:p>
            <a:r>
              <a:rPr lang="sv-SE" dirty="0"/>
              <a:t>Klicka här för att ändra format på underrubrik i bakgrunden</a:t>
            </a:r>
          </a:p>
          <a:p>
            <a:pPr lvl="1"/>
            <a:r>
              <a:rPr lang="sv-SE" dirty="0"/>
              <a:t>Test sub bullet</a:t>
            </a:r>
          </a:p>
        </p:txBody>
      </p:sp>
      <p:sp>
        <p:nvSpPr>
          <p:cNvPr id="2" name="Rubrik 1"/>
          <p:cNvSpPr>
            <a:spLocks noGrp="1"/>
          </p:cNvSpPr>
          <p:nvPr>
            <p:ph type="title" hasCustomPrompt="1"/>
          </p:nvPr>
        </p:nvSpPr>
        <p:spPr>
          <a:xfrm>
            <a:off x="791349" y="-1"/>
            <a:ext cx="7683499" cy="1441451"/>
          </a:xfrm>
        </p:spPr>
        <p:txBody>
          <a:bodyPr/>
          <a:lstStyle>
            <a:lvl1pPr>
              <a:defRPr baseline="0"/>
            </a:lvl1pPr>
          </a:lstStyle>
          <a:p>
            <a:r>
              <a:rPr lang="sv-SE"/>
              <a:t>Blue bullet page</a:t>
            </a:r>
          </a:p>
        </p:txBody>
      </p:sp>
      <p:cxnSp>
        <p:nvCxnSpPr>
          <p:cNvPr id="4" name="Rak 5"/>
          <p:cNvCxnSpPr/>
          <p:nvPr userDrawn="1"/>
        </p:nvCxnSpPr>
        <p:spPr>
          <a:xfrm>
            <a:off x="-434756" y="1452399"/>
            <a:ext cx="1292852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8608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791355" y="1955803"/>
            <a:ext cx="6355925" cy="3780620"/>
          </a:xfrm>
        </p:spPr>
        <p:txBody>
          <a:bodyPr lIns="0" tIns="0" rIns="0" bIns="0">
            <a:noAutofit/>
          </a:bodyPr>
          <a:lstStyle>
            <a:lvl1pPr marL="396585" marR="0" indent="-342630" algn="l" defTabSz="456836"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7484" marR="0" indent="-233814" algn="l" defTabSz="456836"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3673" indent="0" algn="ctr">
              <a:buNone/>
              <a:defRPr>
                <a:solidFill>
                  <a:schemeClr val="tx1">
                    <a:tint val="75000"/>
                  </a:schemeClr>
                </a:solidFill>
              </a:defRPr>
            </a:lvl3pPr>
            <a:lvl4pPr marL="1370510" indent="0" algn="ctr">
              <a:buNone/>
              <a:defRPr>
                <a:solidFill>
                  <a:schemeClr val="tx1">
                    <a:tint val="75000"/>
                  </a:schemeClr>
                </a:solidFill>
              </a:defRPr>
            </a:lvl4pPr>
            <a:lvl5pPr marL="1827345" indent="0" algn="ctr">
              <a:buNone/>
              <a:defRPr>
                <a:solidFill>
                  <a:schemeClr val="tx1">
                    <a:tint val="75000"/>
                  </a:schemeClr>
                </a:solidFill>
              </a:defRPr>
            </a:lvl5pPr>
            <a:lvl6pPr marL="2284182" indent="0" algn="ctr">
              <a:buNone/>
              <a:defRPr>
                <a:solidFill>
                  <a:schemeClr val="tx1">
                    <a:tint val="75000"/>
                  </a:schemeClr>
                </a:solidFill>
              </a:defRPr>
            </a:lvl6pPr>
            <a:lvl7pPr marL="2741019" indent="0" algn="ctr">
              <a:buNone/>
              <a:defRPr>
                <a:solidFill>
                  <a:schemeClr val="tx1">
                    <a:tint val="75000"/>
                  </a:schemeClr>
                </a:solidFill>
              </a:defRPr>
            </a:lvl7pPr>
            <a:lvl8pPr marL="3197853" indent="0" algn="ctr">
              <a:buNone/>
              <a:defRPr>
                <a:solidFill>
                  <a:schemeClr val="tx1">
                    <a:tint val="75000"/>
                  </a:schemeClr>
                </a:solidFill>
              </a:defRPr>
            </a:lvl8pPr>
            <a:lvl9pPr marL="3654693" indent="0" algn="ctr">
              <a:buNone/>
              <a:defRPr>
                <a:solidFill>
                  <a:schemeClr val="tx1">
                    <a:tint val="75000"/>
                  </a:schemeClr>
                </a:solidFill>
              </a:defRPr>
            </a:lvl9pPr>
          </a:lstStyle>
          <a:p>
            <a:r>
              <a:rPr lang="sv-SE" dirty="0"/>
              <a:t>Klicka här för att ändra format på underrubrik i bakgrunden</a:t>
            </a:r>
          </a:p>
          <a:p>
            <a:pPr lvl="1"/>
            <a:r>
              <a:rPr lang="sv-SE" dirty="0"/>
              <a:t>Test sub bullet</a:t>
            </a:r>
          </a:p>
        </p:txBody>
      </p:sp>
      <p:sp>
        <p:nvSpPr>
          <p:cNvPr id="2" name="Rubrik 1"/>
          <p:cNvSpPr>
            <a:spLocks noGrp="1"/>
          </p:cNvSpPr>
          <p:nvPr>
            <p:ph type="title" hasCustomPrompt="1"/>
          </p:nvPr>
        </p:nvSpPr>
        <p:spPr>
          <a:xfrm>
            <a:off x="791349" y="-1"/>
            <a:ext cx="7683499" cy="1441451"/>
          </a:xfrm>
        </p:spPr>
        <p:txBody>
          <a:bodyPr/>
          <a:lstStyle>
            <a:lvl1pPr>
              <a:defRPr baseline="0"/>
            </a:lvl1pPr>
          </a:lstStyle>
          <a:p>
            <a:r>
              <a:rPr lang="sv-SE"/>
              <a:t>White bullet page</a:t>
            </a:r>
          </a:p>
        </p:txBody>
      </p:sp>
      <p:cxnSp>
        <p:nvCxnSpPr>
          <p:cNvPr id="4" name="Rak 5"/>
          <p:cNvCxnSpPr/>
          <p:nvPr userDrawn="1"/>
        </p:nvCxnSpPr>
        <p:spPr>
          <a:xfrm>
            <a:off x="-434756" y="1452399"/>
            <a:ext cx="1292852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41135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9"/>
            <a:ext cx="12192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368" tIns="45684" rIns="91368" bIns="45684" rtlCol="0" anchor="ctr"/>
          <a:lstStyle/>
          <a:p>
            <a:pPr algn="ctr" defTabSz="456836"/>
            <a:endParaRPr lang="sv-SE" sz="1800">
              <a:solidFill>
                <a:srgbClr val="0094CA"/>
              </a:solidFill>
              <a:latin typeface="Calibri"/>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03675" y="362809"/>
            <a:ext cx="2304000" cy="924480"/>
          </a:xfrm>
          <a:prstGeom prst="rect">
            <a:avLst/>
          </a:prstGeom>
        </p:spPr>
      </p:pic>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6836" indent="0" algn="ctr">
              <a:buNone/>
              <a:defRPr>
                <a:solidFill>
                  <a:schemeClr val="tx1">
                    <a:tint val="75000"/>
                  </a:schemeClr>
                </a:solidFill>
              </a:defRPr>
            </a:lvl2pPr>
            <a:lvl3pPr marL="913673" indent="0" algn="ctr">
              <a:buNone/>
              <a:defRPr>
                <a:solidFill>
                  <a:schemeClr val="tx1">
                    <a:tint val="75000"/>
                  </a:schemeClr>
                </a:solidFill>
              </a:defRPr>
            </a:lvl3pPr>
            <a:lvl4pPr marL="1370510" indent="0" algn="ctr">
              <a:buNone/>
              <a:defRPr>
                <a:solidFill>
                  <a:schemeClr val="tx1">
                    <a:tint val="75000"/>
                  </a:schemeClr>
                </a:solidFill>
              </a:defRPr>
            </a:lvl4pPr>
            <a:lvl5pPr marL="1827345" indent="0" algn="ctr">
              <a:buNone/>
              <a:defRPr>
                <a:solidFill>
                  <a:schemeClr val="tx1">
                    <a:tint val="75000"/>
                  </a:schemeClr>
                </a:solidFill>
              </a:defRPr>
            </a:lvl5pPr>
            <a:lvl6pPr marL="2284182" indent="0" algn="ctr">
              <a:buNone/>
              <a:defRPr>
                <a:solidFill>
                  <a:schemeClr val="tx1">
                    <a:tint val="75000"/>
                  </a:schemeClr>
                </a:solidFill>
              </a:defRPr>
            </a:lvl6pPr>
            <a:lvl7pPr marL="2741019" indent="0" algn="ctr">
              <a:buNone/>
              <a:defRPr>
                <a:solidFill>
                  <a:schemeClr val="tx1">
                    <a:tint val="75000"/>
                  </a:schemeClr>
                </a:solidFill>
              </a:defRPr>
            </a:lvl7pPr>
            <a:lvl8pPr marL="3197853" indent="0" algn="ctr">
              <a:buNone/>
              <a:defRPr>
                <a:solidFill>
                  <a:schemeClr val="tx1">
                    <a:tint val="75000"/>
                  </a:schemeClr>
                </a:solidFill>
              </a:defRPr>
            </a:lvl8pPr>
            <a:lvl9pPr marL="3654693"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r>
              <a:rPr lang="it-IT">
                <a:latin typeface="Calibri"/>
              </a:rPr>
              <a:t>11 March 2021</a:t>
            </a:r>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‹N›</a:t>
            </a:fld>
            <a:endParaRPr lang="sv-SE">
              <a:latin typeface="Calibri"/>
            </a:endParaRPr>
          </a:p>
        </p:txBody>
      </p:sp>
      <p:sp>
        <p:nvSpPr>
          <p:cNvPr id="9" name="Rubrik 1"/>
          <p:cNvSpPr>
            <a:spLocks noGrp="1"/>
          </p:cNvSpPr>
          <p:nvPr>
            <p:ph type="ctrTitle"/>
          </p:nvPr>
        </p:nvSpPr>
        <p:spPr>
          <a:xfrm>
            <a:off x="829520" y="130727"/>
            <a:ext cx="8386777" cy="1470025"/>
          </a:xfrm>
          <a:prstGeom prst="rect">
            <a:avLst/>
          </a:prstGeom>
          <a:noFill/>
        </p:spPr>
        <p:txBody>
          <a:bodyPr>
            <a:normAutofit/>
          </a:bodyPr>
          <a:lstStyle>
            <a:lvl1pPr algn="l">
              <a:defRPr sz="4000">
                <a:solidFill>
                  <a:srgbClr val="0094CA"/>
                </a:solidFill>
              </a:defRPr>
            </a:lvl1pPr>
          </a:lstStyle>
          <a:p>
            <a:r>
              <a:rPr lang="sv-SE" dirty="0"/>
              <a:t>Klicka här för att ändra format</a:t>
            </a:r>
          </a:p>
        </p:txBody>
      </p:sp>
    </p:spTree>
    <p:extLst>
      <p:ext uri="{BB962C8B-B14F-4D97-AF65-F5344CB8AC3E}">
        <p14:creationId xmlns:p14="http://schemas.microsoft.com/office/powerpoint/2010/main" val="113589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6836" indent="0" algn="ctr">
              <a:buNone/>
              <a:defRPr>
                <a:solidFill>
                  <a:schemeClr val="tx1">
                    <a:tint val="75000"/>
                  </a:schemeClr>
                </a:solidFill>
              </a:defRPr>
            </a:lvl2pPr>
            <a:lvl3pPr marL="913673" indent="0" algn="ctr">
              <a:buNone/>
              <a:defRPr>
                <a:solidFill>
                  <a:schemeClr val="tx1">
                    <a:tint val="75000"/>
                  </a:schemeClr>
                </a:solidFill>
              </a:defRPr>
            </a:lvl3pPr>
            <a:lvl4pPr marL="1370510" indent="0" algn="ctr">
              <a:buNone/>
              <a:defRPr>
                <a:solidFill>
                  <a:schemeClr val="tx1">
                    <a:tint val="75000"/>
                  </a:schemeClr>
                </a:solidFill>
              </a:defRPr>
            </a:lvl4pPr>
            <a:lvl5pPr marL="1827345" indent="0" algn="ctr">
              <a:buNone/>
              <a:defRPr>
                <a:solidFill>
                  <a:schemeClr val="tx1">
                    <a:tint val="75000"/>
                  </a:schemeClr>
                </a:solidFill>
              </a:defRPr>
            </a:lvl5pPr>
            <a:lvl6pPr marL="2284182" indent="0" algn="ctr">
              <a:buNone/>
              <a:defRPr>
                <a:solidFill>
                  <a:schemeClr val="tx1">
                    <a:tint val="75000"/>
                  </a:schemeClr>
                </a:solidFill>
              </a:defRPr>
            </a:lvl6pPr>
            <a:lvl7pPr marL="2741019" indent="0" algn="ctr">
              <a:buNone/>
              <a:defRPr>
                <a:solidFill>
                  <a:schemeClr val="tx1">
                    <a:tint val="75000"/>
                  </a:schemeClr>
                </a:solidFill>
              </a:defRPr>
            </a:lvl7pPr>
            <a:lvl8pPr marL="3197853" indent="0" algn="ctr">
              <a:buNone/>
              <a:defRPr>
                <a:solidFill>
                  <a:schemeClr val="tx1">
                    <a:tint val="75000"/>
                  </a:schemeClr>
                </a:solidFill>
              </a:defRPr>
            </a:lvl8pPr>
            <a:lvl9pPr marL="3654693"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1365411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10" y="1085278"/>
            <a:ext cx="10972799" cy="4553531"/>
          </a:xfrm>
        </p:spPr>
        <p:txBody>
          <a:bodyPr/>
          <a:lstStyle>
            <a:lvl1pPr marL="0" indent="0" algn="l">
              <a:buNone/>
              <a:defRPr>
                <a:solidFill>
                  <a:schemeClr val="tx1"/>
                </a:solidFill>
              </a:defRPr>
            </a:lvl1pPr>
            <a:lvl2pPr marL="456637" indent="0" algn="ctr">
              <a:buNone/>
              <a:defRPr>
                <a:solidFill>
                  <a:schemeClr val="tx1">
                    <a:tint val="75000"/>
                  </a:schemeClr>
                </a:solidFill>
              </a:defRPr>
            </a:lvl2pPr>
            <a:lvl3pPr marL="913275" indent="0" algn="ctr">
              <a:buNone/>
              <a:defRPr>
                <a:solidFill>
                  <a:schemeClr val="tx1">
                    <a:tint val="75000"/>
                  </a:schemeClr>
                </a:solidFill>
              </a:defRPr>
            </a:lvl3pPr>
            <a:lvl4pPr marL="1369913" indent="0" algn="ctr">
              <a:buNone/>
              <a:defRPr>
                <a:solidFill>
                  <a:schemeClr val="tx1">
                    <a:tint val="75000"/>
                  </a:schemeClr>
                </a:solidFill>
              </a:defRPr>
            </a:lvl4pPr>
            <a:lvl5pPr marL="1826549" indent="0" algn="ctr">
              <a:buNone/>
              <a:defRPr>
                <a:solidFill>
                  <a:schemeClr val="tx1">
                    <a:tint val="75000"/>
                  </a:schemeClr>
                </a:solidFill>
              </a:defRPr>
            </a:lvl5pPr>
            <a:lvl6pPr marL="2283187" indent="0" algn="ctr">
              <a:buNone/>
              <a:defRPr>
                <a:solidFill>
                  <a:schemeClr val="tx1">
                    <a:tint val="75000"/>
                  </a:schemeClr>
                </a:solidFill>
              </a:defRPr>
            </a:lvl6pPr>
            <a:lvl7pPr marL="2739827" indent="0" algn="ctr">
              <a:buNone/>
              <a:defRPr>
                <a:solidFill>
                  <a:schemeClr val="tx1">
                    <a:tint val="75000"/>
                  </a:schemeClr>
                </a:solidFill>
              </a:defRPr>
            </a:lvl7pPr>
            <a:lvl8pPr marL="3196461" indent="0" algn="ctr">
              <a:buNone/>
              <a:defRPr>
                <a:solidFill>
                  <a:schemeClr val="tx1">
                    <a:tint val="75000"/>
                  </a:schemeClr>
                </a:solidFill>
              </a:defRPr>
            </a:lvl8pPr>
            <a:lvl9pPr marL="3653103" indent="0" algn="ctr">
              <a:buNone/>
              <a:defRPr>
                <a:solidFill>
                  <a:schemeClr val="tx1">
                    <a:tint val="75000"/>
                  </a:schemeClr>
                </a:solidFill>
              </a:defRPr>
            </a:lvl9pPr>
          </a:lstStyle>
          <a:p>
            <a:r>
              <a:rPr lang="sv-SE"/>
              <a:t>Click to edit Master subtitle style</a:t>
            </a:r>
            <a:endParaRPr lang="en-US"/>
          </a:p>
        </p:txBody>
      </p:sp>
      <p:sp>
        <p:nvSpPr>
          <p:cNvPr id="7" name="Title Placeholder 1"/>
          <p:cNvSpPr>
            <a:spLocks noGrp="1"/>
          </p:cNvSpPr>
          <p:nvPr>
            <p:ph type="title"/>
          </p:nvPr>
        </p:nvSpPr>
        <p:spPr>
          <a:xfrm>
            <a:off x="609600" y="158746"/>
            <a:ext cx="10972800" cy="736874"/>
          </a:xfrm>
          <a:prstGeom prst="rect">
            <a:avLst/>
          </a:prstGeom>
        </p:spPr>
        <p:txBody>
          <a:bodyPr vert="horz" lIns="91326" tIns="45663" rIns="91326" bIns="45663" rtlCol="0" anchor="ctr">
            <a:normAutofit/>
          </a:bodyPr>
          <a:lstStyle/>
          <a:p>
            <a:r>
              <a:rPr lang="sv-SE"/>
              <a:t>Click to edit Master title style</a:t>
            </a:r>
            <a:endParaRPr lang="en-US"/>
          </a:p>
        </p:txBody>
      </p:sp>
    </p:spTree>
    <p:extLst>
      <p:ext uri="{BB962C8B-B14F-4D97-AF65-F5344CB8AC3E}">
        <p14:creationId xmlns:p14="http://schemas.microsoft.com/office/powerpoint/2010/main" val="197840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GB"/>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
        <p:nvSpPr>
          <p:cNvPr id="5" name="Segnaposto piè di pagina 4"/>
          <p:cNvSpPr>
            <a:spLocks noGrp="1"/>
          </p:cNvSpPr>
          <p:nvPr>
            <p:ph type="ftr" sz="quarter" idx="11"/>
          </p:nvPr>
        </p:nvSpPr>
        <p:spPr/>
        <p:txBody>
          <a:bodyPr/>
          <a:lstStyle/>
          <a:p>
            <a:pPr defTabSz="456516"/>
            <a:endParaRPr lang="en-US">
              <a:solidFill>
                <a:prstClr val="black">
                  <a:tint val="75000"/>
                </a:prstClr>
              </a:solidFill>
              <a:latin typeface="Arial"/>
            </a:endParaRPr>
          </a:p>
        </p:txBody>
      </p:sp>
      <p:sp>
        <p:nvSpPr>
          <p:cNvPr id="6" name="Segnaposto numero diapositiva 5"/>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‹N›</a:t>
            </a:fld>
            <a:endParaRPr lang="it-IT">
              <a:solidFill>
                <a:prstClr val="black">
                  <a:tint val="75000"/>
                </a:prstClr>
              </a:solidFill>
              <a:latin typeface="Arial"/>
            </a:endParaRPr>
          </a:p>
        </p:txBody>
      </p:sp>
    </p:spTree>
    <p:extLst>
      <p:ext uri="{BB962C8B-B14F-4D97-AF65-F5344CB8AC3E}">
        <p14:creationId xmlns:p14="http://schemas.microsoft.com/office/powerpoint/2010/main" val="427720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to the right">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p:nvPr>
        </p:nvSpPr>
        <p:spPr>
          <a:xfrm>
            <a:off x="6543780" y="1615029"/>
            <a:ext cx="5046133" cy="3784600"/>
          </a:xfrm>
          <a:prstGeom prst="roundRect">
            <a:avLst>
              <a:gd name="adj" fmla="val 3636"/>
            </a:avLst>
          </a:prstGeom>
          <a:solidFill>
            <a:schemeClr val="tx2">
              <a:lumMod val="40000"/>
              <a:lumOff val="60000"/>
            </a:schemeClr>
          </a:solidFill>
          <a:effectLst>
            <a:outerShdw blurRad="50800" dist="38100" dir="2700000" algn="tl" rotWithShape="0">
              <a:srgbClr val="000000">
                <a:alpha val="43000"/>
              </a:srgbClr>
            </a:outerShdw>
            <a:reflection stA="55000" endPos="20000" dist="12700" dir="5400000" sy="-100000" algn="bl" rotWithShape="0"/>
          </a:effectLst>
        </p:spPr>
        <p:txBody>
          <a:bodyPr/>
          <a:lstStyle/>
          <a:p>
            <a:r>
              <a:rPr lang="en-US"/>
              <a:t>Drag picture to placeholder or click icon to add</a:t>
            </a:r>
          </a:p>
        </p:txBody>
      </p:sp>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4"/>
          </p:nvPr>
        </p:nvSpPr>
        <p:spPr>
          <a:xfrm>
            <a:off x="609602" y="1614498"/>
            <a:ext cx="5687484" cy="3784600"/>
          </a:xfrm>
        </p:spPr>
        <p:txBody>
          <a:bodyPr/>
          <a:lstStyle>
            <a:lvl4pPr marL="1369913" indent="0">
              <a:buNone/>
              <a:defRPr/>
            </a:lvl4pPr>
            <a:lvl5pPr marL="1826549"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34385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97308" y="1610251"/>
            <a:ext cx="10685092"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92816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48A3E12-EA2D-40F6-AB43-9042E62BBC80}" type="slidenum">
              <a:rPr lang="en-US" smtClean="0"/>
              <a:t>‹N›</a:t>
            </a:fld>
            <a:endParaRPr lang="en-US"/>
          </a:p>
        </p:txBody>
      </p:sp>
      <p:sp>
        <p:nvSpPr>
          <p:cNvPr id="7" name="Titolo 6"/>
          <p:cNvSpPr>
            <a:spLocks noGrp="1"/>
          </p:cNvSpPr>
          <p:nvPr>
            <p:ph type="title"/>
          </p:nvPr>
        </p:nvSpPr>
        <p:spPr>
          <a:xfrm>
            <a:off x="1692537" y="1"/>
            <a:ext cx="8953843" cy="692502"/>
          </a:xfrm>
        </p:spPr>
        <p:txBody>
          <a:bodyPr/>
          <a:lstStyle>
            <a:lvl1pPr>
              <a:defRPr>
                <a:solidFill>
                  <a:srgbClr val="FF0000"/>
                </a:solidFill>
              </a:defRPr>
            </a:lvl1pPr>
          </a:lstStyle>
          <a:p>
            <a:r>
              <a:rPr lang="it-IT" dirty="0"/>
              <a:t>Fare clic per modificare lo stile del</a:t>
            </a:r>
            <a:endParaRPr lang="en-US" dirty="0"/>
          </a:p>
        </p:txBody>
      </p:sp>
      <p:sp>
        <p:nvSpPr>
          <p:cNvPr id="8" name="Segnaposto data 3">
            <a:extLst>
              <a:ext uri="{FF2B5EF4-FFF2-40B4-BE49-F238E27FC236}">
                <a16:creationId xmlns:a16="http://schemas.microsoft.com/office/drawing/2014/main" id="{43ED7997-2C4E-41C0-BD03-09EB18A0E633}"/>
              </a:ext>
            </a:extLst>
          </p:cNvPr>
          <p:cNvSpPr>
            <a:spLocks noGrp="1"/>
          </p:cNvSpPr>
          <p:nvPr>
            <p:ph type="dt" sz="half" idx="10"/>
          </p:nvPr>
        </p:nvSpPr>
        <p:spPr>
          <a:xfrm>
            <a:off x="609600" y="6356353"/>
            <a:ext cx="2844800" cy="365125"/>
          </a:xfrm>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Tree>
    <p:extLst>
      <p:ext uri="{BB962C8B-B14F-4D97-AF65-F5344CB8AC3E}">
        <p14:creationId xmlns:p14="http://schemas.microsoft.com/office/powerpoint/2010/main" val="317932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3"/>
            <a:ext cx="10363200" cy="1362075"/>
          </a:xfrm>
        </p:spPr>
        <p:txBody>
          <a:bodyPr anchor="t"/>
          <a:lstStyle>
            <a:lvl1pPr algn="l">
              <a:defRPr sz="4000" b="1" cap="all"/>
            </a:lvl1pPr>
          </a:lstStyle>
          <a:p>
            <a:r>
              <a:rPr lang="it-IT"/>
              <a:t>Fare clic per modificare stile</a:t>
            </a:r>
            <a:endParaRPr lang="en-GB"/>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5" name="Segnaposto piè di pagina 4"/>
          <p:cNvSpPr>
            <a:spLocks noGrp="1"/>
          </p:cNvSpPr>
          <p:nvPr>
            <p:ph type="ftr" sz="quarter" idx="11"/>
          </p:nvPr>
        </p:nvSpPr>
        <p:spPr/>
        <p:txBody>
          <a:bodyPr/>
          <a:lstStyle/>
          <a:p>
            <a:pPr defTabSz="456516"/>
            <a:endParaRPr lang="en-US">
              <a:solidFill>
                <a:prstClr val="black">
                  <a:tint val="75000"/>
                </a:prstClr>
              </a:solidFill>
              <a:latin typeface="Arial"/>
            </a:endParaRPr>
          </a:p>
        </p:txBody>
      </p:sp>
      <p:sp>
        <p:nvSpPr>
          <p:cNvPr id="6" name="Segnaposto numero diapositiva 5"/>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‹N›</a:t>
            </a:fld>
            <a:endParaRPr lang="it-IT">
              <a:solidFill>
                <a:prstClr val="black">
                  <a:tint val="75000"/>
                </a:prstClr>
              </a:solidFill>
              <a:latin typeface="Arial"/>
            </a:endParaRPr>
          </a:p>
        </p:txBody>
      </p:sp>
      <p:sp>
        <p:nvSpPr>
          <p:cNvPr id="7" name="Segnaposto data 3">
            <a:extLst>
              <a:ext uri="{FF2B5EF4-FFF2-40B4-BE49-F238E27FC236}">
                <a16:creationId xmlns:a16="http://schemas.microsoft.com/office/drawing/2014/main" id="{48FCCDAE-4C1F-49A9-BD78-E4641FA9E4AE}"/>
              </a:ext>
            </a:extLst>
          </p:cNvPr>
          <p:cNvSpPr>
            <a:spLocks noGrp="1"/>
          </p:cNvSpPr>
          <p:nvPr>
            <p:ph type="dt" sz="half" idx="10"/>
          </p:nvPr>
        </p:nvSpPr>
        <p:spPr>
          <a:xfrm>
            <a:off x="609600" y="6356353"/>
            <a:ext cx="2844800" cy="365125"/>
          </a:xfrm>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Tree>
    <p:extLst>
      <p:ext uri="{BB962C8B-B14F-4D97-AF65-F5344CB8AC3E}">
        <p14:creationId xmlns:p14="http://schemas.microsoft.com/office/powerpoint/2010/main" val="89322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tx2"/>
                </a:solidFill>
              </a:defRPr>
            </a:lvl1pPr>
          </a:lstStyle>
          <a:p>
            <a:r>
              <a:rPr lang="it-IT" dirty="0"/>
              <a:t>Fare clic per modificare stile</a:t>
            </a:r>
            <a:endParaRPr lang="en-GB" dirty="0"/>
          </a:p>
        </p:txBody>
      </p:sp>
      <p:sp>
        <p:nvSpPr>
          <p:cNvPr id="3" name="Segnaposto contenuto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11"/>
          </p:nvPr>
        </p:nvSpPr>
        <p:spPr/>
        <p:txBody>
          <a:bodyPr/>
          <a:lstStyle/>
          <a:p>
            <a:pPr defTabSz="456516"/>
            <a:endParaRPr lang="en-US">
              <a:solidFill>
                <a:prstClr val="black">
                  <a:tint val="75000"/>
                </a:prstClr>
              </a:solidFill>
              <a:latin typeface="Arial"/>
            </a:endParaRPr>
          </a:p>
        </p:txBody>
      </p:sp>
      <p:sp>
        <p:nvSpPr>
          <p:cNvPr id="7" name="Segnaposto numero diapositiva 6"/>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‹N›</a:t>
            </a:fld>
            <a:endParaRPr lang="it-IT">
              <a:solidFill>
                <a:prstClr val="black">
                  <a:tint val="75000"/>
                </a:prstClr>
              </a:solidFill>
              <a:latin typeface="Arial"/>
            </a:endParaRPr>
          </a:p>
        </p:txBody>
      </p:sp>
      <p:sp>
        <p:nvSpPr>
          <p:cNvPr id="8" name="Segnaposto data 3">
            <a:extLst>
              <a:ext uri="{FF2B5EF4-FFF2-40B4-BE49-F238E27FC236}">
                <a16:creationId xmlns:a16="http://schemas.microsoft.com/office/drawing/2014/main" id="{C8E3905B-980D-49FC-A938-C7B93E4A920C}"/>
              </a:ext>
            </a:extLst>
          </p:cNvPr>
          <p:cNvSpPr>
            <a:spLocks noGrp="1"/>
          </p:cNvSpPr>
          <p:nvPr>
            <p:ph type="dt" sz="half" idx="10"/>
          </p:nvPr>
        </p:nvSpPr>
        <p:spPr>
          <a:xfrm>
            <a:off x="609600" y="6356353"/>
            <a:ext cx="2844800" cy="365125"/>
          </a:xfrm>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Tree>
    <p:extLst>
      <p:ext uri="{BB962C8B-B14F-4D97-AF65-F5344CB8AC3E}">
        <p14:creationId xmlns:p14="http://schemas.microsoft.com/office/powerpoint/2010/main" val="325268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tx2"/>
                </a:solidFill>
              </a:defRPr>
            </a:lvl1pPr>
          </a:lstStyle>
          <a:p>
            <a:r>
              <a:rPr lang="it-IT" dirty="0"/>
              <a:t>Fare clic per modificare stile</a:t>
            </a:r>
            <a:endParaRPr lang="en-GB" dirty="0"/>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8" name="Segnaposto piè di pagina 7"/>
          <p:cNvSpPr>
            <a:spLocks noGrp="1"/>
          </p:cNvSpPr>
          <p:nvPr>
            <p:ph type="ftr" sz="quarter" idx="11"/>
          </p:nvPr>
        </p:nvSpPr>
        <p:spPr/>
        <p:txBody>
          <a:bodyPr/>
          <a:lstStyle/>
          <a:p>
            <a:pPr defTabSz="456516"/>
            <a:endParaRPr lang="en-US">
              <a:solidFill>
                <a:prstClr val="black">
                  <a:tint val="75000"/>
                </a:prstClr>
              </a:solidFill>
              <a:latin typeface="Arial"/>
            </a:endParaRPr>
          </a:p>
        </p:txBody>
      </p:sp>
      <p:sp>
        <p:nvSpPr>
          <p:cNvPr id="9" name="Segnaposto numero diapositiva 8"/>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‹N›</a:t>
            </a:fld>
            <a:endParaRPr lang="it-IT">
              <a:solidFill>
                <a:prstClr val="black">
                  <a:tint val="75000"/>
                </a:prstClr>
              </a:solidFill>
              <a:latin typeface="Arial"/>
            </a:endParaRPr>
          </a:p>
        </p:txBody>
      </p:sp>
      <p:sp>
        <p:nvSpPr>
          <p:cNvPr id="10" name="Segnaposto data 3">
            <a:extLst>
              <a:ext uri="{FF2B5EF4-FFF2-40B4-BE49-F238E27FC236}">
                <a16:creationId xmlns:a16="http://schemas.microsoft.com/office/drawing/2014/main" id="{2501EF2B-44CE-4994-AB59-49F0EAC243D0}"/>
              </a:ext>
            </a:extLst>
          </p:cNvPr>
          <p:cNvSpPr>
            <a:spLocks noGrp="1"/>
          </p:cNvSpPr>
          <p:nvPr>
            <p:ph type="dt" sz="half" idx="10"/>
          </p:nvPr>
        </p:nvSpPr>
        <p:spPr>
          <a:xfrm>
            <a:off x="609600" y="6356353"/>
            <a:ext cx="2844800" cy="365125"/>
          </a:xfrm>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Tree>
    <p:extLst>
      <p:ext uri="{BB962C8B-B14F-4D97-AF65-F5344CB8AC3E}">
        <p14:creationId xmlns:p14="http://schemas.microsoft.com/office/powerpoint/2010/main" val="1849602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GB"/>
          </a:p>
        </p:txBody>
      </p:sp>
      <p:sp>
        <p:nvSpPr>
          <p:cNvPr id="4" name="Segnaposto piè di pagina 3"/>
          <p:cNvSpPr>
            <a:spLocks noGrp="1"/>
          </p:cNvSpPr>
          <p:nvPr>
            <p:ph type="ftr" sz="quarter" idx="11"/>
          </p:nvPr>
        </p:nvSpPr>
        <p:spPr/>
        <p:txBody>
          <a:bodyPr/>
          <a:lstStyle/>
          <a:p>
            <a:pPr defTabSz="456516"/>
            <a:endParaRPr lang="en-US">
              <a:solidFill>
                <a:prstClr val="black">
                  <a:tint val="75000"/>
                </a:prstClr>
              </a:solidFill>
              <a:latin typeface="Arial"/>
            </a:endParaRPr>
          </a:p>
        </p:txBody>
      </p:sp>
      <p:sp>
        <p:nvSpPr>
          <p:cNvPr id="5" name="Segnaposto numero diapositiva 4"/>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‹N›</a:t>
            </a:fld>
            <a:endParaRPr lang="it-IT">
              <a:solidFill>
                <a:prstClr val="black">
                  <a:tint val="75000"/>
                </a:prstClr>
              </a:solidFill>
              <a:latin typeface="Arial"/>
            </a:endParaRPr>
          </a:p>
        </p:txBody>
      </p:sp>
      <p:sp>
        <p:nvSpPr>
          <p:cNvPr id="6" name="Segnaposto data 3">
            <a:extLst>
              <a:ext uri="{FF2B5EF4-FFF2-40B4-BE49-F238E27FC236}">
                <a16:creationId xmlns:a16="http://schemas.microsoft.com/office/drawing/2014/main" id="{F10B3475-D3D3-4DB4-AE45-7C9761AC6926}"/>
              </a:ext>
            </a:extLst>
          </p:cNvPr>
          <p:cNvSpPr>
            <a:spLocks noGrp="1"/>
          </p:cNvSpPr>
          <p:nvPr>
            <p:ph type="dt" sz="half" idx="10"/>
          </p:nvPr>
        </p:nvSpPr>
        <p:spPr>
          <a:xfrm>
            <a:off x="609600" y="6356353"/>
            <a:ext cx="2844800" cy="365125"/>
          </a:xfrm>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Tree>
    <p:extLst>
      <p:ext uri="{BB962C8B-B14F-4D97-AF65-F5344CB8AC3E}">
        <p14:creationId xmlns:p14="http://schemas.microsoft.com/office/powerpoint/2010/main" val="203154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defTabSz="456516"/>
            <a:endParaRPr lang="en-US">
              <a:solidFill>
                <a:prstClr val="black">
                  <a:tint val="75000"/>
                </a:prstClr>
              </a:solidFill>
              <a:latin typeface="Arial"/>
            </a:endParaRPr>
          </a:p>
        </p:txBody>
      </p:sp>
      <p:sp>
        <p:nvSpPr>
          <p:cNvPr id="4" name="Segnaposto numero diapositiva 3"/>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‹N›</a:t>
            </a:fld>
            <a:endParaRPr lang="it-IT">
              <a:solidFill>
                <a:prstClr val="black">
                  <a:tint val="75000"/>
                </a:prstClr>
              </a:solidFill>
              <a:latin typeface="Arial"/>
            </a:endParaRPr>
          </a:p>
        </p:txBody>
      </p:sp>
      <p:sp>
        <p:nvSpPr>
          <p:cNvPr id="5" name="Segnaposto data 3">
            <a:extLst>
              <a:ext uri="{FF2B5EF4-FFF2-40B4-BE49-F238E27FC236}">
                <a16:creationId xmlns:a16="http://schemas.microsoft.com/office/drawing/2014/main" id="{07F55845-39AF-45A3-8EF3-CBD4CC8D39AD}"/>
              </a:ext>
            </a:extLst>
          </p:cNvPr>
          <p:cNvSpPr>
            <a:spLocks noGrp="1"/>
          </p:cNvSpPr>
          <p:nvPr>
            <p:ph type="dt" sz="half" idx="10"/>
          </p:nvPr>
        </p:nvSpPr>
        <p:spPr>
          <a:xfrm>
            <a:off x="609600" y="6356353"/>
            <a:ext cx="2844800" cy="365125"/>
          </a:xfrm>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Tree>
    <p:extLst>
      <p:ext uri="{BB962C8B-B14F-4D97-AF65-F5344CB8AC3E}">
        <p14:creationId xmlns:p14="http://schemas.microsoft.com/office/powerpoint/2010/main" val="142371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2" y="273050"/>
            <a:ext cx="4011084" cy="1162050"/>
          </a:xfrm>
        </p:spPr>
        <p:txBody>
          <a:bodyPr anchor="b"/>
          <a:lstStyle>
            <a:lvl1pPr algn="l">
              <a:defRPr sz="2000" b="1"/>
            </a:lvl1pPr>
          </a:lstStyle>
          <a:p>
            <a:r>
              <a:rPr lang="it-IT"/>
              <a:t>Fare clic per modificare stile</a:t>
            </a:r>
            <a:endParaRPr lang="en-GB"/>
          </a:p>
        </p:txBody>
      </p:sp>
      <p:sp>
        <p:nvSpPr>
          <p:cNvPr id="3" name="Segnaposto contenuto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6" name="Segnaposto piè di pagina 5"/>
          <p:cNvSpPr>
            <a:spLocks noGrp="1"/>
          </p:cNvSpPr>
          <p:nvPr>
            <p:ph type="ftr" sz="quarter" idx="11"/>
          </p:nvPr>
        </p:nvSpPr>
        <p:spPr/>
        <p:txBody>
          <a:bodyPr/>
          <a:lstStyle/>
          <a:p>
            <a:pPr defTabSz="456516"/>
            <a:endParaRPr lang="en-US">
              <a:solidFill>
                <a:prstClr val="black">
                  <a:tint val="75000"/>
                </a:prstClr>
              </a:solidFill>
              <a:latin typeface="Arial"/>
            </a:endParaRPr>
          </a:p>
        </p:txBody>
      </p:sp>
      <p:sp>
        <p:nvSpPr>
          <p:cNvPr id="7" name="Segnaposto numero diapositiva 6"/>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‹N›</a:t>
            </a:fld>
            <a:endParaRPr lang="it-IT">
              <a:solidFill>
                <a:prstClr val="black">
                  <a:tint val="75000"/>
                </a:prstClr>
              </a:solidFill>
              <a:latin typeface="Arial"/>
            </a:endParaRPr>
          </a:p>
        </p:txBody>
      </p:sp>
      <p:sp>
        <p:nvSpPr>
          <p:cNvPr id="8" name="Segnaposto data 3">
            <a:extLst>
              <a:ext uri="{FF2B5EF4-FFF2-40B4-BE49-F238E27FC236}">
                <a16:creationId xmlns:a16="http://schemas.microsoft.com/office/drawing/2014/main" id="{3881409B-4097-442F-85BC-BF1F5C9D40FE}"/>
              </a:ext>
            </a:extLst>
          </p:cNvPr>
          <p:cNvSpPr>
            <a:spLocks noGrp="1"/>
          </p:cNvSpPr>
          <p:nvPr>
            <p:ph type="dt" sz="half" idx="10"/>
          </p:nvPr>
        </p:nvSpPr>
        <p:spPr>
          <a:xfrm>
            <a:off x="609600" y="6356353"/>
            <a:ext cx="2844800" cy="365125"/>
          </a:xfrm>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Tree>
    <p:extLst>
      <p:ext uri="{BB962C8B-B14F-4D97-AF65-F5344CB8AC3E}">
        <p14:creationId xmlns:p14="http://schemas.microsoft.com/office/powerpoint/2010/main" val="4077714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stile</a:t>
            </a:r>
            <a:endParaRPr lang="en-GB"/>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6" name="Segnaposto piè di pagina 5"/>
          <p:cNvSpPr>
            <a:spLocks noGrp="1"/>
          </p:cNvSpPr>
          <p:nvPr>
            <p:ph type="ftr" sz="quarter" idx="11"/>
          </p:nvPr>
        </p:nvSpPr>
        <p:spPr/>
        <p:txBody>
          <a:bodyPr/>
          <a:lstStyle/>
          <a:p>
            <a:pPr defTabSz="456516"/>
            <a:endParaRPr lang="en-US">
              <a:solidFill>
                <a:prstClr val="black">
                  <a:tint val="75000"/>
                </a:prstClr>
              </a:solidFill>
              <a:latin typeface="Arial"/>
            </a:endParaRPr>
          </a:p>
        </p:txBody>
      </p:sp>
      <p:sp>
        <p:nvSpPr>
          <p:cNvPr id="7" name="Segnaposto numero diapositiva 6"/>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‹N›</a:t>
            </a:fld>
            <a:endParaRPr lang="it-IT">
              <a:solidFill>
                <a:prstClr val="black">
                  <a:tint val="75000"/>
                </a:prstClr>
              </a:solidFill>
              <a:latin typeface="Arial"/>
            </a:endParaRPr>
          </a:p>
        </p:txBody>
      </p:sp>
      <p:sp>
        <p:nvSpPr>
          <p:cNvPr id="8" name="Segnaposto data 3">
            <a:extLst>
              <a:ext uri="{FF2B5EF4-FFF2-40B4-BE49-F238E27FC236}">
                <a16:creationId xmlns:a16="http://schemas.microsoft.com/office/drawing/2014/main" id="{3C7E46DD-0985-4955-938D-B1DA91888A92}"/>
              </a:ext>
            </a:extLst>
          </p:cNvPr>
          <p:cNvSpPr>
            <a:spLocks noGrp="1"/>
          </p:cNvSpPr>
          <p:nvPr>
            <p:ph type="dt" sz="half" idx="10"/>
          </p:nvPr>
        </p:nvSpPr>
        <p:spPr>
          <a:xfrm>
            <a:off x="609600" y="6356353"/>
            <a:ext cx="2844800" cy="365125"/>
          </a:xfrm>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Tree>
    <p:extLst>
      <p:ext uri="{BB962C8B-B14F-4D97-AF65-F5344CB8AC3E}">
        <p14:creationId xmlns:p14="http://schemas.microsoft.com/office/powerpoint/2010/main" val="1808856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97308" y="274638"/>
            <a:ext cx="10685092" cy="1143000"/>
          </a:xfrm>
          <a:prstGeom prst="rect">
            <a:avLst/>
          </a:prstGeom>
        </p:spPr>
        <p:txBody>
          <a:bodyPr vert="horz" lIns="91440" tIns="45720" rIns="91440" bIns="45720" rtlCol="0" anchor="ctr">
            <a:normAutofit/>
          </a:bodyPr>
          <a:lstStyle/>
          <a:p>
            <a:r>
              <a:rPr lang="it-IT" dirty="0"/>
              <a:t>Fare clic per modificare stile</a:t>
            </a:r>
            <a:endParaRPr lang="en-GB" dirty="0"/>
          </a:p>
        </p:txBody>
      </p:sp>
      <p:sp>
        <p:nvSpPr>
          <p:cNvPr id="3" name="Segnaposto testo 2"/>
          <p:cNvSpPr>
            <a:spLocks noGrp="1"/>
          </p:cNvSpPr>
          <p:nvPr>
            <p:ph type="body" idx="1"/>
          </p:nvPr>
        </p:nvSpPr>
        <p:spPr>
          <a:xfrm>
            <a:off x="897308" y="1600203"/>
            <a:ext cx="10685092" cy="4525963"/>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data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6516"/>
            <a:r>
              <a:rPr lang="it-IT" dirty="0">
                <a:solidFill>
                  <a:prstClr val="black">
                    <a:tint val="75000"/>
                  </a:prstClr>
                </a:solidFill>
                <a:latin typeface="Arial"/>
              </a:rPr>
              <a:t>30 June 2021</a:t>
            </a:r>
            <a:endParaRPr lang="en-US" dirty="0">
              <a:solidFill>
                <a:prstClr val="black">
                  <a:tint val="75000"/>
                </a:prstClr>
              </a:solidFill>
              <a:latin typeface="Arial"/>
            </a:endParaRPr>
          </a:p>
        </p:txBody>
      </p:sp>
      <p:sp>
        <p:nvSpPr>
          <p:cNvPr id="5" name="Segnaposto piè di pagina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6516"/>
            <a:endParaRPr lang="en-US" dirty="0">
              <a:solidFill>
                <a:prstClr val="black">
                  <a:tint val="75000"/>
                </a:prstClr>
              </a:solidFill>
              <a:latin typeface="Arial"/>
            </a:endParaRPr>
          </a:p>
        </p:txBody>
      </p:sp>
      <p:sp>
        <p:nvSpPr>
          <p:cNvPr id="6" name="Segnaposto numero diapositiva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6516"/>
            <a:fld id="{AC28833C-A449-5240-9838-2D5CFB7CE9FE}" type="slidenum">
              <a:rPr lang="it-IT" smtClean="0">
                <a:solidFill>
                  <a:prstClr val="black">
                    <a:tint val="75000"/>
                  </a:prstClr>
                </a:solidFill>
                <a:latin typeface="Arial"/>
              </a:rPr>
              <a:pPr defTabSz="456516"/>
              <a:t>‹N›</a:t>
            </a:fld>
            <a:endParaRPr lang="it-IT">
              <a:solidFill>
                <a:prstClr val="black">
                  <a:tint val="75000"/>
                </a:prstClr>
              </a:solidFill>
              <a:latin typeface="Arial"/>
            </a:endParaRPr>
          </a:p>
        </p:txBody>
      </p:sp>
      <p:pic>
        <p:nvPicPr>
          <p:cNvPr id="9" name="Immagine 13">
            <a:extLst>
              <a:ext uri="{FF2B5EF4-FFF2-40B4-BE49-F238E27FC236}">
                <a16:creationId xmlns:a16="http://schemas.microsoft.com/office/drawing/2014/main" id="{488D5370-DDA4-4B6E-AFE0-72429B2C2947}"/>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 y="998"/>
            <a:ext cx="713232" cy="376329"/>
          </a:xfrm>
          <a:prstGeom prst="rect">
            <a:avLst/>
          </a:prstGeom>
          <a:solidFill>
            <a:srgbClr val="FFFFFF"/>
          </a:solidFill>
          <a:ln>
            <a:noFill/>
          </a:ln>
        </p:spPr>
      </p:pic>
      <p:sp>
        <p:nvSpPr>
          <p:cNvPr id="12" name="Rectangle 11">
            <a:extLst>
              <a:ext uri="{FF2B5EF4-FFF2-40B4-BE49-F238E27FC236}">
                <a16:creationId xmlns:a16="http://schemas.microsoft.com/office/drawing/2014/main" id="{D9996A94-BD08-40B8-BCB6-EC0754E44C7C}"/>
              </a:ext>
            </a:extLst>
          </p:cNvPr>
          <p:cNvSpPr/>
          <p:nvPr userDrawn="1"/>
        </p:nvSpPr>
        <p:spPr>
          <a:xfrm>
            <a:off x="-5" y="397797"/>
            <a:ext cx="713233" cy="6460204"/>
          </a:xfrm>
          <a:prstGeom prst="rect">
            <a:avLst/>
          </a:prstGeom>
          <a:gradFill flip="none" rotWithShape="1">
            <a:gsLst>
              <a:gs pos="0">
                <a:srgbClr val="002D4B"/>
              </a:gs>
              <a:gs pos="100000">
                <a:srgbClr val="009FE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INFN PIP-II Quality Planning Workshop</a:t>
            </a:r>
            <a:endParaRPr lang="it-IT" dirty="0"/>
          </a:p>
        </p:txBody>
      </p:sp>
    </p:spTree>
    <p:extLst>
      <p:ext uri="{BB962C8B-B14F-4D97-AF65-F5344CB8AC3E}">
        <p14:creationId xmlns:p14="http://schemas.microsoft.com/office/powerpoint/2010/main" val="185811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6.png"/><Relationship Id="rId26" Type="http://schemas.openxmlformats.org/officeDocument/2006/relationships/image" Target="../media/image33.jpeg"/><Relationship Id="rId3" Type="http://schemas.openxmlformats.org/officeDocument/2006/relationships/image" Target="../media/image13.png"/><Relationship Id="rId21" Type="http://schemas.openxmlformats.org/officeDocument/2006/relationships/image" Target="../media/image29.jpeg"/><Relationship Id="rId7" Type="http://schemas.openxmlformats.org/officeDocument/2006/relationships/image" Target="../media/image17.jpeg"/><Relationship Id="rId12" Type="http://schemas.openxmlformats.org/officeDocument/2006/relationships/image" Target="../media/image22.png"/><Relationship Id="rId17" Type="http://schemas.openxmlformats.org/officeDocument/2006/relationships/image" Target="../media/image25.jpeg"/><Relationship Id="rId25" Type="http://schemas.openxmlformats.org/officeDocument/2006/relationships/image" Target="../media/image32.png"/><Relationship Id="rId2" Type="http://schemas.openxmlformats.org/officeDocument/2006/relationships/image" Target="../media/image12.png"/><Relationship Id="rId16" Type="http://schemas.microsoft.com/office/2007/relationships/hdphoto" Target="../media/hdphoto2.wdp"/><Relationship Id="rId20" Type="http://schemas.openxmlformats.org/officeDocument/2006/relationships/image" Target="../media/image28.jpeg"/><Relationship Id="rId29" Type="http://schemas.openxmlformats.org/officeDocument/2006/relationships/image" Target="../media/image36.png"/><Relationship Id="rId1" Type="http://schemas.openxmlformats.org/officeDocument/2006/relationships/slideLayout" Target="../slideLayouts/slideLayout2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1.jpeg"/><Relationship Id="rId32" Type="http://schemas.openxmlformats.org/officeDocument/2006/relationships/image" Target="../media/image39.png"/><Relationship Id="rId5" Type="http://schemas.openxmlformats.org/officeDocument/2006/relationships/image" Target="../media/image15.jpeg"/><Relationship Id="rId15" Type="http://schemas.openxmlformats.org/officeDocument/2006/relationships/image" Target="../media/image24.png"/><Relationship Id="rId23" Type="http://schemas.microsoft.com/office/2007/relationships/hdphoto" Target="../media/hdphoto3.wdp"/><Relationship Id="rId28" Type="http://schemas.openxmlformats.org/officeDocument/2006/relationships/image" Target="../media/image35.png"/><Relationship Id="rId10" Type="http://schemas.openxmlformats.org/officeDocument/2006/relationships/image" Target="../media/image20.png"/><Relationship Id="rId19" Type="http://schemas.openxmlformats.org/officeDocument/2006/relationships/image" Target="../media/image27.jpeg"/><Relationship Id="rId31" Type="http://schemas.openxmlformats.org/officeDocument/2006/relationships/image" Target="../media/image38.png"/><Relationship Id="rId4" Type="http://schemas.openxmlformats.org/officeDocument/2006/relationships/image" Target="../media/image14.png"/><Relationship Id="rId9" Type="http://schemas.openxmlformats.org/officeDocument/2006/relationships/image" Target="../media/image19.png"/><Relationship Id="rId14" Type="http://schemas.microsoft.com/office/2007/relationships/hdphoto" Target="../media/hdphoto1.wdp"/><Relationship Id="rId22" Type="http://schemas.openxmlformats.org/officeDocument/2006/relationships/image" Target="../media/image30.png"/><Relationship Id="rId27" Type="http://schemas.openxmlformats.org/officeDocument/2006/relationships/image" Target="../media/image34.png"/><Relationship Id="rId30"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42.emf"/><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6.png"/><Relationship Id="rId26" Type="http://schemas.openxmlformats.org/officeDocument/2006/relationships/image" Target="../media/image33.jpeg"/><Relationship Id="rId3" Type="http://schemas.openxmlformats.org/officeDocument/2006/relationships/image" Target="../media/image13.png"/><Relationship Id="rId21" Type="http://schemas.openxmlformats.org/officeDocument/2006/relationships/image" Target="../media/image29.jpeg"/><Relationship Id="rId7" Type="http://schemas.openxmlformats.org/officeDocument/2006/relationships/image" Target="../media/image17.jpeg"/><Relationship Id="rId12" Type="http://schemas.openxmlformats.org/officeDocument/2006/relationships/image" Target="../media/image22.png"/><Relationship Id="rId17" Type="http://schemas.openxmlformats.org/officeDocument/2006/relationships/image" Target="../media/image25.jpeg"/><Relationship Id="rId25" Type="http://schemas.openxmlformats.org/officeDocument/2006/relationships/image" Target="../media/image32.png"/><Relationship Id="rId2" Type="http://schemas.openxmlformats.org/officeDocument/2006/relationships/image" Target="../media/image12.png"/><Relationship Id="rId16" Type="http://schemas.microsoft.com/office/2007/relationships/hdphoto" Target="../media/hdphoto2.wdp"/><Relationship Id="rId20" Type="http://schemas.openxmlformats.org/officeDocument/2006/relationships/image" Target="../media/image28.jpeg"/><Relationship Id="rId29" Type="http://schemas.openxmlformats.org/officeDocument/2006/relationships/image" Target="../media/image36.png"/><Relationship Id="rId1" Type="http://schemas.openxmlformats.org/officeDocument/2006/relationships/slideLayout" Target="../slideLayouts/slideLayout2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1.jpeg"/><Relationship Id="rId32" Type="http://schemas.openxmlformats.org/officeDocument/2006/relationships/image" Target="../media/image39.png"/><Relationship Id="rId5" Type="http://schemas.openxmlformats.org/officeDocument/2006/relationships/image" Target="../media/image15.jpeg"/><Relationship Id="rId15" Type="http://schemas.openxmlformats.org/officeDocument/2006/relationships/image" Target="../media/image24.png"/><Relationship Id="rId23" Type="http://schemas.microsoft.com/office/2007/relationships/hdphoto" Target="../media/hdphoto3.wdp"/><Relationship Id="rId28" Type="http://schemas.openxmlformats.org/officeDocument/2006/relationships/image" Target="../media/image35.png"/><Relationship Id="rId10" Type="http://schemas.openxmlformats.org/officeDocument/2006/relationships/image" Target="../media/image20.png"/><Relationship Id="rId19" Type="http://schemas.openxmlformats.org/officeDocument/2006/relationships/image" Target="../media/image27.jpeg"/><Relationship Id="rId31" Type="http://schemas.openxmlformats.org/officeDocument/2006/relationships/image" Target="../media/image38.png"/><Relationship Id="rId4" Type="http://schemas.openxmlformats.org/officeDocument/2006/relationships/image" Target="../media/image14.png"/><Relationship Id="rId9" Type="http://schemas.openxmlformats.org/officeDocument/2006/relationships/image" Target="../media/image19.png"/><Relationship Id="rId14" Type="http://schemas.microsoft.com/office/2007/relationships/hdphoto" Target="../media/hdphoto1.wdp"/><Relationship Id="rId22" Type="http://schemas.openxmlformats.org/officeDocument/2006/relationships/image" Target="../media/image30.png"/><Relationship Id="rId27" Type="http://schemas.openxmlformats.org/officeDocument/2006/relationships/image" Target="../media/image34.png"/><Relationship Id="rId30"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17513" y="-25400"/>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it-IT"/>
          </a:p>
        </p:txBody>
      </p:sp>
      <p:sp>
        <p:nvSpPr>
          <p:cNvPr id="7" name="Title 6">
            <a:extLst>
              <a:ext uri="{FF2B5EF4-FFF2-40B4-BE49-F238E27FC236}">
                <a16:creationId xmlns:a16="http://schemas.microsoft.com/office/drawing/2014/main" id="{42F40831-5E7E-4817-81FE-E66FEC6438A4}"/>
              </a:ext>
            </a:extLst>
          </p:cNvPr>
          <p:cNvSpPr>
            <a:spLocks noGrp="1"/>
          </p:cNvSpPr>
          <p:nvPr>
            <p:ph type="ctrTitle"/>
          </p:nvPr>
        </p:nvSpPr>
        <p:spPr>
          <a:xfrm>
            <a:off x="914400" y="2540626"/>
            <a:ext cx="10363200" cy="1920278"/>
          </a:xfrm>
        </p:spPr>
        <p:txBody>
          <a:bodyPr>
            <a:normAutofit/>
          </a:bodyPr>
          <a:lstStyle/>
          <a:p>
            <a:r>
              <a:rPr lang="it-IT" sz="4400" dirty="0"/>
              <a:t>INFN Milano LASA</a:t>
            </a:r>
            <a:br>
              <a:rPr lang="it-IT" sz="4400" dirty="0"/>
            </a:br>
            <a:r>
              <a:rPr lang="it-IT" sz="4400" dirty="0" err="1"/>
              <a:t>Vendor</a:t>
            </a:r>
            <a:r>
              <a:rPr lang="it-IT" sz="4400" dirty="0"/>
              <a:t> Management</a:t>
            </a:r>
            <a:endParaRPr lang="en-US" sz="4400" dirty="0"/>
          </a:p>
        </p:txBody>
      </p:sp>
      <p:sp>
        <p:nvSpPr>
          <p:cNvPr id="8" name="Subtitle 7">
            <a:extLst>
              <a:ext uri="{FF2B5EF4-FFF2-40B4-BE49-F238E27FC236}">
                <a16:creationId xmlns:a16="http://schemas.microsoft.com/office/drawing/2014/main" id="{DB8FE72D-54D6-439B-8CB7-801115B7CB34}"/>
              </a:ext>
            </a:extLst>
          </p:cNvPr>
          <p:cNvSpPr>
            <a:spLocks noGrp="1"/>
          </p:cNvSpPr>
          <p:nvPr>
            <p:ph type="subTitle" idx="1"/>
          </p:nvPr>
        </p:nvSpPr>
        <p:spPr/>
        <p:txBody>
          <a:bodyPr>
            <a:normAutofit/>
          </a:bodyPr>
          <a:lstStyle/>
          <a:p>
            <a:pPr>
              <a:lnSpc>
                <a:spcPts val="4000"/>
              </a:lnSpc>
            </a:pPr>
            <a:r>
              <a:rPr lang="en-US" sz="2000" dirty="0"/>
              <a:t>T. Grimaldi &amp; the INFN PIP-II group</a:t>
            </a:r>
          </a:p>
          <a:p>
            <a:pPr>
              <a:lnSpc>
                <a:spcPts val="4000"/>
              </a:lnSpc>
            </a:pPr>
            <a:r>
              <a:rPr lang="en-US" sz="1400" dirty="0"/>
              <a:t>30 June 2022</a:t>
            </a:r>
          </a:p>
        </p:txBody>
      </p:sp>
    </p:spTree>
    <p:extLst>
      <p:ext uri="{BB962C8B-B14F-4D97-AF65-F5344CB8AC3E}">
        <p14:creationId xmlns:p14="http://schemas.microsoft.com/office/powerpoint/2010/main" val="521204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A0AA7CB-90C3-4BE9-B683-96A412599868}"/>
              </a:ext>
            </a:extLst>
          </p:cNvPr>
          <p:cNvSpPr/>
          <p:nvPr/>
        </p:nvSpPr>
        <p:spPr>
          <a:xfrm>
            <a:off x="798349" y="5423336"/>
            <a:ext cx="2400700" cy="1351820"/>
          </a:xfrm>
          <a:prstGeom prst="rect">
            <a:avLst/>
          </a:prstGeom>
          <a:solidFill>
            <a:srgbClr val="8064A2">
              <a:alpha val="2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nvGrpSpPr>
          <p:cNvPr id="45" name="Gruppo 2">
            <a:extLst>
              <a:ext uri="{FF2B5EF4-FFF2-40B4-BE49-F238E27FC236}">
                <a16:creationId xmlns:a16="http://schemas.microsoft.com/office/drawing/2014/main" id="{8B804CC1-D06D-41BD-8141-B9BA906E061A}"/>
              </a:ext>
            </a:extLst>
          </p:cNvPr>
          <p:cNvGrpSpPr/>
          <p:nvPr/>
        </p:nvGrpSpPr>
        <p:grpSpPr>
          <a:xfrm>
            <a:off x="813961" y="1212112"/>
            <a:ext cx="10480731" cy="5563044"/>
            <a:chOff x="133384" y="692696"/>
            <a:chExt cx="11962349" cy="6192830"/>
          </a:xfrm>
        </p:grpSpPr>
        <p:cxnSp>
          <p:nvCxnSpPr>
            <p:cNvPr id="47" name="Connettore 2 95">
              <a:extLst>
                <a:ext uri="{FF2B5EF4-FFF2-40B4-BE49-F238E27FC236}">
                  <a16:creationId xmlns:a16="http://schemas.microsoft.com/office/drawing/2014/main" id="{F77BAEDB-A9BA-4C71-8B88-6618399E282F}"/>
                </a:ext>
              </a:extLst>
            </p:cNvPr>
            <p:cNvCxnSpPr>
              <a:cxnSpLocks/>
            </p:cNvCxnSpPr>
            <p:nvPr/>
          </p:nvCxnSpPr>
          <p:spPr>
            <a:xfrm rot="10800000">
              <a:off x="2823898" y="6331369"/>
              <a:ext cx="535798" cy="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onnettore 2 95">
              <a:extLst>
                <a:ext uri="{FF2B5EF4-FFF2-40B4-BE49-F238E27FC236}">
                  <a16:creationId xmlns:a16="http://schemas.microsoft.com/office/drawing/2014/main" id="{567ED149-6B27-4C25-BBB1-B16FDDA4F961}"/>
                </a:ext>
              </a:extLst>
            </p:cNvPr>
            <p:cNvCxnSpPr>
              <a:cxnSpLocks/>
            </p:cNvCxnSpPr>
            <p:nvPr/>
          </p:nvCxnSpPr>
          <p:spPr>
            <a:xfrm rot="10800000">
              <a:off x="4696106" y="6345467"/>
              <a:ext cx="535798" cy="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Connettore 2 95">
              <a:extLst>
                <a:ext uri="{FF2B5EF4-FFF2-40B4-BE49-F238E27FC236}">
                  <a16:creationId xmlns:a16="http://schemas.microsoft.com/office/drawing/2014/main" id="{664F1057-3321-4033-AB8F-7C2AE2DA5366}"/>
                </a:ext>
              </a:extLst>
            </p:cNvPr>
            <p:cNvCxnSpPr>
              <a:cxnSpLocks/>
            </p:cNvCxnSpPr>
            <p:nvPr/>
          </p:nvCxnSpPr>
          <p:spPr>
            <a:xfrm rot="10800000">
              <a:off x="6640322" y="6367381"/>
              <a:ext cx="535798" cy="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Connettore 2 95">
              <a:extLst>
                <a:ext uri="{FF2B5EF4-FFF2-40B4-BE49-F238E27FC236}">
                  <a16:creationId xmlns:a16="http://schemas.microsoft.com/office/drawing/2014/main" id="{71CD68B6-AB79-4BF6-9F68-3F942710F0FB}"/>
                </a:ext>
              </a:extLst>
            </p:cNvPr>
            <p:cNvCxnSpPr>
              <a:cxnSpLocks/>
            </p:cNvCxnSpPr>
            <p:nvPr/>
          </p:nvCxnSpPr>
          <p:spPr>
            <a:xfrm rot="10800000">
              <a:off x="8584538" y="6354763"/>
              <a:ext cx="535798" cy="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Connettore 4 82">
              <a:extLst>
                <a:ext uri="{FF2B5EF4-FFF2-40B4-BE49-F238E27FC236}">
                  <a16:creationId xmlns:a16="http://schemas.microsoft.com/office/drawing/2014/main" id="{DC9A3991-7FD3-4BC7-ADCE-52809939299F}"/>
                </a:ext>
              </a:extLst>
            </p:cNvPr>
            <p:cNvCxnSpPr>
              <a:cxnSpLocks/>
              <a:stCxn id="68" idx="2"/>
            </p:cNvCxnSpPr>
            <p:nvPr/>
          </p:nvCxnSpPr>
          <p:spPr>
            <a:xfrm rot="5400000">
              <a:off x="8460539" y="3491703"/>
              <a:ext cx="4990602" cy="744550"/>
            </a:xfrm>
            <a:prstGeom prst="bent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68B6EE17-04C0-4156-B204-E5AE002776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2003" y="1554426"/>
              <a:ext cx="2000354" cy="1188590"/>
            </a:xfrm>
            <a:prstGeom prst="rect">
              <a:avLst/>
            </a:prstGeom>
          </p:spPr>
        </p:pic>
        <p:cxnSp>
          <p:nvCxnSpPr>
            <p:cNvPr id="59" name="Connettore 1 104">
              <a:extLst>
                <a:ext uri="{FF2B5EF4-FFF2-40B4-BE49-F238E27FC236}">
                  <a16:creationId xmlns:a16="http://schemas.microsoft.com/office/drawing/2014/main" id="{8A0ADEFB-7343-4889-8DDF-CDCD440FD1CF}"/>
                </a:ext>
              </a:extLst>
            </p:cNvPr>
            <p:cNvCxnSpPr>
              <a:cxnSpLocks/>
              <a:stCxn id="78" idx="1"/>
              <a:endCxn id="78" idx="3"/>
            </p:cNvCxnSpPr>
            <p:nvPr/>
          </p:nvCxnSpPr>
          <p:spPr>
            <a:xfrm>
              <a:off x="4079776" y="1043965"/>
              <a:ext cx="1642228" cy="0"/>
            </a:xfrm>
            <a:prstGeom prst="line">
              <a:avLst/>
            </a:prstGeom>
          </p:spPr>
          <p:style>
            <a:lnRef idx="1">
              <a:schemeClr val="accent1"/>
            </a:lnRef>
            <a:fillRef idx="0">
              <a:schemeClr val="accent1"/>
            </a:fillRef>
            <a:effectRef idx="0">
              <a:schemeClr val="accent1"/>
            </a:effectRef>
            <a:fontRef idx="minor">
              <a:schemeClr val="tx1"/>
            </a:fontRef>
          </p:style>
        </p:cxnSp>
        <p:pic>
          <p:nvPicPr>
            <p:cNvPr id="61" name="Picture 13" descr="P:\0 ESS\Acquisti\Series\Cavities\preparazione documenti\Technical Specifications\3D drawing of cavity and subcomponents\numerati\CouplerTerminalDumbBel.png">
              <a:extLst>
                <a:ext uri="{FF2B5EF4-FFF2-40B4-BE49-F238E27FC236}">
                  <a16:creationId xmlns:a16="http://schemas.microsoft.com/office/drawing/2014/main" id="{7B908509-2E72-4C59-ABBA-7EB6B6F218D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332679" y="1428814"/>
              <a:ext cx="287194" cy="501772"/>
            </a:xfrm>
            <a:prstGeom prst="rect">
              <a:avLst/>
            </a:prstGeom>
            <a:noFill/>
            <a:extLst>
              <a:ext uri="{909E8E84-426E-40dd-AFC4-6F175D3DCCD1}">
                <a14:hiddenFill xmlns:a14="http://schemas.microsoft.com/office/drawing/2010/main" xmlns="">
                  <a:solidFill>
                    <a:srgbClr val="FFFFFF"/>
                  </a:solidFill>
                </a14:hiddenFill>
              </a:ext>
            </a:extLst>
          </p:spPr>
        </p:pic>
        <p:sp>
          <p:nvSpPr>
            <p:cNvPr id="62" name="Rettangolo arrotondato 5">
              <a:extLst>
                <a:ext uri="{FF2B5EF4-FFF2-40B4-BE49-F238E27FC236}">
                  <a16:creationId xmlns:a16="http://schemas.microsoft.com/office/drawing/2014/main" id="{62CD85A9-DEE6-4874-9F9F-E5F49B588346}"/>
                </a:ext>
              </a:extLst>
            </p:cNvPr>
            <p:cNvSpPr/>
            <p:nvPr/>
          </p:nvSpPr>
          <p:spPr>
            <a:xfrm>
              <a:off x="6288955" y="705975"/>
              <a:ext cx="1535237" cy="675981"/>
            </a:xfrm>
            <a:prstGeom prst="roundRect">
              <a:avLst/>
            </a:prstGeom>
            <a:solidFill>
              <a:srgbClr val="00206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chemeClr val="bg1"/>
                  </a:solidFill>
                </a:rPr>
                <a:t>Cavity EBW</a:t>
              </a:r>
            </a:p>
          </p:txBody>
        </p:sp>
        <p:pic>
          <p:nvPicPr>
            <p:cNvPr id="64" name="Picture 15">
              <a:extLst>
                <a:ext uri="{FF2B5EF4-FFF2-40B4-BE49-F238E27FC236}">
                  <a16:creationId xmlns:a16="http://schemas.microsoft.com/office/drawing/2014/main" id="{643745AA-D241-41E7-B1E6-C222C1AD0C3A}"/>
                </a:ext>
              </a:extLst>
            </p:cNvPr>
            <p:cNvPicPr>
              <a:picLocks noChangeAspect="1"/>
            </p:cNvPicPr>
            <p:nvPr/>
          </p:nvPicPr>
          <p:blipFill>
            <a:blip r:embed="rId4"/>
            <a:stretch>
              <a:fillRect/>
            </a:stretch>
          </p:blipFill>
          <p:spPr>
            <a:xfrm>
              <a:off x="10654361" y="4289089"/>
              <a:ext cx="1369364" cy="1015557"/>
            </a:xfrm>
            <a:prstGeom prst="rect">
              <a:avLst/>
            </a:prstGeom>
          </p:spPr>
        </p:pic>
        <p:sp>
          <p:nvSpPr>
            <p:cNvPr id="66" name="Rettangolo arrotondato 22">
              <a:extLst>
                <a:ext uri="{FF2B5EF4-FFF2-40B4-BE49-F238E27FC236}">
                  <a16:creationId xmlns:a16="http://schemas.microsoft.com/office/drawing/2014/main" id="{E2618C04-4F91-478B-B92D-1A17DF89B334}"/>
                </a:ext>
              </a:extLst>
            </p:cNvPr>
            <p:cNvSpPr/>
            <p:nvPr/>
          </p:nvSpPr>
          <p:spPr>
            <a:xfrm>
              <a:off x="8400256" y="705975"/>
              <a:ext cx="1535237" cy="675981"/>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chemeClr val="tx1"/>
                  </a:solidFill>
                </a:rPr>
                <a:t>Bulk BCP</a:t>
              </a:r>
            </a:p>
            <a:p>
              <a:pPr algn="ctr"/>
              <a:r>
                <a:rPr lang="en-US" sz="1200" cap="small" dirty="0">
                  <a:solidFill>
                    <a:schemeClr val="tx1"/>
                  </a:solidFill>
                </a:rPr>
                <a:t>180 </a:t>
              </a:r>
              <a:r>
                <a:rPr lang="en-US" sz="1200" dirty="0">
                  <a:solidFill>
                    <a:schemeClr val="tx1"/>
                  </a:solidFill>
                  <a:latin typeface="Symbol" pitchFamily="2" charset="2"/>
                </a:rPr>
                <a:t>m</a:t>
              </a:r>
              <a:r>
                <a:rPr lang="en-US" sz="1200" cap="small" dirty="0">
                  <a:solidFill>
                    <a:schemeClr val="tx1"/>
                  </a:solidFill>
                </a:rPr>
                <a:t>m</a:t>
              </a:r>
            </a:p>
          </p:txBody>
        </p:sp>
        <p:pic>
          <p:nvPicPr>
            <p:cNvPr id="67" name="Segnaposto contenuto 3">
              <a:extLst>
                <a:ext uri="{FF2B5EF4-FFF2-40B4-BE49-F238E27FC236}">
                  <a16:creationId xmlns:a16="http://schemas.microsoft.com/office/drawing/2014/main" id="{516E537E-AED2-4FD0-A323-31B562EF39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135325" y="1459971"/>
              <a:ext cx="873459" cy="1688945"/>
            </a:xfrm>
            <a:prstGeom prst="rect">
              <a:avLst/>
            </a:prstGeom>
          </p:spPr>
        </p:pic>
        <p:sp>
          <p:nvSpPr>
            <p:cNvPr id="68" name="Rettangolo arrotondato 34">
              <a:extLst>
                <a:ext uri="{FF2B5EF4-FFF2-40B4-BE49-F238E27FC236}">
                  <a16:creationId xmlns:a16="http://schemas.microsoft.com/office/drawing/2014/main" id="{A4C70908-F9CC-4A12-8377-9EC441D872A7}"/>
                </a:ext>
              </a:extLst>
            </p:cNvPr>
            <p:cNvSpPr/>
            <p:nvPr/>
          </p:nvSpPr>
          <p:spPr>
            <a:xfrm>
              <a:off x="10560496" y="692696"/>
              <a:ext cx="1535237" cy="67598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chemeClr val="bg1"/>
                  </a:solidFill>
                </a:rPr>
                <a:t>Annealing</a:t>
              </a:r>
            </a:p>
            <a:p>
              <a:pPr algn="ctr"/>
              <a:r>
                <a:rPr lang="en-US" sz="1200" cap="small" dirty="0">
                  <a:solidFill>
                    <a:schemeClr val="bg1"/>
                  </a:solidFill>
                </a:rPr>
                <a:t>de </a:t>
              </a:r>
              <a:r>
                <a:rPr lang="en-US" sz="1200" cap="small" dirty="0" err="1">
                  <a:solidFill>
                    <a:schemeClr val="bg1"/>
                  </a:solidFill>
                </a:rPr>
                <a:t>Hydrog</a:t>
              </a:r>
              <a:r>
                <a:rPr lang="en-US" sz="1200" cap="small" dirty="0">
                  <a:solidFill>
                    <a:schemeClr val="bg1"/>
                  </a:solidFill>
                </a:rPr>
                <a:t>.</a:t>
              </a:r>
            </a:p>
          </p:txBody>
        </p:sp>
        <p:cxnSp>
          <p:nvCxnSpPr>
            <p:cNvPr id="69" name="Connettore 2 95">
              <a:extLst>
                <a:ext uri="{FF2B5EF4-FFF2-40B4-BE49-F238E27FC236}">
                  <a16:creationId xmlns:a16="http://schemas.microsoft.com/office/drawing/2014/main" id="{AEFCB0B7-4F21-49C4-894D-C2A543E20B7B}"/>
                </a:ext>
              </a:extLst>
            </p:cNvPr>
            <p:cNvCxnSpPr/>
            <p:nvPr/>
          </p:nvCxnSpPr>
          <p:spPr>
            <a:xfrm>
              <a:off x="9952690" y="1036059"/>
              <a:ext cx="535798" cy="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0" name="Picture 37" descr="Screen Shot 2018-12-14 at 10.16.04.png">
              <a:extLst>
                <a:ext uri="{FF2B5EF4-FFF2-40B4-BE49-F238E27FC236}">
                  <a16:creationId xmlns:a16="http://schemas.microsoft.com/office/drawing/2014/main" id="{A3F6E09E-D6FF-4E29-B626-0E9C2B2AA43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676359" y="2571295"/>
              <a:ext cx="1317943" cy="785697"/>
            </a:xfrm>
            <a:prstGeom prst="rect">
              <a:avLst/>
            </a:prstGeom>
            <a:ln>
              <a:solidFill>
                <a:schemeClr val="accent1">
                  <a:lumMod val="50000"/>
                </a:schemeClr>
              </a:solidFill>
            </a:ln>
          </p:spPr>
        </p:pic>
        <p:pic>
          <p:nvPicPr>
            <p:cNvPr id="72" name="Picture 3">
              <a:extLst>
                <a:ext uri="{FF2B5EF4-FFF2-40B4-BE49-F238E27FC236}">
                  <a16:creationId xmlns:a16="http://schemas.microsoft.com/office/drawing/2014/main" id="{EBDAA470-9859-4E4E-BAFA-CF2AF1535204}"/>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10567207" y="1484784"/>
              <a:ext cx="1528526" cy="10155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4" name="Rettangolo arrotondato 36">
              <a:extLst>
                <a:ext uri="{FF2B5EF4-FFF2-40B4-BE49-F238E27FC236}">
                  <a16:creationId xmlns:a16="http://schemas.microsoft.com/office/drawing/2014/main" id="{B7F0C125-94BA-414A-A19C-F5BC5CDE1907}"/>
                </a:ext>
              </a:extLst>
            </p:cNvPr>
            <p:cNvSpPr/>
            <p:nvPr/>
          </p:nvSpPr>
          <p:spPr>
            <a:xfrm>
              <a:off x="10560496" y="3501008"/>
              <a:ext cx="1535237" cy="6759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rgbClr val="FF0000"/>
                  </a:solidFill>
                </a:rPr>
                <a:t>Tuning</a:t>
              </a:r>
            </a:p>
          </p:txBody>
        </p:sp>
        <p:sp>
          <p:nvSpPr>
            <p:cNvPr id="75" name="Rettangolo arrotondato 39">
              <a:extLst>
                <a:ext uri="{FF2B5EF4-FFF2-40B4-BE49-F238E27FC236}">
                  <a16:creationId xmlns:a16="http://schemas.microsoft.com/office/drawing/2014/main" id="{0B52C467-10E9-4264-A8CE-E700CD90BDF0}"/>
                </a:ext>
              </a:extLst>
            </p:cNvPr>
            <p:cNvSpPr/>
            <p:nvPr/>
          </p:nvSpPr>
          <p:spPr>
            <a:xfrm>
              <a:off x="7081043" y="6021288"/>
              <a:ext cx="1535237" cy="675981"/>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chemeClr val="tx1"/>
                  </a:solidFill>
                </a:rPr>
                <a:t>Final  BCP: </a:t>
              </a:r>
              <a:br>
                <a:rPr lang="en-US" sz="1200" cap="small" dirty="0">
                  <a:solidFill>
                    <a:schemeClr val="tx1"/>
                  </a:solidFill>
                </a:rPr>
              </a:br>
              <a:r>
                <a:rPr lang="en-US" sz="1200" cap="small" dirty="0">
                  <a:solidFill>
                    <a:schemeClr val="tx1"/>
                  </a:solidFill>
                </a:rPr>
                <a:t>20 </a:t>
              </a:r>
              <a:r>
                <a:rPr lang="en-US" sz="1200" dirty="0">
                  <a:solidFill>
                    <a:schemeClr val="tx1"/>
                  </a:solidFill>
                  <a:latin typeface="Symbol" panose="05050102010706020507" pitchFamily="18" charset="2"/>
                </a:rPr>
                <a:t>m</a:t>
              </a:r>
              <a:r>
                <a:rPr lang="en-US" sz="1200" cap="small" dirty="0">
                  <a:solidFill>
                    <a:schemeClr val="tx1"/>
                  </a:solidFill>
                </a:rPr>
                <a:t>m + HPR</a:t>
              </a:r>
            </a:p>
          </p:txBody>
        </p:sp>
        <p:sp>
          <p:nvSpPr>
            <p:cNvPr id="76" name="Rettangolo arrotondato 40">
              <a:extLst>
                <a:ext uri="{FF2B5EF4-FFF2-40B4-BE49-F238E27FC236}">
                  <a16:creationId xmlns:a16="http://schemas.microsoft.com/office/drawing/2014/main" id="{7BD1BEAA-F4D5-4161-AB06-FD14FABF287D}"/>
                </a:ext>
              </a:extLst>
            </p:cNvPr>
            <p:cNvSpPr/>
            <p:nvPr/>
          </p:nvSpPr>
          <p:spPr>
            <a:xfrm>
              <a:off x="5136827" y="6021288"/>
              <a:ext cx="1535237" cy="6759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rgbClr val="FF0000"/>
                  </a:solidFill>
                </a:rPr>
                <a:t>Accessories installation</a:t>
              </a:r>
            </a:p>
          </p:txBody>
        </p:sp>
        <p:sp>
          <p:nvSpPr>
            <p:cNvPr id="77" name="Rettangolo arrotondato 41">
              <a:extLst>
                <a:ext uri="{FF2B5EF4-FFF2-40B4-BE49-F238E27FC236}">
                  <a16:creationId xmlns:a16="http://schemas.microsoft.com/office/drawing/2014/main" id="{37F10293-A269-4022-B333-D9AF74DABBDF}"/>
                </a:ext>
              </a:extLst>
            </p:cNvPr>
            <p:cNvSpPr/>
            <p:nvPr/>
          </p:nvSpPr>
          <p:spPr>
            <a:xfrm>
              <a:off x="3192611" y="5993379"/>
              <a:ext cx="1535237" cy="675981"/>
            </a:xfrm>
            <a:prstGeom prst="roundRect">
              <a:avLst/>
            </a:prstGeom>
            <a:solidFill>
              <a:srgbClr val="C00000"/>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chemeClr val="bg1"/>
                  </a:solidFill>
                </a:rPr>
                <a:t>Final Check and delivery</a:t>
              </a:r>
            </a:p>
          </p:txBody>
        </p:sp>
        <p:sp>
          <p:nvSpPr>
            <p:cNvPr id="78" name="Rettangolo arrotondato 5">
              <a:extLst>
                <a:ext uri="{FF2B5EF4-FFF2-40B4-BE49-F238E27FC236}">
                  <a16:creationId xmlns:a16="http://schemas.microsoft.com/office/drawing/2014/main" id="{5339C321-6794-46FD-AA4B-8EBAA02E5ACB}"/>
                </a:ext>
              </a:extLst>
            </p:cNvPr>
            <p:cNvSpPr/>
            <p:nvPr/>
          </p:nvSpPr>
          <p:spPr>
            <a:xfrm>
              <a:off x="4079776" y="705974"/>
              <a:ext cx="1642228" cy="675981"/>
            </a:xfrm>
            <a:prstGeom prst="roundRect">
              <a:avLst/>
            </a:prstGeom>
            <a:solidFill>
              <a:srgbClr val="00206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chemeClr val="bg1"/>
                  </a:solidFill>
                </a:rPr>
                <a:t>Subcomponents preparation</a:t>
              </a:r>
            </a:p>
          </p:txBody>
        </p:sp>
        <p:pic>
          <p:nvPicPr>
            <p:cNvPr id="79" name="Picture 6" descr="P:\0 ESS\Acquisti\Series\Cavities\preparazione documenti\Technical Specifications\3D drawing of cavity and subcomponents\numerati\PickUpEndCell.png">
              <a:extLst>
                <a:ext uri="{FF2B5EF4-FFF2-40B4-BE49-F238E27FC236}">
                  <a16:creationId xmlns:a16="http://schemas.microsoft.com/office/drawing/2014/main" id="{5347488A-99A1-4046-82DD-B22B999BAD7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946002" y="1389364"/>
              <a:ext cx="211479" cy="501772"/>
            </a:xfrm>
            <a:prstGeom prst="rect">
              <a:avLst/>
            </a:prstGeom>
            <a:noFill/>
            <a:extLst>
              <a:ext uri="{909E8E84-426E-40dd-AFC4-6F175D3DCCD1}">
                <a14:hiddenFill xmlns:a14="http://schemas.microsoft.com/office/drawing/2010/main" xmlns="">
                  <a:solidFill>
                    <a:srgbClr val="FFFFFF"/>
                  </a:solidFill>
                </a14:hiddenFill>
              </a:ext>
            </a:extLst>
          </p:spPr>
        </p:pic>
        <p:pic>
          <p:nvPicPr>
            <p:cNvPr id="80" name="Picture 11" descr="P:\0 ESS\Acquisti\Series\Cavities\preparazione documenti\Technical Specifications\3D drawing of cavity and subcomponents\numerati\PickUpPenCell.png">
              <a:extLst>
                <a:ext uri="{FF2B5EF4-FFF2-40B4-BE49-F238E27FC236}">
                  <a16:creationId xmlns:a16="http://schemas.microsoft.com/office/drawing/2014/main" id="{006E6292-D775-4DE3-88CE-6B87BF261D5D}"/>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151655" y="1405697"/>
              <a:ext cx="190642" cy="501772"/>
            </a:xfrm>
            <a:prstGeom prst="rect">
              <a:avLst/>
            </a:prstGeom>
            <a:noFill/>
            <a:extLst>
              <a:ext uri="{909E8E84-426E-40dd-AFC4-6F175D3DCCD1}">
                <a14:hiddenFill xmlns:a14="http://schemas.microsoft.com/office/drawing/2010/main" xmlns="">
                  <a:solidFill>
                    <a:srgbClr val="FFFFFF"/>
                  </a:solidFill>
                </a14:hiddenFill>
              </a:ext>
            </a:extLst>
          </p:spPr>
        </p:pic>
        <p:pic>
          <p:nvPicPr>
            <p:cNvPr id="81" name="Picture 2" descr="P:\0 ESS\Acquisti\Series\Cavities\preparazione documenti\Technical Specifications\3D drawing of cavity and subcomponents\numerati\cavity.png">
              <a:extLst>
                <a:ext uri="{FF2B5EF4-FFF2-40B4-BE49-F238E27FC236}">
                  <a16:creationId xmlns:a16="http://schemas.microsoft.com/office/drawing/2014/main" id="{15D10F1A-946D-45DF-9DCC-CB50EC07333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rot="5147713">
              <a:off x="7867955" y="2013167"/>
              <a:ext cx="1496650" cy="494027"/>
            </a:xfrm>
            <a:prstGeom prst="rect">
              <a:avLst/>
            </a:prstGeom>
            <a:noFill/>
            <a:extLst>
              <a:ext uri="{909E8E84-426E-40dd-AFC4-6F175D3DCCD1}">
                <a14:hiddenFill xmlns:a14="http://schemas.microsoft.com/office/drawing/2010/main" xmlns="">
                  <a:solidFill>
                    <a:srgbClr val="FFFFFF"/>
                  </a:solidFill>
                </a14:hiddenFill>
              </a:ext>
            </a:extLst>
          </p:spPr>
        </p:pic>
        <p:pic>
          <p:nvPicPr>
            <p:cNvPr id="82" name="Picture 7" descr="P:\0 ESS\Acquisti\Series\Cavities\preparazione documenti\Technical Specifications\3D drawing of cavity and subcomponents\numerati\PickUpEndGroup.png">
              <a:extLst>
                <a:ext uri="{FF2B5EF4-FFF2-40B4-BE49-F238E27FC236}">
                  <a16:creationId xmlns:a16="http://schemas.microsoft.com/office/drawing/2014/main" id="{BE36C815-05F3-45CC-9688-123C4FF3D403}"/>
                </a:ext>
              </a:extLst>
            </p:cNvPr>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r="-110" b="-15"/>
            <a:stretch/>
          </p:blipFill>
          <p:spPr bwMode="auto">
            <a:xfrm>
              <a:off x="2664399" y="1389364"/>
              <a:ext cx="446456" cy="501772"/>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14" descr="P:\0 ESS\Acquisti\Series\Cavities\preparazione documenti\Technical Specifications\3D drawing of cavity and subcomponents\numerati\PickUpTerminalDumbBel.png">
              <a:extLst>
                <a:ext uri="{FF2B5EF4-FFF2-40B4-BE49-F238E27FC236}">
                  <a16:creationId xmlns:a16="http://schemas.microsoft.com/office/drawing/2014/main" id="{265A8C76-4CE8-43F6-9C1E-0615947497D0}"/>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3155381" y="1405697"/>
              <a:ext cx="276323" cy="501772"/>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Picture 14">
              <a:extLst>
                <a:ext uri="{FF2B5EF4-FFF2-40B4-BE49-F238E27FC236}">
                  <a16:creationId xmlns:a16="http://schemas.microsoft.com/office/drawing/2014/main" id="{04F3A9A3-2864-4B99-8C48-502643AF4E66}"/>
                </a:ext>
              </a:extLst>
            </p:cNvPr>
            <p:cNvPicPr>
              <a:picLocks noChangeAspect="1"/>
            </p:cNvPicPr>
            <p:nvPr/>
          </p:nvPicPr>
          <p:blipFill>
            <a:blip r:embed="rId13" cstate="email">
              <a:extLst>
                <a:ext uri="{BEBA8EAE-BF5A-486C-A8C5-ECC9F3942E4B}">
                  <a14:imgProps xmlns:a14="http://schemas.microsoft.com/office/drawing/2010/main">
                    <a14:imgLayer r:embed="rId14">
                      <a14:imgEffect>
                        <a14:sharpenSoften amount="-98000"/>
                      </a14:imgEffect>
                    </a14:imgLayer>
                  </a14:imgProps>
                </a:ext>
                <a:ext uri="{28A0092B-C50C-407E-A947-70E740481C1C}">
                  <a14:useLocalDpi xmlns:a14="http://schemas.microsoft.com/office/drawing/2010/main"/>
                </a:ext>
              </a:extLst>
            </a:blip>
            <a:stretch>
              <a:fillRect/>
            </a:stretch>
          </p:blipFill>
          <p:spPr>
            <a:xfrm>
              <a:off x="4961572" y="1445470"/>
              <a:ext cx="964189" cy="1276133"/>
            </a:xfrm>
            <a:prstGeom prst="rect">
              <a:avLst/>
            </a:prstGeom>
          </p:spPr>
        </p:pic>
        <p:pic>
          <p:nvPicPr>
            <p:cNvPr id="86" name="Immagine 70">
              <a:extLst>
                <a:ext uri="{FF2B5EF4-FFF2-40B4-BE49-F238E27FC236}">
                  <a16:creationId xmlns:a16="http://schemas.microsoft.com/office/drawing/2014/main" id="{DA35EEC2-FAB4-4086-A4E9-4039265CBB43}"/>
                </a:ext>
              </a:extLst>
            </p:cNvPr>
            <p:cNvPicPr>
              <a:picLocks noChangeAspect="1"/>
            </p:cNvPicPr>
            <p:nvPr/>
          </p:nvPicPr>
          <p:blipFill rotWithShape="1">
            <a:blip r:embed="rId15" cstate="hqprint">
              <a:extLst>
                <a:ext uri="{BEBA8EAE-BF5A-486C-A8C5-ECC9F3942E4B}">
                  <a14:imgProps xmlns:a14="http://schemas.microsoft.com/office/drawing/2010/main">
                    <a14:imgLayer r:embed="rId16">
                      <a14:imgEffect>
                        <a14:brightnessContrast bright="20000"/>
                      </a14:imgEffect>
                    </a14:imgLayer>
                  </a14:imgProps>
                </a:ext>
                <a:ext uri="{28A0092B-C50C-407E-A947-70E740481C1C}">
                  <a14:useLocalDpi xmlns:a14="http://schemas.microsoft.com/office/drawing/2010/main"/>
                </a:ext>
              </a:extLst>
            </a:blip>
            <a:srcRect/>
            <a:stretch/>
          </p:blipFill>
          <p:spPr>
            <a:xfrm>
              <a:off x="8400256" y="4792863"/>
              <a:ext cx="1740515" cy="1157706"/>
            </a:xfrm>
            <a:prstGeom prst="rect">
              <a:avLst/>
            </a:prstGeom>
          </p:spPr>
        </p:pic>
        <p:sp>
          <p:nvSpPr>
            <p:cNvPr id="87" name="Rettangolo arrotondato 40">
              <a:extLst>
                <a:ext uri="{FF2B5EF4-FFF2-40B4-BE49-F238E27FC236}">
                  <a16:creationId xmlns:a16="http://schemas.microsoft.com/office/drawing/2014/main" id="{EDAD840C-DFD6-4647-BFE9-4834E79798ED}"/>
                </a:ext>
              </a:extLst>
            </p:cNvPr>
            <p:cNvSpPr/>
            <p:nvPr/>
          </p:nvSpPr>
          <p:spPr>
            <a:xfrm>
              <a:off x="9031225" y="6021288"/>
              <a:ext cx="1535237" cy="6759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rgbClr val="FF0000"/>
                  </a:solidFill>
                </a:rPr>
                <a:t>Cavity integration</a:t>
              </a:r>
              <a:br>
                <a:rPr lang="en-US" sz="1200" cap="small" dirty="0">
                  <a:solidFill>
                    <a:srgbClr val="FF0000"/>
                  </a:solidFill>
                </a:rPr>
              </a:br>
              <a:r>
                <a:rPr lang="en-US" sz="1200" cap="small" dirty="0">
                  <a:solidFill>
                    <a:srgbClr val="FF0000"/>
                  </a:solidFill>
                </a:rPr>
                <a:t> (He tank)</a:t>
              </a:r>
            </a:p>
          </p:txBody>
        </p:sp>
        <p:pic>
          <p:nvPicPr>
            <p:cNvPr id="88" name="Immagine 75">
              <a:extLst>
                <a:ext uri="{FF2B5EF4-FFF2-40B4-BE49-F238E27FC236}">
                  <a16:creationId xmlns:a16="http://schemas.microsoft.com/office/drawing/2014/main" id="{BD56210A-C903-4CEC-ADDC-66B46D7AEA5A}"/>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a:stretch/>
          </p:blipFill>
          <p:spPr>
            <a:xfrm>
              <a:off x="6958473" y="4498773"/>
              <a:ext cx="948500" cy="1437185"/>
            </a:xfrm>
            <a:prstGeom prst="rect">
              <a:avLst/>
            </a:prstGeom>
          </p:spPr>
        </p:pic>
        <p:pic>
          <p:nvPicPr>
            <p:cNvPr id="89" name="Picture 38" descr="Screen Shot 2018-12-14 at 10.16.12.png">
              <a:extLst>
                <a:ext uri="{FF2B5EF4-FFF2-40B4-BE49-F238E27FC236}">
                  <a16:creationId xmlns:a16="http://schemas.microsoft.com/office/drawing/2014/main" id="{8C6BD022-4CED-4AE3-B883-F8EAB087AABF}"/>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10676358" y="5380668"/>
              <a:ext cx="1317943" cy="784636"/>
            </a:xfrm>
            <a:prstGeom prst="rect">
              <a:avLst/>
            </a:prstGeom>
            <a:ln>
              <a:solidFill>
                <a:schemeClr val="accent1">
                  <a:lumMod val="50000"/>
                </a:schemeClr>
              </a:solidFill>
            </a:ln>
          </p:spPr>
        </p:pic>
        <p:sp>
          <p:nvSpPr>
            <p:cNvPr id="92" name="Callout con freccia sinistra 51">
              <a:extLst>
                <a:ext uri="{FF2B5EF4-FFF2-40B4-BE49-F238E27FC236}">
                  <a16:creationId xmlns:a16="http://schemas.microsoft.com/office/drawing/2014/main" id="{92A5060B-3C1C-4D1D-AE24-01D91F65B8F4}"/>
                </a:ext>
              </a:extLst>
            </p:cNvPr>
            <p:cNvSpPr/>
            <p:nvPr/>
          </p:nvSpPr>
          <p:spPr>
            <a:xfrm>
              <a:off x="1875001" y="5993379"/>
              <a:ext cx="980641" cy="675981"/>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solidFill>
                </a:rPr>
                <a:t>DESY</a:t>
              </a:r>
            </a:p>
          </p:txBody>
        </p:sp>
        <p:pic>
          <p:nvPicPr>
            <p:cNvPr id="93" name="Immagine 3">
              <a:extLst>
                <a:ext uri="{FF2B5EF4-FFF2-40B4-BE49-F238E27FC236}">
                  <a16:creationId xmlns:a16="http://schemas.microsoft.com/office/drawing/2014/main" id="{3A0F2500-CA14-4C1B-8B24-2BA03D677A6C}"/>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4522442" y="5016174"/>
              <a:ext cx="2367369" cy="1003328"/>
            </a:xfrm>
            <a:prstGeom prst="rect">
              <a:avLst/>
            </a:prstGeom>
          </p:spPr>
        </p:pic>
        <p:cxnSp>
          <p:nvCxnSpPr>
            <p:cNvPr id="100" name="Connettore 2 95">
              <a:extLst>
                <a:ext uri="{FF2B5EF4-FFF2-40B4-BE49-F238E27FC236}">
                  <a16:creationId xmlns:a16="http://schemas.microsoft.com/office/drawing/2014/main" id="{4DE2A383-DF30-4EBD-9350-0D3C5345768E}"/>
                </a:ext>
              </a:extLst>
            </p:cNvPr>
            <p:cNvCxnSpPr/>
            <p:nvPr/>
          </p:nvCxnSpPr>
          <p:spPr>
            <a:xfrm>
              <a:off x="7864458" y="1043965"/>
              <a:ext cx="535798" cy="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Connettore 2 95">
              <a:extLst>
                <a:ext uri="{FF2B5EF4-FFF2-40B4-BE49-F238E27FC236}">
                  <a16:creationId xmlns:a16="http://schemas.microsoft.com/office/drawing/2014/main" id="{096E3C77-E364-4CEA-B0B5-10DEC8D746FE}"/>
                </a:ext>
              </a:extLst>
            </p:cNvPr>
            <p:cNvCxnSpPr/>
            <p:nvPr/>
          </p:nvCxnSpPr>
          <p:spPr>
            <a:xfrm>
              <a:off x="5739124" y="1029324"/>
              <a:ext cx="535798" cy="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Connettore 2 95">
              <a:extLst>
                <a:ext uri="{FF2B5EF4-FFF2-40B4-BE49-F238E27FC236}">
                  <a16:creationId xmlns:a16="http://schemas.microsoft.com/office/drawing/2014/main" id="{C766D6D1-9891-41B5-9765-DC1663DDBA84}"/>
                </a:ext>
              </a:extLst>
            </p:cNvPr>
            <p:cNvCxnSpPr/>
            <p:nvPr/>
          </p:nvCxnSpPr>
          <p:spPr>
            <a:xfrm>
              <a:off x="3543978" y="1029324"/>
              <a:ext cx="535798" cy="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Rettangolo arrotondato 5">
              <a:extLst>
                <a:ext uri="{FF2B5EF4-FFF2-40B4-BE49-F238E27FC236}">
                  <a16:creationId xmlns:a16="http://schemas.microsoft.com/office/drawing/2014/main" id="{BB071940-8E46-42A6-B198-A877813121F2}"/>
                </a:ext>
              </a:extLst>
            </p:cNvPr>
            <p:cNvSpPr/>
            <p:nvPr/>
          </p:nvSpPr>
          <p:spPr>
            <a:xfrm>
              <a:off x="1919536" y="713383"/>
              <a:ext cx="1642228" cy="675981"/>
            </a:xfrm>
            <a:prstGeom prst="roundRect">
              <a:avLst/>
            </a:prstGeom>
            <a:solidFill>
              <a:srgbClr val="00206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chemeClr val="bg1"/>
                  </a:solidFill>
                </a:rPr>
                <a:t>Nb sheets and raw materials</a:t>
              </a:r>
            </a:p>
          </p:txBody>
        </p:sp>
        <p:pic>
          <p:nvPicPr>
            <p:cNvPr id="107" name="Picture 11">
              <a:extLst>
                <a:ext uri="{FF2B5EF4-FFF2-40B4-BE49-F238E27FC236}">
                  <a16:creationId xmlns:a16="http://schemas.microsoft.com/office/drawing/2014/main" id="{33953D65-2B46-4A58-AA15-96779CDB42FC}"/>
                </a:ext>
              </a:extLst>
            </p:cNvPr>
            <p:cNvPicPr>
              <a:picLocks noChangeAspect="1"/>
            </p:cNvPicPr>
            <p:nvPr/>
          </p:nvPicPr>
          <p:blipFill rotWithShape="1">
            <a:blip r:embed="rId20" cstate="hqprint">
              <a:extLst>
                <a:ext uri="{28A0092B-C50C-407E-A947-70E740481C1C}">
                  <a14:useLocalDpi xmlns:a14="http://schemas.microsoft.com/office/drawing/2010/main"/>
                </a:ext>
              </a:extLst>
            </a:blip>
            <a:srcRect/>
            <a:stretch/>
          </p:blipFill>
          <p:spPr bwMode="auto">
            <a:xfrm rot="5400000">
              <a:off x="917361" y="799762"/>
              <a:ext cx="839378" cy="914734"/>
            </a:xfrm>
            <a:prstGeom prst="rect">
              <a:avLst/>
            </a:prstGeom>
            <a:ln>
              <a:noFill/>
            </a:ln>
            <a:extLst>
              <a:ext uri="{53640926-AAD7-44D8-BBD7-CCE9431645EC}">
                <a14:shadowObscured xmlns:a14="http://schemas.microsoft.com/office/drawing/2010/main"/>
              </a:ext>
            </a:extLst>
          </p:spPr>
        </p:pic>
        <p:pic>
          <p:nvPicPr>
            <p:cNvPr id="108" name="Picture 28">
              <a:extLst>
                <a:ext uri="{FF2B5EF4-FFF2-40B4-BE49-F238E27FC236}">
                  <a16:creationId xmlns:a16="http://schemas.microsoft.com/office/drawing/2014/main" id="{3448F8EF-BFC3-4126-B623-29BB3F87ADFA}"/>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764891" y="5439393"/>
              <a:ext cx="1084599" cy="1446133"/>
            </a:xfrm>
            <a:prstGeom prst="rect">
              <a:avLst/>
            </a:prstGeom>
          </p:spPr>
        </p:pic>
        <p:pic>
          <p:nvPicPr>
            <p:cNvPr id="109" name="Immagine 41">
              <a:extLst>
                <a:ext uri="{FF2B5EF4-FFF2-40B4-BE49-F238E27FC236}">
                  <a16:creationId xmlns:a16="http://schemas.microsoft.com/office/drawing/2014/main" id="{B6CEF911-1DFA-4CE3-8578-704D1F18F02B}"/>
                </a:ext>
              </a:extLst>
            </p:cNvPr>
            <p:cNvPicPr>
              <a:picLocks noChangeAspect="1"/>
            </p:cNvPicPr>
            <p:nvPr/>
          </p:nvPicPr>
          <p:blipFill>
            <a:blip r:embed="rId22" cstate="hqprint">
              <a:extLst>
                <a:ext uri="{BEBA8EAE-BF5A-486C-A8C5-ECC9F3942E4B}">
                  <a14:imgProps xmlns:a14="http://schemas.microsoft.com/office/drawing/2010/main">
                    <a14:imgLayer r:embed="rId23">
                      <a14:imgEffect>
                        <a14:sharpenSoften amount="56000"/>
                      </a14:imgEffect>
                      <a14:imgEffect>
                        <a14:brightnessContrast bright="42000" contrast="8000"/>
                      </a14:imgEffect>
                    </a14:imgLayer>
                  </a14:imgProps>
                </a:ext>
                <a:ext uri="{28A0092B-C50C-407E-A947-70E740481C1C}">
                  <a14:useLocalDpi xmlns:a14="http://schemas.microsoft.com/office/drawing/2010/main"/>
                </a:ext>
              </a:extLst>
            </a:blip>
            <a:stretch>
              <a:fillRect/>
            </a:stretch>
          </p:blipFill>
          <p:spPr>
            <a:xfrm>
              <a:off x="133384" y="3018877"/>
              <a:ext cx="2548363" cy="1698908"/>
            </a:xfrm>
            <a:prstGeom prst="rect">
              <a:avLst/>
            </a:prstGeom>
            <a:ln>
              <a:solidFill>
                <a:schemeClr val="tx1"/>
              </a:solidFill>
            </a:ln>
          </p:spPr>
        </p:pic>
        <p:pic>
          <p:nvPicPr>
            <p:cNvPr id="110" name="Immagine 84">
              <a:extLst>
                <a:ext uri="{FF2B5EF4-FFF2-40B4-BE49-F238E27FC236}">
                  <a16:creationId xmlns:a16="http://schemas.microsoft.com/office/drawing/2014/main" id="{EAACAFAC-0A6D-46E4-8FD2-5056A0FCA820}"/>
                </a:ext>
              </a:extLst>
            </p:cNvPr>
            <p:cNvPicPr>
              <a:picLocks noChangeAspect="1"/>
            </p:cNvPicPr>
            <p:nvPr/>
          </p:nvPicPr>
          <p:blipFill rotWithShape="1">
            <a:blip r:embed="rId24" cstate="hqprint">
              <a:extLst>
                <a:ext uri="{28A0092B-C50C-407E-A947-70E740481C1C}">
                  <a14:useLocalDpi xmlns:a14="http://schemas.microsoft.com/office/drawing/2010/main"/>
                </a:ext>
              </a:extLst>
            </a:blip>
            <a:srcRect/>
            <a:stretch/>
          </p:blipFill>
          <p:spPr>
            <a:xfrm>
              <a:off x="3811877" y="1522615"/>
              <a:ext cx="1038715" cy="993908"/>
            </a:xfrm>
            <a:prstGeom prst="rect">
              <a:avLst/>
            </a:prstGeom>
          </p:spPr>
        </p:pic>
        <p:pic>
          <p:nvPicPr>
            <p:cNvPr id="111" name="Picture 3">
              <a:extLst>
                <a:ext uri="{FF2B5EF4-FFF2-40B4-BE49-F238E27FC236}">
                  <a16:creationId xmlns:a16="http://schemas.microsoft.com/office/drawing/2014/main" id="{BCF71677-153D-4D50-9B22-EEC7F2068C69}"/>
                </a:ext>
              </a:extLst>
            </p:cNvPr>
            <p:cNvPicPr>
              <a:picLocks noChangeAspect="1"/>
            </p:cNvPicPr>
            <p:nvPr/>
          </p:nvPicPr>
          <p:blipFill>
            <a:blip r:embed="rId25" cstate="hqprint">
              <a:extLst>
                <a:ext uri="{28A0092B-C50C-407E-A947-70E740481C1C}">
                  <a14:useLocalDpi xmlns:a14="http://schemas.microsoft.com/office/drawing/2010/main"/>
                </a:ext>
              </a:extLst>
            </a:blip>
            <a:srcRect/>
            <a:stretch>
              <a:fillRect/>
            </a:stretch>
          </p:blipFill>
          <p:spPr bwMode="auto">
            <a:xfrm rot="16200000">
              <a:off x="3105957" y="1496745"/>
              <a:ext cx="675981" cy="60243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 name="Callout con freccia in su 32">
              <a:extLst>
                <a:ext uri="{FF2B5EF4-FFF2-40B4-BE49-F238E27FC236}">
                  <a16:creationId xmlns:a16="http://schemas.microsoft.com/office/drawing/2014/main" id="{D31DCB20-E9BC-465E-A0B0-4B41C0B9CF0C}"/>
                </a:ext>
              </a:extLst>
            </p:cNvPr>
            <p:cNvSpPr/>
            <p:nvPr/>
          </p:nvSpPr>
          <p:spPr>
            <a:xfrm>
              <a:off x="999295" y="4397414"/>
              <a:ext cx="666096" cy="1003328"/>
            </a:xfrm>
            <a:prstGeom prst="up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CEA</a:t>
              </a:r>
            </a:p>
          </p:txBody>
        </p:sp>
        <p:pic>
          <p:nvPicPr>
            <p:cNvPr id="90" name="Content Placeholder 4" descr="A picture containing floor, indoor, ground&#10;&#10;Description automatically generated">
              <a:extLst>
                <a:ext uri="{FF2B5EF4-FFF2-40B4-BE49-F238E27FC236}">
                  <a16:creationId xmlns:a16="http://schemas.microsoft.com/office/drawing/2014/main" id="{FF05BE48-D686-46F5-841C-1B30D68CE295}"/>
                </a:ext>
              </a:extLst>
            </p:cNvPr>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a:off x="2351142" y="4977846"/>
              <a:ext cx="1335989" cy="923094"/>
            </a:xfrm>
            <a:prstGeom prst="rect">
              <a:avLst/>
            </a:prstGeom>
            <a:ln>
              <a:noFill/>
            </a:ln>
            <a:effectLst/>
          </p:spPr>
        </p:pic>
      </p:grpSp>
      <p:sp>
        <p:nvSpPr>
          <p:cNvPr id="13" name="Title 12">
            <a:extLst>
              <a:ext uri="{FF2B5EF4-FFF2-40B4-BE49-F238E27FC236}">
                <a16:creationId xmlns:a16="http://schemas.microsoft.com/office/drawing/2014/main" id="{6461106F-2438-47DC-A9F5-4DB01839E4E1}"/>
              </a:ext>
            </a:extLst>
          </p:cNvPr>
          <p:cNvSpPr>
            <a:spLocks noGrp="1"/>
          </p:cNvSpPr>
          <p:nvPr>
            <p:ph type="title"/>
          </p:nvPr>
        </p:nvSpPr>
        <p:spPr/>
        <p:txBody>
          <a:bodyPr>
            <a:normAutofit fontScale="90000"/>
          </a:bodyPr>
          <a:lstStyle/>
          <a:p>
            <a:r>
              <a:rPr lang="it-IT" dirty="0">
                <a:solidFill>
                  <a:schemeClr val="tx1"/>
                </a:solidFill>
              </a:rPr>
              <a:t>MB Cavity 5-Acceptance </a:t>
            </a:r>
            <a:r>
              <a:rPr lang="it-IT" dirty="0" err="1">
                <a:solidFill>
                  <a:schemeClr val="tx1"/>
                </a:solidFill>
              </a:rPr>
              <a:t>Levels</a:t>
            </a:r>
            <a:r>
              <a:rPr lang="it-IT" dirty="0">
                <a:solidFill>
                  <a:schemeClr val="tx1"/>
                </a:solidFill>
              </a:rPr>
              <a:t> (ESS case)</a:t>
            </a:r>
            <a:endParaRPr lang="en-US" dirty="0">
              <a:solidFill>
                <a:schemeClr val="tx1"/>
              </a:solidFill>
            </a:endParaRPr>
          </a:p>
        </p:txBody>
      </p:sp>
      <p:sp>
        <p:nvSpPr>
          <p:cNvPr id="16" name="TextBox 15">
            <a:extLst>
              <a:ext uri="{FF2B5EF4-FFF2-40B4-BE49-F238E27FC236}">
                <a16:creationId xmlns:a16="http://schemas.microsoft.com/office/drawing/2014/main" id="{8FE5DCD0-1DBA-45CB-98FE-20798F675AD7}"/>
              </a:ext>
            </a:extLst>
          </p:cNvPr>
          <p:cNvSpPr txBox="1"/>
          <p:nvPr/>
        </p:nvSpPr>
        <p:spPr>
          <a:xfrm>
            <a:off x="1470108" y="2749983"/>
            <a:ext cx="588623"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it-IT" sz="2400" dirty="0"/>
              <a:t>Al1</a:t>
            </a:r>
            <a:endParaRPr lang="en-US" sz="2400" dirty="0"/>
          </a:p>
        </p:txBody>
      </p:sp>
      <p:sp>
        <p:nvSpPr>
          <p:cNvPr id="114" name="Rectangle 113">
            <a:extLst>
              <a:ext uri="{FF2B5EF4-FFF2-40B4-BE49-F238E27FC236}">
                <a16:creationId xmlns:a16="http://schemas.microsoft.com/office/drawing/2014/main" id="{1D2EA58D-2838-4D48-BB1B-C6D57440379A}"/>
              </a:ext>
            </a:extLst>
          </p:cNvPr>
          <p:cNvSpPr/>
          <p:nvPr/>
        </p:nvSpPr>
        <p:spPr>
          <a:xfrm>
            <a:off x="9963646" y="4374476"/>
            <a:ext cx="1407409" cy="2438912"/>
          </a:xfrm>
          <a:prstGeom prst="rect">
            <a:avLst/>
          </a:prstGeom>
          <a:solidFill>
            <a:srgbClr val="4F81BD">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BE0F4AE0-91C1-4EE7-BEB1-6595AFF754DD}"/>
              </a:ext>
            </a:extLst>
          </p:cNvPr>
          <p:cNvSpPr txBox="1"/>
          <p:nvPr/>
        </p:nvSpPr>
        <p:spPr>
          <a:xfrm>
            <a:off x="8034421" y="3880401"/>
            <a:ext cx="588623"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it-IT" sz="2400" dirty="0"/>
              <a:t>Al2</a:t>
            </a:r>
            <a:endParaRPr lang="en-US" sz="2400" dirty="0"/>
          </a:p>
        </p:txBody>
      </p:sp>
      <p:sp>
        <p:nvSpPr>
          <p:cNvPr id="116" name="TextBox 115">
            <a:extLst>
              <a:ext uri="{FF2B5EF4-FFF2-40B4-BE49-F238E27FC236}">
                <a16:creationId xmlns:a16="http://schemas.microsoft.com/office/drawing/2014/main" id="{40BFE7BB-D262-4916-9D8A-025CEE5A3EA3}"/>
              </a:ext>
            </a:extLst>
          </p:cNvPr>
          <p:cNvSpPr txBox="1"/>
          <p:nvPr/>
        </p:nvSpPr>
        <p:spPr>
          <a:xfrm>
            <a:off x="3229090" y="4400293"/>
            <a:ext cx="588623" cy="461665"/>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it-IT" sz="2400" dirty="0"/>
              <a:t>Al3</a:t>
            </a:r>
            <a:endParaRPr lang="en-US" sz="2400" dirty="0"/>
          </a:p>
        </p:txBody>
      </p:sp>
      <p:pic>
        <p:nvPicPr>
          <p:cNvPr id="127" name="Picture 2" descr="P:\0 ESS\Acquisti\Series\Cavities\preparazione documenti\Technical Specifications\3D drawing of cavity and subcomponents\numerati\cavity.png">
            <a:extLst>
              <a:ext uri="{FF2B5EF4-FFF2-40B4-BE49-F238E27FC236}">
                <a16:creationId xmlns:a16="http://schemas.microsoft.com/office/drawing/2014/main" id="{0E4AFEB3-77BB-4452-94DE-4ECB488DE56F}"/>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879386" y="3364043"/>
            <a:ext cx="2056654" cy="8011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9" name="Group 18">
            <a:extLst>
              <a:ext uri="{FF2B5EF4-FFF2-40B4-BE49-F238E27FC236}">
                <a16:creationId xmlns:a16="http://schemas.microsoft.com/office/drawing/2014/main" id="{2ACC0B0F-4D38-43FB-9081-33E83555FD99}"/>
              </a:ext>
            </a:extLst>
          </p:cNvPr>
          <p:cNvGrpSpPr/>
          <p:nvPr/>
        </p:nvGrpSpPr>
        <p:grpSpPr>
          <a:xfrm>
            <a:off x="3227071" y="3245662"/>
            <a:ext cx="2498319" cy="1092188"/>
            <a:chOff x="3297706" y="3137042"/>
            <a:chExt cx="1577184" cy="843530"/>
          </a:xfrm>
        </p:grpSpPr>
        <p:grpSp>
          <p:nvGrpSpPr>
            <p:cNvPr id="125" name="Group 23">
              <a:extLst>
                <a:ext uri="{FF2B5EF4-FFF2-40B4-BE49-F238E27FC236}">
                  <a16:creationId xmlns:a16="http://schemas.microsoft.com/office/drawing/2014/main" id="{C48B74D4-7FA5-442F-A9C6-050998CE0667}"/>
                </a:ext>
              </a:extLst>
            </p:cNvPr>
            <p:cNvGrpSpPr/>
            <p:nvPr/>
          </p:nvGrpSpPr>
          <p:grpSpPr>
            <a:xfrm>
              <a:off x="3452688" y="3137042"/>
              <a:ext cx="1288275" cy="476099"/>
              <a:chOff x="5241248" y="3367822"/>
              <a:chExt cx="4047816" cy="1267656"/>
            </a:xfrm>
          </p:grpSpPr>
          <p:pic>
            <p:nvPicPr>
              <p:cNvPr id="150" name="Picture 4" descr="P:\0 ESS\Acquisti\Series\Cavities\preparazione documenti\Technical Specifications\3D drawing of cavity and subcomponents\numerati\CouplerEndCell.png">
                <a:extLst>
                  <a:ext uri="{FF2B5EF4-FFF2-40B4-BE49-F238E27FC236}">
                    <a16:creationId xmlns:a16="http://schemas.microsoft.com/office/drawing/2014/main" id="{B2871244-B520-421D-BE71-708DFFC079B2}"/>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a:stretch/>
            </p:blipFill>
            <p:spPr bwMode="auto">
              <a:xfrm>
                <a:off x="8401581" y="3653611"/>
                <a:ext cx="409154" cy="886377"/>
              </a:xfrm>
              <a:prstGeom prst="rect">
                <a:avLst/>
              </a:prstGeom>
              <a:noFill/>
              <a:extLst>
                <a:ext uri="{909E8E84-426E-40dd-AFC4-6F175D3DCCD1}">
                  <a14:hiddenFill xmlns:a14="http://schemas.microsoft.com/office/drawing/2010/main" xmlns="">
                    <a:solidFill>
                      <a:srgbClr val="FFFFFF"/>
                    </a:solidFill>
                  </a14:hiddenFill>
                </a:ext>
              </a:extLst>
            </p:spPr>
          </p:pic>
          <p:pic>
            <p:nvPicPr>
              <p:cNvPr id="151" name="Picture 5" descr="P:\0 ESS\Acquisti\Series\Cavities\preparazione documenti\Technical Specifications\3D drawing of cavity and subcomponents\numerati\InnerCell2.png">
                <a:extLst>
                  <a:ext uri="{FF2B5EF4-FFF2-40B4-BE49-F238E27FC236}">
                    <a16:creationId xmlns:a16="http://schemas.microsoft.com/office/drawing/2014/main" id="{E8038527-E29D-489A-AB0A-9E3E171CEBC3}"/>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a:stretch/>
            </p:blipFill>
            <p:spPr bwMode="auto">
              <a:xfrm>
                <a:off x="6841152" y="3566143"/>
                <a:ext cx="436379" cy="1069335"/>
              </a:xfrm>
              <a:prstGeom prst="rect">
                <a:avLst/>
              </a:prstGeom>
              <a:noFill/>
              <a:extLst>
                <a:ext uri="{909E8E84-426E-40dd-AFC4-6F175D3DCCD1}">
                  <a14:hiddenFill xmlns:a14="http://schemas.microsoft.com/office/drawing/2010/main" xmlns="">
                    <a:solidFill>
                      <a:srgbClr val="FFFFFF"/>
                    </a:solidFill>
                  </a14:hiddenFill>
                </a:ext>
              </a:extLst>
            </p:spPr>
          </p:pic>
          <p:pic>
            <p:nvPicPr>
              <p:cNvPr id="152" name="Picture 6" descr="P:\0 ESS\Acquisti\Series\Cavities\preparazione documenti\Technical Specifications\3D drawing of cavity and subcomponents\numerati\PickUpEndCell.png">
                <a:extLst>
                  <a:ext uri="{FF2B5EF4-FFF2-40B4-BE49-F238E27FC236}">
                    <a16:creationId xmlns:a16="http://schemas.microsoft.com/office/drawing/2014/main" id="{4F4C11B9-8778-466E-AC3F-AE160602DC6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690130" y="3653995"/>
                <a:ext cx="373576" cy="886377"/>
              </a:xfrm>
              <a:prstGeom prst="rect">
                <a:avLst/>
              </a:prstGeom>
              <a:noFill/>
              <a:extLst>
                <a:ext uri="{909E8E84-426E-40dd-AFC4-6F175D3DCCD1}">
                  <a14:hiddenFill xmlns:a14="http://schemas.microsoft.com/office/drawing/2010/main" xmlns="">
                    <a:solidFill>
                      <a:srgbClr val="FFFFFF"/>
                    </a:solidFill>
                  </a14:hiddenFill>
                </a:ext>
              </a:extLst>
            </p:spPr>
          </p:pic>
          <p:pic>
            <p:nvPicPr>
              <p:cNvPr id="153" name="Picture 10" descr="P:\0 ESS\Acquisti\Series\Cavities\preparazione documenti\Technical Specifications\3D drawing of cavity and subcomponents\numerati\CouplerPenCell.png">
                <a:extLst>
                  <a:ext uri="{FF2B5EF4-FFF2-40B4-BE49-F238E27FC236}">
                    <a16:creationId xmlns:a16="http://schemas.microsoft.com/office/drawing/2014/main" id="{202DBABC-C254-4361-BC0E-145CE06FE69A}"/>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a:stretch/>
            </p:blipFill>
            <p:spPr bwMode="auto">
              <a:xfrm>
                <a:off x="8072480" y="3653995"/>
                <a:ext cx="355785" cy="886377"/>
              </a:xfrm>
              <a:prstGeom prst="rect">
                <a:avLst/>
              </a:prstGeom>
              <a:noFill/>
              <a:extLst>
                <a:ext uri="{909E8E84-426E-40dd-AFC4-6F175D3DCCD1}">
                  <a14:hiddenFill xmlns:a14="http://schemas.microsoft.com/office/drawing/2010/main" xmlns="">
                    <a:solidFill>
                      <a:srgbClr val="FFFFFF"/>
                    </a:solidFill>
                  </a14:hiddenFill>
                </a:ext>
              </a:extLst>
            </p:spPr>
          </p:pic>
          <p:pic>
            <p:nvPicPr>
              <p:cNvPr id="154" name="Picture 11" descr="P:\0 ESS\Acquisti\Series\Cavities\preparazione documenti\Technical Specifications\3D drawing of cavity and subcomponents\numerati\PickUpPenCell.png">
                <a:extLst>
                  <a:ext uri="{FF2B5EF4-FFF2-40B4-BE49-F238E27FC236}">
                    <a16:creationId xmlns:a16="http://schemas.microsoft.com/office/drawing/2014/main" id="{0A9EBB0F-A9F1-4C4A-ABFC-725D535BFF82}"/>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090718" y="3658006"/>
                <a:ext cx="336768" cy="886377"/>
              </a:xfrm>
              <a:prstGeom prst="rect">
                <a:avLst/>
              </a:prstGeom>
              <a:noFill/>
              <a:extLst>
                <a:ext uri="{909E8E84-426E-40dd-AFC4-6F175D3DCCD1}">
                  <a14:hiddenFill xmlns:a14="http://schemas.microsoft.com/office/drawing/2010/main" xmlns="">
                    <a:solidFill>
                      <a:srgbClr val="FFFFFF"/>
                    </a:solidFill>
                  </a14:hiddenFill>
                </a:ext>
              </a:extLst>
            </p:spPr>
          </p:pic>
          <p:pic>
            <p:nvPicPr>
              <p:cNvPr id="155" name="Picture 12" descr="P:\0 ESS\Acquisti\Series\Cavities\preparazione documenti\Technical Specifications\3D drawing of cavity and subcomponents\numerati\InnerCell1.png">
                <a:extLst>
                  <a:ext uri="{FF2B5EF4-FFF2-40B4-BE49-F238E27FC236}">
                    <a16:creationId xmlns:a16="http://schemas.microsoft.com/office/drawing/2014/main" id="{580EC805-460D-4CB2-99A7-F99530EB94B9}"/>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a:stretch/>
            </p:blipFill>
            <p:spPr bwMode="auto">
              <a:xfrm>
                <a:off x="7323976" y="3558121"/>
                <a:ext cx="307735" cy="1063652"/>
              </a:xfrm>
              <a:prstGeom prst="rect">
                <a:avLst/>
              </a:prstGeom>
              <a:noFill/>
              <a:extLst>
                <a:ext uri="{909E8E84-426E-40dd-AFC4-6F175D3DCCD1}">
                  <a14:hiddenFill xmlns:a14="http://schemas.microsoft.com/office/drawing/2010/main" xmlns="">
                    <a:solidFill>
                      <a:srgbClr val="FFFFFF"/>
                    </a:solidFill>
                  </a14:hiddenFill>
                </a:ext>
              </a:extLst>
            </p:spPr>
          </p:pic>
          <p:sp>
            <p:nvSpPr>
              <p:cNvPr id="156" name="Oval 51">
                <a:extLst>
                  <a:ext uri="{FF2B5EF4-FFF2-40B4-BE49-F238E27FC236}">
                    <a16:creationId xmlns:a16="http://schemas.microsoft.com/office/drawing/2014/main" id="{A057D273-A8AB-4008-9D13-7AF9A8C108FB}"/>
                  </a:ext>
                </a:extLst>
              </p:cNvPr>
              <p:cNvSpPr/>
              <p:nvPr/>
            </p:nvSpPr>
            <p:spPr>
              <a:xfrm>
                <a:off x="5241248" y="3367822"/>
                <a:ext cx="778458" cy="331008"/>
              </a:xfrm>
              <a:prstGeom prst="ellipse">
                <a:avLst/>
              </a:prstGeom>
              <a:solidFill>
                <a:srgbClr val="ED7D31"/>
              </a:soli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EC</a:t>
                </a:r>
                <a:endParaRPr lang="it-IT" sz="800" kern="0" dirty="0">
                  <a:solidFill>
                    <a:prstClr val="white"/>
                  </a:solidFill>
                  <a:latin typeface="Calibri" panose="020F0502020204030204"/>
                </a:endParaRPr>
              </a:p>
            </p:txBody>
          </p:sp>
          <p:sp>
            <p:nvSpPr>
              <p:cNvPr id="157" name="Oval 52">
                <a:extLst>
                  <a:ext uri="{FF2B5EF4-FFF2-40B4-BE49-F238E27FC236}">
                    <a16:creationId xmlns:a16="http://schemas.microsoft.com/office/drawing/2014/main" id="{EA66A89C-00A2-4182-BFF1-BECBFE6B3DB8}"/>
                  </a:ext>
                </a:extLst>
              </p:cNvPr>
              <p:cNvSpPr/>
              <p:nvPr/>
            </p:nvSpPr>
            <p:spPr>
              <a:xfrm>
                <a:off x="8546893" y="3367828"/>
                <a:ext cx="742171" cy="333025"/>
              </a:xfrm>
              <a:prstGeom prst="ellipse">
                <a:avLst/>
              </a:prstGeom>
              <a:solidFill>
                <a:srgbClr val="ED7D31"/>
              </a:soli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EC</a:t>
                </a:r>
              </a:p>
            </p:txBody>
          </p:sp>
          <p:sp>
            <p:nvSpPr>
              <p:cNvPr id="158" name="Oval 53">
                <a:extLst>
                  <a:ext uri="{FF2B5EF4-FFF2-40B4-BE49-F238E27FC236}">
                    <a16:creationId xmlns:a16="http://schemas.microsoft.com/office/drawing/2014/main" id="{ACDF20D4-0F3C-47AC-9A4B-5031780D0786}"/>
                  </a:ext>
                </a:extLst>
              </p:cNvPr>
              <p:cNvSpPr/>
              <p:nvPr/>
            </p:nvSpPr>
            <p:spPr>
              <a:xfrm>
                <a:off x="6018897" y="3367822"/>
                <a:ext cx="752938" cy="331008"/>
              </a:xfrm>
              <a:prstGeom prst="ellipse">
                <a:avLst/>
              </a:prstGeom>
              <a:solidFill>
                <a:srgbClr val="ED7D31">
                  <a:lumMod val="75000"/>
                </a:srgbClr>
              </a:soli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PC</a:t>
                </a:r>
              </a:p>
            </p:txBody>
          </p:sp>
          <p:sp>
            <p:nvSpPr>
              <p:cNvPr id="159" name="Oval 54">
                <a:extLst>
                  <a:ext uri="{FF2B5EF4-FFF2-40B4-BE49-F238E27FC236}">
                    <a16:creationId xmlns:a16="http://schemas.microsoft.com/office/drawing/2014/main" id="{E725B1A9-4B74-472A-967C-FC78D34879C0}"/>
                  </a:ext>
                </a:extLst>
              </p:cNvPr>
              <p:cNvSpPr/>
              <p:nvPr/>
            </p:nvSpPr>
            <p:spPr>
              <a:xfrm>
                <a:off x="7792974" y="3367826"/>
                <a:ext cx="753919" cy="328199"/>
              </a:xfrm>
              <a:prstGeom prst="ellipse">
                <a:avLst/>
              </a:prstGeom>
              <a:solidFill>
                <a:srgbClr val="ED7D31">
                  <a:lumMod val="75000"/>
                </a:srgbClr>
              </a:soli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PC</a:t>
                </a:r>
              </a:p>
            </p:txBody>
          </p:sp>
          <p:sp>
            <p:nvSpPr>
              <p:cNvPr id="160" name="Oval 55">
                <a:extLst>
                  <a:ext uri="{FF2B5EF4-FFF2-40B4-BE49-F238E27FC236}">
                    <a16:creationId xmlns:a16="http://schemas.microsoft.com/office/drawing/2014/main" id="{8F90F521-0090-4B13-BA5D-B2577D947CE7}"/>
                  </a:ext>
                </a:extLst>
              </p:cNvPr>
              <p:cNvSpPr/>
              <p:nvPr/>
            </p:nvSpPr>
            <p:spPr>
              <a:xfrm>
                <a:off x="6960009" y="3367824"/>
                <a:ext cx="730000" cy="330220"/>
              </a:xfrm>
              <a:prstGeom prst="ellipse">
                <a:avLst/>
              </a:prstGeom>
              <a:solidFill>
                <a:srgbClr val="0000FF"/>
              </a:soli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IC</a:t>
                </a:r>
              </a:p>
            </p:txBody>
          </p:sp>
        </p:grpSp>
        <p:grpSp>
          <p:nvGrpSpPr>
            <p:cNvPr id="128" name="Group 25">
              <a:extLst>
                <a:ext uri="{FF2B5EF4-FFF2-40B4-BE49-F238E27FC236}">
                  <a16:creationId xmlns:a16="http://schemas.microsoft.com/office/drawing/2014/main" id="{0BD2836C-1F80-4CB6-B308-DEC840F78A64}"/>
                </a:ext>
              </a:extLst>
            </p:cNvPr>
            <p:cNvGrpSpPr/>
            <p:nvPr/>
          </p:nvGrpSpPr>
          <p:grpSpPr>
            <a:xfrm>
              <a:off x="3461833" y="3330897"/>
              <a:ext cx="1229197" cy="649675"/>
              <a:chOff x="5269973" y="3870017"/>
              <a:chExt cx="3862188" cy="1729818"/>
            </a:xfrm>
          </p:grpSpPr>
          <p:grpSp>
            <p:nvGrpSpPr>
              <p:cNvPr id="129" name="Group 26">
                <a:extLst>
                  <a:ext uri="{FF2B5EF4-FFF2-40B4-BE49-F238E27FC236}">
                    <a16:creationId xmlns:a16="http://schemas.microsoft.com/office/drawing/2014/main" id="{DA8CED3E-AC9A-43C9-B384-14EA27CF5661}"/>
                  </a:ext>
                </a:extLst>
              </p:cNvPr>
              <p:cNvGrpSpPr/>
              <p:nvPr/>
            </p:nvGrpSpPr>
            <p:grpSpPr>
              <a:xfrm>
                <a:off x="5269973" y="3870017"/>
                <a:ext cx="3862188" cy="1729818"/>
                <a:chOff x="5269973" y="3883977"/>
                <a:chExt cx="3862188" cy="1729818"/>
              </a:xfrm>
            </p:grpSpPr>
            <p:pic>
              <p:nvPicPr>
                <p:cNvPr id="131" name="Picture 3" descr="P:\0 ESS\Acquisti\Series\Cavities\preparazione documenti\Technical Specifications\3D drawing of cavity and subcomponents\numerati\CouplerEndGroup.png">
                  <a:extLst>
                    <a:ext uri="{FF2B5EF4-FFF2-40B4-BE49-F238E27FC236}">
                      <a16:creationId xmlns:a16="http://schemas.microsoft.com/office/drawing/2014/main" id="{D7DC1592-B57A-497C-9275-D8E60CC7E9AA}"/>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a:stretch/>
              </p:blipFill>
              <p:spPr bwMode="auto">
                <a:xfrm>
                  <a:off x="8408792" y="4727418"/>
                  <a:ext cx="723369" cy="886377"/>
                </a:xfrm>
                <a:prstGeom prst="rect">
                  <a:avLst/>
                </a:prstGeom>
                <a:noFill/>
                <a:extLst>
                  <a:ext uri="{909E8E84-426E-40dd-AFC4-6F175D3DCCD1}">
                    <a14:hiddenFill xmlns:a14="http://schemas.microsoft.com/office/drawing/2010/main" xmlns="">
                      <a:solidFill>
                        <a:srgbClr val="FFFFFF"/>
                      </a:solidFill>
                    </a14:hiddenFill>
                  </a:ext>
                </a:extLst>
              </p:spPr>
            </p:pic>
            <p:pic>
              <p:nvPicPr>
                <p:cNvPr id="132" name="Picture 7" descr="P:\0 ESS\Acquisti\Series\Cavities\preparazione documenti\Technical Specifications\3D drawing of cavity and subcomponents\numerati\PickUpEndGroup.png">
                  <a:extLst>
                    <a:ext uri="{FF2B5EF4-FFF2-40B4-BE49-F238E27FC236}">
                      <a16:creationId xmlns:a16="http://schemas.microsoft.com/office/drawing/2014/main" id="{2EE3CC87-835C-4B12-8E8A-9DF0C013790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269973" y="4719708"/>
                  <a:ext cx="788661" cy="886377"/>
                </a:xfrm>
                <a:prstGeom prst="rect">
                  <a:avLst/>
                </a:prstGeom>
                <a:noFill/>
                <a:extLst>
                  <a:ext uri="{909E8E84-426E-40dd-AFC4-6F175D3DCCD1}">
                    <a14:hiddenFill xmlns:a14="http://schemas.microsoft.com/office/drawing/2010/main" xmlns="">
                      <a:solidFill>
                        <a:srgbClr val="FFFFFF"/>
                      </a:solidFill>
                    </a14:hiddenFill>
                  </a:ext>
                </a:extLst>
              </p:spPr>
            </p:pic>
            <p:pic>
              <p:nvPicPr>
                <p:cNvPr id="135" name="Picture 8" descr="P:\0 ESS\Acquisti\Series\Cavities\preparazione documenti\Technical Specifications\3D drawing of cavity and subcomponents\numerati\InnerDumbBell.png">
                  <a:extLst>
                    <a:ext uri="{FF2B5EF4-FFF2-40B4-BE49-F238E27FC236}">
                      <a16:creationId xmlns:a16="http://schemas.microsoft.com/office/drawing/2014/main" id="{4A0BF645-EE7F-4442-8629-124935B088AA}"/>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a:stretch/>
              </p:blipFill>
              <p:spPr bwMode="auto">
                <a:xfrm>
                  <a:off x="6994027" y="4626709"/>
                  <a:ext cx="573456" cy="978193"/>
                </a:xfrm>
                <a:prstGeom prst="rect">
                  <a:avLst/>
                </a:prstGeom>
                <a:noFill/>
                <a:extLst>
                  <a:ext uri="{909E8E84-426E-40dd-AFC4-6F175D3DCCD1}">
                    <a14:hiddenFill xmlns:a14="http://schemas.microsoft.com/office/drawing/2010/main" xmlns="">
                      <a:solidFill>
                        <a:srgbClr val="FFFFFF"/>
                      </a:solidFill>
                    </a14:hiddenFill>
                  </a:ext>
                </a:extLst>
              </p:spPr>
            </p:pic>
            <p:pic>
              <p:nvPicPr>
                <p:cNvPr id="137" name="Picture 13" descr="P:\0 ESS\Acquisti\Series\Cavities\preparazione documenti\Technical Specifications\3D drawing of cavity and subcomponents\numerati\CouplerTerminalDumbBel.png">
                  <a:extLst>
                    <a:ext uri="{FF2B5EF4-FFF2-40B4-BE49-F238E27FC236}">
                      <a16:creationId xmlns:a16="http://schemas.microsoft.com/office/drawing/2014/main" id="{A58636E4-2726-4312-93D4-072AC0CEE9D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44206" y="4718525"/>
                  <a:ext cx="507326" cy="886377"/>
                </a:xfrm>
                <a:prstGeom prst="rect">
                  <a:avLst/>
                </a:prstGeom>
                <a:noFill/>
                <a:extLst>
                  <a:ext uri="{909E8E84-426E-40dd-AFC4-6F175D3DCCD1}">
                    <a14:hiddenFill xmlns:a14="http://schemas.microsoft.com/office/drawing/2010/main" xmlns="">
                      <a:solidFill>
                        <a:srgbClr val="FFFFFF"/>
                      </a:solidFill>
                    </a14:hiddenFill>
                  </a:ext>
                </a:extLst>
              </p:spPr>
            </p:pic>
            <p:pic>
              <p:nvPicPr>
                <p:cNvPr id="138" name="Picture 14" descr="P:\0 ESS\Acquisti\Series\Cavities\preparazione documenti\Technical Specifications\3D drawing of cavity and subcomponents\numerati\PickUpTerminalDumbBel.png">
                  <a:extLst>
                    <a:ext uri="{FF2B5EF4-FFF2-40B4-BE49-F238E27FC236}">
                      <a16:creationId xmlns:a16="http://schemas.microsoft.com/office/drawing/2014/main" id="{E9696194-EA7F-42AD-AEB0-61F1D278B3F0}"/>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47172" y="4723087"/>
                  <a:ext cx="488122" cy="886377"/>
                </a:xfrm>
                <a:prstGeom prst="rect">
                  <a:avLst/>
                </a:prstGeom>
                <a:noFill/>
                <a:extLst>
                  <a:ext uri="{909E8E84-426E-40dd-AFC4-6F175D3DCCD1}">
                    <a14:hiddenFill xmlns:a14="http://schemas.microsoft.com/office/drawing/2010/main" xmlns="">
                      <a:solidFill>
                        <a:srgbClr val="FFFFFF"/>
                      </a:solidFill>
                    </a14:hiddenFill>
                  </a:ext>
                </a:extLst>
              </p:spPr>
            </p:pic>
            <p:sp>
              <p:nvSpPr>
                <p:cNvPr id="140" name="Oval 33">
                  <a:extLst>
                    <a:ext uri="{FF2B5EF4-FFF2-40B4-BE49-F238E27FC236}">
                      <a16:creationId xmlns:a16="http://schemas.microsoft.com/office/drawing/2014/main" id="{9CC1C1A0-ABEC-4EC2-835C-FFDCEBAE1E81}"/>
                    </a:ext>
                  </a:extLst>
                </p:cNvPr>
                <p:cNvSpPr/>
                <p:nvPr/>
              </p:nvSpPr>
              <p:spPr>
                <a:xfrm>
                  <a:off x="6887801" y="4512182"/>
                  <a:ext cx="717670" cy="264015"/>
                </a:xfrm>
                <a:prstGeom prst="ellipse">
                  <a:avLst/>
                </a:prstGeom>
                <a:solidFill>
                  <a:srgbClr val="0000FF"/>
                </a:soli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ID</a:t>
                  </a:r>
                </a:p>
              </p:txBody>
            </p:sp>
            <p:sp>
              <p:nvSpPr>
                <p:cNvPr id="141" name="Oval 34">
                  <a:extLst>
                    <a:ext uri="{FF2B5EF4-FFF2-40B4-BE49-F238E27FC236}">
                      <a16:creationId xmlns:a16="http://schemas.microsoft.com/office/drawing/2014/main" id="{4105A0E2-5FDE-4FF7-8CB5-7766B0CC0A9D}"/>
                    </a:ext>
                  </a:extLst>
                </p:cNvPr>
                <p:cNvSpPr/>
                <p:nvPr/>
              </p:nvSpPr>
              <p:spPr>
                <a:xfrm>
                  <a:off x="5994355" y="4512182"/>
                  <a:ext cx="761955" cy="264015"/>
                </a:xfrm>
                <a:prstGeom prst="ellipse">
                  <a:avLst/>
                </a:prstGeom>
                <a:gradFill flip="none" rotWithShape="1">
                  <a:gsLst>
                    <a:gs pos="0">
                      <a:srgbClr val="ED7D31">
                        <a:lumMod val="75000"/>
                      </a:srgbClr>
                    </a:gs>
                    <a:gs pos="100000">
                      <a:srgbClr val="0000FF"/>
                    </a:gs>
                  </a:gsLst>
                  <a:lin ang="0" scaled="1"/>
                  <a:tileRect/>
                </a:gra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PD</a:t>
                  </a:r>
                </a:p>
              </p:txBody>
            </p:sp>
            <p:sp>
              <p:nvSpPr>
                <p:cNvPr id="142" name="Oval 35">
                  <a:extLst>
                    <a:ext uri="{FF2B5EF4-FFF2-40B4-BE49-F238E27FC236}">
                      <a16:creationId xmlns:a16="http://schemas.microsoft.com/office/drawing/2014/main" id="{C2B45B95-1B04-4417-9B56-2538EA9D0892}"/>
                    </a:ext>
                  </a:extLst>
                </p:cNvPr>
                <p:cNvSpPr/>
                <p:nvPr/>
              </p:nvSpPr>
              <p:spPr>
                <a:xfrm>
                  <a:off x="7652096" y="4512182"/>
                  <a:ext cx="776157" cy="264015"/>
                </a:xfrm>
                <a:prstGeom prst="ellipse">
                  <a:avLst/>
                </a:prstGeom>
                <a:gradFill>
                  <a:gsLst>
                    <a:gs pos="0">
                      <a:srgbClr val="ED7D31">
                        <a:lumMod val="75000"/>
                      </a:srgbClr>
                    </a:gs>
                    <a:gs pos="100000">
                      <a:srgbClr val="0000FF"/>
                    </a:gs>
                  </a:gsLst>
                  <a:lin ang="10800000" scaled="0"/>
                </a:gra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CD</a:t>
                  </a:r>
                </a:p>
              </p:txBody>
            </p:sp>
            <p:cxnSp>
              <p:nvCxnSpPr>
                <p:cNvPr id="143" name="Straight Arrow Connector 36">
                  <a:extLst>
                    <a:ext uri="{FF2B5EF4-FFF2-40B4-BE49-F238E27FC236}">
                      <a16:creationId xmlns:a16="http://schemas.microsoft.com/office/drawing/2014/main" id="{77D0D604-43A1-440C-BBA8-84465DD841B8}"/>
                    </a:ext>
                  </a:extLst>
                </p:cNvPr>
                <p:cNvCxnSpPr>
                  <a:cxnSpLocks/>
                  <a:stCxn id="152" idx="2"/>
                </p:cNvCxnSpPr>
                <p:nvPr/>
              </p:nvCxnSpPr>
              <p:spPr>
                <a:xfrm flipH="1">
                  <a:off x="5753888" y="4540371"/>
                  <a:ext cx="123021" cy="332246"/>
                </a:xfrm>
                <a:prstGeom prst="straightConnector1">
                  <a:avLst/>
                </a:prstGeom>
                <a:noFill/>
                <a:ln w="28575" cap="flat" cmpd="sng" algn="ctr">
                  <a:solidFill>
                    <a:srgbClr val="0000FF"/>
                  </a:solidFill>
                  <a:prstDash val="solid"/>
                  <a:miter lim="800000"/>
                  <a:tailEnd type="triangle" w="med" len="lg"/>
                </a:ln>
                <a:effectLst/>
              </p:spPr>
            </p:cxnSp>
            <p:cxnSp>
              <p:nvCxnSpPr>
                <p:cNvPr id="144" name="Straight Arrow Connector 37">
                  <a:extLst>
                    <a:ext uri="{FF2B5EF4-FFF2-40B4-BE49-F238E27FC236}">
                      <a16:creationId xmlns:a16="http://schemas.microsoft.com/office/drawing/2014/main" id="{F66E2076-7C36-4E35-B3EC-FFA47E7CF073}"/>
                    </a:ext>
                  </a:extLst>
                </p:cNvPr>
                <p:cNvCxnSpPr>
                  <a:cxnSpLocks/>
                  <a:stCxn id="150" idx="2"/>
                </p:cNvCxnSpPr>
                <p:nvPr/>
              </p:nvCxnSpPr>
              <p:spPr>
                <a:xfrm>
                  <a:off x="8606147" y="4539989"/>
                  <a:ext cx="10" cy="235077"/>
                </a:xfrm>
                <a:prstGeom prst="straightConnector1">
                  <a:avLst/>
                </a:prstGeom>
                <a:noFill/>
                <a:ln w="25400" cap="flat" cmpd="sng" algn="ctr">
                  <a:solidFill>
                    <a:srgbClr val="0000FF"/>
                  </a:solidFill>
                  <a:prstDash val="solid"/>
                  <a:miter lim="800000"/>
                  <a:tailEnd type="triangle" w="med" len="lg"/>
                </a:ln>
                <a:effectLst/>
              </p:spPr>
            </p:cxnSp>
            <p:sp>
              <p:nvSpPr>
                <p:cNvPr id="145" name="Arc 38">
                  <a:extLst>
                    <a:ext uri="{FF2B5EF4-FFF2-40B4-BE49-F238E27FC236}">
                      <a16:creationId xmlns:a16="http://schemas.microsoft.com/office/drawing/2014/main" id="{B5DDB84F-7464-470E-A767-BA05B2D3C450}"/>
                    </a:ext>
                  </a:extLst>
                </p:cNvPr>
                <p:cNvSpPr/>
                <p:nvPr/>
              </p:nvSpPr>
              <p:spPr>
                <a:xfrm rot="4556427">
                  <a:off x="6072730" y="3885137"/>
                  <a:ext cx="914400" cy="914400"/>
                </a:xfrm>
                <a:prstGeom prst="arc">
                  <a:avLst>
                    <a:gd name="adj1" fmla="val 18073946"/>
                    <a:gd name="adj2" fmla="val 0"/>
                  </a:avLst>
                </a:prstGeom>
                <a:noFill/>
                <a:ln w="25400" cap="flat" cmpd="sng" algn="ctr">
                  <a:solidFill>
                    <a:srgbClr val="0000FF"/>
                  </a:solidFill>
                  <a:prstDash val="solid"/>
                  <a:miter lim="800000"/>
                  <a:tailEnd type="triangle" w="med" len="lg"/>
                </a:ln>
                <a:effectLst/>
              </p:spPr>
              <p:txBody>
                <a:bodyPr rtlCol="0" anchor="ctr"/>
                <a:lstStyle/>
                <a:p>
                  <a:pPr algn="ctr" defTabSz="914400">
                    <a:defRPr/>
                  </a:pPr>
                  <a:endParaRPr lang="it-IT" sz="800" kern="0">
                    <a:solidFill>
                      <a:prstClr val="black"/>
                    </a:solidFill>
                    <a:latin typeface="Calibri" panose="020F0502020204030204"/>
                  </a:endParaRPr>
                </a:p>
              </p:txBody>
            </p:sp>
            <p:sp>
              <p:nvSpPr>
                <p:cNvPr id="146" name="Arc 39">
                  <a:extLst>
                    <a:ext uri="{FF2B5EF4-FFF2-40B4-BE49-F238E27FC236}">
                      <a16:creationId xmlns:a16="http://schemas.microsoft.com/office/drawing/2014/main" id="{E0913427-624E-4457-83EC-1E426FFBF46F}"/>
                    </a:ext>
                  </a:extLst>
                </p:cNvPr>
                <p:cNvSpPr/>
                <p:nvPr/>
              </p:nvSpPr>
              <p:spPr>
                <a:xfrm rot="1945187">
                  <a:off x="7371529" y="4080412"/>
                  <a:ext cx="914400" cy="1027983"/>
                </a:xfrm>
                <a:prstGeom prst="arc">
                  <a:avLst>
                    <a:gd name="adj1" fmla="val 18868596"/>
                    <a:gd name="adj2" fmla="val 0"/>
                  </a:avLst>
                </a:prstGeom>
                <a:noFill/>
                <a:ln w="25400" cap="flat" cmpd="sng" algn="ctr">
                  <a:solidFill>
                    <a:srgbClr val="0000FF"/>
                  </a:solidFill>
                  <a:prstDash val="solid"/>
                  <a:miter lim="800000"/>
                  <a:tailEnd type="triangle" w="med" len="lg"/>
                </a:ln>
                <a:effectLst/>
              </p:spPr>
              <p:txBody>
                <a:bodyPr rtlCol="0" anchor="ctr"/>
                <a:lstStyle/>
                <a:p>
                  <a:pPr algn="ctr" defTabSz="914400">
                    <a:defRPr/>
                  </a:pPr>
                  <a:endParaRPr lang="it-IT" sz="800" kern="0">
                    <a:solidFill>
                      <a:prstClr val="black"/>
                    </a:solidFill>
                    <a:latin typeface="Calibri" panose="020F0502020204030204"/>
                  </a:endParaRPr>
                </a:p>
              </p:txBody>
            </p:sp>
            <p:sp>
              <p:nvSpPr>
                <p:cNvPr id="147" name="Arc 40">
                  <a:extLst>
                    <a:ext uri="{FF2B5EF4-FFF2-40B4-BE49-F238E27FC236}">
                      <a16:creationId xmlns:a16="http://schemas.microsoft.com/office/drawing/2014/main" id="{589B5F9D-9832-463E-9E12-EA0C482F3022}"/>
                    </a:ext>
                  </a:extLst>
                </p:cNvPr>
                <p:cNvSpPr/>
                <p:nvPr/>
              </p:nvSpPr>
              <p:spPr>
                <a:xfrm rot="16531323" flipH="1">
                  <a:off x="7000315" y="4050464"/>
                  <a:ext cx="914400" cy="914400"/>
                </a:xfrm>
                <a:prstGeom prst="arc">
                  <a:avLst>
                    <a:gd name="adj1" fmla="val 16277988"/>
                    <a:gd name="adj2" fmla="val 19181813"/>
                  </a:avLst>
                </a:prstGeom>
                <a:noFill/>
                <a:ln w="25400" cap="flat" cmpd="sng" algn="ctr">
                  <a:solidFill>
                    <a:srgbClr val="0000FF"/>
                  </a:solidFill>
                  <a:prstDash val="solid"/>
                  <a:miter lim="800000"/>
                  <a:tailEnd type="triangle" w="med" len="lg"/>
                </a:ln>
                <a:effectLst/>
              </p:spPr>
              <p:txBody>
                <a:bodyPr rtlCol="0" anchor="ctr"/>
                <a:lstStyle/>
                <a:p>
                  <a:pPr algn="ctr" defTabSz="914400">
                    <a:defRPr/>
                  </a:pPr>
                  <a:endParaRPr lang="it-IT" sz="800" kern="0">
                    <a:solidFill>
                      <a:prstClr val="black"/>
                    </a:solidFill>
                    <a:latin typeface="Calibri" panose="020F0502020204030204"/>
                  </a:endParaRPr>
                </a:p>
              </p:txBody>
            </p:sp>
            <p:sp>
              <p:nvSpPr>
                <p:cNvPr id="148" name="Arc 41">
                  <a:extLst>
                    <a:ext uri="{FF2B5EF4-FFF2-40B4-BE49-F238E27FC236}">
                      <a16:creationId xmlns:a16="http://schemas.microsoft.com/office/drawing/2014/main" id="{33219C3F-FAFB-41F9-A6F6-8EBC938FD7C7}"/>
                    </a:ext>
                  </a:extLst>
                </p:cNvPr>
                <p:cNvSpPr/>
                <p:nvPr/>
              </p:nvSpPr>
              <p:spPr>
                <a:xfrm rot="17279532" flipH="1">
                  <a:off x="7558310" y="3883977"/>
                  <a:ext cx="914400" cy="914400"/>
                </a:xfrm>
                <a:prstGeom prst="arc">
                  <a:avLst>
                    <a:gd name="adj1" fmla="val 18119918"/>
                    <a:gd name="adj2" fmla="val 0"/>
                  </a:avLst>
                </a:prstGeom>
                <a:noFill/>
                <a:ln w="25400" cap="flat" cmpd="sng" algn="ctr">
                  <a:solidFill>
                    <a:srgbClr val="0000FF"/>
                  </a:solidFill>
                  <a:prstDash val="solid"/>
                  <a:miter lim="800000"/>
                  <a:tailEnd type="triangle" w="med" len="lg"/>
                </a:ln>
                <a:effectLst/>
              </p:spPr>
              <p:txBody>
                <a:bodyPr rtlCol="0" anchor="ctr"/>
                <a:lstStyle/>
                <a:p>
                  <a:pPr algn="ctr" defTabSz="914400">
                    <a:defRPr/>
                  </a:pPr>
                  <a:endParaRPr lang="it-IT" sz="800" kern="0">
                    <a:solidFill>
                      <a:prstClr val="black"/>
                    </a:solidFill>
                    <a:latin typeface="Calibri" panose="020F0502020204030204"/>
                  </a:endParaRPr>
                </a:p>
              </p:txBody>
            </p:sp>
            <p:sp>
              <p:nvSpPr>
                <p:cNvPr id="149" name="Arc 42">
                  <a:extLst>
                    <a:ext uri="{FF2B5EF4-FFF2-40B4-BE49-F238E27FC236}">
                      <a16:creationId xmlns:a16="http://schemas.microsoft.com/office/drawing/2014/main" id="{FB396181-4481-457C-B972-2E56DBC94DE6}"/>
                    </a:ext>
                  </a:extLst>
                </p:cNvPr>
                <p:cNvSpPr/>
                <p:nvPr/>
              </p:nvSpPr>
              <p:spPr>
                <a:xfrm rot="5068677">
                  <a:off x="6629215" y="4042324"/>
                  <a:ext cx="914400" cy="914400"/>
                </a:xfrm>
                <a:prstGeom prst="arc">
                  <a:avLst>
                    <a:gd name="adj1" fmla="val 16110392"/>
                    <a:gd name="adj2" fmla="val 19181813"/>
                  </a:avLst>
                </a:prstGeom>
                <a:noFill/>
                <a:ln w="25400" cap="flat" cmpd="sng" algn="ctr">
                  <a:solidFill>
                    <a:srgbClr val="0000FF"/>
                  </a:solidFill>
                  <a:prstDash val="solid"/>
                  <a:miter lim="800000"/>
                  <a:tailEnd type="triangle" w="med" len="lg"/>
                </a:ln>
                <a:effectLst/>
              </p:spPr>
              <p:txBody>
                <a:bodyPr rtlCol="0" anchor="ctr"/>
                <a:lstStyle/>
                <a:p>
                  <a:pPr algn="ctr" defTabSz="914400">
                    <a:defRPr/>
                  </a:pPr>
                  <a:endParaRPr lang="it-IT" sz="800" kern="0">
                    <a:solidFill>
                      <a:prstClr val="black"/>
                    </a:solidFill>
                    <a:latin typeface="Calibri" panose="020F0502020204030204"/>
                  </a:endParaRPr>
                </a:p>
              </p:txBody>
            </p:sp>
          </p:grpSp>
          <p:sp>
            <p:nvSpPr>
              <p:cNvPr id="130" name="Arc 27">
                <a:extLst>
                  <a:ext uri="{FF2B5EF4-FFF2-40B4-BE49-F238E27FC236}">
                    <a16:creationId xmlns:a16="http://schemas.microsoft.com/office/drawing/2014/main" id="{78B482EA-A889-4B16-B339-3BE1ED036B90}"/>
                  </a:ext>
                </a:extLst>
              </p:cNvPr>
              <p:cNvSpPr/>
              <p:nvPr/>
            </p:nvSpPr>
            <p:spPr>
              <a:xfrm rot="18981039" flipH="1">
                <a:off x="6195705" y="4100400"/>
                <a:ext cx="914400" cy="914400"/>
              </a:xfrm>
              <a:prstGeom prst="arc">
                <a:avLst>
                  <a:gd name="adj1" fmla="val 18441507"/>
                  <a:gd name="adj2" fmla="val 0"/>
                </a:avLst>
              </a:prstGeom>
              <a:noFill/>
              <a:ln w="25400" cap="flat" cmpd="sng" algn="ctr">
                <a:solidFill>
                  <a:srgbClr val="0000FF"/>
                </a:solidFill>
                <a:prstDash val="solid"/>
                <a:miter lim="800000"/>
                <a:tailEnd type="triangle" w="med" len="lg"/>
              </a:ln>
              <a:effectLst/>
            </p:spPr>
            <p:txBody>
              <a:bodyPr rtlCol="0" anchor="ctr"/>
              <a:lstStyle/>
              <a:p>
                <a:pPr algn="ctr" defTabSz="914400">
                  <a:defRPr/>
                </a:pPr>
                <a:endParaRPr lang="it-IT" sz="800" kern="0">
                  <a:solidFill>
                    <a:prstClr val="black"/>
                  </a:solidFill>
                  <a:latin typeface="Calibri" panose="020F0502020204030204"/>
                </a:endParaRPr>
              </a:p>
            </p:txBody>
          </p:sp>
        </p:grpSp>
        <p:sp>
          <p:nvSpPr>
            <p:cNvPr id="122" name="Oval 21">
              <a:extLst>
                <a:ext uri="{FF2B5EF4-FFF2-40B4-BE49-F238E27FC236}">
                  <a16:creationId xmlns:a16="http://schemas.microsoft.com/office/drawing/2014/main" id="{5A63F7B9-5931-46BA-8473-9D46F043BD1A}"/>
                </a:ext>
              </a:extLst>
            </p:cNvPr>
            <p:cNvSpPr/>
            <p:nvPr/>
          </p:nvSpPr>
          <p:spPr>
            <a:xfrm>
              <a:off x="3297706" y="3571753"/>
              <a:ext cx="281720" cy="123380"/>
            </a:xfrm>
            <a:prstGeom prst="ellipse">
              <a:avLst/>
            </a:prstGeom>
            <a:solidFill>
              <a:srgbClr val="ED7D31"/>
            </a:soli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EGP</a:t>
              </a:r>
            </a:p>
          </p:txBody>
        </p:sp>
        <p:sp>
          <p:nvSpPr>
            <p:cNvPr id="123" name="Oval 22">
              <a:extLst>
                <a:ext uri="{FF2B5EF4-FFF2-40B4-BE49-F238E27FC236}">
                  <a16:creationId xmlns:a16="http://schemas.microsoft.com/office/drawing/2014/main" id="{50F15C76-7033-4838-B319-0229ECFA9933}"/>
                </a:ext>
              </a:extLst>
            </p:cNvPr>
            <p:cNvSpPr/>
            <p:nvPr/>
          </p:nvSpPr>
          <p:spPr>
            <a:xfrm>
              <a:off x="4589809" y="3583892"/>
              <a:ext cx="285081" cy="122984"/>
            </a:xfrm>
            <a:prstGeom prst="ellipse">
              <a:avLst/>
            </a:prstGeom>
            <a:solidFill>
              <a:srgbClr val="ED7D31"/>
            </a:soli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EGC</a:t>
              </a:r>
            </a:p>
          </p:txBody>
        </p:sp>
      </p:grpSp>
      <p:sp>
        <p:nvSpPr>
          <p:cNvPr id="161" name="TextBox 160">
            <a:extLst>
              <a:ext uri="{FF2B5EF4-FFF2-40B4-BE49-F238E27FC236}">
                <a16:creationId xmlns:a16="http://schemas.microsoft.com/office/drawing/2014/main" id="{D7DB900F-AF9C-46C8-A064-7EBB9BE6E110}"/>
              </a:ext>
            </a:extLst>
          </p:cNvPr>
          <p:cNvSpPr txBox="1"/>
          <p:nvPr/>
        </p:nvSpPr>
        <p:spPr>
          <a:xfrm>
            <a:off x="749797" y="6326659"/>
            <a:ext cx="588623" cy="461665"/>
          </a:xfrm>
          <a:prstGeom prst="rect">
            <a:avLst/>
          </a:prstGeom>
          <a:solidFill>
            <a:srgbClr val="E6E0EC"/>
          </a:solidFill>
        </p:spPr>
        <p:style>
          <a:lnRef idx="0">
            <a:schemeClr val="accent3"/>
          </a:lnRef>
          <a:fillRef idx="3">
            <a:schemeClr val="accent3"/>
          </a:fillRef>
          <a:effectRef idx="3">
            <a:schemeClr val="accent3"/>
          </a:effectRef>
          <a:fontRef idx="minor">
            <a:schemeClr val="lt1"/>
          </a:fontRef>
        </p:style>
        <p:txBody>
          <a:bodyPr wrap="none" rtlCol="0">
            <a:spAutoFit/>
          </a:bodyPr>
          <a:lstStyle/>
          <a:p>
            <a:r>
              <a:rPr lang="it-IT" sz="2400" dirty="0">
                <a:solidFill>
                  <a:schemeClr val="tx1">
                    <a:lumMod val="75000"/>
                    <a:lumOff val="25000"/>
                  </a:schemeClr>
                </a:solidFill>
              </a:rPr>
              <a:t>Al4</a:t>
            </a:r>
            <a:endParaRPr lang="en-US" sz="2400" dirty="0">
              <a:solidFill>
                <a:schemeClr val="tx1">
                  <a:lumMod val="75000"/>
                  <a:lumOff val="25000"/>
                </a:schemeClr>
              </a:solidFill>
            </a:endParaRPr>
          </a:p>
        </p:txBody>
      </p:sp>
      <p:sp>
        <p:nvSpPr>
          <p:cNvPr id="24" name="Rectangle 23">
            <a:extLst>
              <a:ext uri="{FF2B5EF4-FFF2-40B4-BE49-F238E27FC236}">
                <a16:creationId xmlns:a16="http://schemas.microsoft.com/office/drawing/2014/main" id="{2209A9C1-C76D-4D03-BF55-E7C1545CD8D9}"/>
              </a:ext>
            </a:extLst>
          </p:cNvPr>
          <p:cNvSpPr/>
          <p:nvPr/>
        </p:nvSpPr>
        <p:spPr>
          <a:xfrm>
            <a:off x="798349" y="3245662"/>
            <a:ext cx="2304991" cy="2168707"/>
          </a:xfrm>
          <a:prstGeom prst="rect">
            <a:avLst/>
          </a:prstGeom>
          <a:solidFill>
            <a:srgbClr val="4BACC6">
              <a:alpha val="2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62" name="TextBox 161">
            <a:extLst>
              <a:ext uri="{FF2B5EF4-FFF2-40B4-BE49-F238E27FC236}">
                <a16:creationId xmlns:a16="http://schemas.microsoft.com/office/drawing/2014/main" id="{91F4E51D-1D5D-4866-A3FD-DE9AC16F4435}"/>
              </a:ext>
            </a:extLst>
          </p:cNvPr>
          <p:cNvSpPr txBox="1"/>
          <p:nvPr/>
        </p:nvSpPr>
        <p:spPr>
          <a:xfrm>
            <a:off x="767906" y="4961902"/>
            <a:ext cx="588623" cy="461665"/>
          </a:xfrm>
          <a:prstGeom prst="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wrap="none" rtlCol="0">
            <a:spAutoFit/>
          </a:bodyPr>
          <a:lstStyle/>
          <a:p>
            <a:r>
              <a:rPr lang="it-IT" sz="2400" dirty="0"/>
              <a:t>Al5</a:t>
            </a:r>
            <a:endParaRPr lang="en-US" sz="2400" dirty="0"/>
          </a:p>
        </p:txBody>
      </p:sp>
      <p:sp>
        <p:nvSpPr>
          <p:cNvPr id="15" name="Rectangle 14">
            <a:extLst>
              <a:ext uri="{FF2B5EF4-FFF2-40B4-BE49-F238E27FC236}">
                <a16:creationId xmlns:a16="http://schemas.microsoft.com/office/drawing/2014/main" id="{F1018D8B-0391-489B-87A3-B82358A8D172}"/>
              </a:ext>
            </a:extLst>
          </p:cNvPr>
          <p:cNvSpPr/>
          <p:nvPr/>
        </p:nvSpPr>
        <p:spPr>
          <a:xfrm>
            <a:off x="1359160" y="1052623"/>
            <a:ext cx="6634676" cy="2172443"/>
          </a:xfrm>
          <a:prstGeom prst="rect">
            <a:avLst/>
          </a:prstGeom>
          <a:solidFill>
            <a:srgbClr val="F79646">
              <a:alpha val="2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E06E3A9-C91A-4DF7-8A0A-EA26396F904F}"/>
              </a:ext>
            </a:extLst>
          </p:cNvPr>
          <p:cNvSpPr/>
          <p:nvPr/>
        </p:nvSpPr>
        <p:spPr>
          <a:xfrm>
            <a:off x="7993836" y="1052624"/>
            <a:ext cx="3377219" cy="3321852"/>
          </a:xfrm>
          <a:prstGeom prst="rect">
            <a:avLst/>
          </a:prstGeom>
          <a:solidFill>
            <a:srgbClr val="4F81BD">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13DD075-53EC-4BAC-96D1-F237EEFB42E1}"/>
              </a:ext>
            </a:extLst>
          </p:cNvPr>
          <p:cNvSpPr/>
          <p:nvPr/>
        </p:nvSpPr>
        <p:spPr>
          <a:xfrm>
            <a:off x="3219261" y="4359803"/>
            <a:ext cx="6746149" cy="2438911"/>
          </a:xfrm>
          <a:prstGeom prst="rect">
            <a:avLst/>
          </a:prstGeom>
          <a:solidFill>
            <a:srgbClr val="9BBB59">
              <a:alpha val="2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FF2DFF9C-8F65-47D4-95E0-B4DEC4548CE2}"/>
              </a:ext>
            </a:extLst>
          </p:cNvPr>
          <p:cNvSpPr>
            <a:spLocks noGrp="1"/>
          </p:cNvSpPr>
          <p:nvPr>
            <p:ph type="sldNum" sz="quarter" idx="12"/>
          </p:nvPr>
        </p:nvSpPr>
        <p:spPr/>
        <p:txBody>
          <a:bodyPr/>
          <a:lstStyle/>
          <a:p>
            <a:fld id="{04C9B3F7-442F-44E1-8CDE-96AB193CDDE0}" type="slidenum">
              <a:rPr lang="it-IT" smtClean="0"/>
              <a:t>10</a:t>
            </a:fld>
            <a:endParaRPr lang="it-IT"/>
          </a:p>
        </p:txBody>
      </p:sp>
      <p:cxnSp>
        <p:nvCxnSpPr>
          <p:cNvPr id="4" name="Connettore diritto 3">
            <a:extLst>
              <a:ext uri="{FF2B5EF4-FFF2-40B4-BE49-F238E27FC236}">
                <a16:creationId xmlns:a16="http://schemas.microsoft.com/office/drawing/2014/main" id="{A1467F60-806E-4608-2A1D-CD9430FF299E}"/>
              </a:ext>
            </a:extLst>
          </p:cNvPr>
          <p:cNvCxnSpPr>
            <a:stCxn id="17" idx="0"/>
          </p:cNvCxnSpPr>
          <p:nvPr/>
        </p:nvCxnSpPr>
        <p:spPr>
          <a:xfrm flipH="1">
            <a:off x="8112211" y="1052624"/>
            <a:ext cx="1570235" cy="2682206"/>
          </a:xfrm>
          <a:prstGeom prst="line">
            <a:avLst/>
          </a:prstGeom>
        </p:spPr>
        <p:style>
          <a:lnRef idx="2">
            <a:schemeClr val="accent2"/>
          </a:lnRef>
          <a:fillRef idx="0">
            <a:schemeClr val="accent2"/>
          </a:fillRef>
          <a:effectRef idx="1">
            <a:schemeClr val="accent2"/>
          </a:effectRef>
          <a:fontRef idx="minor">
            <a:schemeClr val="tx1"/>
          </a:fontRef>
        </p:style>
      </p:cxnSp>
      <p:cxnSp>
        <p:nvCxnSpPr>
          <p:cNvPr id="97" name="Connettore diritto 96">
            <a:extLst>
              <a:ext uri="{FF2B5EF4-FFF2-40B4-BE49-F238E27FC236}">
                <a16:creationId xmlns:a16="http://schemas.microsoft.com/office/drawing/2014/main" id="{23452772-DFB1-C39B-503E-54ED1543749E}"/>
              </a:ext>
            </a:extLst>
          </p:cNvPr>
          <p:cNvCxnSpPr>
            <a:cxnSpLocks/>
          </p:cNvCxnSpPr>
          <p:nvPr/>
        </p:nvCxnSpPr>
        <p:spPr>
          <a:xfrm>
            <a:off x="8056925" y="1112108"/>
            <a:ext cx="1524940" cy="2622722"/>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9021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Rounded Corners 86">
            <a:extLst>
              <a:ext uri="{FF2B5EF4-FFF2-40B4-BE49-F238E27FC236}">
                <a16:creationId xmlns:a16="http://schemas.microsoft.com/office/drawing/2014/main" id="{FC109E34-375E-495E-9D18-947AF3A5CE5B}"/>
              </a:ext>
            </a:extLst>
          </p:cNvPr>
          <p:cNvSpPr/>
          <p:nvPr/>
        </p:nvSpPr>
        <p:spPr>
          <a:xfrm>
            <a:off x="9450685" y="5022014"/>
            <a:ext cx="1967180" cy="13739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3" name="Rectangle: Rounded Corners 82">
            <a:extLst>
              <a:ext uri="{FF2B5EF4-FFF2-40B4-BE49-F238E27FC236}">
                <a16:creationId xmlns:a16="http://schemas.microsoft.com/office/drawing/2014/main" id="{5E40C23F-AEE9-46E1-BE42-B2189B99F80E}"/>
              </a:ext>
            </a:extLst>
          </p:cNvPr>
          <p:cNvSpPr/>
          <p:nvPr/>
        </p:nvSpPr>
        <p:spPr>
          <a:xfrm>
            <a:off x="5468857" y="4883038"/>
            <a:ext cx="1586084" cy="1512962"/>
          </a:xfrm>
          <a:prstGeom prst="roundRect">
            <a:avLst/>
          </a:prstGeom>
          <a:solidFill>
            <a:srgbClr val="B81420">
              <a:alpha val="14902"/>
            </a:srgbClr>
          </a:solidFill>
          <a:ln>
            <a:solidFill>
              <a:srgbClr val="B81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ctangle: Rounded Corners 78">
            <a:extLst>
              <a:ext uri="{FF2B5EF4-FFF2-40B4-BE49-F238E27FC236}">
                <a16:creationId xmlns:a16="http://schemas.microsoft.com/office/drawing/2014/main" id="{6EA4E10C-0892-4A21-866A-5563240A8CFB}"/>
              </a:ext>
            </a:extLst>
          </p:cNvPr>
          <p:cNvSpPr/>
          <p:nvPr/>
        </p:nvSpPr>
        <p:spPr>
          <a:xfrm>
            <a:off x="1116704" y="4897611"/>
            <a:ext cx="2151570" cy="1498389"/>
          </a:xfrm>
          <a:prstGeom prst="roundRect">
            <a:avLst/>
          </a:prstGeom>
          <a:solidFill>
            <a:srgbClr val="009FDF">
              <a:alpha val="14902"/>
            </a:srgb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ctangle: Rounded Corners 67">
            <a:extLst>
              <a:ext uri="{FF2B5EF4-FFF2-40B4-BE49-F238E27FC236}">
                <a16:creationId xmlns:a16="http://schemas.microsoft.com/office/drawing/2014/main" id="{FBB17DBB-19EF-42AD-A1EB-1E282B0D46A8}"/>
              </a:ext>
            </a:extLst>
          </p:cNvPr>
          <p:cNvSpPr/>
          <p:nvPr/>
        </p:nvSpPr>
        <p:spPr>
          <a:xfrm>
            <a:off x="7175386" y="1373074"/>
            <a:ext cx="3885463" cy="1702906"/>
          </a:xfrm>
          <a:prstGeom prst="roundRect">
            <a:avLst/>
          </a:prstGeom>
          <a:solidFill>
            <a:srgbClr val="172F5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7" name="Rectangle: Rounded Corners 66">
            <a:extLst>
              <a:ext uri="{FF2B5EF4-FFF2-40B4-BE49-F238E27FC236}">
                <a16:creationId xmlns:a16="http://schemas.microsoft.com/office/drawing/2014/main" id="{B383D94F-E5EA-4FEA-ACD2-CAA4F2A8C4EE}"/>
              </a:ext>
            </a:extLst>
          </p:cNvPr>
          <p:cNvSpPr/>
          <p:nvPr/>
        </p:nvSpPr>
        <p:spPr>
          <a:xfrm>
            <a:off x="1116704" y="1531653"/>
            <a:ext cx="2155099" cy="1549227"/>
          </a:xfrm>
          <a:prstGeom prst="roundRect">
            <a:avLst/>
          </a:prstGeom>
          <a:solidFill>
            <a:srgbClr val="FFC000">
              <a:alpha val="14902"/>
            </a:srgbClr>
          </a:solidFill>
          <a:ln>
            <a:solidFill>
              <a:srgbClr val="FFC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dirty="0"/>
          </a:p>
        </p:txBody>
      </p:sp>
      <p:sp>
        <p:nvSpPr>
          <p:cNvPr id="69" name="Title 68">
            <a:extLst>
              <a:ext uri="{FF2B5EF4-FFF2-40B4-BE49-F238E27FC236}">
                <a16:creationId xmlns:a16="http://schemas.microsoft.com/office/drawing/2014/main" id="{D5524F5A-858E-4F07-A068-6CB40A5E345E}"/>
              </a:ext>
            </a:extLst>
          </p:cNvPr>
          <p:cNvSpPr>
            <a:spLocks noGrp="1"/>
          </p:cNvSpPr>
          <p:nvPr>
            <p:ph type="title"/>
          </p:nvPr>
        </p:nvSpPr>
        <p:spPr/>
        <p:txBody>
          <a:bodyPr>
            <a:normAutofit fontScale="90000"/>
          </a:bodyPr>
          <a:lstStyle/>
          <a:p>
            <a:r>
              <a:rPr lang="it-IT" dirty="0">
                <a:solidFill>
                  <a:schemeClr val="tx1"/>
                </a:solidFill>
              </a:rPr>
              <a:t>QA/QC and document flow</a:t>
            </a:r>
          </a:p>
        </p:txBody>
      </p:sp>
      <p:sp>
        <p:nvSpPr>
          <p:cNvPr id="4" name="Segnaposto numero diapositiva 3"/>
          <p:cNvSpPr>
            <a:spLocks noGrp="1"/>
          </p:cNvSpPr>
          <p:nvPr>
            <p:ph type="sldNum" sz="quarter" idx="12"/>
          </p:nvPr>
        </p:nvSpPr>
        <p:spPr/>
        <p:txBody>
          <a:bodyPr/>
          <a:lstStyle/>
          <a:p>
            <a:fld id="{551115BC-487E-4422-894C-CB7CD3E79223}" type="slidenum">
              <a:rPr lang="sv-SE" smtClean="0"/>
              <a:pPr/>
              <a:t>11</a:t>
            </a:fld>
            <a:endParaRPr lang="sv-SE" dirty="0"/>
          </a:p>
        </p:txBody>
      </p:sp>
      <p:sp>
        <p:nvSpPr>
          <p:cNvPr id="11" name="Rectangle 10"/>
          <p:cNvSpPr/>
          <p:nvPr/>
        </p:nvSpPr>
        <p:spPr>
          <a:xfrm>
            <a:off x="1398469" y="2235454"/>
            <a:ext cx="1590402" cy="735083"/>
          </a:xfrm>
          <a:prstGeom prst="rect">
            <a:avLst/>
          </a:prstGeom>
          <a:solidFill>
            <a:schemeClr val="accent4">
              <a:lumMod val="20000"/>
              <a:lumOff val="8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cap="small" dirty="0">
                <a:solidFill>
                  <a:schemeClr val="tx1"/>
                </a:solidFill>
              </a:rPr>
              <a:t>Managing System</a:t>
            </a:r>
          </a:p>
          <a:p>
            <a:pPr algn="ctr"/>
            <a:r>
              <a:rPr lang="it-IT" sz="1600" cap="small" dirty="0">
                <a:solidFill>
                  <a:schemeClr val="tx1"/>
                </a:solidFill>
              </a:rPr>
              <a:t>Quality Control</a:t>
            </a:r>
          </a:p>
        </p:txBody>
      </p:sp>
      <p:sp>
        <p:nvSpPr>
          <p:cNvPr id="14" name="Rectangle 13"/>
          <p:cNvSpPr/>
          <p:nvPr/>
        </p:nvSpPr>
        <p:spPr>
          <a:xfrm>
            <a:off x="1357727" y="1688765"/>
            <a:ext cx="1851786" cy="31033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cap="small" dirty="0">
                <a:solidFill>
                  <a:schemeClr val="tx1"/>
                </a:solidFill>
              </a:rPr>
              <a:t>Industry</a:t>
            </a:r>
          </a:p>
        </p:txBody>
      </p:sp>
      <p:sp>
        <p:nvSpPr>
          <p:cNvPr id="15" name="Rectangle 14"/>
          <p:cNvSpPr/>
          <p:nvPr/>
        </p:nvSpPr>
        <p:spPr>
          <a:xfrm>
            <a:off x="7445031" y="2299773"/>
            <a:ext cx="1039620" cy="735083"/>
          </a:xfrm>
          <a:prstGeom prst="rect">
            <a:avLst/>
          </a:prstGeom>
          <a:solidFill>
            <a:schemeClr val="accent4">
              <a:lumMod val="20000"/>
              <a:lumOff val="8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cap="small" dirty="0">
                <a:solidFill>
                  <a:schemeClr val="tx1"/>
                </a:solidFill>
              </a:rPr>
              <a:t>INFN Managing system</a:t>
            </a:r>
          </a:p>
        </p:txBody>
      </p:sp>
      <p:sp>
        <p:nvSpPr>
          <p:cNvPr id="16" name="Rectangle 15"/>
          <p:cNvSpPr/>
          <p:nvPr/>
        </p:nvSpPr>
        <p:spPr>
          <a:xfrm>
            <a:off x="8997859" y="2086397"/>
            <a:ext cx="1928396" cy="914863"/>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it-IT" sz="1600" cap="small" dirty="0">
                <a:solidFill>
                  <a:schemeClr val="tx1"/>
                </a:solidFill>
              </a:rPr>
              <a:t>Database:</a:t>
            </a:r>
          </a:p>
          <a:p>
            <a:pPr marL="177800" indent="-88900" defTabSz="179388">
              <a:buFont typeface="Arial" panose="020B0604020202020204" pitchFamily="34" charset="0"/>
              <a:buChar char="•"/>
            </a:pPr>
            <a:r>
              <a:rPr lang="it-IT" sz="1600" cap="small" dirty="0">
                <a:solidFill>
                  <a:schemeClr val="tx1"/>
                </a:solidFill>
              </a:rPr>
              <a:t>	Parameter Analysis</a:t>
            </a:r>
          </a:p>
          <a:p>
            <a:pPr marL="177800" indent="-88900" defTabSz="179388">
              <a:buFont typeface="Arial" panose="020B0604020202020204" pitchFamily="34" charset="0"/>
              <a:buChar char="•"/>
            </a:pPr>
            <a:r>
              <a:rPr lang="it-IT" sz="1600" cap="small" dirty="0">
                <a:solidFill>
                  <a:schemeClr val="tx1"/>
                </a:solidFill>
              </a:rPr>
              <a:t>Process Control</a:t>
            </a:r>
          </a:p>
        </p:txBody>
      </p:sp>
      <p:sp>
        <p:nvSpPr>
          <p:cNvPr id="18" name="Rectangle 17"/>
          <p:cNvSpPr/>
          <p:nvPr/>
        </p:nvSpPr>
        <p:spPr>
          <a:xfrm>
            <a:off x="7296750" y="1531653"/>
            <a:ext cx="1453705" cy="51435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cap="small" dirty="0">
                <a:solidFill>
                  <a:schemeClr val="bg1"/>
                </a:solidFill>
              </a:rPr>
              <a:t>INFN Experts Check</a:t>
            </a:r>
          </a:p>
        </p:txBody>
      </p:sp>
      <p:sp>
        <p:nvSpPr>
          <p:cNvPr id="27" name="Right Arrow 26"/>
          <p:cNvSpPr/>
          <p:nvPr/>
        </p:nvSpPr>
        <p:spPr>
          <a:xfrm rot="16200000" flipH="1">
            <a:off x="1337851" y="3493051"/>
            <a:ext cx="1666480" cy="927466"/>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600" b="1" cap="small" dirty="0"/>
              <a:t>Cavity </a:t>
            </a:r>
            <a:br>
              <a:rPr lang="it-IT" sz="1600" b="1" cap="small" dirty="0"/>
            </a:br>
            <a:r>
              <a:rPr lang="it-IT" sz="1600" b="1" cap="small" dirty="0"/>
              <a:t>with Tank</a:t>
            </a:r>
          </a:p>
        </p:txBody>
      </p:sp>
      <p:sp>
        <p:nvSpPr>
          <p:cNvPr id="28" name="Right Arrow 27"/>
          <p:cNvSpPr/>
          <p:nvPr/>
        </p:nvSpPr>
        <p:spPr>
          <a:xfrm>
            <a:off x="3630065" y="5206817"/>
            <a:ext cx="1773910" cy="906274"/>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600" b="1" cap="small" dirty="0"/>
              <a:t>Cavity </a:t>
            </a:r>
            <a:br>
              <a:rPr lang="it-IT" sz="1600" b="1" cap="small" dirty="0"/>
            </a:br>
            <a:r>
              <a:rPr lang="it-IT" sz="1600" b="1" cap="small" dirty="0"/>
              <a:t>with Tank</a:t>
            </a:r>
          </a:p>
        </p:txBody>
      </p:sp>
      <p:cxnSp>
        <p:nvCxnSpPr>
          <p:cNvPr id="30" name="Straight Arrow Connector 29"/>
          <p:cNvCxnSpPr>
            <a:cxnSpLocks/>
          </p:cNvCxnSpPr>
          <p:nvPr/>
        </p:nvCxnSpPr>
        <p:spPr>
          <a:xfrm>
            <a:off x="8518308" y="2511456"/>
            <a:ext cx="471946" cy="0"/>
          </a:xfrm>
          <a:prstGeom prst="straightConnector1">
            <a:avLst/>
          </a:prstGeom>
          <a:ln w="381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ight Arrow 31"/>
          <p:cNvSpPr/>
          <p:nvPr/>
        </p:nvSpPr>
        <p:spPr>
          <a:xfrm>
            <a:off x="7160429" y="5198214"/>
            <a:ext cx="2184083" cy="906274"/>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it-IT" sz="1600" b="1" dirty="0"/>
              <a:t>Module</a:t>
            </a:r>
          </a:p>
        </p:txBody>
      </p:sp>
      <p:cxnSp>
        <p:nvCxnSpPr>
          <p:cNvPr id="36" name="Straight Arrow Connector 35"/>
          <p:cNvCxnSpPr>
            <a:cxnSpLocks/>
          </p:cNvCxnSpPr>
          <p:nvPr/>
        </p:nvCxnSpPr>
        <p:spPr>
          <a:xfrm>
            <a:off x="8518308" y="2639910"/>
            <a:ext cx="480038" cy="0"/>
          </a:xfrm>
          <a:prstGeom prst="straightConnector1">
            <a:avLst/>
          </a:prstGeom>
          <a:ln w="381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839790" y="2061592"/>
            <a:ext cx="0" cy="196851"/>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969251" y="2061592"/>
            <a:ext cx="0" cy="196851"/>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4190980" y="1578252"/>
            <a:ext cx="1046949" cy="553816"/>
            <a:chOff x="3080380" y="2196480"/>
            <a:chExt cx="1232460" cy="667192"/>
          </a:xfrm>
        </p:grpSpPr>
        <p:sp>
          <p:nvSpPr>
            <p:cNvPr id="43" name="Oval 42"/>
            <p:cNvSpPr/>
            <p:nvPr/>
          </p:nvSpPr>
          <p:spPr>
            <a:xfrm>
              <a:off x="3237694" y="2196480"/>
              <a:ext cx="902258" cy="667192"/>
            </a:xfrm>
            <a:prstGeom prst="ellipse">
              <a:avLst/>
            </a:prstGeom>
            <a:solidFill>
              <a:schemeClr val="accent2">
                <a:lumMod val="40000"/>
                <a:lumOff val="60000"/>
              </a:scheme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rgbClr val="FF0000"/>
                </a:solidFill>
              </a:endParaRPr>
            </a:p>
          </p:txBody>
        </p:sp>
        <p:cxnSp>
          <p:nvCxnSpPr>
            <p:cNvPr id="44" name="Straight Arrow Connector 43"/>
            <p:cNvCxnSpPr/>
            <p:nvPr/>
          </p:nvCxnSpPr>
          <p:spPr>
            <a:xfrm flipV="1">
              <a:off x="3537892" y="2606293"/>
              <a:ext cx="355214" cy="1767"/>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3491880" y="2709213"/>
              <a:ext cx="355214" cy="1767"/>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080380" y="2215920"/>
              <a:ext cx="1232460" cy="38675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rgbClr val="FF0000"/>
                  </a:solidFill>
                </a:rPr>
                <a:t>NCR</a:t>
              </a:r>
            </a:p>
          </p:txBody>
        </p:sp>
      </p:grpSp>
      <p:grpSp>
        <p:nvGrpSpPr>
          <p:cNvPr id="47" name="Group 46"/>
          <p:cNvGrpSpPr/>
          <p:nvPr/>
        </p:nvGrpSpPr>
        <p:grpSpPr>
          <a:xfrm>
            <a:off x="4167939" y="3404505"/>
            <a:ext cx="1046949" cy="553816"/>
            <a:chOff x="6461311" y="3708494"/>
            <a:chExt cx="1125883" cy="609497"/>
          </a:xfrm>
        </p:grpSpPr>
        <p:sp>
          <p:nvSpPr>
            <p:cNvPr id="48" name="Oval 47"/>
            <p:cNvSpPr/>
            <p:nvPr/>
          </p:nvSpPr>
          <p:spPr>
            <a:xfrm>
              <a:off x="6605021" y="3708494"/>
              <a:ext cx="824235" cy="609497"/>
            </a:xfrm>
            <a:prstGeom prst="ellipse">
              <a:avLst/>
            </a:prstGeom>
            <a:solidFill>
              <a:schemeClr val="accent2">
                <a:lumMod val="40000"/>
                <a:lumOff val="60000"/>
              </a:scheme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rgbClr val="FF0000"/>
                </a:solidFill>
              </a:endParaRPr>
            </a:p>
          </p:txBody>
        </p:sp>
        <p:cxnSp>
          <p:nvCxnSpPr>
            <p:cNvPr id="49" name="Straight Arrow Connector 48"/>
            <p:cNvCxnSpPr/>
            <p:nvPr/>
          </p:nvCxnSpPr>
          <p:spPr>
            <a:xfrm flipV="1">
              <a:off x="6879260" y="4082869"/>
              <a:ext cx="324497" cy="161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6837227" y="4176889"/>
              <a:ext cx="324497" cy="161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461311" y="3726253"/>
              <a:ext cx="1125883" cy="35330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rgbClr val="FF0000"/>
                  </a:solidFill>
                </a:rPr>
                <a:t>NCR</a:t>
              </a:r>
            </a:p>
          </p:txBody>
        </p:sp>
      </p:grpSp>
      <p:grpSp>
        <p:nvGrpSpPr>
          <p:cNvPr id="52" name="Group 51"/>
          <p:cNvGrpSpPr/>
          <p:nvPr/>
        </p:nvGrpSpPr>
        <p:grpSpPr>
          <a:xfrm>
            <a:off x="9182333" y="3874053"/>
            <a:ext cx="1046949" cy="553816"/>
            <a:chOff x="6461311" y="3708494"/>
            <a:chExt cx="1125883" cy="609497"/>
          </a:xfrm>
        </p:grpSpPr>
        <p:sp>
          <p:nvSpPr>
            <p:cNvPr id="53" name="Oval 52"/>
            <p:cNvSpPr/>
            <p:nvPr/>
          </p:nvSpPr>
          <p:spPr>
            <a:xfrm>
              <a:off x="6605021" y="3708494"/>
              <a:ext cx="824235" cy="609497"/>
            </a:xfrm>
            <a:prstGeom prst="ellipse">
              <a:avLst/>
            </a:prstGeom>
            <a:solidFill>
              <a:schemeClr val="accent2">
                <a:lumMod val="40000"/>
                <a:lumOff val="60000"/>
              </a:scheme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rgbClr val="FF0000"/>
                </a:solidFill>
              </a:endParaRPr>
            </a:p>
          </p:txBody>
        </p:sp>
        <p:cxnSp>
          <p:nvCxnSpPr>
            <p:cNvPr id="54" name="Straight Arrow Connector 53"/>
            <p:cNvCxnSpPr/>
            <p:nvPr/>
          </p:nvCxnSpPr>
          <p:spPr>
            <a:xfrm flipV="1">
              <a:off x="6879260" y="4082869"/>
              <a:ext cx="324497" cy="161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6837227" y="4176889"/>
              <a:ext cx="324497" cy="161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6461311" y="3726253"/>
              <a:ext cx="1125883" cy="35330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rgbClr val="FF0000"/>
                  </a:solidFill>
                </a:rPr>
                <a:t>NCR</a:t>
              </a:r>
            </a:p>
          </p:txBody>
        </p:sp>
      </p:grpSp>
      <p:grpSp>
        <p:nvGrpSpPr>
          <p:cNvPr id="57" name="Group 61"/>
          <p:cNvGrpSpPr/>
          <p:nvPr/>
        </p:nvGrpSpPr>
        <p:grpSpPr>
          <a:xfrm>
            <a:off x="6897655" y="3988252"/>
            <a:ext cx="1046949" cy="553816"/>
            <a:chOff x="6461311" y="3708494"/>
            <a:chExt cx="1125883" cy="609497"/>
          </a:xfrm>
        </p:grpSpPr>
        <p:sp>
          <p:nvSpPr>
            <p:cNvPr id="58" name="Oval 56"/>
            <p:cNvSpPr/>
            <p:nvPr/>
          </p:nvSpPr>
          <p:spPr>
            <a:xfrm>
              <a:off x="6605021" y="3708494"/>
              <a:ext cx="824235" cy="609497"/>
            </a:xfrm>
            <a:prstGeom prst="ellipse">
              <a:avLst/>
            </a:prstGeom>
            <a:solidFill>
              <a:schemeClr val="accent2">
                <a:lumMod val="40000"/>
                <a:lumOff val="60000"/>
              </a:scheme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rgbClr val="FF0000"/>
                </a:solidFill>
              </a:endParaRPr>
            </a:p>
          </p:txBody>
        </p:sp>
        <p:cxnSp>
          <p:nvCxnSpPr>
            <p:cNvPr id="59" name="Straight Arrow Connector 58"/>
            <p:cNvCxnSpPr/>
            <p:nvPr/>
          </p:nvCxnSpPr>
          <p:spPr>
            <a:xfrm flipV="1">
              <a:off x="6879260" y="4082869"/>
              <a:ext cx="324497" cy="161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6837227" y="4176889"/>
              <a:ext cx="324497" cy="161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6461311" y="3726253"/>
              <a:ext cx="1125883" cy="35330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rgbClr val="FF0000"/>
                  </a:solidFill>
                </a:rPr>
                <a:t>NCR</a:t>
              </a:r>
            </a:p>
          </p:txBody>
        </p:sp>
      </p:grpSp>
      <p:sp>
        <p:nvSpPr>
          <p:cNvPr id="5" name="Arrow: Left-Right 4">
            <a:extLst>
              <a:ext uri="{FF2B5EF4-FFF2-40B4-BE49-F238E27FC236}">
                <a16:creationId xmlns:a16="http://schemas.microsoft.com/office/drawing/2014/main" id="{3EEE2F1D-29B5-4207-8BFE-9440D8F8BF20}"/>
              </a:ext>
            </a:extLst>
          </p:cNvPr>
          <p:cNvSpPr/>
          <p:nvPr/>
        </p:nvSpPr>
        <p:spPr>
          <a:xfrm>
            <a:off x="3405220" y="2216031"/>
            <a:ext cx="3525946" cy="444626"/>
          </a:xfrm>
          <a:prstGeom prst="lef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cap="small" dirty="0">
                <a:solidFill>
                  <a:schemeClr val="tx1">
                    <a:lumMod val="75000"/>
                    <a:lumOff val="25000"/>
                  </a:schemeClr>
                </a:solidFill>
              </a:rPr>
              <a:t>Cavity Production Data</a:t>
            </a:r>
            <a:endParaRPr lang="it-IT" cap="small" dirty="0">
              <a:solidFill>
                <a:schemeClr val="tx1">
                  <a:lumMod val="75000"/>
                  <a:lumOff val="25000"/>
                </a:schemeClr>
              </a:solidFill>
            </a:endParaRPr>
          </a:p>
        </p:txBody>
      </p:sp>
      <p:sp>
        <p:nvSpPr>
          <p:cNvPr id="64" name="Arrow: Left-Right 63">
            <a:extLst>
              <a:ext uri="{FF2B5EF4-FFF2-40B4-BE49-F238E27FC236}">
                <a16:creationId xmlns:a16="http://schemas.microsoft.com/office/drawing/2014/main" id="{EABF3DBA-9BFB-44D3-B055-167088F62BD2}"/>
              </a:ext>
            </a:extLst>
          </p:cNvPr>
          <p:cNvSpPr/>
          <p:nvPr/>
        </p:nvSpPr>
        <p:spPr>
          <a:xfrm rot="19967753">
            <a:off x="3179792" y="3717263"/>
            <a:ext cx="4160686" cy="469751"/>
          </a:xfrm>
          <a:prstGeom prst="lef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cap="small" dirty="0">
                <a:solidFill>
                  <a:schemeClr val="tx1">
                    <a:lumMod val="75000"/>
                    <a:lumOff val="25000"/>
                  </a:schemeClr>
                </a:solidFill>
              </a:rPr>
              <a:t>Cold RF Test</a:t>
            </a:r>
            <a:endParaRPr lang="it-IT" cap="small" dirty="0">
              <a:solidFill>
                <a:schemeClr val="tx1">
                  <a:lumMod val="75000"/>
                  <a:lumOff val="25000"/>
                </a:schemeClr>
              </a:solidFill>
            </a:endParaRPr>
          </a:p>
        </p:txBody>
      </p:sp>
      <p:sp>
        <p:nvSpPr>
          <p:cNvPr id="65" name="Arrow: Left-Right 64">
            <a:extLst>
              <a:ext uri="{FF2B5EF4-FFF2-40B4-BE49-F238E27FC236}">
                <a16:creationId xmlns:a16="http://schemas.microsoft.com/office/drawing/2014/main" id="{1E2AA3CA-781E-4614-A8BE-55851F81E42D}"/>
              </a:ext>
            </a:extLst>
          </p:cNvPr>
          <p:cNvSpPr/>
          <p:nvPr/>
        </p:nvSpPr>
        <p:spPr>
          <a:xfrm rot="18450388">
            <a:off x="5910898" y="3772503"/>
            <a:ext cx="2080633" cy="448008"/>
          </a:xfrm>
          <a:prstGeom prst="lef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cap="small" dirty="0">
                <a:solidFill>
                  <a:schemeClr val="tx1">
                    <a:lumMod val="75000"/>
                    <a:lumOff val="25000"/>
                  </a:schemeClr>
                </a:solidFill>
              </a:rPr>
              <a:t>Cavity Assembly</a:t>
            </a:r>
            <a:endParaRPr lang="it-IT" cap="small" dirty="0">
              <a:solidFill>
                <a:schemeClr val="tx1">
                  <a:lumMod val="75000"/>
                  <a:lumOff val="25000"/>
                </a:schemeClr>
              </a:solidFill>
            </a:endParaRPr>
          </a:p>
        </p:txBody>
      </p:sp>
      <p:sp>
        <p:nvSpPr>
          <p:cNvPr id="7" name="Arrow: Right 6">
            <a:extLst>
              <a:ext uri="{FF2B5EF4-FFF2-40B4-BE49-F238E27FC236}">
                <a16:creationId xmlns:a16="http://schemas.microsoft.com/office/drawing/2014/main" id="{A3862457-ABB8-436B-B830-D4B1D9C9642A}"/>
              </a:ext>
            </a:extLst>
          </p:cNvPr>
          <p:cNvSpPr/>
          <p:nvPr/>
        </p:nvSpPr>
        <p:spPr>
          <a:xfrm rot="2906242">
            <a:off x="7904704" y="3929719"/>
            <a:ext cx="2205426" cy="398107"/>
          </a:xfrm>
          <a:prstGeom prst="rightArrow">
            <a:avLst/>
          </a:prstGeom>
          <a:solidFill>
            <a:srgbClr val="DE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cap="small" dirty="0">
                <a:solidFill>
                  <a:schemeClr val="tx1">
                    <a:lumMod val="75000"/>
                    <a:lumOff val="25000"/>
                  </a:schemeClr>
                </a:solidFill>
              </a:rPr>
              <a:t>Cavity Acceptance</a:t>
            </a:r>
            <a:endParaRPr lang="it-IT" cap="small" dirty="0">
              <a:solidFill>
                <a:schemeClr val="tx1">
                  <a:lumMod val="75000"/>
                  <a:lumOff val="25000"/>
                </a:schemeClr>
              </a:solidFill>
            </a:endParaRPr>
          </a:p>
        </p:txBody>
      </p:sp>
      <p:pic>
        <p:nvPicPr>
          <p:cNvPr id="78" name="Picture 77" descr="Logo&#10;&#10;Description automatically generated">
            <a:extLst>
              <a:ext uri="{FF2B5EF4-FFF2-40B4-BE49-F238E27FC236}">
                <a16:creationId xmlns:a16="http://schemas.microsoft.com/office/drawing/2014/main" id="{9D9F5921-0331-4B57-AFDE-071459AC50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1351" y="1488603"/>
            <a:ext cx="1088023" cy="491787"/>
          </a:xfrm>
          <a:prstGeom prst="rect">
            <a:avLst/>
          </a:prstGeom>
        </p:spPr>
      </p:pic>
      <p:sp>
        <p:nvSpPr>
          <p:cNvPr id="82" name="Rectangle 81">
            <a:extLst>
              <a:ext uri="{FF2B5EF4-FFF2-40B4-BE49-F238E27FC236}">
                <a16:creationId xmlns:a16="http://schemas.microsoft.com/office/drawing/2014/main" id="{5AEEF5C2-ADC9-4C7B-A275-4080BA3B4769}"/>
              </a:ext>
            </a:extLst>
          </p:cNvPr>
          <p:cNvSpPr/>
          <p:nvPr/>
        </p:nvSpPr>
        <p:spPr>
          <a:xfrm>
            <a:off x="1398469" y="5763076"/>
            <a:ext cx="1590402" cy="547866"/>
          </a:xfrm>
          <a:prstGeom prst="rect">
            <a:avLst/>
          </a:prstGeom>
          <a:solidFill>
            <a:schemeClr val="accent4">
              <a:lumMod val="20000"/>
              <a:lumOff val="8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cap="small" dirty="0">
                <a:solidFill>
                  <a:schemeClr val="tx1"/>
                </a:solidFill>
              </a:rPr>
              <a:t>Q</a:t>
            </a:r>
            <a:r>
              <a:rPr lang="it-IT" sz="1600" cap="small" baseline="-25000" dirty="0">
                <a:solidFill>
                  <a:schemeClr val="tx1"/>
                </a:solidFill>
              </a:rPr>
              <a:t>0</a:t>
            </a:r>
            <a:r>
              <a:rPr lang="it-IT" sz="1600" cap="small" dirty="0">
                <a:solidFill>
                  <a:schemeClr val="tx1"/>
                </a:solidFill>
              </a:rPr>
              <a:t> vs E</a:t>
            </a:r>
            <a:r>
              <a:rPr lang="it-IT" sz="1600" cap="small" baseline="-25000" dirty="0">
                <a:solidFill>
                  <a:schemeClr val="tx1"/>
                </a:solidFill>
              </a:rPr>
              <a:t>acc</a:t>
            </a:r>
            <a:r>
              <a:rPr lang="it-IT" sz="1600" cap="small" dirty="0">
                <a:solidFill>
                  <a:schemeClr val="tx1"/>
                </a:solidFill>
              </a:rPr>
              <a:t/>
            </a:r>
            <a:br>
              <a:rPr lang="it-IT" sz="1600" cap="small" dirty="0">
                <a:solidFill>
                  <a:schemeClr val="tx1"/>
                </a:solidFill>
              </a:rPr>
            </a:br>
            <a:r>
              <a:rPr lang="it-IT" sz="1600" cap="small" dirty="0">
                <a:solidFill>
                  <a:schemeClr val="tx1"/>
                </a:solidFill>
              </a:rPr>
              <a:t>RF at Cold</a:t>
            </a:r>
          </a:p>
        </p:txBody>
      </p:sp>
      <p:pic>
        <p:nvPicPr>
          <p:cNvPr id="85" name="Picture 84" descr="Icon&#10;&#10;Description automatically generated">
            <a:extLst>
              <a:ext uri="{FF2B5EF4-FFF2-40B4-BE49-F238E27FC236}">
                <a16:creationId xmlns:a16="http://schemas.microsoft.com/office/drawing/2014/main" id="{413280C5-8E22-4D8A-BA3B-3D07CD6549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929" y="5008755"/>
            <a:ext cx="758859" cy="618668"/>
          </a:xfrm>
          <a:prstGeom prst="rect">
            <a:avLst/>
          </a:prstGeom>
        </p:spPr>
      </p:pic>
      <p:sp>
        <p:nvSpPr>
          <p:cNvPr id="86" name="Rectangle 85">
            <a:extLst>
              <a:ext uri="{FF2B5EF4-FFF2-40B4-BE49-F238E27FC236}">
                <a16:creationId xmlns:a16="http://schemas.microsoft.com/office/drawing/2014/main" id="{ECA0617B-5076-46F5-81B9-D3DD4A00ABF1}"/>
              </a:ext>
            </a:extLst>
          </p:cNvPr>
          <p:cNvSpPr/>
          <p:nvPr/>
        </p:nvSpPr>
        <p:spPr>
          <a:xfrm>
            <a:off x="5657737" y="5763076"/>
            <a:ext cx="1273429" cy="547866"/>
          </a:xfrm>
          <a:prstGeom prst="rect">
            <a:avLst/>
          </a:prstGeom>
          <a:solidFill>
            <a:schemeClr val="accent4">
              <a:lumMod val="20000"/>
              <a:lumOff val="8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cap="small" dirty="0">
                <a:solidFill>
                  <a:schemeClr val="tx1"/>
                </a:solidFill>
              </a:rPr>
              <a:t>Incoming</a:t>
            </a:r>
            <a:br>
              <a:rPr lang="it-IT" sz="1600" cap="small" dirty="0">
                <a:solidFill>
                  <a:schemeClr val="tx1"/>
                </a:solidFill>
              </a:rPr>
            </a:br>
            <a:r>
              <a:rPr lang="it-IT" sz="1600" cap="small" dirty="0">
                <a:solidFill>
                  <a:schemeClr val="tx1"/>
                </a:solidFill>
              </a:rPr>
              <a:t>RF check</a:t>
            </a:r>
          </a:p>
        </p:txBody>
      </p:sp>
      <p:sp>
        <p:nvSpPr>
          <p:cNvPr id="10" name="TextBox 9">
            <a:extLst>
              <a:ext uri="{FF2B5EF4-FFF2-40B4-BE49-F238E27FC236}">
                <a16:creationId xmlns:a16="http://schemas.microsoft.com/office/drawing/2014/main" id="{0A41820E-1EEB-4CF3-B197-B4F0F30095DC}"/>
              </a:ext>
            </a:extLst>
          </p:cNvPr>
          <p:cNvSpPr txBox="1"/>
          <p:nvPr/>
        </p:nvSpPr>
        <p:spPr>
          <a:xfrm>
            <a:off x="7976136" y="1034880"/>
            <a:ext cx="2185278"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it-IT" dirty="0"/>
              <a:t>INFN Alfresco CMS</a:t>
            </a:r>
          </a:p>
        </p:txBody>
      </p:sp>
      <p:pic>
        <p:nvPicPr>
          <p:cNvPr id="3" name="Immagine 2">
            <a:extLst>
              <a:ext uri="{FF2B5EF4-FFF2-40B4-BE49-F238E27FC236}">
                <a16:creationId xmlns:a16="http://schemas.microsoft.com/office/drawing/2014/main" id="{888B3E6B-F497-9949-3215-3944D1D07C37}"/>
              </a:ext>
            </a:extLst>
          </p:cNvPr>
          <p:cNvPicPr>
            <a:picLocks noChangeAspect="1"/>
          </p:cNvPicPr>
          <p:nvPr/>
        </p:nvPicPr>
        <p:blipFill>
          <a:blip r:embed="rId5"/>
          <a:stretch>
            <a:fillRect/>
          </a:stretch>
        </p:blipFill>
        <p:spPr>
          <a:xfrm>
            <a:off x="9480607" y="5223138"/>
            <a:ext cx="1906271" cy="987587"/>
          </a:xfrm>
          <a:prstGeom prst="rect">
            <a:avLst/>
          </a:prstGeom>
        </p:spPr>
      </p:pic>
      <p:sp>
        <p:nvSpPr>
          <p:cNvPr id="2" name="CasellaDiTesto 1"/>
          <p:cNvSpPr txBox="1"/>
          <p:nvPr/>
        </p:nvSpPr>
        <p:spPr>
          <a:xfrm>
            <a:off x="1385481" y="5085917"/>
            <a:ext cx="1667789" cy="646331"/>
          </a:xfrm>
          <a:prstGeom prst="rect">
            <a:avLst/>
          </a:prstGeom>
          <a:noFill/>
        </p:spPr>
        <p:txBody>
          <a:bodyPr wrap="square" rtlCol="0">
            <a:spAutoFit/>
          </a:bodyPr>
          <a:lstStyle/>
          <a:p>
            <a:pPr algn="ctr"/>
            <a:r>
              <a:rPr lang="it-IT" dirty="0" smtClean="0"/>
              <a:t>QUALIFICATION TEST</a:t>
            </a:r>
            <a:endParaRPr lang="it-IT" dirty="0"/>
          </a:p>
        </p:txBody>
      </p:sp>
    </p:spTree>
    <p:extLst>
      <p:ext uri="{BB962C8B-B14F-4D97-AF65-F5344CB8AC3E}">
        <p14:creationId xmlns:p14="http://schemas.microsoft.com/office/powerpoint/2010/main" val="17908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68">
            <a:extLst>
              <a:ext uri="{FF2B5EF4-FFF2-40B4-BE49-F238E27FC236}">
                <a16:creationId xmlns:a16="http://schemas.microsoft.com/office/drawing/2014/main" id="{D5524F5A-858E-4F07-A068-6CB40A5E345E}"/>
              </a:ext>
            </a:extLst>
          </p:cNvPr>
          <p:cNvSpPr>
            <a:spLocks noGrp="1"/>
          </p:cNvSpPr>
          <p:nvPr>
            <p:ph type="title"/>
          </p:nvPr>
        </p:nvSpPr>
        <p:spPr>
          <a:xfrm>
            <a:off x="1619078" y="2736498"/>
            <a:ext cx="8953843" cy="692502"/>
          </a:xfrm>
        </p:spPr>
        <p:txBody>
          <a:bodyPr>
            <a:normAutofit fontScale="90000"/>
          </a:bodyPr>
          <a:lstStyle/>
          <a:p>
            <a:r>
              <a:rPr lang="it-IT" dirty="0">
                <a:solidFill>
                  <a:schemeClr val="tx1"/>
                </a:solidFill>
              </a:rPr>
              <a:t>Thanks for </a:t>
            </a:r>
            <a:r>
              <a:rPr lang="it-IT" dirty="0" err="1">
                <a:solidFill>
                  <a:schemeClr val="tx1"/>
                </a:solidFill>
              </a:rPr>
              <a:t>your</a:t>
            </a:r>
            <a:r>
              <a:rPr lang="it-IT" dirty="0">
                <a:solidFill>
                  <a:schemeClr val="tx1"/>
                </a:solidFill>
              </a:rPr>
              <a:t> </a:t>
            </a:r>
            <a:r>
              <a:rPr lang="it-IT" dirty="0" err="1">
                <a:solidFill>
                  <a:schemeClr val="tx1"/>
                </a:solidFill>
              </a:rPr>
              <a:t>attention</a:t>
            </a:r>
            <a:endParaRPr lang="it-IT" dirty="0">
              <a:solidFill>
                <a:schemeClr val="tx1"/>
              </a:solidFill>
            </a:endParaRPr>
          </a:p>
        </p:txBody>
      </p:sp>
      <p:sp>
        <p:nvSpPr>
          <p:cNvPr id="4" name="Segnaposto numero diapositiva 3"/>
          <p:cNvSpPr>
            <a:spLocks noGrp="1"/>
          </p:cNvSpPr>
          <p:nvPr>
            <p:ph type="sldNum" sz="quarter" idx="12"/>
          </p:nvPr>
        </p:nvSpPr>
        <p:spPr/>
        <p:txBody>
          <a:bodyPr/>
          <a:lstStyle/>
          <a:p>
            <a:fld id="{551115BC-487E-4422-894C-CB7CD3E79223}" type="slidenum">
              <a:rPr lang="sv-SE" smtClean="0"/>
              <a:pPr/>
              <a:t>12</a:t>
            </a:fld>
            <a:endParaRPr lang="sv-SE" dirty="0"/>
          </a:p>
        </p:txBody>
      </p:sp>
    </p:spTree>
    <p:extLst>
      <p:ext uri="{BB962C8B-B14F-4D97-AF65-F5344CB8AC3E}">
        <p14:creationId xmlns:p14="http://schemas.microsoft.com/office/powerpoint/2010/main" val="3995177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64A2-C15A-4C11-B35F-B067EF4376E5}"/>
              </a:ext>
            </a:extLst>
          </p:cNvPr>
          <p:cNvSpPr>
            <a:spLocks noGrp="1"/>
          </p:cNvSpPr>
          <p:nvPr>
            <p:ph type="title"/>
          </p:nvPr>
        </p:nvSpPr>
        <p:spPr>
          <a:xfrm>
            <a:off x="897308" y="13372"/>
            <a:ext cx="10685092" cy="1143000"/>
          </a:xfrm>
        </p:spPr>
        <p:txBody>
          <a:bodyPr/>
          <a:lstStyle/>
          <a:p>
            <a:r>
              <a:rPr lang="en-US" dirty="0"/>
              <a:t>Vendors Management (XFEL &amp; ESS cases)</a:t>
            </a:r>
          </a:p>
        </p:txBody>
      </p:sp>
      <p:sp>
        <p:nvSpPr>
          <p:cNvPr id="3" name="Content Placeholder 2">
            <a:extLst>
              <a:ext uri="{FF2B5EF4-FFF2-40B4-BE49-F238E27FC236}">
                <a16:creationId xmlns:a16="http://schemas.microsoft.com/office/drawing/2014/main" id="{923F9964-7679-4D3B-BAC6-1F9EF8B4F3CC}"/>
              </a:ext>
            </a:extLst>
          </p:cNvPr>
          <p:cNvSpPr>
            <a:spLocks noGrp="1"/>
          </p:cNvSpPr>
          <p:nvPr>
            <p:ph idx="1"/>
          </p:nvPr>
        </p:nvSpPr>
        <p:spPr>
          <a:xfrm>
            <a:off x="947412" y="1021859"/>
            <a:ext cx="10685092" cy="5035728"/>
          </a:xfrm>
        </p:spPr>
        <p:txBody>
          <a:bodyPr>
            <a:normAutofit/>
          </a:bodyPr>
          <a:lstStyle/>
          <a:p>
            <a:endParaRPr lang="en-US" sz="2700" b="1" dirty="0"/>
          </a:p>
          <a:p>
            <a:endParaRPr lang="en-US" sz="2700" b="1" dirty="0"/>
          </a:p>
          <a:p>
            <a:r>
              <a:rPr lang="en-US" sz="2700" b="1" dirty="0"/>
              <a:t>Based on </a:t>
            </a:r>
            <a:r>
              <a:rPr lang="en-US" sz="2700" dirty="0"/>
              <a:t>past and on-going cavities production:</a:t>
            </a:r>
          </a:p>
          <a:p>
            <a:pPr lvl="1"/>
            <a:r>
              <a:rPr lang="en-US" sz="2400" b="1" dirty="0"/>
              <a:t>European XFEL</a:t>
            </a:r>
            <a:r>
              <a:rPr lang="en-US" sz="2400" dirty="0"/>
              <a:t>: </a:t>
            </a:r>
            <a:r>
              <a:rPr lang="en-US" sz="2400" b="1" dirty="0"/>
              <a:t>1.3 GHz </a:t>
            </a:r>
            <a:r>
              <a:rPr lang="en-US" sz="2400" dirty="0"/>
              <a:t>jacket cavities (400 + 400), two vendors</a:t>
            </a:r>
          </a:p>
          <a:p>
            <a:pPr lvl="1"/>
            <a:r>
              <a:rPr lang="en-US" sz="2400" b="1" dirty="0"/>
              <a:t>European XFEL</a:t>
            </a:r>
            <a:r>
              <a:rPr lang="en-US" sz="2400" dirty="0"/>
              <a:t>: </a:t>
            </a:r>
            <a:r>
              <a:rPr lang="en-US" sz="2400" b="1" dirty="0"/>
              <a:t>3.9 GHz </a:t>
            </a:r>
            <a:r>
              <a:rPr lang="en-US" sz="2400" dirty="0"/>
              <a:t>jacket cavities (10 + 10), one vendor</a:t>
            </a:r>
          </a:p>
          <a:p>
            <a:pPr lvl="1"/>
            <a:r>
              <a:rPr lang="en-US" sz="2400" b="1" dirty="0"/>
              <a:t>ESS</a:t>
            </a:r>
            <a:r>
              <a:rPr lang="en-US" sz="2400" dirty="0"/>
              <a:t>: </a:t>
            </a:r>
            <a:r>
              <a:rPr lang="en-US" sz="2400" b="1" dirty="0"/>
              <a:t>704.42 MHz </a:t>
            </a:r>
            <a:r>
              <a:rPr lang="en-US" sz="2400" dirty="0"/>
              <a:t>jacket cavities (36 + 2), one vendor</a:t>
            </a:r>
          </a:p>
          <a:p>
            <a:pPr marL="457200" lvl="1" indent="0">
              <a:buNone/>
            </a:pPr>
            <a:endParaRPr lang="en-US" dirty="0"/>
          </a:p>
        </p:txBody>
      </p:sp>
      <p:sp>
        <p:nvSpPr>
          <p:cNvPr id="4" name="Date Placeholder 3">
            <a:extLst>
              <a:ext uri="{FF2B5EF4-FFF2-40B4-BE49-F238E27FC236}">
                <a16:creationId xmlns:a16="http://schemas.microsoft.com/office/drawing/2014/main" id="{9EAEBCD5-04EA-4D78-81F6-E62F2F018F45}"/>
              </a:ext>
            </a:extLst>
          </p:cNvPr>
          <p:cNvSpPr>
            <a:spLocks noGrp="1"/>
          </p:cNvSpPr>
          <p:nvPr>
            <p:ph type="dt" sz="half" idx="10"/>
          </p:nvPr>
        </p:nvSpPr>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
        <p:nvSpPr>
          <p:cNvPr id="5" name="Slide Number Placeholder 4">
            <a:extLst>
              <a:ext uri="{FF2B5EF4-FFF2-40B4-BE49-F238E27FC236}">
                <a16:creationId xmlns:a16="http://schemas.microsoft.com/office/drawing/2014/main" id="{D49D4FE3-6203-4771-8EF9-C8EB4CD791E7}"/>
              </a:ext>
            </a:extLst>
          </p:cNvPr>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2</a:t>
            </a:fld>
            <a:endParaRPr lang="it-IT">
              <a:solidFill>
                <a:prstClr val="black">
                  <a:tint val="75000"/>
                </a:prstClr>
              </a:solidFill>
              <a:latin typeface="Arial"/>
            </a:endParaRPr>
          </a:p>
        </p:txBody>
      </p:sp>
    </p:spTree>
    <p:extLst>
      <p:ext uri="{BB962C8B-B14F-4D97-AF65-F5344CB8AC3E}">
        <p14:creationId xmlns:p14="http://schemas.microsoft.com/office/powerpoint/2010/main" val="226634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64A2-C15A-4C11-B35F-B067EF4376E5}"/>
              </a:ext>
            </a:extLst>
          </p:cNvPr>
          <p:cNvSpPr>
            <a:spLocks noGrp="1"/>
          </p:cNvSpPr>
          <p:nvPr>
            <p:ph type="title"/>
          </p:nvPr>
        </p:nvSpPr>
        <p:spPr>
          <a:xfrm>
            <a:off x="897308" y="13372"/>
            <a:ext cx="10685092" cy="1143000"/>
          </a:xfrm>
        </p:spPr>
        <p:txBody>
          <a:bodyPr/>
          <a:lstStyle/>
          <a:p>
            <a:r>
              <a:rPr lang="en-US" dirty="0"/>
              <a:t>Vendor Management</a:t>
            </a:r>
          </a:p>
        </p:txBody>
      </p:sp>
      <p:sp>
        <p:nvSpPr>
          <p:cNvPr id="3" name="Content Placeholder 2">
            <a:extLst>
              <a:ext uri="{FF2B5EF4-FFF2-40B4-BE49-F238E27FC236}">
                <a16:creationId xmlns:a16="http://schemas.microsoft.com/office/drawing/2014/main" id="{923F9964-7679-4D3B-BAC6-1F9EF8B4F3CC}"/>
              </a:ext>
            </a:extLst>
          </p:cNvPr>
          <p:cNvSpPr>
            <a:spLocks noGrp="1"/>
          </p:cNvSpPr>
          <p:nvPr>
            <p:ph idx="1"/>
          </p:nvPr>
        </p:nvSpPr>
        <p:spPr>
          <a:xfrm>
            <a:off x="947412" y="1021859"/>
            <a:ext cx="10685092" cy="5035728"/>
          </a:xfrm>
        </p:spPr>
        <p:txBody>
          <a:bodyPr>
            <a:normAutofit fontScale="85000" lnSpcReduction="20000"/>
          </a:bodyPr>
          <a:lstStyle/>
          <a:p>
            <a:pPr marL="0" indent="0">
              <a:buNone/>
            </a:pPr>
            <a:endParaRPr lang="en-US" dirty="0"/>
          </a:p>
          <a:p>
            <a:r>
              <a:rPr lang="en-US" sz="2700" dirty="0"/>
              <a:t>INFN-LASA conducts procurements via the Italian public procurement code (</a:t>
            </a:r>
            <a:r>
              <a:rPr lang="en-US" sz="2700" dirty="0" err="1"/>
              <a:t>Codice</a:t>
            </a:r>
            <a:r>
              <a:rPr lang="en-US" sz="2700" dirty="0"/>
              <a:t> </a:t>
            </a:r>
            <a:r>
              <a:rPr lang="en-US" sz="2700" dirty="0" err="1"/>
              <a:t>degli</a:t>
            </a:r>
            <a:r>
              <a:rPr lang="en-US" sz="2700" dirty="0"/>
              <a:t> </a:t>
            </a:r>
            <a:r>
              <a:rPr lang="en-US" sz="2700" dirty="0" err="1"/>
              <a:t>Appalti</a:t>
            </a:r>
            <a:r>
              <a:rPr lang="en-US" sz="2700" dirty="0"/>
              <a:t> </a:t>
            </a:r>
            <a:r>
              <a:rPr lang="en-US" sz="2700" dirty="0" err="1"/>
              <a:t>Pubblici</a:t>
            </a:r>
            <a:r>
              <a:rPr lang="en-US" sz="2700" dirty="0"/>
              <a:t>) at its latest issue. This code regulates:</a:t>
            </a:r>
          </a:p>
          <a:p>
            <a:pPr lvl="1"/>
            <a:r>
              <a:rPr lang="en-US" sz="2400" dirty="0"/>
              <a:t>Preconditions for a vendor to apply to the call-for-tenders</a:t>
            </a:r>
          </a:p>
          <a:p>
            <a:pPr lvl="1"/>
            <a:r>
              <a:rPr lang="en-US" sz="2400" dirty="0"/>
              <a:t>Criteria for the submission and evaluation of offers</a:t>
            </a:r>
          </a:p>
          <a:p>
            <a:pPr lvl="1"/>
            <a:r>
              <a:rPr lang="en-US" sz="2400" dirty="0"/>
              <a:t>Criteria for the final awarding and issuing of the contract</a:t>
            </a:r>
          </a:p>
          <a:p>
            <a:endParaRPr lang="en-US" sz="2400" dirty="0"/>
          </a:p>
          <a:p>
            <a:r>
              <a:rPr lang="en-US" sz="2700" dirty="0"/>
              <a:t>Vendors will be audited to ensure that appropriate QA and QC plans are developed, implemented and followed. In addition vendors will be required to write and deliver formal reports and documentation to INFN-LASA including:</a:t>
            </a:r>
          </a:p>
          <a:p>
            <a:pPr lvl="1"/>
            <a:r>
              <a:rPr lang="en-US" sz="2400" dirty="0"/>
              <a:t>Technical analysis</a:t>
            </a:r>
          </a:p>
          <a:p>
            <a:pPr lvl="1"/>
            <a:r>
              <a:rPr lang="en-US" sz="2400" dirty="0"/>
              <a:t>Quality Control Plans (QCPs)</a:t>
            </a:r>
          </a:p>
          <a:p>
            <a:pPr lvl="1"/>
            <a:r>
              <a:rPr lang="en-US" sz="2400" dirty="0"/>
              <a:t>Materials analysis data and traceability reports</a:t>
            </a:r>
          </a:p>
          <a:p>
            <a:pPr lvl="1"/>
            <a:r>
              <a:rPr lang="en-US" sz="2400" dirty="0"/>
              <a:t>Inspection reports</a:t>
            </a:r>
          </a:p>
          <a:p>
            <a:pPr lvl="1"/>
            <a:r>
              <a:rPr lang="en-US" sz="2400" dirty="0"/>
              <a:t>Detailed time planning</a:t>
            </a:r>
          </a:p>
        </p:txBody>
      </p:sp>
      <p:sp>
        <p:nvSpPr>
          <p:cNvPr id="4" name="Date Placeholder 3">
            <a:extLst>
              <a:ext uri="{FF2B5EF4-FFF2-40B4-BE49-F238E27FC236}">
                <a16:creationId xmlns:a16="http://schemas.microsoft.com/office/drawing/2014/main" id="{9EAEBCD5-04EA-4D78-81F6-E62F2F018F45}"/>
              </a:ext>
            </a:extLst>
          </p:cNvPr>
          <p:cNvSpPr>
            <a:spLocks noGrp="1"/>
          </p:cNvSpPr>
          <p:nvPr>
            <p:ph type="dt" sz="half" idx="10"/>
          </p:nvPr>
        </p:nvSpPr>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
        <p:nvSpPr>
          <p:cNvPr id="5" name="Slide Number Placeholder 4">
            <a:extLst>
              <a:ext uri="{FF2B5EF4-FFF2-40B4-BE49-F238E27FC236}">
                <a16:creationId xmlns:a16="http://schemas.microsoft.com/office/drawing/2014/main" id="{D49D4FE3-6203-4771-8EF9-C8EB4CD791E7}"/>
              </a:ext>
            </a:extLst>
          </p:cNvPr>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3</a:t>
            </a:fld>
            <a:endParaRPr lang="it-IT" dirty="0">
              <a:solidFill>
                <a:prstClr val="black">
                  <a:tint val="75000"/>
                </a:prstClr>
              </a:solidFill>
              <a:latin typeface="Arial"/>
            </a:endParaRPr>
          </a:p>
        </p:txBody>
      </p:sp>
    </p:spTree>
    <p:extLst>
      <p:ext uri="{BB962C8B-B14F-4D97-AF65-F5344CB8AC3E}">
        <p14:creationId xmlns:p14="http://schemas.microsoft.com/office/powerpoint/2010/main" val="682433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64A2-C15A-4C11-B35F-B067EF4376E5}"/>
              </a:ext>
            </a:extLst>
          </p:cNvPr>
          <p:cNvSpPr>
            <a:spLocks noGrp="1"/>
          </p:cNvSpPr>
          <p:nvPr>
            <p:ph type="title"/>
          </p:nvPr>
        </p:nvSpPr>
        <p:spPr>
          <a:xfrm>
            <a:off x="897308" y="13372"/>
            <a:ext cx="10685092" cy="1143000"/>
          </a:xfrm>
        </p:spPr>
        <p:txBody>
          <a:bodyPr/>
          <a:lstStyle/>
          <a:p>
            <a:r>
              <a:rPr lang="en-US" dirty="0"/>
              <a:t>Vendor Management</a:t>
            </a:r>
          </a:p>
        </p:txBody>
      </p:sp>
      <p:sp>
        <p:nvSpPr>
          <p:cNvPr id="3" name="Content Placeholder 2">
            <a:extLst>
              <a:ext uri="{FF2B5EF4-FFF2-40B4-BE49-F238E27FC236}">
                <a16:creationId xmlns:a16="http://schemas.microsoft.com/office/drawing/2014/main" id="{923F9964-7679-4D3B-BAC6-1F9EF8B4F3CC}"/>
              </a:ext>
            </a:extLst>
          </p:cNvPr>
          <p:cNvSpPr>
            <a:spLocks noGrp="1"/>
          </p:cNvSpPr>
          <p:nvPr>
            <p:ph idx="1"/>
          </p:nvPr>
        </p:nvSpPr>
        <p:spPr>
          <a:xfrm>
            <a:off x="947412" y="1021859"/>
            <a:ext cx="10685092" cy="5035728"/>
          </a:xfrm>
        </p:spPr>
        <p:txBody>
          <a:bodyPr>
            <a:normAutofit fontScale="85000" lnSpcReduction="20000"/>
          </a:bodyPr>
          <a:lstStyle/>
          <a:p>
            <a:pPr marL="0" indent="0">
              <a:buNone/>
            </a:pPr>
            <a:endParaRPr lang="en-US" dirty="0"/>
          </a:p>
          <a:p>
            <a:r>
              <a:rPr lang="en-US" sz="2700" dirty="0">
                <a:solidFill>
                  <a:schemeClr val="bg1">
                    <a:lumMod val="85000"/>
                  </a:schemeClr>
                </a:solidFill>
              </a:rPr>
              <a:t>INFN-LASA conducts procurements via the Italian public procurement code (</a:t>
            </a:r>
            <a:r>
              <a:rPr lang="en-US" sz="2700" dirty="0" err="1">
                <a:solidFill>
                  <a:schemeClr val="bg1">
                    <a:lumMod val="85000"/>
                  </a:schemeClr>
                </a:solidFill>
              </a:rPr>
              <a:t>Codice</a:t>
            </a:r>
            <a:r>
              <a:rPr lang="en-US" sz="2700" dirty="0">
                <a:solidFill>
                  <a:schemeClr val="bg1">
                    <a:lumMod val="85000"/>
                  </a:schemeClr>
                </a:solidFill>
              </a:rPr>
              <a:t> </a:t>
            </a:r>
            <a:r>
              <a:rPr lang="en-US" sz="2700" dirty="0" err="1">
                <a:solidFill>
                  <a:schemeClr val="bg1">
                    <a:lumMod val="85000"/>
                  </a:schemeClr>
                </a:solidFill>
              </a:rPr>
              <a:t>degli</a:t>
            </a:r>
            <a:r>
              <a:rPr lang="en-US" sz="2700" dirty="0">
                <a:solidFill>
                  <a:schemeClr val="bg1">
                    <a:lumMod val="85000"/>
                  </a:schemeClr>
                </a:solidFill>
              </a:rPr>
              <a:t> </a:t>
            </a:r>
            <a:r>
              <a:rPr lang="en-US" sz="2700" dirty="0" err="1">
                <a:solidFill>
                  <a:schemeClr val="bg1">
                    <a:lumMod val="85000"/>
                  </a:schemeClr>
                </a:solidFill>
              </a:rPr>
              <a:t>Appalti</a:t>
            </a:r>
            <a:r>
              <a:rPr lang="en-US" sz="2700" dirty="0">
                <a:solidFill>
                  <a:schemeClr val="bg1">
                    <a:lumMod val="85000"/>
                  </a:schemeClr>
                </a:solidFill>
              </a:rPr>
              <a:t> </a:t>
            </a:r>
            <a:r>
              <a:rPr lang="en-US" sz="2700" dirty="0" err="1">
                <a:solidFill>
                  <a:schemeClr val="bg1">
                    <a:lumMod val="85000"/>
                  </a:schemeClr>
                </a:solidFill>
              </a:rPr>
              <a:t>Pubblici</a:t>
            </a:r>
            <a:r>
              <a:rPr lang="en-US" sz="2700" dirty="0">
                <a:solidFill>
                  <a:schemeClr val="bg1">
                    <a:lumMod val="85000"/>
                  </a:schemeClr>
                </a:solidFill>
              </a:rPr>
              <a:t>) at its latest issue. This code regulates:</a:t>
            </a:r>
          </a:p>
          <a:p>
            <a:pPr lvl="1"/>
            <a:r>
              <a:rPr lang="en-US" sz="2400" dirty="0">
                <a:solidFill>
                  <a:schemeClr val="bg1">
                    <a:lumMod val="85000"/>
                  </a:schemeClr>
                </a:solidFill>
              </a:rPr>
              <a:t>Preconditions for a vendor to apply to the call-for-tenders</a:t>
            </a:r>
          </a:p>
          <a:p>
            <a:pPr lvl="1"/>
            <a:r>
              <a:rPr lang="en-US" sz="2400" dirty="0">
                <a:solidFill>
                  <a:schemeClr val="bg1">
                    <a:lumMod val="85000"/>
                  </a:schemeClr>
                </a:solidFill>
              </a:rPr>
              <a:t>Criteria for the submission and evaluation of offers</a:t>
            </a:r>
          </a:p>
          <a:p>
            <a:pPr lvl="1"/>
            <a:r>
              <a:rPr lang="en-US" sz="2400" dirty="0">
                <a:solidFill>
                  <a:schemeClr val="bg1">
                    <a:lumMod val="85000"/>
                  </a:schemeClr>
                </a:solidFill>
              </a:rPr>
              <a:t>Criteria for the final awarding and issuing of the contract</a:t>
            </a:r>
          </a:p>
          <a:p>
            <a:endParaRPr lang="en-US" sz="2400" dirty="0">
              <a:solidFill>
                <a:schemeClr val="bg1">
                  <a:lumMod val="85000"/>
                </a:schemeClr>
              </a:solidFill>
            </a:endParaRPr>
          </a:p>
          <a:p>
            <a:r>
              <a:rPr lang="en-US" sz="2700" dirty="0">
                <a:solidFill>
                  <a:schemeClr val="bg1">
                    <a:lumMod val="85000"/>
                  </a:schemeClr>
                </a:solidFill>
              </a:rPr>
              <a:t>Vendors will be audited to ensure that appropriate QA and QC plans are developed, implemented and followed. In addition vendors will be required to write and deliver formal reports and documentation to INFN-LASA including:</a:t>
            </a:r>
          </a:p>
          <a:p>
            <a:pPr lvl="1"/>
            <a:r>
              <a:rPr lang="en-US" sz="2400" dirty="0">
                <a:solidFill>
                  <a:schemeClr val="bg1">
                    <a:lumMod val="85000"/>
                  </a:schemeClr>
                </a:solidFill>
              </a:rPr>
              <a:t>Technical analysis</a:t>
            </a:r>
          </a:p>
          <a:p>
            <a:pPr lvl="1"/>
            <a:r>
              <a:rPr lang="en-US" sz="2400" b="1" dirty="0"/>
              <a:t>Quality Control Plans (QCPs)</a:t>
            </a:r>
          </a:p>
          <a:p>
            <a:pPr lvl="1"/>
            <a:r>
              <a:rPr lang="en-US" sz="2400" dirty="0">
                <a:solidFill>
                  <a:schemeClr val="bg1">
                    <a:lumMod val="85000"/>
                  </a:schemeClr>
                </a:solidFill>
              </a:rPr>
              <a:t>Materials analysis data and traceability reports</a:t>
            </a:r>
          </a:p>
          <a:p>
            <a:pPr lvl="1"/>
            <a:r>
              <a:rPr lang="en-US" sz="2400" dirty="0">
                <a:solidFill>
                  <a:schemeClr val="bg1">
                    <a:lumMod val="85000"/>
                  </a:schemeClr>
                </a:solidFill>
              </a:rPr>
              <a:t>Inspection reports</a:t>
            </a:r>
          </a:p>
          <a:p>
            <a:pPr lvl="1"/>
            <a:r>
              <a:rPr lang="en-US" sz="2400" dirty="0">
                <a:solidFill>
                  <a:schemeClr val="bg1">
                    <a:lumMod val="85000"/>
                  </a:schemeClr>
                </a:solidFill>
              </a:rPr>
              <a:t>Detailed time planning</a:t>
            </a:r>
          </a:p>
        </p:txBody>
      </p:sp>
      <p:sp>
        <p:nvSpPr>
          <p:cNvPr id="4" name="Date Placeholder 3">
            <a:extLst>
              <a:ext uri="{FF2B5EF4-FFF2-40B4-BE49-F238E27FC236}">
                <a16:creationId xmlns:a16="http://schemas.microsoft.com/office/drawing/2014/main" id="{9EAEBCD5-04EA-4D78-81F6-E62F2F018F45}"/>
              </a:ext>
            </a:extLst>
          </p:cNvPr>
          <p:cNvSpPr>
            <a:spLocks noGrp="1"/>
          </p:cNvSpPr>
          <p:nvPr>
            <p:ph type="dt" sz="half" idx="10"/>
          </p:nvPr>
        </p:nvSpPr>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
        <p:nvSpPr>
          <p:cNvPr id="5" name="Slide Number Placeholder 4">
            <a:extLst>
              <a:ext uri="{FF2B5EF4-FFF2-40B4-BE49-F238E27FC236}">
                <a16:creationId xmlns:a16="http://schemas.microsoft.com/office/drawing/2014/main" id="{D49D4FE3-6203-4771-8EF9-C8EB4CD791E7}"/>
              </a:ext>
            </a:extLst>
          </p:cNvPr>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4</a:t>
            </a:fld>
            <a:endParaRPr lang="it-IT" dirty="0">
              <a:solidFill>
                <a:prstClr val="black">
                  <a:tint val="75000"/>
                </a:prstClr>
              </a:solidFill>
              <a:latin typeface="Arial"/>
            </a:endParaRPr>
          </a:p>
        </p:txBody>
      </p:sp>
    </p:spTree>
    <p:extLst>
      <p:ext uri="{BB962C8B-B14F-4D97-AF65-F5344CB8AC3E}">
        <p14:creationId xmlns:p14="http://schemas.microsoft.com/office/powerpoint/2010/main" val="280891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64A2-C15A-4C11-B35F-B067EF4376E5}"/>
              </a:ext>
            </a:extLst>
          </p:cNvPr>
          <p:cNvSpPr>
            <a:spLocks noGrp="1"/>
          </p:cNvSpPr>
          <p:nvPr>
            <p:ph type="title"/>
          </p:nvPr>
        </p:nvSpPr>
        <p:spPr>
          <a:xfrm>
            <a:off x="897308" y="13372"/>
            <a:ext cx="10685092" cy="1143000"/>
          </a:xfrm>
        </p:spPr>
        <p:txBody>
          <a:bodyPr/>
          <a:lstStyle/>
          <a:p>
            <a:r>
              <a:rPr lang="en-US" dirty="0"/>
              <a:t>Vendor Management</a:t>
            </a:r>
          </a:p>
        </p:txBody>
      </p:sp>
      <p:sp>
        <p:nvSpPr>
          <p:cNvPr id="3" name="Content Placeholder 2">
            <a:extLst>
              <a:ext uri="{FF2B5EF4-FFF2-40B4-BE49-F238E27FC236}">
                <a16:creationId xmlns:a16="http://schemas.microsoft.com/office/drawing/2014/main" id="{923F9964-7679-4D3B-BAC6-1F9EF8B4F3CC}"/>
              </a:ext>
            </a:extLst>
          </p:cNvPr>
          <p:cNvSpPr>
            <a:spLocks noGrp="1"/>
          </p:cNvSpPr>
          <p:nvPr>
            <p:ph idx="1"/>
          </p:nvPr>
        </p:nvSpPr>
        <p:spPr>
          <a:xfrm>
            <a:off x="947412" y="1021859"/>
            <a:ext cx="10685092" cy="5035728"/>
          </a:xfrm>
        </p:spPr>
        <p:txBody>
          <a:bodyPr>
            <a:normAutofit fontScale="85000" lnSpcReduction="20000"/>
          </a:bodyPr>
          <a:lstStyle/>
          <a:p>
            <a:pPr marL="0" indent="0">
              <a:buNone/>
            </a:pPr>
            <a:endParaRPr lang="en-US" dirty="0"/>
          </a:p>
          <a:p>
            <a:r>
              <a:rPr lang="en-US" sz="2700" dirty="0">
                <a:solidFill>
                  <a:schemeClr val="bg1">
                    <a:lumMod val="85000"/>
                  </a:schemeClr>
                </a:solidFill>
              </a:rPr>
              <a:t>INFN-LASA conducts procurements via the Italian public procurement code (</a:t>
            </a:r>
            <a:r>
              <a:rPr lang="en-US" sz="2700" dirty="0" err="1">
                <a:solidFill>
                  <a:schemeClr val="bg1">
                    <a:lumMod val="85000"/>
                  </a:schemeClr>
                </a:solidFill>
              </a:rPr>
              <a:t>Codice</a:t>
            </a:r>
            <a:r>
              <a:rPr lang="en-US" sz="2700" dirty="0">
                <a:solidFill>
                  <a:schemeClr val="bg1">
                    <a:lumMod val="85000"/>
                  </a:schemeClr>
                </a:solidFill>
              </a:rPr>
              <a:t> </a:t>
            </a:r>
            <a:r>
              <a:rPr lang="en-US" sz="2700" dirty="0" err="1">
                <a:solidFill>
                  <a:schemeClr val="bg1">
                    <a:lumMod val="85000"/>
                  </a:schemeClr>
                </a:solidFill>
              </a:rPr>
              <a:t>degli</a:t>
            </a:r>
            <a:r>
              <a:rPr lang="en-US" sz="2700" dirty="0">
                <a:solidFill>
                  <a:schemeClr val="bg1">
                    <a:lumMod val="85000"/>
                  </a:schemeClr>
                </a:solidFill>
              </a:rPr>
              <a:t> </a:t>
            </a:r>
            <a:r>
              <a:rPr lang="en-US" sz="2700" dirty="0" err="1">
                <a:solidFill>
                  <a:schemeClr val="bg1">
                    <a:lumMod val="85000"/>
                  </a:schemeClr>
                </a:solidFill>
              </a:rPr>
              <a:t>Appalti</a:t>
            </a:r>
            <a:r>
              <a:rPr lang="en-US" sz="2700" dirty="0">
                <a:solidFill>
                  <a:schemeClr val="bg1">
                    <a:lumMod val="85000"/>
                  </a:schemeClr>
                </a:solidFill>
              </a:rPr>
              <a:t> </a:t>
            </a:r>
            <a:r>
              <a:rPr lang="en-US" sz="2700" dirty="0" err="1">
                <a:solidFill>
                  <a:schemeClr val="bg1">
                    <a:lumMod val="85000"/>
                  </a:schemeClr>
                </a:solidFill>
              </a:rPr>
              <a:t>Pubblici</a:t>
            </a:r>
            <a:r>
              <a:rPr lang="en-US" sz="2700" dirty="0">
                <a:solidFill>
                  <a:schemeClr val="bg1">
                    <a:lumMod val="85000"/>
                  </a:schemeClr>
                </a:solidFill>
              </a:rPr>
              <a:t>) at its latest issue. This code regulates:</a:t>
            </a:r>
          </a:p>
          <a:p>
            <a:pPr lvl="1"/>
            <a:r>
              <a:rPr lang="en-US" sz="2400" dirty="0">
                <a:solidFill>
                  <a:schemeClr val="bg1">
                    <a:lumMod val="85000"/>
                  </a:schemeClr>
                </a:solidFill>
              </a:rPr>
              <a:t>Preconditions for a vendor to apply to the call-for-tenders</a:t>
            </a:r>
          </a:p>
          <a:p>
            <a:pPr lvl="1"/>
            <a:r>
              <a:rPr lang="en-US" sz="2400" dirty="0">
                <a:solidFill>
                  <a:schemeClr val="bg1">
                    <a:lumMod val="85000"/>
                  </a:schemeClr>
                </a:solidFill>
              </a:rPr>
              <a:t>Criteria for the submission and evaluation of offers</a:t>
            </a:r>
          </a:p>
          <a:p>
            <a:pPr lvl="1"/>
            <a:r>
              <a:rPr lang="en-US" sz="2400" dirty="0">
                <a:solidFill>
                  <a:schemeClr val="bg1">
                    <a:lumMod val="85000"/>
                  </a:schemeClr>
                </a:solidFill>
              </a:rPr>
              <a:t>Criteria for the final awarding and issuing of the contract</a:t>
            </a:r>
          </a:p>
          <a:p>
            <a:endParaRPr lang="en-US" sz="2400" dirty="0">
              <a:solidFill>
                <a:schemeClr val="bg1">
                  <a:lumMod val="85000"/>
                </a:schemeClr>
              </a:solidFill>
            </a:endParaRPr>
          </a:p>
          <a:p>
            <a:r>
              <a:rPr lang="en-US" sz="2700" dirty="0">
                <a:solidFill>
                  <a:schemeClr val="bg1">
                    <a:lumMod val="85000"/>
                  </a:schemeClr>
                </a:solidFill>
              </a:rPr>
              <a:t>Vendors will be audited to ensure that appropriate QA and QC plans are developed, implemented and followed. In addition vendors will be required to write and deliver formal reports and documentation to INFN-LASA including:</a:t>
            </a:r>
          </a:p>
          <a:p>
            <a:pPr lvl="1"/>
            <a:r>
              <a:rPr lang="en-US" sz="2400" dirty="0">
                <a:solidFill>
                  <a:schemeClr val="bg1">
                    <a:lumMod val="85000"/>
                  </a:schemeClr>
                </a:solidFill>
              </a:rPr>
              <a:t>Technical analysis</a:t>
            </a:r>
          </a:p>
          <a:p>
            <a:pPr lvl="1"/>
            <a:r>
              <a:rPr lang="en-US" sz="2400" b="1" u="sng" dirty="0">
                <a:solidFill>
                  <a:srgbClr val="FF0000"/>
                </a:solidFill>
              </a:rPr>
              <a:t>Quality Control Plans (QCPs)</a:t>
            </a:r>
            <a:r>
              <a:rPr lang="en-US" sz="2400" b="1" dirty="0">
                <a:solidFill>
                  <a:srgbClr val="FF0000"/>
                </a:solidFill>
              </a:rPr>
              <a:t> &amp; </a:t>
            </a:r>
            <a:r>
              <a:rPr lang="en-US" sz="2400" b="1" u="sng" dirty="0">
                <a:solidFill>
                  <a:srgbClr val="FF0000"/>
                </a:solidFill>
              </a:rPr>
              <a:t>Manufacturing and Inspection Plan</a:t>
            </a:r>
          </a:p>
          <a:p>
            <a:pPr lvl="1"/>
            <a:r>
              <a:rPr lang="en-US" sz="2400" dirty="0">
                <a:solidFill>
                  <a:schemeClr val="bg1">
                    <a:lumMod val="85000"/>
                  </a:schemeClr>
                </a:solidFill>
              </a:rPr>
              <a:t>Materials analysis data and traceability reports</a:t>
            </a:r>
          </a:p>
          <a:p>
            <a:pPr lvl="1"/>
            <a:r>
              <a:rPr lang="en-US" sz="2400" dirty="0">
                <a:solidFill>
                  <a:schemeClr val="bg1">
                    <a:lumMod val="85000"/>
                  </a:schemeClr>
                </a:solidFill>
              </a:rPr>
              <a:t>Inspection reports</a:t>
            </a:r>
          </a:p>
          <a:p>
            <a:pPr lvl="1"/>
            <a:r>
              <a:rPr lang="en-US" sz="2400" dirty="0">
                <a:solidFill>
                  <a:schemeClr val="bg1">
                    <a:lumMod val="85000"/>
                  </a:schemeClr>
                </a:solidFill>
              </a:rPr>
              <a:t>Detailed time planning</a:t>
            </a:r>
          </a:p>
        </p:txBody>
      </p:sp>
      <p:sp>
        <p:nvSpPr>
          <p:cNvPr id="4" name="Date Placeholder 3">
            <a:extLst>
              <a:ext uri="{FF2B5EF4-FFF2-40B4-BE49-F238E27FC236}">
                <a16:creationId xmlns:a16="http://schemas.microsoft.com/office/drawing/2014/main" id="{9EAEBCD5-04EA-4D78-81F6-E62F2F018F45}"/>
              </a:ext>
            </a:extLst>
          </p:cNvPr>
          <p:cNvSpPr>
            <a:spLocks noGrp="1"/>
          </p:cNvSpPr>
          <p:nvPr>
            <p:ph type="dt" sz="half" idx="10"/>
          </p:nvPr>
        </p:nvSpPr>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
        <p:nvSpPr>
          <p:cNvPr id="5" name="Slide Number Placeholder 4">
            <a:extLst>
              <a:ext uri="{FF2B5EF4-FFF2-40B4-BE49-F238E27FC236}">
                <a16:creationId xmlns:a16="http://schemas.microsoft.com/office/drawing/2014/main" id="{D49D4FE3-6203-4771-8EF9-C8EB4CD791E7}"/>
              </a:ext>
            </a:extLst>
          </p:cNvPr>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5</a:t>
            </a:fld>
            <a:endParaRPr lang="it-IT" dirty="0">
              <a:solidFill>
                <a:prstClr val="black">
                  <a:tint val="75000"/>
                </a:prstClr>
              </a:solidFill>
              <a:latin typeface="Arial"/>
            </a:endParaRPr>
          </a:p>
        </p:txBody>
      </p:sp>
    </p:spTree>
    <p:extLst>
      <p:ext uri="{BB962C8B-B14F-4D97-AF65-F5344CB8AC3E}">
        <p14:creationId xmlns:p14="http://schemas.microsoft.com/office/powerpoint/2010/main" val="2752570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64A2-C15A-4C11-B35F-B067EF4376E5}"/>
              </a:ext>
            </a:extLst>
          </p:cNvPr>
          <p:cNvSpPr>
            <a:spLocks noGrp="1"/>
          </p:cNvSpPr>
          <p:nvPr>
            <p:ph type="title"/>
          </p:nvPr>
        </p:nvSpPr>
        <p:spPr>
          <a:xfrm>
            <a:off x="897308" y="13372"/>
            <a:ext cx="10685092" cy="1143000"/>
          </a:xfrm>
        </p:spPr>
        <p:txBody>
          <a:bodyPr/>
          <a:lstStyle/>
          <a:p>
            <a:r>
              <a:rPr lang="en-US" dirty="0"/>
              <a:t>The 5 Acceptance Levels (ESS case)</a:t>
            </a:r>
          </a:p>
        </p:txBody>
      </p:sp>
      <p:sp>
        <p:nvSpPr>
          <p:cNvPr id="3" name="Content Placeholder 2">
            <a:extLst>
              <a:ext uri="{FF2B5EF4-FFF2-40B4-BE49-F238E27FC236}">
                <a16:creationId xmlns:a16="http://schemas.microsoft.com/office/drawing/2014/main" id="{923F9964-7679-4D3B-BAC6-1F9EF8B4F3CC}"/>
              </a:ext>
            </a:extLst>
          </p:cNvPr>
          <p:cNvSpPr>
            <a:spLocks noGrp="1"/>
          </p:cNvSpPr>
          <p:nvPr>
            <p:ph idx="1"/>
          </p:nvPr>
        </p:nvSpPr>
        <p:spPr>
          <a:xfrm>
            <a:off x="947412" y="1021859"/>
            <a:ext cx="10685092" cy="5035728"/>
          </a:xfrm>
        </p:spPr>
        <p:txBody>
          <a:bodyPr>
            <a:normAutofit/>
          </a:bodyPr>
          <a:lstStyle/>
          <a:p>
            <a:pPr marL="0" indent="0">
              <a:buNone/>
            </a:pPr>
            <a:endParaRPr lang="en-US" dirty="0"/>
          </a:p>
          <a:p>
            <a:endParaRPr lang="en-US" sz="2500" b="1" dirty="0"/>
          </a:p>
          <a:p>
            <a:endParaRPr lang="en-US" sz="2500" b="1" dirty="0"/>
          </a:p>
          <a:p>
            <a:r>
              <a:rPr lang="en-US" sz="2500" b="1" dirty="0"/>
              <a:t>As for ESS</a:t>
            </a:r>
            <a:r>
              <a:rPr lang="en-US" sz="2500" dirty="0"/>
              <a:t>, PIP-II QA will be based on </a:t>
            </a:r>
            <a:r>
              <a:rPr lang="en-US" sz="2500" b="1" dirty="0"/>
              <a:t>5 Acceptance levels (Als)</a:t>
            </a:r>
            <a:r>
              <a:rPr lang="en-US" sz="2500" dirty="0"/>
              <a:t>:</a:t>
            </a:r>
          </a:p>
          <a:p>
            <a:pPr lvl="1"/>
            <a:r>
              <a:rPr lang="en-US" sz="2200" dirty="0"/>
              <a:t>Al1-Al2-Al3: cavity production (industry)</a:t>
            </a:r>
          </a:p>
          <a:p>
            <a:pPr lvl="1"/>
            <a:r>
              <a:rPr lang="en-US" sz="2200" dirty="0"/>
              <a:t>Al4: cavity performance </a:t>
            </a:r>
            <a:r>
              <a:rPr lang="en-US" sz="2200" dirty="0" smtClean="0"/>
              <a:t>(qualification test partner)</a:t>
            </a:r>
            <a:endParaRPr lang="en-US" sz="2200" dirty="0"/>
          </a:p>
          <a:p>
            <a:pPr lvl="1"/>
            <a:r>
              <a:rPr lang="en-US" sz="2200" dirty="0"/>
              <a:t>Al5: cavity ready for string assembly (CEA) -&gt; cavity handover to FNAL</a:t>
            </a:r>
          </a:p>
        </p:txBody>
      </p:sp>
      <p:sp>
        <p:nvSpPr>
          <p:cNvPr id="4" name="Date Placeholder 3">
            <a:extLst>
              <a:ext uri="{FF2B5EF4-FFF2-40B4-BE49-F238E27FC236}">
                <a16:creationId xmlns:a16="http://schemas.microsoft.com/office/drawing/2014/main" id="{9EAEBCD5-04EA-4D78-81F6-E62F2F018F45}"/>
              </a:ext>
            </a:extLst>
          </p:cNvPr>
          <p:cNvSpPr>
            <a:spLocks noGrp="1"/>
          </p:cNvSpPr>
          <p:nvPr>
            <p:ph type="dt" sz="half" idx="10"/>
          </p:nvPr>
        </p:nvSpPr>
        <p:spPr/>
        <p:txBody>
          <a:bodyPr/>
          <a:lstStyle/>
          <a:p>
            <a:pPr defTabSz="456516"/>
            <a:r>
              <a:rPr lang="it-IT" dirty="0">
                <a:solidFill>
                  <a:prstClr val="black">
                    <a:tint val="75000"/>
                  </a:prstClr>
                </a:solidFill>
                <a:latin typeface="Arial"/>
              </a:rPr>
              <a:t>30 June 2022</a:t>
            </a:r>
            <a:endParaRPr lang="en-US" dirty="0">
              <a:solidFill>
                <a:prstClr val="black">
                  <a:tint val="75000"/>
                </a:prstClr>
              </a:solidFill>
              <a:latin typeface="Arial"/>
            </a:endParaRPr>
          </a:p>
        </p:txBody>
      </p:sp>
      <p:sp>
        <p:nvSpPr>
          <p:cNvPr id="5" name="Slide Number Placeholder 4">
            <a:extLst>
              <a:ext uri="{FF2B5EF4-FFF2-40B4-BE49-F238E27FC236}">
                <a16:creationId xmlns:a16="http://schemas.microsoft.com/office/drawing/2014/main" id="{D49D4FE3-6203-4771-8EF9-C8EB4CD791E7}"/>
              </a:ext>
            </a:extLst>
          </p:cNvPr>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6</a:t>
            </a:fld>
            <a:endParaRPr lang="it-IT" dirty="0">
              <a:solidFill>
                <a:prstClr val="black">
                  <a:tint val="75000"/>
                </a:prstClr>
              </a:solidFill>
              <a:latin typeface="Arial"/>
            </a:endParaRPr>
          </a:p>
        </p:txBody>
      </p:sp>
    </p:spTree>
    <p:extLst>
      <p:ext uri="{BB962C8B-B14F-4D97-AF65-F5344CB8AC3E}">
        <p14:creationId xmlns:p14="http://schemas.microsoft.com/office/powerpoint/2010/main" val="1986151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0729" y="-65716"/>
            <a:ext cx="10685092" cy="1143000"/>
          </a:xfrm>
        </p:spPr>
        <p:txBody>
          <a:bodyPr vert="horz" lIns="91440" tIns="45720" rIns="91440" bIns="45720" rtlCol="0" anchor="ctr">
            <a:normAutofit/>
          </a:bodyPr>
          <a:lstStyle/>
          <a:p>
            <a:r>
              <a:rPr lang="it-IT" dirty="0"/>
              <a:t>INFN-LASA ESS </a:t>
            </a:r>
            <a:r>
              <a:rPr lang="it-IT" dirty="0" err="1"/>
              <a:t>cavities</a:t>
            </a:r>
            <a:r>
              <a:rPr lang="it-IT" dirty="0"/>
              <a:t> production </a:t>
            </a:r>
            <a:r>
              <a:rPr lang="it-IT" dirty="0" err="1"/>
              <a:t>workflow</a:t>
            </a:r>
            <a:endParaRPr lang="it-IT" dirty="0"/>
          </a:p>
        </p:txBody>
      </p:sp>
      <p:sp>
        <p:nvSpPr>
          <p:cNvPr id="5" name="Segnaposto numero diapositiva 4">
            <a:extLst>
              <a:ext uri="{FF2B5EF4-FFF2-40B4-BE49-F238E27FC236}">
                <a16:creationId xmlns:a16="http://schemas.microsoft.com/office/drawing/2014/main" id="{4B7C67B4-7379-E843-A7D7-EB9EE4BBA186}"/>
              </a:ext>
            </a:extLst>
          </p:cNvPr>
          <p:cNvSpPr>
            <a:spLocks noGrp="1"/>
          </p:cNvSpPr>
          <p:nvPr>
            <p:ph type="sldNum" sz="quarter" idx="12"/>
          </p:nvPr>
        </p:nvSpPr>
        <p:spPr/>
        <p:txBody>
          <a:bodyPr/>
          <a:lstStyle/>
          <a:p>
            <a:fld id="{04C9B3F7-442F-44E1-8CDE-96AB193CDDE0}" type="slidenum">
              <a:rPr lang="it-IT" smtClean="0"/>
              <a:t>7</a:t>
            </a:fld>
            <a:endParaRPr lang="it-IT"/>
          </a:p>
        </p:txBody>
      </p:sp>
      <p:pic>
        <p:nvPicPr>
          <p:cNvPr id="9" name="Immagine 7">
            <a:extLst>
              <a:ext uri="{FF2B5EF4-FFF2-40B4-BE49-F238E27FC236}">
                <a16:creationId xmlns:a16="http://schemas.microsoft.com/office/drawing/2014/main" id="{83A97080-E532-44C7-8113-026A3ACEC1FC}"/>
              </a:ext>
            </a:extLst>
          </p:cNvPr>
          <p:cNvPicPr>
            <a:picLocks noChangeAspect="1"/>
          </p:cNvPicPr>
          <p:nvPr/>
        </p:nvPicPr>
        <p:blipFill>
          <a:blip r:embed="rId2"/>
          <a:stretch>
            <a:fillRect/>
          </a:stretch>
        </p:blipFill>
        <p:spPr>
          <a:xfrm>
            <a:off x="11071909" y="0"/>
            <a:ext cx="1119523" cy="580494"/>
          </a:xfrm>
          <a:prstGeom prst="rect">
            <a:avLst/>
          </a:prstGeom>
        </p:spPr>
      </p:pic>
      <p:grpSp>
        <p:nvGrpSpPr>
          <p:cNvPr id="8" name="Group 7">
            <a:extLst>
              <a:ext uri="{FF2B5EF4-FFF2-40B4-BE49-F238E27FC236}">
                <a16:creationId xmlns:a16="http://schemas.microsoft.com/office/drawing/2014/main" id="{BF8E4891-CFD9-4493-A339-5AFB50344696}"/>
              </a:ext>
            </a:extLst>
          </p:cNvPr>
          <p:cNvGrpSpPr/>
          <p:nvPr/>
        </p:nvGrpSpPr>
        <p:grpSpPr>
          <a:xfrm>
            <a:off x="806498" y="908720"/>
            <a:ext cx="11338174" cy="5949280"/>
            <a:chOff x="787413" y="938677"/>
            <a:chExt cx="11384934" cy="5903836"/>
          </a:xfrm>
        </p:grpSpPr>
        <p:cxnSp>
          <p:nvCxnSpPr>
            <p:cNvPr id="10" name="Connettore 4 103">
              <a:extLst>
                <a:ext uri="{FF2B5EF4-FFF2-40B4-BE49-F238E27FC236}">
                  <a16:creationId xmlns:a16="http://schemas.microsoft.com/office/drawing/2014/main" id="{49F03639-A88F-49B0-93C5-6CBA6F2E63FC}"/>
                </a:ext>
              </a:extLst>
            </p:cNvPr>
            <p:cNvCxnSpPr>
              <a:cxnSpLocks/>
            </p:cNvCxnSpPr>
            <p:nvPr/>
          </p:nvCxnSpPr>
          <p:spPr>
            <a:xfrm rot="10800000">
              <a:off x="2174746" y="2233649"/>
              <a:ext cx="1120621" cy="3814020"/>
            </a:xfrm>
            <a:prstGeom prst="bentConnector3">
              <a:avLst>
                <a:gd name="adj1" fmla="val 231603"/>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ilindro 8">
              <a:extLst>
                <a:ext uri="{FF2B5EF4-FFF2-40B4-BE49-F238E27FC236}">
                  <a16:creationId xmlns:a16="http://schemas.microsoft.com/office/drawing/2014/main" id="{B238824F-9418-49DB-86BA-C9791F1DCD7E}"/>
                </a:ext>
              </a:extLst>
            </p:cNvPr>
            <p:cNvSpPr/>
            <p:nvPr/>
          </p:nvSpPr>
          <p:spPr>
            <a:xfrm rot="750450">
              <a:off x="10193208" y="2651931"/>
              <a:ext cx="589328" cy="74622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e 93">
              <a:extLst>
                <a:ext uri="{FF2B5EF4-FFF2-40B4-BE49-F238E27FC236}">
                  <a16:creationId xmlns:a16="http://schemas.microsoft.com/office/drawing/2014/main" id="{9A9D50A1-863E-4FEB-8E5B-C4C607C451D6}"/>
                </a:ext>
              </a:extLst>
            </p:cNvPr>
            <p:cNvSpPr/>
            <p:nvPr/>
          </p:nvSpPr>
          <p:spPr>
            <a:xfrm>
              <a:off x="7487564" y="4881466"/>
              <a:ext cx="2115198" cy="135101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cap="small" dirty="0">
                  <a:solidFill>
                    <a:schemeClr val="tx1"/>
                  </a:solidFill>
                </a:rPr>
                <a:t>CEA</a:t>
              </a:r>
            </a:p>
            <a:p>
              <a:pPr algn="ctr"/>
              <a:r>
                <a:rPr lang="it-IT" cap="small" dirty="0">
                  <a:solidFill>
                    <a:schemeClr val="tx1"/>
                  </a:solidFill>
                </a:rPr>
                <a:t>Cavities Assembly in criomodules</a:t>
              </a:r>
            </a:p>
            <a:p>
              <a:pPr algn="ctr"/>
              <a:endParaRPr lang="it-IT" dirty="0">
                <a:solidFill>
                  <a:schemeClr val="tx1"/>
                </a:solidFill>
              </a:endParaRPr>
            </a:p>
          </p:txBody>
        </p:sp>
        <p:sp>
          <p:nvSpPr>
            <p:cNvPr id="13" name="Ovale 7">
              <a:extLst>
                <a:ext uri="{FF2B5EF4-FFF2-40B4-BE49-F238E27FC236}">
                  <a16:creationId xmlns:a16="http://schemas.microsoft.com/office/drawing/2014/main" id="{9346D70A-14F3-4487-8856-FDCDF4DD30C4}"/>
                </a:ext>
              </a:extLst>
            </p:cNvPr>
            <p:cNvSpPr/>
            <p:nvPr/>
          </p:nvSpPr>
          <p:spPr>
            <a:xfrm>
              <a:off x="10270353" y="1701455"/>
              <a:ext cx="539846" cy="539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94">
              <a:extLst>
                <a:ext uri="{FF2B5EF4-FFF2-40B4-BE49-F238E27FC236}">
                  <a16:creationId xmlns:a16="http://schemas.microsoft.com/office/drawing/2014/main" id="{4C1173A2-FDAB-4293-BBFA-CC9F9123C21E}"/>
                </a:ext>
              </a:extLst>
            </p:cNvPr>
            <p:cNvSpPr txBox="1"/>
            <p:nvPr/>
          </p:nvSpPr>
          <p:spPr>
            <a:xfrm>
              <a:off x="1481319" y="5754360"/>
              <a:ext cx="1159292" cy="307777"/>
            </a:xfrm>
            <a:prstGeom prst="rect">
              <a:avLst/>
            </a:prstGeom>
            <a:noFill/>
          </p:spPr>
          <p:txBody>
            <a:bodyPr wrap="none" rtlCol="0">
              <a:spAutoFit/>
            </a:bodyPr>
            <a:lstStyle/>
            <a:p>
              <a:r>
                <a:rPr lang="en-US" sz="1400" cap="small" dirty="0"/>
                <a:t>Not qualified</a:t>
              </a:r>
            </a:p>
          </p:txBody>
        </p:sp>
        <p:pic>
          <p:nvPicPr>
            <p:cNvPr id="15" name="Immagine 2">
              <a:extLst>
                <a:ext uri="{FF2B5EF4-FFF2-40B4-BE49-F238E27FC236}">
                  <a16:creationId xmlns:a16="http://schemas.microsoft.com/office/drawing/2014/main" id="{305D38DE-5FA2-49E0-A4D7-5679B9BBA5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4145" y="6114415"/>
              <a:ext cx="1618904" cy="686058"/>
            </a:xfrm>
            <a:prstGeom prst="rect">
              <a:avLst/>
            </a:prstGeom>
          </p:spPr>
        </p:pic>
        <p:sp>
          <p:nvSpPr>
            <p:cNvPr id="16" name="Documento multiplo 84">
              <a:extLst>
                <a:ext uri="{FF2B5EF4-FFF2-40B4-BE49-F238E27FC236}">
                  <a16:creationId xmlns:a16="http://schemas.microsoft.com/office/drawing/2014/main" id="{0CB057FA-0189-4874-A8A7-26719B6E225D}"/>
                </a:ext>
              </a:extLst>
            </p:cNvPr>
            <p:cNvSpPr/>
            <p:nvPr/>
          </p:nvSpPr>
          <p:spPr>
            <a:xfrm>
              <a:off x="10260960" y="2401910"/>
              <a:ext cx="580545" cy="537623"/>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CasellaDiTesto 52">
              <a:extLst>
                <a:ext uri="{FF2B5EF4-FFF2-40B4-BE49-F238E27FC236}">
                  <a16:creationId xmlns:a16="http://schemas.microsoft.com/office/drawing/2014/main" id="{F87E0F28-8F33-40F6-8DA7-5AFAF21DC55F}"/>
                </a:ext>
              </a:extLst>
            </p:cNvPr>
            <p:cNvSpPr txBox="1"/>
            <p:nvPr/>
          </p:nvSpPr>
          <p:spPr>
            <a:xfrm>
              <a:off x="4938818" y="1086129"/>
              <a:ext cx="1677382" cy="120032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endParaRPr lang="en-US" cap="small" dirty="0"/>
            </a:p>
            <a:p>
              <a:pPr algn="ctr"/>
              <a:endParaRPr lang="en-US" cap="small" dirty="0"/>
            </a:p>
            <a:p>
              <a:pPr algn="ctr"/>
              <a:r>
                <a:rPr lang="en-US" cap="small" dirty="0"/>
                <a:t>Eddy current</a:t>
              </a:r>
            </a:p>
            <a:p>
              <a:pPr algn="ctr"/>
              <a:r>
                <a:rPr lang="en-US" cap="small" dirty="0" smtClean="0"/>
                <a:t>Scanning (DESY)</a:t>
              </a:r>
              <a:endParaRPr lang="en-US" cap="small" dirty="0"/>
            </a:p>
          </p:txBody>
        </p:sp>
        <p:sp>
          <p:nvSpPr>
            <p:cNvPr id="18" name="Rettangolo arrotondato 54">
              <a:extLst>
                <a:ext uri="{FF2B5EF4-FFF2-40B4-BE49-F238E27FC236}">
                  <a16:creationId xmlns:a16="http://schemas.microsoft.com/office/drawing/2014/main" id="{B93A1803-05FB-4CA9-8070-FC51E4656724}"/>
                </a:ext>
              </a:extLst>
            </p:cNvPr>
            <p:cNvSpPr/>
            <p:nvPr/>
          </p:nvSpPr>
          <p:spPr>
            <a:xfrm>
              <a:off x="2174745" y="1358950"/>
              <a:ext cx="1722223" cy="17493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cap="small" dirty="0">
                  <a:solidFill>
                    <a:schemeClr val="tx1"/>
                  </a:solidFill>
                </a:rPr>
                <a:t>INDUSTRY</a:t>
              </a:r>
            </a:p>
          </p:txBody>
        </p:sp>
        <p:sp>
          <p:nvSpPr>
            <p:cNvPr id="19" name="CasellaDiTesto 90">
              <a:extLst>
                <a:ext uri="{FF2B5EF4-FFF2-40B4-BE49-F238E27FC236}">
                  <a16:creationId xmlns:a16="http://schemas.microsoft.com/office/drawing/2014/main" id="{2676AFFE-9721-4625-8EB5-5BAE0B48A2A2}"/>
                </a:ext>
              </a:extLst>
            </p:cNvPr>
            <p:cNvSpPr txBox="1"/>
            <p:nvPr/>
          </p:nvSpPr>
          <p:spPr>
            <a:xfrm>
              <a:off x="4310601" y="2945040"/>
              <a:ext cx="1153649" cy="830997"/>
            </a:xfrm>
            <a:prstGeom prst="rect">
              <a:avLst/>
            </a:prstGeom>
            <a:noFill/>
          </p:spPr>
          <p:txBody>
            <a:bodyPr wrap="none" rtlCol="0">
              <a:spAutoFit/>
            </a:bodyPr>
            <a:lstStyle/>
            <a:p>
              <a:pPr algn="ctr"/>
              <a:r>
                <a:rPr lang="en-US" sz="1600" cap="small" dirty="0"/>
                <a:t>Special</a:t>
              </a:r>
            </a:p>
            <a:p>
              <a:pPr algn="ctr"/>
              <a:r>
                <a:rPr lang="en-US" sz="1600" cap="small" dirty="0"/>
                <a:t>diagnostic</a:t>
              </a:r>
            </a:p>
            <a:p>
              <a:pPr algn="ctr"/>
              <a:r>
                <a:rPr lang="en-US" sz="1600" cap="small" dirty="0"/>
                <a:t>Rs vs. T, etc.</a:t>
              </a:r>
            </a:p>
          </p:txBody>
        </p:sp>
        <p:cxnSp>
          <p:nvCxnSpPr>
            <p:cNvPr id="20" name="Connettore 2 125">
              <a:extLst>
                <a:ext uri="{FF2B5EF4-FFF2-40B4-BE49-F238E27FC236}">
                  <a16:creationId xmlns:a16="http://schemas.microsoft.com/office/drawing/2014/main" id="{14F1D876-5D3A-4C50-8BA2-A53065200EAF}"/>
                </a:ext>
              </a:extLst>
            </p:cNvPr>
            <p:cNvCxnSpPr>
              <a:cxnSpLocks/>
              <a:endCxn id="12" idx="3"/>
            </p:cNvCxnSpPr>
            <p:nvPr/>
          </p:nvCxnSpPr>
          <p:spPr>
            <a:xfrm flipV="1">
              <a:off x="4575429" y="6034627"/>
              <a:ext cx="3221899" cy="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grpSp>
          <p:nvGrpSpPr>
            <p:cNvPr id="21" name="Gruppo 138">
              <a:extLst>
                <a:ext uri="{FF2B5EF4-FFF2-40B4-BE49-F238E27FC236}">
                  <a16:creationId xmlns:a16="http://schemas.microsoft.com/office/drawing/2014/main" id="{A243CCE2-F502-4E76-AB44-BA2E302F4F3C}"/>
                </a:ext>
              </a:extLst>
            </p:cNvPr>
            <p:cNvGrpSpPr/>
            <p:nvPr/>
          </p:nvGrpSpPr>
          <p:grpSpPr>
            <a:xfrm>
              <a:off x="9519573" y="3763340"/>
              <a:ext cx="2581252" cy="1373723"/>
              <a:chOff x="10372776" y="7663478"/>
              <a:chExt cx="1998734" cy="2544514"/>
            </a:xfrm>
          </p:grpSpPr>
          <p:sp>
            <p:nvSpPr>
              <p:cNvPr id="49" name="Cornice 132">
                <a:extLst>
                  <a:ext uri="{FF2B5EF4-FFF2-40B4-BE49-F238E27FC236}">
                    <a16:creationId xmlns:a16="http://schemas.microsoft.com/office/drawing/2014/main" id="{D88179E2-0987-4BDA-B214-89094581A2AE}"/>
                  </a:ext>
                </a:extLst>
              </p:cNvPr>
              <p:cNvSpPr/>
              <p:nvPr/>
            </p:nvSpPr>
            <p:spPr>
              <a:xfrm>
                <a:off x="10372776" y="7663478"/>
                <a:ext cx="1998734" cy="2544514"/>
              </a:xfrm>
              <a:prstGeom prst="fram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50" name="Rettangolo 133">
                <a:extLst>
                  <a:ext uri="{FF2B5EF4-FFF2-40B4-BE49-F238E27FC236}">
                    <a16:creationId xmlns:a16="http://schemas.microsoft.com/office/drawing/2014/main" id="{BBFD8534-6F07-4239-8496-C0AE78B9EA83}"/>
                  </a:ext>
                </a:extLst>
              </p:cNvPr>
              <p:cNvSpPr/>
              <p:nvPr/>
            </p:nvSpPr>
            <p:spPr>
              <a:xfrm>
                <a:off x="10638868" y="8259583"/>
                <a:ext cx="1466549" cy="131120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it-IT" sz="2000" cap="small" dirty="0"/>
                  <a:t>Cryomodule test </a:t>
                </a:r>
                <a:r>
                  <a:rPr lang="it-IT" sz="2000" cap="small" dirty="0" err="1"/>
                  <a:t>at</a:t>
                </a:r>
                <a:r>
                  <a:rPr lang="it-IT" sz="2000" cap="small" dirty="0"/>
                  <a:t> </a:t>
                </a:r>
                <a:r>
                  <a:rPr lang="it-IT" sz="2000" cap="small" dirty="0" smtClean="0"/>
                  <a:t>ESS</a:t>
                </a:r>
                <a:endParaRPr lang="it-IT" sz="2000" cap="small" dirty="0"/>
              </a:p>
            </p:txBody>
          </p:sp>
        </p:grpSp>
        <p:sp>
          <p:nvSpPr>
            <p:cNvPr id="22" name="CasellaDiTesto 176">
              <a:extLst>
                <a:ext uri="{FF2B5EF4-FFF2-40B4-BE49-F238E27FC236}">
                  <a16:creationId xmlns:a16="http://schemas.microsoft.com/office/drawing/2014/main" id="{1809229A-AE8A-4F94-AE1D-846DB9A57227}"/>
                </a:ext>
              </a:extLst>
            </p:cNvPr>
            <p:cNvSpPr txBox="1"/>
            <p:nvPr/>
          </p:nvSpPr>
          <p:spPr>
            <a:xfrm>
              <a:off x="7406929" y="1196772"/>
              <a:ext cx="775212" cy="307777"/>
            </a:xfrm>
            <a:prstGeom prst="rect">
              <a:avLst/>
            </a:prstGeom>
            <a:noFill/>
          </p:spPr>
          <p:txBody>
            <a:bodyPr wrap="none" rtlCol="0">
              <a:spAutoFit/>
            </a:bodyPr>
            <a:lstStyle/>
            <a:p>
              <a:r>
                <a:rPr lang="en-US" sz="1400" cap="small" dirty="0"/>
                <a:t>Rejected</a:t>
              </a:r>
            </a:p>
          </p:txBody>
        </p:sp>
        <p:sp>
          <p:nvSpPr>
            <p:cNvPr id="23" name="CasellaDiTesto 51">
              <a:extLst>
                <a:ext uri="{FF2B5EF4-FFF2-40B4-BE49-F238E27FC236}">
                  <a16:creationId xmlns:a16="http://schemas.microsoft.com/office/drawing/2014/main" id="{63A5993E-BC03-46F1-925A-03F825F05D2E}"/>
                </a:ext>
              </a:extLst>
            </p:cNvPr>
            <p:cNvSpPr txBox="1"/>
            <p:nvPr/>
          </p:nvSpPr>
          <p:spPr>
            <a:xfrm>
              <a:off x="7698784" y="1753584"/>
              <a:ext cx="1031450" cy="132343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a:endParaRPr lang="en-US" sz="2000" dirty="0"/>
            </a:p>
            <a:p>
              <a:pPr algn="ctr"/>
              <a:r>
                <a:rPr lang="en-US" sz="2000" dirty="0"/>
                <a:t>INFN LASA</a:t>
              </a:r>
            </a:p>
            <a:p>
              <a:pPr algn="ctr"/>
              <a:endParaRPr lang="en-US" sz="2000" dirty="0"/>
            </a:p>
          </p:txBody>
        </p:sp>
        <p:sp>
          <p:nvSpPr>
            <p:cNvPr id="24" name="CasellaDiTesto 72">
              <a:extLst>
                <a:ext uri="{FF2B5EF4-FFF2-40B4-BE49-F238E27FC236}">
                  <a16:creationId xmlns:a16="http://schemas.microsoft.com/office/drawing/2014/main" id="{138473A5-8BAB-4CC4-9E84-0C4F4F3A8073}"/>
                </a:ext>
              </a:extLst>
            </p:cNvPr>
            <p:cNvSpPr txBox="1"/>
            <p:nvPr/>
          </p:nvSpPr>
          <p:spPr>
            <a:xfrm>
              <a:off x="3974670" y="1983638"/>
              <a:ext cx="814262" cy="307777"/>
            </a:xfrm>
            <a:prstGeom prst="rect">
              <a:avLst/>
            </a:prstGeom>
            <a:noFill/>
          </p:spPr>
          <p:txBody>
            <a:bodyPr wrap="none" rtlCol="0">
              <a:spAutoFit/>
            </a:bodyPr>
            <a:lstStyle/>
            <a:p>
              <a:r>
                <a:rPr lang="en-US" sz="1400" cap="small" dirty="0"/>
                <a:t>Accepted</a:t>
              </a:r>
            </a:p>
          </p:txBody>
        </p:sp>
        <p:sp>
          <p:nvSpPr>
            <p:cNvPr id="25" name="Callout con frecce a sinistra/destra 30">
              <a:extLst>
                <a:ext uri="{FF2B5EF4-FFF2-40B4-BE49-F238E27FC236}">
                  <a16:creationId xmlns:a16="http://schemas.microsoft.com/office/drawing/2014/main" id="{B8A0342A-FC34-47C8-BF68-09F5106543FA}"/>
                </a:ext>
              </a:extLst>
            </p:cNvPr>
            <p:cNvSpPr/>
            <p:nvPr/>
          </p:nvSpPr>
          <p:spPr>
            <a:xfrm>
              <a:off x="3295366" y="5772443"/>
              <a:ext cx="1218466" cy="550451"/>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ttangolo con angoli ritagliati in diagonale 70">
              <a:extLst>
                <a:ext uri="{FF2B5EF4-FFF2-40B4-BE49-F238E27FC236}">
                  <a16:creationId xmlns:a16="http://schemas.microsoft.com/office/drawing/2014/main" id="{72B7BCCA-8A58-43D3-9649-BC01DCC78E8D}"/>
                </a:ext>
              </a:extLst>
            </p:cNvPr>
            <p:cNvSpPr/>
            <p:nvPr/>
          </p:nvSpPr>
          <p:spPr>
            <a:xfrm>
              <a:off x="2164587" y="3993681"/>
              <a:ext cx="1740012" cy="1352641"/>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cap="small" dirty="0">
                  <a:solidFill>
                    <a:schemeClr val="tx1"/>
                  </a:solidFill>
                </a:rPr>
                <a:t>Vertical TEST @</a:t>
              </a:r>
            </a:p>
            <a:p>
              <a:pPr algn="ctr"/>
              <a:r>
                <a:rPr lang="en-US" cap="small" dirty="0" smtClean="0">
                  <a:solidFill>
                    <a:schemeClr val="tx1"/>
                  </a:solidFill>
                </a:rPr>
                <a:t>DESY</a:t>
              </a:r>
              <a:endParaRPr lang="en-US" cap="small" dirty="0">
                <a:solidFill>
                  <a:schemeClr val="tx1"/>
                </a:solidFill>
              </a:endParaRPr>
            </a:p>
          </p:txBody>
        </p:sp>
        <p:sp>
          <p:nvSpPr>
            <p:cNvPr id="27" name="Rettangolo con angoli ritagliati in diagonale 96">
              <a:extLst>
                <a:ext uri="{FF2B5EF4-FFF2-40B4-BE49-F238E27FC236}">
                  <a16:creationId xmlns:a16="http://schemas.microsoft.com/office/drawing/2014/main" id="{E520D262-148D-4E57-9E12-44F7886A4130}"/>
                </a:ext>
              </a:extLst>
            </p:cNvPr>
            <p:cNvSpPr/>
            <p:nvPr/>
          </p:nvSpPr>
          <p:spPr>
            <a:xfrm>
              <a:off x="4022531" y="3993680"/>
              <a:ext cx="1740012" cy="1352641"/>
            </a:xfrm>
            <a:prstGeom prst="snip2Diag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cap="small" dirty="0">
                  <a:solidFill>
                    <a:schemeClr val="tx1"/>
                  </a:solidFill>
                </a:rPr>
                <a:t>Vertical TEST @</a:t>
              </a:r>
            </a:p>
            <a:p>
              <a:pPr algn="ctr"/>
              <a:r>
                <a:rPr lang="en-US" cap="small" dirty="0">
                  <a:solidFill>
                    <a:schemeClr val="tx1"/>
                  </a:solidFill>
                </a:rPr>
                <a:t>LASA</a:t>
              </a:r>
            </a:p>
          </p:txBody>
        </p:sp>
        <p:sp>
          <p:nvSpPr>
            <p:cNvPr id="28" name="CasellaDiTesto 100">
              <a:extLst>
                <a:ext uri="{FF2B5EF4-FFF2-40B4-BE49-F238E27FC236}">
                  <a16:creationId xmlns:a16="http://schemas.microsoft.com/office/drawing/2014/main" id="{578F8339-66AB-4BC6-8E6D-948B754D95A8}"/>
                </a:ext>
              </a:extLst>
            </p:cNvPr>
            <p:cNvSpPr txBox="1"/>
            <p:nvPr/>
          </p:nvSpPr>
          <p:spPr>
            <a:xfrm>
              <a:off x="2174741" y="3298907"/>
              <a:ext cx="836992" cy="369332"/>
            </a:xfrm>
            <a:prstGeom prst="rect">
              <a:avLst/>
            </a:prstGeom>
            <a:noFill/>
          </p:spPr>
          <p:txBody>
            <a:bodyPr wrap="square" rtlCol="0">
              <a:spAutoFit/>
            </a:bodyPr>
            <a:lstStyle/>
            <a:p>
              <a:pPr algn="ctr"/>
              <a:r>
                <a:rPr lang="en-US" sz="1600" cap="small" dirty="0"/>
                <a:t>Series</a:t>
              </a:r>
              <a:r>
                <a:rPr lang="en-US" b="1" dirty="0"/>
                <a:t> </a:t>
              </a:r>
            </a:p>
          </p:txBody>
        </p:sp>
        <p:cxnSp>
          <p:nvCxnSpPr>
            <p:cNvPr id="29" name="Connettore 4 111">
              <a:extLst>
                <a:ext uri="{FF2B5EF4-FFF2-40B4-BE49-F238E27FC236}">
                  <a16:creationId xmlns:a16="http://schemas.microsoft.com/office/drawing/2014/main" id="{78018303-55B7-46E9-B629-714677651A91}"/>
                </a:ext>
              </a:extLst>
            </p:cNvPr>
            <p:cNvCxnSpPr>
              <a:cxnSpLocks/>
              <a:stCxn id="12" idx="0"/>
              <a:endCxn id="49" idx="1"/>
            </p:cNvCxnSpPr>
            <p:nvPr/>
          </p:nvCxnSpPr>
          <p:spPr>
            <a:xfrm rot="5400000" flipH="1" flipV="1">
              <a:off x="8816736" y="4178629"/>
              <a:ext cx="431264" cy="974410"/>
            </a:xfrm>
            <a:prstGeom prst="bentConnector2">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30" name="Immagine 1">
              <a:extLst>
                <a:ext uri="{FF2B5EF4-FFF2-40B4-BE49-F238E27FC236}">
                  <a16:creationId xmlns:a16="http://schemas.microsoft.com/office/drawing/2014/main" id="{7E3142C2-ECB9-47D7-B9AD-D701C522C1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2197" y="1182141"/>
              <a:ext cx="854730" cy="479569"/>
            </a:xfrm>
            <a:prstGeom prst="rect">
              <a:avLst/>
            </a:prstGeom>
            <a:ln>
              <a:noFill/>
            </a:ln>
            <a:effectLst>
              <a:outerShdw blurRad="292100" dist="139700" dir="2700000" algn="tl" rotWithShape="0">
                <a:srgbClr val="333333">
                  <a:alpha val="65000"/>
                </a:srgbClr>
              </a:outerShdw>
            </a:effectLst>
          </p:spPr>
        </p:pic>
        <p:pic>
          <p:nvPicPr>
            <p:cNvPr id="31" name="Immagine 3">
              <a:extLst>
                <a:ext uri="{FF2B5EF4-FFF2-40B4-BE49-F238E27FC236}">
                  <a16:creationId xmlns:a16="http://schemas.microsoft.com/office/drawing/2014/main" id="{8DCCED44-CCA2-4516-B49D-4977B1FB37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85016" y="1498139"/>
              <a:ext cx="530926" cy="586903"/>
            </a:xfrm>
            <a:prstGeom prst="rect">
              <a:avLst/>
            </a:prstGeom>
          </p:spPr>
        </p:pic>
        <p:pic>
          <p:nvPicPr>
            <p:cNvPr id="32" name="Immagine 4">
              <a:extLst>
                <a:ext uri="{FF2B5EF4-FFF2-40B4-BE49-F238E27FC236}">
                  <a16:creationId xmlns:a16="http://schemas.microsoft.com/office/drawing/2014/main" id="{4B403DF2-F6AB-440C-A1DE-358211467D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45101" y="2451388"/>
              <a:ext cx="1083936" cy="493653"/>
            </a:xfrm>
            <a:prstGeom prst="rect">
              <a:avLst/>
            </a:prstGeom>
          </p:spPr>
        </p:pic>
        <p:pic>
          <p:nvPicPr>
            <p:cNvPr id="33" name="Image 7" descr="C:\D\Projets\ESS\ESSI\01-Managt\RH\pots départs\CM1.png">
              <a:extLst>
                <a:ext uri="{FF2B5EF4-FFF2-40B4-BE49-F238E27FC236}">
                  <a16:creationId xmlns:a16="http://schemas.microsoft.com/office/drawing/2014/main" id="{18693DCC-15BA-4CCD-A306-BF504CD1FE83}"/>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flipH="1">
              <a:off x="9669069" y="5011362"/>
              <a:ext cx="2503278" cy="1831151"/>
            </a:xfrm>
            <a:prstGeom prst="rect">
              <a:avLst/>
            </a:prstGeom>
            <a:noFill/>
            <a:ln>
              <a:noFill/>
            </a:ln>
          </p:spPr>
        </p:pic>
        <p:pic>
          <p:nvPicPr>
            <p:cNvPr id="34" name="Picture 28">
              <a:extLst>
                <a:ext uri="{FF2B5EF4-FFF2-40B4-BE49-F238E27FC236}">
                  <a16:creationId xmlns:a16="http://schemas.microsoft.com/office/drawing/2014/main" id="{5C961F1C-ABDC-40AC-B215-6990F2DA25AD}"/>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787413" y="3447226"/>
              <a:ext cx="1305000" cy="2088000"/>
            </a:xfrm>
            <a:prstGeom prst="rect">
              <a:avLst/>
            </a:prstGeom>
            <a:ln>
              <a:noFill/>
            </a:ln>
            <a:effectLst>
              <a:outerShdw blurRad="292100" dist="139700" dir="2700000" algn="tl" rotWithShape="0">
                <a:srgbClr val="333333">
                  <a:alpha val="65000"/>
                </a:srgbClr>
              </a:outerShdw>
            </a:effectLst>
          </p:spPr>
        </p:pic>
        <p:sp>
          <p:nvSpPr>
            <p:cNvPr id="35" name="Arrow: Right 34">
              <a:extLst>
                <a:ext uri="{FF2B5EF4-FFF2-40B4-BE49-F238E27FC236}">
                  <a16:creationId xmlns:a16="http://schemas.microsoft.com/office/drawing/2014/main" id="{8E24A7A1-6132-494E-89DA-1BBFDF2CDCCA}"/>
                </a:ext>
              </a:extLst>
            </p:cNvPr>
            <p:cNvSpPr/>
            <p:nvPr/>
          </p:nvSpPr>
          <p:spPr>
            <a:xfrm flipH="1">
              <a:off x="8806052" y="1891709"/>
              <a:ext cx="1183764" cy="288000"/>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cap="small" dirty="0">
                  <a:solidFill>
                    <a:schemeClr val="tx1"/>
                  </a:solidFill>
                </a:rPr>
                <a:t>R300</a:t>
              </a:r>
              <a:br>
                <a:rPr lang="en-GB" sz="1400" cap="small" dirty="0">
                  <a:solidFill>
                    <a:schemeClr val="tx1"/>
                  </a:solidFill>
                </a:rPr>
              </a:br>
              <a:r>
                <a:rPr lang="en-GB" sz="1400" cap="small" dirty="0">
                  <a:solidFill>
                    <a:schemeClr val="tx1"/>
                  </a:solidFill>
                </a:rPr>
                <a:t>Sheets</a:t>
              </a:r>
              <a:endParaRPr lang="it-IT" sz="1400" cap="small" dirty="0">
                <a:solidFill>
                  <a:schemeClr val="tx1"/>
                </a:solidFill>
              </a:endParaRPr>
            </a:p>
          </p:txBody>
        </p:sp>
        <p:sp>
          <p:nvSpPr>
            <p:cNvPr id="36" name="Arrow: Right 35">
              <a:extLst>
                <a:ext uri="{FF2B5EF4-FFF2-40B4-BE49-F238E27FC236}">
                  <a16:creationId xmlns:a16="http://schemas.microsoft.com/office/drawing/2014/main" id="{795A30F4-A620-48A8-9315-90CDD451C78C}"/>
                </a:ext>
              </a:extLst>
            </p:cNvPr>
            <p:cNvSpPr/>
            <p:nvPr/>
          </p:nvSpPr>
          <p:spPr>
            <a:xfrm flipH="1">
              <a:off x="8827245" y="2705136"/>
              <a:ext cx="1183764" cy="288000"/>
            </a:xfrm>
            <a:prstGeom prst="rightArrow">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cap="small" dirty="0">
                  <a:solidFill>
                    <a:schemeClr val="tx1"/>
                  </a:solidFill>
                </a:rPr>
                <a:t>Semifinished parts</a:t>
              </a:r>
              <a:endParaRPr lang="it-IT" sz="1400" cap="small" dirty="0">
                <a:solidFill>
                  <a:schemeClr val="tx1"/>
                </a:solidFill>
              </a:endParaRPr>
            </a:p>
          </p:txBody>
        </p:sp>
        <p:sp>
          <p:nvSpPr>
            <p:cNvPr id="37" name="Arrow: Right 36">
              <a:extLst>
                <a:ext uri="{FF2B5EF4-FFF2-40B4-BE49-F238E27FC236}">
                  <a16:creationId xmlns:a16="http://schemas.microsoft.com/office/drawing/2014/main" id="{33A6249C-9864-4029-868B-73AEEA6FB9CE}"/>
                </a:ext>
              </a:extLst>
            </p:cNvPr>
            <p:cNvSpPr/>
            <p:nvPr/>
          </p:nvSpPr>
          <p:spPr>
            <a:xfrm rot="1089318" flipH="1">
              <a:off x="6630312" y="1975387"/>
              <a:ext cx="984655" cy="288000"/>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solidFill>
                  <a:schemeClr val="tx1"/>
                </a:solidFill>
              </a:endParaRPr>
            </a:p>
          </p:txBody>
        </p:sp>
        <p:sp>
          <p:nvSpPr>
            <p:cNvPr id="38" name="Arrow: Right 37">
              <a:extLst>
                <a:ext uri="{FF2B5EF4-FFF2-40B4-BE49-F238E27FC236}">
                  <a16:creationId xmlns:a16="http://schemas.microsoft.com/office/drawing/2014/main" id="{ED828FE1-B29C-47E5-AC97-CD4290FD6B31}"/>
                </a:ext>
              </a:extLst>
            </p:cNvPr>
            <p:cNvSpPr/>
            <p:nvPr/>
          </p:nvSpPr>
          <p:spPr>
            <a:xfrm flipH="1">
              <a:off x="3928056" y="2611058"/>
              <a:ext cx="3684353" cy="288000"/>
            </a:xfrm>
            <a:prstGeom prst="rightArrow">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solidFill>
                  <a:schemeClr val="tx1"/>
                </a:solidFill>
              </a:endParaRPr>
            </a:p>
          </p:txBody>
        </p:sp>
        <p:sp>
          <p:nvSpPr>
            <p:cNvPr id="39" name="Arrow: Right 38">
              <a:extLst>
                <a:ext uri="{FF2B5EF4-FFF2-40B4-BE49-F238E27FC236}">
                  <a16:creationId xmlns:a16="http://schemas.microsoft.com/office/drawing/2014/main" id="{7D14E0CD-C9A2-4061-916D-09BAFF7DCB82}"/>
                </a:ext>
              </a:extLst>
            </p:cNvPr>
            <p:cNvSpPr/>
            <p:nvPr/>
          </p:nvSpPr>
          <p:spPr>
            <a:xfrm flipH="1">
              <a:off x="3932070" y="1830288"/>
              <a:ext cx="956163" cy="288000"/>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solidFill>
                  <a:schemeClr val="tx1"/>
                </a:solidFill>
              </a:endParaRPr>
            </a:p>
          </p:txBody>
        </p:sp>
        <p:sp>
          <p:nvSpPr>
            <p:cNvPr id="40" name="Arrow: Right 39">
              <a:extLst>
                <a:ext uri="{FF2B5EF4-FFF2-40B4-BE49-F238E27FC236}">
                  <a16:creationId xmlns:a16="http://schemas.microsoft.com/office/drawing/2014/main" id="{805F34F0-FBA7-4048-B462-D56251C8A3C3}"/>
                </a:ext>
              </a:extLst>
            </p:cNvPr>
            <p:cNvSpPr/>
            <p:nvPr/>
          </p:nvSpPr>
          <p:spPr>
            <a:xfrm>
              <a:off x="6676769" y="1067381"/>
              <a:ext cx="3334240" cy="288000"/>
            </a:xfrm>
            <a:prstGeom prst="rightArrow">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solidFill>
                  <a:schemeClr val="tx1"/>
                </a:solidFill>
              </a:endParaRPr>
            </a:p>
          </p:txBody>
        </p:sp>
        <p:sp>
          <p:nvSpPr>
            <p:cNvPr id="41" name="Rectangle: Rounded Corners 40">
              <a:extLst>
                <a:ext uri="{FF2B5EF4-FFF2-40B4-BE49-F238E27FC236}">
                  <a16:creationId xmlns:a16="http://schemas.microsoft.com/office/drawing/2014/main" id="{9DB093A9-A04A-474D-9EAE-62544D2AF597}"/>
                </a:ext>
              </a:extLst>
            </p:cNvPr>
            <p:cNvSpPr/>
            <p:nvPr/>
          </p:nvSpPr>
          <p:spPr>
            <a:xfrm>
              <a:off x="10027193" y="938677"/>
              <a:ext cx="1054026" cy="2613728"/>
            </a:xfrm>
            <a:prstGeom prst="roundRect">
              <a:avLst/>
            </a:prstGeom>
            <a:solidFill>
              <a:srgbClr val="4472C4">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2" name="TextBox 41">
              <a:extLst>
                <a:ext uri="{FF2B5EF4-FFF2-40B4-BE49-F238E27FC236}">
                  <a16:creationId xmlns:a16="http://schemas.microsoft.com/office/drawing/2014/main" id="{3217DBE6-8025-470C-B9A2-5F741E99FAE4}"/>
                </a:ext>
              </a:extLst>
            </p:cNvPr>
            <p:cNvSpPr txBox="1"/>
            <p:nvPr/>
          </p:nvSpPr>
          <p:spPr>
            <a:xfrm>
              <a:off x="10087762" y="1026862"/>
              <a:ext cx="800219" cy="584775"/>
            </a:xfrm>
            <a:prstGeom prst="rect">
              <a:avLst/>
            </a:prstGeom>
            <a:noFill/>
          </p:spPr>
          <p:txBody>
            <a:bodyPr wrap="none" rtlCol="0">
              <a:spAutoFit/>
            </a:bodyPr>
            <a:lstStyle/>
            <a:p>
              <a:pPr algn="ctr"/>
              <a:r>
                <a:rPr lang="en-GB" sz="1600" dirty="0" smtClean="0"/>
                <a:t>OTIC</a:t>
              </a:r>
              <a:br>
                <a:rPr lang="en-GB" sz="1600" dirty="0" smtClean="0"/>
              </a:br>
              <a:r>
                <a:rPr lang="en-GB" sz="1600" dirty="0" smtClean="0"/>
                <a:t>Ningxia</a:t>
              </a:r>
              <a:endParaRPr lang="it-IT" sz="1600" dirty="0"/>
            </a:p>
          </p:txBody>
        </p:sp>
        <p:sp>
          <p:nvSpPr>
            <p:cNvPr id="43" name="Arrow: Down 42">
              <a:extLst>
                <a:ext uri="{FF2B5EF4-FFF2-40B4-BE49-F238E27FC236}">
                  <a16:creationId xmlns:a16="http://schemas.microsoft.com/office/drawing/2014/main" id="{420F9A7B-7749-437C-A560-4230100D23ED}"/>
                </a:ext>
              </a:extLst>
            </p:cNvPr>
            <p:cNvSpPr/>
            <p:nvPr/>
          </p:nvSpPr>
          <p:spPr>
            <a:xfrm>
              <a:off x="2987069" y="3134140"/>
              <a:ext cx="288000" cy="871655"/>
            </a:xfrm>
            <a:prstGeom prst="downArrow">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44" name="Arrow: Down 43">
              <a:extLst>
                <a:ext uri="{FF2B5EF4-FFF2-40B4-BE49-F238E27FC236}">
                  <a16:creationId xmlns:a16="http://schemas.microsoft.com/office/drawing/2014/main" id="{F6F044BC-E24E-41BA-B172-52073CCBA9E9}"/>
                </a:ext>
              </a:extLst>
            </p:cNvPr>
            <p:cNvSpPr/>
            <p:nvPr/>
          </p:nvSpPr>
          <p:spPr>
            <a:xfrm rot="17834529">
              <a:off x="3089882" y="5226872"/>
              <a:ext cx="288000" cy="733336"/>
            </a:xfrm>
            <a:prstGeom prst="downArrow">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45" name="Arrow: Down 44">
              <a:extLst>
                <a:ext uri="{FF2B5EF4-FFF2-40B4-BE49-F238E27FC236}">
                  <a16:creationId xmlns:a16="http://schemas.microsoft.com/office/drawing/2014/main" id="{60B20F11-E283-4636-AF02-ABA40DAC5396}"/>
                </a:ext>
              </a:extLst>
            </p:cNvPr>
            <p:cNvSpPr/>
            <p:nvPr/>
          </p:nvSpPr>
          <p:spPr>
            <a:xfrm rot="19176106">
              <a:off x="3948794" y="3021398"/>
              <a:ext cx="288000" cy="1002114"/>
            </a:xfrm>
            <a:prstGeom prst="downArrow">
              <a:avLst/>
            </a:prstGeom>
            <a:ln>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46" name="Arrow: Down 45">
              <a:extLst>
                <a:ext uri="{FF2B5EF4-FFF2-40B4-BE49-F238E27FC236}">
                  <a16:creationId xmlns:a16="http://schemas.microsoft.com/office/drawing/2014/main" id="{B0B64753-9D3A-4307-9061-8E90D78098E1}"/>
                </a:ext>
              </a:extLst>
            </p:cNvPr>
            <p:cNvSpPr/>
            <p:nvPr/>
          </p:nvSpPr>
          <p:spPr>
            <a:xfrm rot="4256464">
              <a:off x="4504255" y="5206246"/>
              <a:ext cx="288000" cy="824789"/>
            </a:xfrm>
            <a:prstGeom prst="downArrow">
              <a:avLst/>
            </a:prstGeom>
            <a:ln>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47" name="CasellaDiTesto 94">
              <a:extLst>
                <a:ext uri="{FF2B5EF4-FFF2-40B4-BE49-F238E27FC236}">
                  <a16:creationId xmlns:a16="http://schemas.microsoft.com/office/drawing/2014/main" id="{3CD44155-684D-4437-BDC0-096090033044}"/>
                </a:ext>
              </a:extLst>
            </p:cNvPr>
            <p:cNvSpPr txBox="1"/>
            <p:nvPr/>
          </p:nvSpPr>
          <p:spPr>
            <a:xfrm>
              <a:off x="5597888" y="5739891"/>
              <a:ext cx="835550" cy="307777"/>
            </a:xfrm>
            <a:prstGeom prst="rect">
              <a:avLst/>
            </a:prstGeom>
            <a:noFill/>
          </p:spPr>
          <p:txBody>
            <a:bodyPr wrap="none" rtlCol="0">
              <a:spAutoFit/>
            </a:bodyPr>
            <a:lstStyle/>
            <a:p>
              <a:r>
                <a:rPr lang="en-US" sz="1400" cap="small" dirty="0"/>
                <a:t>Qualified</a:t>
              </a:r>
            </a:p>
          </p:txBody>
        </p:sp>
        <p:pic>
          <p:nvPicPr>
            <p:cNvPr id="48" name="Immagine 14">
              <a:extLst>
                <a:ext uri="{FF2B5EF4-FFF2-40B4-BE49-F238E27FC236}">
                  <a16:creationId xmlns:a16="http://schemas.microsoft.com/office/drawing/2014/main" id="{33C6F882-2D57-473A-957B-61EB9CD6615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5953676" y="3447226"/>
              <a:ext cx="1111682" cy="208800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94530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64A2-C15A-4C11-B35F-B067EF4376E5}"/>
              </a:ext>
            </a:extLst>
          </p:cNvPr>
          <p:cNvSpPr>
            <a:spLocks noGrp="1"/>
          </p:cNvSpPr>
          <p:nvPr>
            <p:ph type="title"/>
          </p:nvPr>
        </p:nvSpPr>
        <p:spPr>
          <a:xfrm>
            <a:off x="897308" y="13372"/>
            <a:ext cx="10685092" cy="1143000"/>
          </a:xfrm>
        </p:spPr>
        <p:txBody>
          <a:bodyPr/>
          <a:lstStyle/>
          <a:p>
            <a:r>
              <a:rPr lang="en-US" dirty="0"/>
              <a:t>The 5 Acceptance Levels (ESS case)</a:t>
            </a:r>
          </a:p>
        </p:txBody>
      </p:sp>
      <p:graphicFrame>
        <p:nvGraphicFramePr>
          <p:cNvPr id="6" name="Table 10">
            <a:extLst>
              <a:ext uri="{FF2B5EF4-FFF2-40B4-BE49-F238E27FC236}">
                <a16:creationId xmlns:a16="http://schemas.microsoft.com/office/drawing/2014/main" id="{0AE2329C-C1ED-414A-954C-BC938C2A53EA}"/>
              </a:ext>
            </a:extLst>
          </p:cNvPr>
          <p:cNvGraphicFramePr>
            <a:graphicFrameLocks noGrp="1"/>
          </p:cNvGraphicFramePr>
          <p:nvPr/>
        </p:nvGraphicFramePr>
        <p:xfrm>
          <a:off x="1205528" y="1043637"/>
          <a:ext cx="10315912" cy="5375057"/>
        </p:xfrm>
        <a:graphic>
          <a:graphicData uri="http://schemas.openxmlformats.org/drawingml/2006/table">
            <a:tbl>
              <a:tblPr firstRow="1" firstCol="1" bandRow="1">
                <a:tableStyleId>{5C22544A-7EE6-4342-B048-85BDC9FD1C3A}</a:tableStyleId>
              </a:tblPr>
              <a:tblGrid>
                <a:gridCol w="1023788">
                  <a:extLst>
                    <a:ext uri="{9D8B030D-6E8A-4147-A177-3AD203B41FA5}">
                      <a16:colId xmlns:a16="http://schemas.microsoft.com/office/drawing/2014/main" val="20000"/>
                    </a:ext>
                  </a:extLst>
                </a:gridCol>
                <a:gridCol w="2719306">
                  <a:extLst>
                    <a:ext uri="{9D8B030D-6E8A-4147-A177-3AD203B41FA5}">
                      <a16:colId xmlns:a16="http://schemas.microsoft.com/office/drawing/2014/main" val="20001"/>
                    </a:ext>
                  </a:extLst>
                </a:gridCol>
                <a:gridCol w="3914755">
                  <a:extLst>
                    <a:ext uri="{9D8B030D-6E8A-4147-A177-3AD203B41FA5}">
                      <a16:colId xmlns:a16="http://schemas.microsoft.com/office/drawing/2014/main" val="20002"/>
                    </a:ext>
                  </a:extLst>
                </a:gridCol>
                <a:gridCol w="2658063">
                  <a:extLst>
                    <a:ext uri="{9D8B030D-6E8A-4147-A177-3AD203B41FA5}">
                      <a16:colId xmlns:a16="http://schemas.microsoft.com/office/drawing/2014/main" val="20003"/>
                    </a:ext>
                  </a:extLst>
                </a:gridCol>
              </a:tblGrid>
              <a:tr h="405011">
                <a:tc>
                  <a:txBody>
                    <a:bodyPr/>
                    <a:lstStyle/>
                    <a:p>
                      <a:pPr algn="ctr">
                        <a:lnSpc>
                          <a:spcPct val="110000"/>
                        </a:lnSpc>
                        <a:spcAft>
                          <a:spcPts val="600"/>
                        </a:spcAft>
                      </a:pPr>
                      <a:r>
                        <a:rPr lang="it-IT" sz="2000" dirty="0"/>
                        <a:t>Level</a:t>
                      </a:r>
                      <a:endParaRPr lang="it-IT" sz="1400" dirty="0">
                        <a:latin typeface="Calibri"/>
                        <a:ea typeface="Times New Roman"/>
                        <a:cs typeface="Times New Roman"/>
                      </a:endParaRPr>
                    </a:p>
                  </a:txBody>
                  <a:tcPr marL="36195" marR="36195" marT="17780" marB="17780" anchor="ctr"/>
                </a:tc>
                <a:tc>
                  <a:txBody>
                    <a:bodyPr/>
                    <a:lstStyle/>
                    <a:p>
                      <a:pPr>
                        <a:lnSpc>
                          <a:spcPct val="110000"/>
                        </a:lnSpc>
                        <a:spcAft>
                          <a:spcPts val="600"/>
                        </a:spcAft>
                      </a:pPr>
                      <a:r>
                        <a:rPr lang="it-IT" sz="2000" dirty="0" err="1"/>
                        <a:t>Cavity</a:t>
                      </a:r>
                      <a:r>
                        <a:rPr lang="it-IT" sz="2000" dirty="0"/>
                        <a:t> status</a:t>
                      </a:r>
                      <a:endParaRPr lang="it-IT" sz="1400" dirty="0">
                        <a:latin typeface="Calibri"/>
                        <a:ea typeface="Times New Roman"/>
                        <a:cs typeface="Times New Roman"/>
                      </a:endParaRPr>
                    </a:p>
                  </a:txBody>
                  <a:tcPr marL="36195" marR="36195" marT="17780" marB="17780" anchor="ctr"/>
                </a:tc>
                <a:tc>
                  <a:txBody>
                    <a:bodyPr/>
                    <a:lstStyle/>
                    <a:p>
                      <a:pPr>
                        <a:lnSpc>
                          <a:spcPct val="110000"/>
                        </a:lnSpc>
                        <a:spcAft>
                          <a:spcPts val="600"/>
                        </a:spcAft>
                      </a:pPr>
                      <a:r>
                        <a:rPr lang="it-IT" sz="2000" dirty="0"/>
                        <a:t>Needed documents</a:t>
                      </a:r>
                      <a:endParaRPr lang="it-IT" sz="1400" dirty="0">
                        <a:latin typeface="Calibri"/>
                        <a:ea typeface="Times New Roman"/>
                        <a:cs typeface="Times New Roman"/>
                      </a:endParaRPr>
                    </a:p>
                  </a:txBody>
                  <a:tcPr marL="36195" marR="36195" marT="17780" marB="17780"/>
                </a:tc>
                <a:tc>
                  <a:txBody>
                    <a:bodyPr/>
                    <a:lstStyle/>
                    <a:p>
                      <a:pPr>
                        <a:lnSpc>
                          <a:spcPct val="110000"/>
                        </a:lnSpc>
                        <a:spcAft>
                          <a:spcPts val="600"/>
                        </a:spcAft>
                      </a:pPr>
                      <a:r>
                        <a:rPr lang="it-IT" sz="2000" dirty="0"/>
                        <a:t>If Level reached</a:t>
                      </a:r>
                      <a:endParaRPr lang="it-IT" sz="1400" dirty="0">
                        <a:latin typeface="Calibri"/>
                        <a:ea typeface="Times New Roman"/>
                        <a:cs typeface="Times New Roman"/>
                      </a:endParaRPr>
                    </a:p>
                  </a:txBody>
                  <a:tcPr marL="36195" marR="36195" marT="17780" marB="17780"/>
                </a:tc>
                <a:extLst>
                  <a:ext uri="{0D108BD9-81ED-4DB2-BD59-A6C34878D82A}">
                    <a16:rowId xmlns:a16="http://schemas.microsoft.com/office/drawing/2014/main" val="10000"/>
                  </a:ext>
                </a:extLst>
              </a:tr>
              <a:tr h="686811">
                <a:tc>
                  <a:txBody>
                    <a:bodyPr/>
                    <a:lstStyle/>
                    <a:p>
                      <a:pPr algn="ctr">
                        <a:lnSpc>
                          <a:spcPct val="110000"/>
                        </a:lnSpc>
                        <a:spcAft>
                          <a:spcPts val="600"/>
                        </a:spcAft>
                      </a:pPr>
                      <a:r>
                        <a:rPr lang="it-IT" sz="2000" dirty="0"/>
                        <a:t>Al1</a:t>
                      </a:r>
                      <a:endParaRPr lang="it-IT" sz="1400" b="1" dirty="0">
                        <a:latin typeface="Calibri"/>
                        <a:ea typeface="Times New Roman"/>
                        <a:cs typeface="Times New Roman"/>
                      </a:endParaRPr>
                    </a:p>
                  </a:txBody>
                  <a:tcPr marL="36195" marR="36195" marT="17780" marB="17780" anchor="ctr"/>
                </a:tc>
                <a:tc>
                  <a:txBody>
                    <a:bodyPr/>
                    <a:lstStyle/>
                    <a:p>
                      <a:pPr>
                        <a:lnSpc>
                          <a:spcPct val="110000"/>
                        </a:lnSpc>
                        <a:spcAft>
                          <a:spcPts val="600"/>
                        </a:spcAft>
                      </a:pPr>
                      <a:r>
                        <a:rPr lang="it-IT" sz="1800" dirty="0"/>
                        <a:t>Cavity after mechanical fabrication </a:t>
                      </a:r>
                      <a:endParaRPr lang="it-IT" sz="1200" dirty="0">
                        <a:latin typeface="Calibri"/>
                        <a:ea typeface="Times New Roman"/>
                        <a:cs typeface="Times New Roman"/>
                      </a:endParaRPr>
                    </a:p>
                  </a:txBody>
                  <a:tcPr marL="36195" marR="36195" marT="17780" marB="17780" anchor="ctr"/>
                </a:tc>
                <a:tc>
                  <a:txBody>
                    <a:bodyPr/>
                    <a:lstStyle/>
                    <a:p>
                      <a:pPr>
                        <a:lnSpc>
                          <a:spcPct val="110000"/>
                        </a:lnSpc>
                        <a:spcAft>
                          <a:spcPts val="600"/>
                        </a:spcAft>
                      </a:pPr>
                      <a:r>
                        <a:rPr lang="it-IT" sz="1800" dirty="0"/>
                        <a:t>Mechanical, RF, vacuum, visual</a:t>
                      </a:r>
                      <a:r>
                        <a:rPr lang="it-IT" sz="1800" baseline="0" dirty="0"/>
                        <a:t> documents</a:t>
                      </a:r>
                      <a:endParaRPr lang="it-IT" sz="1200" dirty="0">
                        <a:latin typeface="Calibri"/>
                        <a:ea typeface="Times New Roman"/>
                        <a:cs typeface="Times New Roman"/>
                      </a:endParaRPr>
                    </a:p>
                  </a:txBody>
                  <a:tcPr marL="36195" marR="36195" marT="17780" marB="17780" anchor="ctr"/>
                </a:tc>
                <a:tc>
                  <a:txBody>
                    <a:bodyPr/>
                    <a:lstStyle/>
                    <a:p>
                      <a:pPr>
                        <a:lnSpc>
                          <a:spcPct val="110000"/>
                        </a:lnSpc>
                        <a:spcAft>
                          <a:spcPts val="600"/>
                        </a:spcAft>
                      </a:pPr>
                      <a:r>
                        <a:rPr lang="en-US" sz="1800" dirty="0"/>
                        <a:t>Proceed to Level Two</a:t>
                      </a:r>
                      <a:endParaRPr lang="it-IT" sz="1200" dirty="0">
                        <a:latin typeface="Calibri"/>
                        <a:ea typeface="Times New Roman"/>
                        <a:cs typeface="Times New Roman"/>
                      </a:endParaRPr>
                    </a:p>
                  </a:txBody>
                  <a:tcPr marL="36195" marR="36195" marT="17780" marB="17780" anchor="ctr"/>
                </a:tc>
                <a:extLst>
                  <a:ext uri="{0D108BD9-81ED-4DB2-BD59-A6C34878D82A}">
                    <a16:rowId xmlns:a16="http://schemas.microsoft.com/office/drawing/2014/main" val="10001"/>
                  </a:ext>
                </a:extLst>
              </a:tr>
              <a:tr h="686811">
                <a:tc>
                  <a:txBody>
                    <a:bodyPr/>
                    <a:lstStyle/>
                    <a:p>
                      <a:pPr algn="ctr">
                        <a:lnSpc>
                          <a:spcPct val="110000"/>
                        </a:lnSpc>
                        <a:spcAft>
                          <a:spcPts val="600"/>
                        </a:spcAft>
                      </a:pPr>
                      <a:r>
                        <a:rPr lang="it-IT" sz="2000" dirty="0"/>
                        <a:t>Al2</a:t>
                      </a:r>
                      <a:endParaRPr lang="it-IT" sz="1400" b="1" dirty="0">
                        <a:latin typeface="Calibri"/>
                        <a:ea typeface="Times New Roman"/>
                        <a:cs typeface="Times New Roman"/>
                      </a:endParaRPr>
                    </a:p>
                  </a:txBody>
                  <a:tcPr marL="36195" marR="36195" marT="17780" marB="17780" anchor="ctr"/>
                </a:tc>
                <a:tc>
                  <a:txBody>
                    <a:bodyPr/>
                    <a:lstStyle/>
                    <a:p>
                      <a:pPr>
                        <a:lnSpc>
                          <a:spcPct val="110000"/>
                        </a:lnSpc>
                        <a:spcAft>
                          <a:spcPts val="600"/>
                        </a:spcAft>
                      </a:pPr>
                      <a:r>
                        <a:rPr lang="en-GB" sz="1800" dirty="0">
                          <a:solidFill>
                            <a:schemeClr val="tx1"/>
                          </a:solidFill>
                        </a:rPr>
                        <a:t>Cavity before He-tank integration</a:t>
                      </a:r>
                      <a:endParaRPr lang="it-IT" sz="1200" dirty="0">
                        <a:solidFill>
                          <a:schemeClr val="tx1"/>
                        </a:solidFill>
                        <a:latin typeface="Calibri"/>
                        <a:ea typeface="Times New Roman"/>
                        <a:cs typeface="Times New Roman"/>
                      </a:endParaRPr>
                    </a:p>
                  </a:txBody>
                  <a:tcPr marL="36195" marR="36195" marT="17780" marB="17780" anchor="ctr"/>
                </a:tc>
                <a:tc>
                  <a:txBody>
                    <a:bodyPr/>
                    <a:lstStyle/>
                    <a:p>
                      <a:pPr>
                        <a:lnSpc>
                          <a:spcPct val="110000"/>
                        </a:lnSpc>
                        <a:spcAft>
                          <a:spcPts val="600"/>
                        </a:spcAft>
                      </a:pPr>
                      <a:r>
                        <a:rPr lang="en-GB" sz="1800" dirty="0"/>
                        <a:t>Mechanical, RF, vacuum, Treatment documents</a:t>
                      </a:r>
                      <a:r>
                        <a:rPr lang="en-GB" sz="1800" baseline="0" dirty="0"/>
                        <a:t> (bulk BCP, annealing)</a:t>
                      </a:r>
                      <a:endParaRPr lang="en-GB" sz="1800" dirty="0"/>
                    </a:p>
                  </a:txBody>
                  <a:tcPr marL="36195" marR="36195" marT="17780" marB="17780" anchor="ctr"/>
                </a:tc>
                <a:tc>
                  <a:txBody>
                    <a:bodyPr/>
                    <a:lstStyle/>
                    <a:p>
                      <a:pPr>
                        <a:lnSpc>
                          <a:spcPct val="110000"/>
                        </a:lnSpc>
                        <a:spcAft>
                          <a:spcPts val="600"/>
                        </a:spcAft>
                      </a:pPr>
                      <a:r>
                        <a:rPr lang="en-GB" sz="1800" dirty="0"/>
                        <a:t>Proceed to Level Three</a:t>
                      </a:r>
                      <a:endParaRPr lang="it-IT" sz="1200" dirty="0">
                        <a:latin typeface="Calibri"/>
                        <a:ea typeface="Times New Roman"/>
                        <a:cs typeface="Times New Roman"/>
                      </a:endParaRPr>
                    </a:p>
                  </a:txBody>
                  <a:tcPr marL="36195" marR="36195" marT="17780" marB="17780" anchor="ctr"/>
                </a:tc>
                <a:extLst>
                  <a:ext uri="{0D108BD9-81ED-4DB2-BD59-A6C34878D82A}">
                    <a16:rowId xmlns:a16="http://schemas.microsoft.com/office/drawing/2014/main" val="10002"/>
                  </a:ext>
                </a:extLst>
              </a:tr>
              <a:tr h="1900743">
                <a:tc>
                  <a:txBody>
                    <a:bodyPr/>
                    <a:lstStyle/>
                    <a:p>
                      <a:pPr algn="ctr">
                        <a:lnSpc>
                          <a:spcPct val="110000"/>
                        </a:lnSpc>
                        <a:spcAft>
                          <a:spcPts val="600"/>
                        </a:spcAft>
                      </a:pPr>
                      <a:r>
                        <a:rPr lang="it-IT" sz="2000" dirty="0"/>
                        <a:t>Al3</a:t>
                      </a:r>
                      <a:endParaRPr lang="it-IT" sz="2000" b="1" dirty="0">
                        <a:latin typeface="Calibri"/>
                        <a:ea typeface="Times New Roman"/>
                        <a:cs typeface="Times New Roman"/>
                      </a:endParaRPr>
                    </a:p>
                  </a:txBody>
                  <a:tcPr marL="36195" marR="36195" marT="17780" marB="17780" anchor="ctr">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0000"/>
                        </a:lnSpc>
                        <a:spcBef>
                          <a:spcPts val="0"/>
                        </a:spcBef>
                        <a:spcAft>
                          <a:spcPts val="600"/>
                        </a:spcAft>
                        <a:buClrTx/>
                        <a:buSzTx/>
                        <a:buFontTx/>
                        <a:buNone/>
                        <a:tabLst/>
                        <a:defRPr/>
                      </a:pPr>
                      <a:r>
                        <a:rPr lang="it-IT" sz="1800" baseline="0" dirty="0"/>
                        <a:t>Cavity jacketing, </a:t>
                      </a:r>
                      <a:r>
                        <a:rPr lang="it-IT" sz="1800" dirty="0"/>
                        <a:t>Final BCP</a:t>
                      </a:r>
                      <a:r>
                        <a:rPr lang="it-IT" sz="1800" baseline="0" dirty="0"/>
                        <a:t> and surface treatments, assembly of accessories for the cold RF test</a:t>
                      </a:r>
                      <a:endParaRPr lang="it-IT" sz="1800" dirty="0">
                        <a:latin typeface="Calibri"/>
                        <a:ea typeface="Times New Roman"/>
                        <a:cs typeface="Times New Roman"/>
                      </a:endParaRPr>
                    </a:p>
                  </a:txBody>
                  <a:tcPr marL="36195" marR="36195" marT="17780" marB="17780" anchor="ctr">
                    <a:lnB w="38100" cap="flat" cmpd="sng" algn="ctr">
                      <a:solidFill>
                        <a:schemeClr val="tx1"/>
                      </a:solidFill>
                      <a:prstDash val="solid"/>
                      <a:round/>
                      <a:headEnd type="none" w="med" len="med"/>
                      <a:tailEnd type="none" w="med" len="med"/>
                    </a:lnB>
                  </a:tcPr>
                </a:tc>
                <a:tc>
                  <a:txBody>
                    <a:bodyPr/>
                    <a:lstStyle/>
                    <a:p>
                      <a:pPr>
                        <a:lnSpc>
                          <a:spcPct val="110000"/>
                        </a:lnSpc>
                        <a:spcAft>
                          <a:spcPts val="600"/>
                        </a:spcAft>
                      </a:pPr>
                      <a:r>
                        <a:rPr lang="it-IT" sz="1800" baseline="0" dirty="0"/>
                        <a:t>Cavity jacketing and pressure tests (mechanical, RF, vacuum, visual documents, transfer measurements), final surface treatments, final vacuum and RF checks, outgoing inspection</a:t>
                      </a:r>
                      <a:endParaRPr lang="it-IT" sz="1800" dirty="0">
                        <a:latin typeface="Calibri"/>
                        <a:ea typeface="Times New Roman"/>
                        <a:cs typeface="Times New Roman"/>
                      </a:endParaRPr>
                    </a:p>
                  </a:txBody>
                  <a:tcPr marL="36195" marR="36195" marT="17780" marB="17780" anchor="ctr">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0000"/>
                        </a:lnSpc>
                        <a:spcBef>
                          <a:spcPts val="0"/>
                        </a:spcBef>
                        <a:spcAft>
                          <a:spcPts val="600"/>
                        </a:spcAft>
                        <a:buClrTx/>
                        <a:buSzTx/>
                        <a:buFontTx/>
                        <a:buNone/>
                        <a:tabLst/>
                        <a:defRPr/>
                      </a:pPr>
                      <a:r>
                        <a:rPr lang="en-GB" sz="1800" dirty="0"/>
                        <a:t>Jacketed cavity ready to be cold RF tested</a:t>
                      </a:r>
                      <a:endParaRPr lang="it-IT" sz="1200" dirty="0">
                        <a:latin typeface="+mn-lt"/>
                        <a:ea typeface="Times New Roman"/>
                        <a:cs typeface="Times New Roman"/>
                      </a:endParaRPr>
                    </a:p>
                  </a:txBody>
                  <a:tcPr marL="36195" marR="36195" marT="17780" marB="1778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08870">
                <a:tc>
                  <a:txBody>
                    <a:bodyPr/>
                    <a:lstStyle/>
                    <a:p>
                      <a:pPr algn="ctr">
                        <a:lnSpc>
                          <a:spcPct val="110000"/>
                        </a:lnSpc>
                        <a:spcAft>
                          <a:spcPts val="600"/>
                        </a:spcAft>
                      </a:pPr>
                      <a:r>
                        <a:rPr lang="it-IT" sz="2000" dirty="0">
                          <a:solidFill>
                            <a:schemeClr val="bg1"/>
                          </a:solidFill>
                        </a:rPr>
                        <a:t>Al4</a:t>
                      </a:r>
                      <a:endParaRPr lang="it-IT" sz="2000" b="1" dirty="0">
                        <a:solidFill>
                          <a:schemeClr val="bg1"/>
                        </a:solidFill>
                        <a:latin typeface="Calibri"/>
                        <a:ea typeface="Times New Roman"/>
                        <a:cs typeface="Times New Roman"/>
                      </a:endParaRPr>
                    </a:p>
                  </a:txBody>
                  <a:tcPr marL="36195" marR="36195" marT="17780" marB="1778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nSpc>
                          <a:spcPct val="110000"/>
                        </a:lnSpc>
                        <a:spcAft>
                          <a:spcPts val="600"/>
                        </a:spcAft>
                      </a:pPr>
                      <a:r>
                        <a:rPr lang="en-US" sz="1800" noProof="0" dirty="0">
                          <a:solidFill>
                            <a:schemeClr val="accent6">
                              <a:lumMod val="75000"/>
                            </a:schemeClr>
                          </a:solidFill>
                        </a:rPr>
                        <a:t>Cavity cold</a:t>
                      </a:r>
                      <a:r>
                        <a:rPr lang="en-US" sz="1800" baseline="0" noProof="0" dirty="0">
                          <a:solidFill>
                            <a:schemeClr val="accent6">
                              <a:lumMod val="75000"/>
                            </a:schemeClr>
                          </a:solidFill>
                        </a:rPr>
                        <a:t> RF tested</a:t>
                      </a:r>
                      <a:endParaRPr lang="en-US" sz="1800" noProof="0" dirty="0">
                        <a:solidFill>
                          <a:schemeClr val="accent6">
                            <a:lumMod val="75000"/>
                          </a:schemeClr>
                        </a:solidFill>
                        <a:latin typeface="Calibri"/>
                        <a:ea typeface="Times New Roman"/>
                        <a:cs typeface="Times New Roman"/>
                      </a:endParaRPr>
                    </a:p>
                  </a:txBody>
                  <a:tcPr marL="36195" marR="36195" marT="17780" marB="1778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0000"/>
                        </a:lnSpc>
                        <a:spcAft>
                          <a:spcPts val="600"/>
                        </a:spcAft>
                      </a:pPr>
                      <a:r>
                        <a:rPr lang="it-IT" sz="1800" dirty="0">
                          <a:solidFill>
                            <a:schemeClr val="accent6">
                              <a:lumMod val="75000"/>
                            </a:schemeClr>
                          </a:solidFill>
                        </a:rPr>
                        <a:t>Documents of the cold</a:t>
                      </a:r>
                      <a:r>
                        <a:rPr lang="it-IT" sz="1800" baseline="0" dirty="0">
                          <a:solidFill>
                            <a:schemeClr val="accent6">
                              <a:lumMod val="75000"/>
                            </a:schemeClr>
                          </a:solidFill>
                        </a:rPr>
                        <a:t> RF test, incoming/outgoing checks</a:t>
                      </a:r>
                      <a:endParaRPr lang="it-IT" sz="1800" dirty="0">
                        <a:solidFill>
                          <a:schemeClr val="accent6">
                            <a:lumMod val="75000"/>
                          </a:schemeClr>
                        </a:solidFill>
                        <a:latin typeface="Calibri"/>
                        <a:ea typeface="Times New Roman"/>
                        <a:cs typeface="Times New Roman"/>
                      </a:endParaRPr>
                    </a:p>
                  </a:txBody>
                  <a:tcPr marL="36195" marR="36195" marT="17780" marB="1778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0000"/>
                        </a:lnSpc>
                        <a:spcBef>
                          <a:spcPts val="0"/>
                        </a:spcBef>
                        <a:spcAft>
                          <a:spcPts val="600"/>
                        </a:spcAft>
                        <a:buClrTx/>
                        <a:buSzTx/>
                        <a:buFontTx/>
                        <a:buNone/>
                        <a:tabLst/>
                        <a:defRPr/>
                      </a:pPr>
                      <a:r>
                        <a:rPr lang="en-GB" sz="1800" dirty="0">
                          <a:solidFill>
                            <a:schemeClr val="accent6">
                              <a:lumMod val="75000"/>
                            </a:schemeClr>
                          </a:solidFill>
                        </a:rPr>
                        <a:t>Cavity can be sent to CEA for string assembly</a:t>
                      </a:r>
                      <a:endParaRPr lang="it-IT" sz="1200" dirty="0">
                        <a:solidFill>
                          <a:schemeClr val="accent6">
                            <a:lumMod val="75000"/>
                          </a:schemeClr>
                        </a:solidFill>
                        <a:latin typeface="+mn-lt"/>
                        <a:ea typeface="Times New Roman"/>
                        <a:cs typeface="Times New Roman"/>
                      </a:endParaRPr>
                    </a:p>
                  </a:txBody>
                  <a:tcPr marL="36195" marR="36195" marT="17780" marB="1778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86811">
                <a:tc>
                  <a:txBody>
                    <a:bodyPr/>
                    <a:lstStyle/>
                    <a:p>
                      <a:pPr algn="ctr">
                        <a:lnSpc>
                          <a:spcPct val="110000"/>
                        </a:lnSpc>
                        <a:spcAft>
                          <a:spcPts val="600"/>
                        </a:spcAft>
                      </a:pPr>
                      <a:r>
                        <a:rPr lang="it-IT" sz="2000" b="1" dirty="0">
                          <a:solidFill>
                            <a:schemeClr val="bg1"/>
                          </a:solidFill>
                          <a:latin typeface="Calibri"/>
                          <a:ea typeface="Times New Roman"/>
                          <a:cs typeface="Times New Roman"/>
                        </a:rPr>
                        <a:t>Al5</a:t>
                      </a:r>
                    </a:p>
                  </a:txBody>
                  <a:tcPr marL="36195" marR="36195" marT="17780" marB="17780" anchor="ctr">
                    <a:lnT w="38100" cap="flat" cmpd="sng" algn="ctr">
                      <a:solidFill>
                        <a:schemeClr val="tx1"/>
                      </a:solidFill>
                      <a:prstDash val="solid"/>
                      <a:round/>
                      <a:headEnd type="none" w="med" len="med"/>
                      <a:tailEnd type="none" w="med" len="med"/>
                    </a:lnT>
                    <a:solidFill>
                      <a:srgbClr val="00B050"/>
                    </a:solidFill>
                  </a:tcPr>
                </a:tc>
                <a:tc>
                  <a:txBody>
                    <a:bodyPr/>
                    <a:lstStyle/>
                    <a:p>
                      <a:pPr>
                        <a:lnSpc>
                          <a:spcPct val="110000"/>
                        </a:lnSpc>
                        <a:spcAft>
                          <a:spcPts val="600"/>
                        </a:spcAft>
                      </a:pPr>
                      <a:r>
                        <a:rPr lang="it-IT" sz="1800" dirty="0">
                          <a:solidFill>
                            <a:srgbClr val="00B050"/>
                          </a:solidFill>
                          <a:latin typeface="Calibri"/>
                          <a:ea typeface="Times New Roman"/>
                          <a:cs typeface="Times New Roman"/>
                        </a:rPr>
                        <a:t>Cavity accepted</a:t>
                      </a:r>
                      <a:r>
                        <a:rPr lang="it-IT" sz="1800" baseline="0" dirty="0">
                          <a:solidFill>
                            <a:srgbClr val="00B050"/>
                          </a:solidFill>
                          <a:latin typeface="Calibri"/>
                          <a:ea typeface="Times New Roman"/>
                          <a:cs typeface="Times New Roman"/>
                        </a:rPr>
                        <a:t> for string assembly</a:t>
                      </a:r>
                      <a:endParaRPr lang="it-IT" sz="1800" dirty="0">
                        <a:solidFill>
                          <a:srgbClr val="00B050"/>
                        </a:solidFill>
                        <a:latin typeface="Calibri"/>
                        <a:ea typeface="Times New Roman"/>
                        <a:cs typeface="Times New Roman"/>
                      </a:endParaRPr>
                    </a:p>
                  </a:txBody>
                  <a:tcPr marL="36195" marR="36195" marT="17780" marB="17780" anchor="ctr">
                    <a:lnT w="38100" cap="flat" cmpd="sng" algn="ctr">
                      <a:solidFill>
                        <a:schemeClr val="tx1"/>
                      </a:solidFill>
                      <a:prstDash val="solid"/>
                      <a:round/>
                      <a:headEnd type="none" w="med" len="med"/>
                      <a:tailEnd type="none" w="med" len="med"/>
                    </a:lnT>
                  </a:tcPr>
                </a:tc>
                <a:tc>
                  <a:txBody>
                    <a:bodyPr/>
                    <a:lstStyle/>
                    <a:p>
                      <a:pPr>
                        <a:lnSpc>
                          <a:spcPct val="110000"/>
                        </a:lnSpc>
                        <a:spcAft>
                          <a:spcPts val="600"/>
                        </a:spcAft>
                      </a:pPr>
                      <a:r>
                        <a:rPr lang="it-IT" sz="1800" dirty="0">
                          <a:solidFill>
                            <a:srgbClr val="00B050"/>
                          </a:solidFill>
                          <a:latin typeface="Calibri"/>
                          <a:ea typeface="Times New Roman"/>
                          <a:cs typeface="Times New Roman"/>
                        </a:rPr>
                        <a:t>Documents</a:t>
                      </a:r>
                      <a:r>
                        <a:rPr lang="it-IT" sz="1800" baseline="0" dirty="0">
                          <a:solidFill>
                            <a:srgbClr val="00B050"/>
                          </a:solidFill>
                          <a:latin typeface="Calibri"/>
                          <a:ea typeface="Times New Roman"/>
                          <a:cs typeface="Times New Roman"/>
                        </a:rPr>
                        <a:t> with incoming inspection at CEA</a:t>
                      </a:r>
                      <a:endParaRPr lang="it-IT" sz="1800" dirty="0">
                        <a:solidFill>
                          <a:srgbClr val="00B050"/>
                        </a:solidFill>
                        <a:latin typeface="Calibri"/>
                        <a:ea typeface="Times New Roman"/>
                        <a:cs typeface="Times New Roman"/>
                      </a:endParaRPr>
                    </a:p>
                  </a:txBody>
                  <a:tcPr marL="36195" marR="36195" marT="17780" marB="17780" anchor="ctr">
                    <a:lnT w="381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10000"/>
                        </a:lnSpc>
                        <a:spcBef>
                          <a:spcPts val="0"/>
                        </a:spcBef>
                        <a:spcAft>
                          <a:spcPts val="600"/>
                        </a:spcAft>
                        <a:buClrTx/>
                        <a:buSzTx/>
                        <a:buFontTx/>
                        <a:buNone/>
                        <a:tabLst/>
                        <a:defRPr/>
                      </a:pPr>
                      <a:r>
                        <a:rPr lang="it-IT" sz="1800" dirty="0">
                          <a:solidFill>
                            <a:srgbClr val="00B050"/>
                          </a:solidFill>
                          <a:latin typeface="+mn-lt"/>
                          <a:ea typeface="Times New Roman"/>
                          <a:cs typeface="Times New Roman"/>
                        </a:rPr>
                        <a:t>Cavity final approval (ESS)</a:t>
                      </a:r>
                    </a:p>
                  </a:txBody>
                  <a:tcPr marL="36195" marR="36195" marT="17780" marB="17780"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4" name="Slide Number Placeholder 3">
            <a:extLst>
              <a:ext uri="{FF2B5EF4-FFF2-40B4-BE49-F238E27FC236}">
                <a16:creationId xmlns:a16="http://schemas.microsoft.com/office/drawing/2014/main" id="{E970FA90-3870-42B5-B962-F587C13021C9}"/>
              </a:ext>
            </a:extLst>
          </p:cNvPr>
          <p:cNvSpPr>
            <a:spLocks noGrp="1"/>
          </p:cNvSpPr>
          <p:nvPr>
            <p:ph type="sldNum" sz="quarter" idx="12"/>
          </p:nvPr>
        </p:nvSpPr>
        <p:spPr/>
        <p:txBody>
          <a:bodyPr/>
          <a:lstStyle/>
          <a:p>
            <a:pPr defTabSz="456516"/>
            <a:fld id="{AC28833C-A449-5240-9838-2D5CFB7CE9FE}" type="slidenum">
              <a:rPr lang="it-IT" smtClean="0">
                <a:solidFill>
                  <a:prstClr val="black">
                    <a:tint val="75000"/>
                  </a:prstClr>
                </a:solidFill>
                <a:latin typeface="Arial"/>
              </a:rPr>
              <a:pPr defTabSz="456516"/>
              <a:t>8</a:t>
            </a:fld>
            <a:endParaRPr lang="it-IT">
              <a:solidFill>
                <a:prstClr val="black">
                  <a:tint val="75000"/>
                </a:prstClr>
              </a:solidFill>
              <a:latin typeface="Arial"/>
            </a:endParaRPr>
          </a:p>
        </p:txBody>
      </p:sp>
    </p:spTree>
    <p:extLst>
      <p:ext uri="{BB962C8B-B14F-4D97-AF65-F5344CB8AC3E}">
        <p14:creationId xmlns:p14="http://schemas.microsoft.com/office/powerpoint/2010/main" val="212062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A0AA7CB-90C3-4BE9-B683-96A412599868}"/>
              </a:ext>
            </a:extLst>
          </p:cNvPr>
          <p:cNvSpPr/>
          <p:nvPr/>
        </p:nvSpPr>
        <p:spPr>
          <a:xfrm>
            <a:off x="798349" y="5423336"/>
            <a:ext cx="2400700" cy="1351820"/>
          </a:xfrm>
          <a:prstGeom prst="rect">
            <a:avLst/>
          </a:prstGeom>
          <a:solidFill>
            <a:srgbClr val="8064A2">
              <a:alpha val="2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nvGrpSpPr>
          <p:cNvPr id="45" name="Gruppo 2">
            <a:extLst>
              <a:ext uri="{FF2B5EF4-FFF2-40B4-BE49-F238E27FC236}">
                <a16:creationId xmlns:a16="http://schemas.microsoft.com/office/drawing/2014/main" id="{8B804CC1-D06D-41BD-8141-B9BA906E061A}"/>
              </a:ext>
            </a:extLst>
          </p:cNvPr>
          <p:cNvGrpSpPr/>
          <p:nvPr/>
        </p:nvGrpSpPr>
        <p:grpSpPr>
          <a:xfrm>
            <a:off x="813961" y="1212112"/>
            <a:ext cx="10480731" cy="5563044"/>
            <a:chOff x="133384" y="692696"/>
            <a:chExt cx="11962349" cy="6192830"/>
          </a:xfrm>
        </p:grpSpPr>
        <p:cxnSp>
          <p:nvCxnSpPr>
            <p:cNvPr id="47" name="Connettore 2 95">
              <a:extLst>
                <a:ext uri="{FF2B5EF4-FFF2-40B4-BE49-F238E27FC236}">
                  <a16:creationId xmlns:a16="http://schemas.microsoft.com/office/drawing/2014/main" id="{F77BAEDB-A9BA-4C71-8B88-6618399E282F}"/>
                </a:ext>
              </a:extLst>
            </p:cNvPr>
            <p:cNvCxnSpPr>
              <a:cxnSpLocks/>
            </p:cNvCxnSpPr>
            <p:nvPr/>
          </p:nvCxnSpPr>
          <p:spPr>
            <a:xfrm rot="10800000">
              <a:off x="2823898" y="6331369"/>
              <a:ext cx="535798" cy="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onnettore 2 95">
              <a:extLst>
                <a:ext uri="{FF2B5EF4-FFF2-40B4-BE49-F238E27FC236}">
                  <a16:creationId xmlns:a16="http://schemas.microsoft.com/office/drawing/2014/main" id="{567ED149-6B27-4C25-BBB1-B16FDDA4F961}"/>
                </a:ext>
              </a:extLst>
            </p:cNvPr>
            <p:cNvCxnSpPr>
              <a:cxnSpLocks/>
            </p:cNvCxnSpPr>
            <p:nvPr/>
          </p:nvCxnSpPr>
          <p:spPr>
            <a:xfrm rot="10800000">
              <a:off x="4696106" y="6345467"/>
              <a:ext cx="535798" cy="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Connettore 2 95">
              <a:extLst>
                <a:ext uri="{FF2B5EF4-FFF2-40B4-BE49-F238E27FC236}">
                  <a16:creationId xmlns:a16="http://schemas.microsoft.com/office/drawing/2014/main" id="{664F1057-3321-4033-AB8F-7C2AE2DA5366}"/>
                </a:ext>
              </a:extLst>
            </p:cNvPr>
            <p:cNvCxnSpPr>
              <a:cxnSpLocks/>
            </p:cNvCxnSpPr>
            <p:nvPr/>
          </p:nvCxnSpPr>
          <p:spPr>
            <a:xfrm rot="10800000">
              <a:off x="6640322" y="6367381"/>
              <a:ext cx="535798" cy="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Connettore 2 95">
              <a:extLst>
                <a:ext uri="{FF2B5EF4-FFF2-40B4-BE49-F238E27FC236}">
                  <a16:creationId xmlns:a16="http://schemas.microsoft.com/office/drawing/2014/main" id="{71CD68B6-AB79-4BF6-9F68-3F942710F0FB}"/>
                </a:ext>
              </a:extLst>
            </p:cNvPr>
            <p:cNvCxnSpPr>
              <a:cxnSpLocks/>
            </p:cNvCxnSpPr>
            <p:nvPr/>
          </p:nvCxnSpPr>
          <p:spPr>
            <a:xfrm rot="10800000">
              <a:off x="8584538" y="6354763"/>
              <a:ext cx="535798" cy="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Connettore 4 82">
              <a:extLst>
                <a:ext uri="{FF2B5EF4-FFF2-40B4-BE49-F238E27FC236}">
                  <a16:creationId xmlns:a16="http://schemas.microsoft.com/office/drawing/2014/main" id="{DC9A3991-7FD3-4BC7-ADCE-52809939299F}"/>
                </a:ext>
              </a:extLst>
            </p:cNvPr>
            <p:cNvCxnSpPr>
              <a:cxnSpLocks/>
              <a:stCxn id="68" idx="2"/>
            </p:cNvCxnSpPr>
            <p:nvPr/>
          </p:nvCxnSpPr>
          <p:spPr>
            <a:xfrm rot="5400000">
              <a:off x="8460539" y="3491703"/>
              <a:ext cx="4990602" cy="744550"/>
            </a:xfrm>
            <a:prstGeom prst="bent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68B6EE17-04C0-4156-B204-E5AE002776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2003" y="1554426"/>
              <a:ext cx="2000354" cy="1188590"/>
            </a:xfrm>
            <a:prstGeom prst="rect">
              <a:avLst/>
            </a:prstGeom>
          </p:spPr>
        </p:pic>
        <p:cxnSp>
          <p:nvCxnSpPr>
            <p:cNvPr id="59" name="Connettore 1 104">
              <a:extLst>
                <a:ext uri="{FF2B5EF4-FFF2-40B4-BE49-F238E27FC236}">
                  <a16:creationId xmlns:a16="http://schemas.microsoft.com/office/drawing/2014/main" id="{8A0ADEFB-7343-4889-8DDF-CDCD440FD1CF}"/>
                </a:ext>
              </a:extLst>
            </p:cNvPr>
            <p:cNvCxnSpPr>
              <a:cxnSpLocks/>
              <a:stCxn id="78" idx="1"/>
              <a:endCxn id="78" idx="3"/>
            </p:cNvCxnSpPr>
            <p:nvPr/>
          </p:nvCxnSpPr>
          <p:spPr>
            <a:xfrm>
              <a:off x="4079776" y="1043965"/>
              <a:ext cx="1642228" cy="0"/>
            </a:xfrm>
            <a:prstGeom prst="line">
              <a:avLst/>
            </a:prstGeom>
          </p:spPr>
          <p:style>
            <a:lnRef idx="1">
              <a:schemeClr val="accent1"/>
            </a:lnRef>
            <a:fillRef idx="0">
              <a:schemeClr val="accent1"/>
            </a:fillRef>
            <a:effectRef idx="0">
              <a:schemeClr val="accent1"/>
            </a:effectRef>
            <a:fontRef idx="minor">
              <a:schemeClr val="tx1"/>
            </a:fontRef>
          </p:style>
        </p:cxnSp>
        <p:pic>
          <p:nvPicPr>
            <p:cNvPr id="61" name="Picture 13" descr="P:\0 ESS\Acquisti\Series\Cavities\preparazione documenti\Technical Specifications\3D drawing of cavity and subcomponents\numerati\CouplerTerminalDumbBel.png">
              <a:extLst>
                <a:ext uri="{FF2B5EF4-FFF2-40B4-BE49-F238E27FC236}">
                  <a16:creationId xmlns:a16="http://schemas.microsoft.com/office/drawing/2014/main" id="{7B908509-2E72-4C59-ABBA-7EB6B6F218D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332679" y="1428814"/>
              <a:ext cx="287194" cy="501772"/>
            </a:xfrm>
            <a:prstGeom prst="rect">
              <a:avLst/>
            </a:prstGeom>
            <a:noFill/>
            <a:extLst>
              <a:ext uri="{909E8E84-426E-40dd-AFC4-6F175D3DCCD1}">
                <a14:hiddenFill xmlns:a14="http://schemas.microsoft.com/office/drawing/2010/main" xmlns="">
                  <a:solidFill>
                    <a:srgbClr val="FFFFFF"/>
                  </a:solidFill>
                </a14:hiddenFill>
              </a:ext>
            </a:extLst>
          </p:spPr>
        </p:pic>
        <p:sp>
          <p:nvSpPr>
            <p:cNvPr id="62" name="Rettangolo arrotondato 5">
              <a:extLst>
                <a:ext uri="{FF2B5EF4-FFF2-40B4-BE49-F238E27FC236}">
                  <a16:creationId xmlns:a16="http://schemas.microsoft.com/office/drawing/2014/main" id="{62CD85A9-DEE6-4874-9F9F-E5F49B588346}"/>
                </a:ext>
              </a:extLst>
            </p:cNvPr>
            <p:cNvSpPr/>
            <p:nvPr/>
          </p:nvSpPr>
          <p:spPr>
            <a:xfrm>
              <a:off x="6288955" y="705975"/>
              <a:ext cx="1535237" cy="675981"/>
            </a:xfrm>
            <a:prstGeom prst="roundRect">
              <a:avLst/>
            </a:prstGeom>
            <a:solidFill>
              <a:srgbClr val="00206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chemeClr val="bg1"/>
                  </a:solidFill>
                </a:rPr>
                <a:t>Cavity EBW</a:t>
              </a:r>
            </a:p>
          </p:txBody>
        </p:sp>
        <p:pic>
          <p:nvPicPr>
            <p:cNvPr id="64" name="Picture 15">
              <a:extLst>
                <a:ext uri="{FF2B5EF4-FFF2-40B4-BE49-F238E27FC236}">
                  <a16:creationId xmlns:a16="http://schemas.microsoft.com/office/drawing/2014/main" id="{643745AA-D241-41E7-B1E6-C222C1AD0C3A}"/>
                </a:ext>
              </a:extLst>
            </p:cNvPr>
            <p:cNvPicPr>
              <a:picLocks noChangeAspect="1"/>
            </p:cNvPicPr>
            <p:nvPr/>
          </p:nvPicPr>
          <p:blipFill>
            <a:blip r:embed="rId4"/>
            <a:stretch>
              <a:fillRect/>
            </a:stretch>
          </p:blipFill>
          <p:spPr>
            <a:xfrm>
              <a:off x="10654361" y="4289089"/>
              <a:ext cx="1369364" cy="1015557"/>
            </a:xfrm>
            <a:prstGeom prst="rect">
              <a:avLst/>
            </a:prstGeom>
          </p:spPr>
        </p:pic>
        <p:sp>
          <p:nvSpPr>
            <p:cNvPr id="66" name="Rettangolo arrotondato 22">
              <a:extLst>
                <a:ext uri="{FF2B5EF4-FFF2-40B4-BE49-F238E27FC236}">
                  <a16:creationId xmlns:a16="http://schemas.microsoft.com/office/drawing/2014/main" id="{E2618C04-4F91-478B-B92D-1A17DF89B334}"/>
                </a:ext>
              </a:extLst>
            </p:cNvPr>
            <p:cNvSpPr/>
            <p:nvPr/>
          </p:nvSpPr>
          <p:spPr>
            <a:xfrm>
              <a:off x="8400256" y="705975"/>
              <a:ext cx="1535237" cy="675981"/>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chemeClr val="tx1"/>
                  </a:solidFill>
                </a:rPr>
                <a:t>Bulk BCP</a:t>
              </a:r>
            </a:p>
            <a:p>
              <a:pPr algn="ctr"/>
              <a:r>
                <a:rPr lang="en-US" sz="1200" cap="small" dirty="0">
                  <a:solidFill>
                    <a:schemeClr val="tx1"/>
                  </a:solidFill>
                </a:rPr>
                <a:t>180 </a:t>
              </a:r>
              <a:r>
                <a:rPr lang="en-US" sz="1200" dirty="0">
                  <a:solidFill>
                    <a:schemeClr val="tx1"/>
                  </a:solidFill>
                  <a:latin typeface="Symbol" pitchFamily="2" charset="2"/>
                </a:rPr>
                <a:t>m</a:t>
              </a:r>
              <a:r>
                <a:rPr lang="en-US" sz="1200" cap="small" dirty="0">
                  <a:solidFill>
                    <a:schemeClr val="tx1"/>
                  </a:solidFill>
                </a:rPr>
                <a:t>m</a:t>
              </a:r>
            </a:p>
          </p:txBody>
        </p:sp>
        <p:pic>
          <p:nvPicPr>
            <p:cNvPr id="67" name="Segnaposto contenuto 3">
              <a:extLst>
                <a:ext uri="{FF2B5EF4-FFF2-40B4-BE49-F238E27FC236}">
                  <a16:creationId xmlns:a16="http://schemas.microsoft.com/office/drawing/2014/main" id="{516E537E-AED2-4FD0-A323-31B562EF39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135325" y="1459971"/>
              <a:ext cx="873459" cy="1688945"/>
            </a:xfrm>
            <a:prstGeom prst="rect">
              <a:avLst/>
            </a:prstGeom>
          </p:spPr>
        </p:pic>
        <p:sp>
          <p:nvSpPr>
            <p:cNvPr id="68" name="Rettangolo arrotondato 34">
              <a:extLst>
                <a:ext uri="{FF2B5EF4-FFF2-40B4-BE49-F238E27FC236}">
                  <a16:creationId xmlns:a16="http://schemas.microsoft.com/office/drawing/2014/main" id="{A4C70908-F9CC-4A12-8377-9EC441D872A7}"/>
                </a:ext>
              </a:extLst>
            </p:cNvPr>
            <p:cNvSpPr/>
            <p:nvPr/>
          </p:nvSpPr>
          <p:spPr>
            <a:xfrm>
              <a:off x="10560496" y="692696"/>
              <a:ext cx="1535237" cy="67598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chemeClr val="bg1"/>
                  </a:solidFill>
                </a:rPr>
                <a:t>Annealing</a:t>
              </a:r>
            </a:p>
            <a:p>
              <a:pPr algn="ctr"/>
              <a:r>
                <a:rPr lang="en-US" sz="1200" cap="small" dirty="0">
                  <a:solidFill>
                    <a:schemeClr val="bg1"/>
                  </a:solidFill>
                </a:rPr>
                <a:t>de </a:t>
              </a:r>
              <a:r>
                <a:rPr lang="en-US" sz="1200" cap="small" dirty="0" err="1">
                  <a:solidFill>
                    <a:schemeClr val="bg1"/>
                  </a:solidFill>
                </a:rPr>
                <a:t>Hydrog</a:t>
              </a:r>
              <a:r>
                <a:rPr lang="en-US" sz="1200" cap="small" dirty="0">
                  <a:solidFill>
                    <a:schemeClr val="bg1"/>
                  </a:solidFill>
                </a:rPr>
                <a:t>.</a:t>
              </a:r>
            </a:p>
          </p:txBody>
        </p:sp>
        <p:cxnSp>
          <p:nvCxnSpPr>
            <p:cNvPr id="69" name="Connettore 2 95">
              <a:extLst>
                <a:ext uri="{FF2B5EF4-FFF2-40B4-BE49-F238E27FC236}">
                  <a16:creationId xmlns:a16="http://schemas.microsoft.com/office/drawing/2014/main" id="{AEFCB0B7-4F21-49C4-894D-C2A543E20B7B}"/>
                </a:ext>
              </a:extLst>
            </p:cNvPr>
            <p:cNvCxnSpPr/>
            <p:nvPr/>
          </p:nvCxnSpPr>
          <p:spPr>
            <a:xfrm>
              <a:off x="9952690" y="1036059"/>
              <a:ext cx="535798" cy="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0" name="Picture 37" descr="Screen Shot 2018-12-14 at 10.16.04.png">
              <a:extLst>
                <a:ext uri="{FF2B5EF4-FFF2-40B4-BE49-F238E27FC236}">
                  <a16:creationId xmlns:a16="http://schemas.microsoft.com/office/drawing/2014/main" id="{A3F6E09E-D6FF-4E29-B626-0E9C2B2AA43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676359" y="2571295"/>
              <a:ext cx="1317943" cy="785697"/>
            </a:xfrm>
            <a:prstGeom prst="rect">
              <a:avLst/>
            </a:prstGeom>
            <a:ln>
              <a:solidFill>
                <a:schemeClr val="accent1">
                  <a:lumMod val="50000"/>
                </a:schemeClr>
              </a:solidFill>
            </a:ln>
          </p:spPr>
        </p:pic>
        <p:pic>
          <p:nvPicPr>
            <p:cNvPr id="72" name="Picture 3">
              <a:extLst>
                <a:ext uri="{FF2B5EF4-FFF2-40B4-BE49-F238E27FC236}">
                  <a16:creationId xmlns:a16="http://schemas.microsoft.com/office/drawing/2014/main" id="{EBDAA470-9859-4E4E-BAFA-CF2AF1535204}"/>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10567207" y="1484784"/>
              <a:ext cx="1528526" cy="10155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4" name="Rettangolo arrotondato 36">
              <a:extLst>
                <a:ext uri="{FF2B5EF4-FFF2-40B4-BE49-F238E27FC236}">
                  <a16:creationId xmlns:a16="http://schemas.microsoft.com/office/drawing/2014/main" id="{B7F0C125-94BA-414A-A19C-F5BC5CDE1907}"/>
                </a:ext>
              </a:extLst>
            </p:cNvPr>
            <p:cNvSpPr/>
            <p:nvPr/>
          </p:nvSpPr>
          <p:spPr>
            <a:xfrm>
              <a:off x="10560496" y="3501008"/>
              <a:ext cx="1535237" cy="6759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rgbClr val="FF0000"/>
                  </a:solidFill>
                </a:rPr>
                <a:t>Tuning</a:t>
              </a:r>
            </a:p>
          </p:txBody>
        </p:sp>
        <p:sp>
          <p:nvSpPr>
            <p:cNvPr id="75" name="Rettangolo arrotondato 39">
              <a:extLst>
                <a:ext uri="{FF2B5EF4-FFF2-40B4-BE49-F238E27FC236}">
                  <a16:creationId xmlns:a16="http://schemas.microsoft.com/office/drawing/2014/main" id="{0B52C467-10E9-4264-A8CE-E700CD90BDF0}"/>
                </a:ext>
              </a:extLst>
            </p:cNvPr>
            <p:cNvSpPr/>
            <p:nvPr/>
          </p:nvSpPr>
          <p:spPr>
            <a:xfrm>
              <a:off x="7081043" y="6021288"/>
              <a:ext cx="1535237" cy="675981"/>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chemeClr val="tx1"/>
                  </a:solidFill>
                </a:rPr>
                <a:t>Final  BCP: </a:t>
              </a:r>
              <a:br>
                <a:rPr lang="en-US" sz="1200" cap="small" dirty="0">
                  <a:solidFill>
                    <a:schemeClr val="tx1"/>
                  </a:solidFill>
                </a:rPr>
              </a:br>
              <a:r>
                <a:rPr lang="en-US" sz="1200" cap="small" dirty="0">
                  <a:solidFill>
                    <a:schemeClr val="tx1"/>
                  </a:solidFill>
                </a:rPr>
                <a:t>20 </a:t>
              </a:r>
              <a:r>
                <a:rPr lang="en-US" sz="1200" dirty="0">
                  <a:solidFill>
                    <a:schemeClr val="tx1"/>
                  </a:solidFill>
                  <a:latin typeface="Symbol" panose="05050102010706020507" pitchFamily="18" charset="2"/>
                </a:rPr>
                <a:t>m</a:t>
              </a:r>
              <a:r>
                <a:rPr lang="en-US" sz="1200" cap="small" dirty="0">
                  <a:solidFill>
                    <a:schemeClr val="tx1"/>
                  </a:solidFill>
                </a:rPr>
                <a:t>m + HPR</a:t>
              </a:r>
            </a:p>
          </p:txBody>
        </p:sp>
        <p:sp>
          <p:nvSpPr>
            <p:cNvPr id="76" name="Rettangolo arrotondato 40">
              <a:extLst>
                <a:ext uri="{FF2B5EF4-FFF2-40B4-BE49-F238E27FC236}">
                  <a16:creationId xmlns:a16="http://schemas.microsoft.com/office/drawing/2014/main" id="{7BD1BEAA-F4D5-4161-AB06-FD14FABF287D}"/>
                </a:ext>
              </a:extLst>
            </p:cNvPr>
            <p:cNvSpPr/>
            <p:nvPr/>
          </p:nvSpPr>
          <p:spPr>
            <a:xfrm>
              <a:off x="5136827" y="6021288"/>
              <a:ext cx="1535237" cy="6759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rgbClr val="FF0000"/>
                  </a:solidFill>
                </a:rPr>
                <a:t>Accessories installation</a:t>
              </a:r>
            </a:p>
          </p:txBody>
        </p:sp>
        <p:sp>
          <p:nvSpPr>
            <p:cNvPr id="77" name="Rettangolo arrotondato 41">
              <a:extLst>
                <a:ext uri="{FF2B5EF4-FFF2-40B4-BE49-F238E27FC236}">
                  <a16:creationId xmlns:a16="http://schemas.microsoft.com/office/drawing/2014/main" id="{37F10293-A269-4022-B333-D9AF74DABBDF}"/>
                </a:ext>
              </a:extLst>
            </p:cNvPr>
            <p:cNvSpPr/>
            <p:nvPr/>
          </p:nvSpPr>
          <p:spPr>
            <a:xfrm>
              <a:off x="3192611" y="5993379"/>
              <a:ext cx="1535237" cy="675981"/>
            </a:xfrm>
            <a:prstGeom prst="roundRect">
              <a:avLst/>
            </a:prstGeom>
            <a:solidFill>
              <a:srgbClr val="C00000"/>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chemeClr val="bg1"/>
                  </a:solidFill>
                </a:rPr>
                <a:t>Final Check and delivery</a:t>
              </a:r>
            </a:p>
          </p:txBody>
        </p:sp>
        <p:sp>
          <p:nvSpPr>
            <p:cNvPr id="78" name="Rettangolo arrotondato 5">
              <a:extLst>
                <a:ext uri="{FF2B5EF4-FFF2-40B4-BE49-F238E27FC236}">
                  <a16:creationId xmlns:a16="http://schemas.microsoft.com/office/drawing/2014/main" id="{5339C321-6794-46FD-AA4B-8EBAA02E5ACB}"/>
                </a:ext>
              </a:extLst>
            </p:cNvPr>
            <p:cNvSpPr/>
            <p:nvPr/>
          </p:nvSpPr>
          <p:spPr>
            <a:xfrm>
              <a:off x="4079776" y="705974"/>
              <a:ext cx="1642228" cy="675981"/>
            </a:xfrm>
            <a:prstGeom prst="roundRect">
              <a:avLst/>
            </a:prstGeom>
            <a:solidFill>
              <a:srgbClr val="00206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chemeClr val="bg1"/>
                  </a:solidFill>
                </a:rPr>
                <a:t>Subcomponents preparation</a:t>
              </a:r>
            </a:p>
          </p:txBody>
        </p:sp>
        <p:pic>
          <p:nvPicPr>
            <p:cNvPr id="79" name="Picture 6" descr="P:\0 ESS\Acquisti\Series\Cavities\preparazione documenti\Technical Specifications\3D drawing of cavity and subcomponents\numerati\PickUpEndCell.png">
              <a:extLst>
                <a:ext uri="{FF2B5EF4-FFF2-40B4-BE49-F238E27FC236}">
                  <a16:creationId xmlns:a16="http://schemas.microsoft.com/office/drawing/2014/main" id="{5347488A-99A1-4046-82DD-B22B999BAD7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946002" y="1389364"/>
              <a:ext cx="211479" cy="501772"/>
            </a:xfrm>
            <a:prstGeom prst="rect">
              <a:avLst/>
            </a:prstGeom>
            <a:noFill/>
            <a:extLst>
              <a:ext uri="{909E8E84-426E-40dd-AFC4-6F175D3DCCD1}">
                <a14:hiddenFill xmlns:a14="http://schemas.microsoft.com/office/drawing/2010/main" xmlns="">
                  <a:solidFill>
                    <a:srgbClr val="FFFFFF"/>
                  </a:solidFill>
                </a14:hiddenFill>
              </a:ext>
            </a:extLst>
          </p:spPr>
        </p:pic>
        <p:pic>
          <p:nvPicPr>
            <p:cNvPr id="80" name="Picture 11" descr="P:\0 ESS\Acquisti\Series\Cavities\preparazione documenti\Technical Specifications\3D drawing of cavity and subcomponents\numerati\PickUpPenCell.png">
              <a:extLst>
                <a:ext uri="{FF2B5EF4-FFF2-40B4-BE49-F238E27FC236}">
                  <a16:creationId xmlns:a16="http://schemas.microsoft.com/office/drawing/2014/main" id="{006E6292-D775-4DE3-88CE-6B87BF261D5D}"/>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151655" y="1405697"/>
              <a:ext cx="190642" cy="501772"/>
            </a:xfrm>
            <a:prstGeom prst="rect">
              <a:avLst/>
            </a:prstGeom>
            <a:noFill/>
            <a:extLst>
              <a:ext uri="{909E8E84-426E-40dd-AFC4-6F175D3DCCD1}">
                <a14:hiddenFill xmlns:a14="http://schemas.microsoft.com/office/drawing/2010/main" xmlns="">
                  <a:solidFill>
                    <a:srgbClr val="FFFFFF"/>
                  </a:solidFill>
                </a14:hiddenFill>
              </a:ext>
            </a:extLst>
          </p:spPr>
        </p:pic>
        <p:pic>
          <p:nvPicPr>
            <p:cNvPr id="81" name="Picture 2" descr="P:\0 ESS\Acquisti\Series\Cavities\preparazione documenti\Technical Specifications\3D drawing of cavity and subcomponents\numerati\cavity.png">
              <a:extLst>
                <a:ext uri="{FF2B5EF4-FFF2-40B4-BE49-F238E27FC236}">
                  <a16:creationId xmlns:a16="http://schemas.microsoft.com/office/drawing/2014/main" id="{15D10F1A-946D-45DF-9DCC-CB50EC07333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rot="5147713">
              <a:off x="7867955" y="2013167"/>
              <a:ext cx="1496650" cy="494027"/>
            </a:xfrm>
            <a:prstGeom prst="rect">
              <a:avLst/>
            </a:prstGeom>
            <a:noFill/>
            <a:extLst>
              <a:ext uri="{909E8E84-426E-40dd-AFC4-6F175D3DCCD1}">
                <a14:hiddenFill xmlns:a14="http://schemas.microsoft.com/office/drawing/2010/main" xmlns="">
                  <a:solidFill>
                    <a:srgbClr val="FFFFFF"/>
                  </a:solidFill>
                </a14:hiddenFill>
              </a:ext>
            </a:extLst>
          </p:spPr>
        </p:pic>
        <p:pic>
          <p:nvPicPr>
            <p:cNvPr id="82" name="Picture 7" descr="P:\0 ESS\Acquisti\Series\Cavities\preparazione documenti\Technical Specifications\3D drawing of cavity and subcomponents\numerati\PickUpEndGroup.png">
              <a:extLst>
                <a:ext uri="{FF2B5EF4-FFF2-40B4-BE49-F238E27FC236}">
                  <a16:creationId xmlns:a16="http://schemas.microsoft.com/office/drawing/2014/main" id="{BE36C815-05F3-45CC-9688-123C4FF3D403}"/>
                </a:ext>
              </a:extLst>
            </p:cNvPr>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r="-110" b="-15"/>
            <a:stretch/>
          </p:blipFill>
          <p:spPr bwMode="auto">
            <a:xfrm>
              <a:off x="2664399" y="1389364"/>
              <a:ext cx="446456" cy="501772"/>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14" descr="P:\0 ESS\Acquisti\Series\Cavities\preparazione documenti\Technical Specifications\3D drawing of cavity and subcomponents\numerati\PickUpTerminalDumbBel.png">
              <a:extLst>
                <a:ext uri="{FF2B5EF4-FFF2-40B4-BE49-F238E27FC236}">
                  <a16:creationId xmlns:a16="http://schemas.microsoft.com/office/drawing/2014/main" id="{265A8C76-4CE8-43F6-9C1E-0615947497D0}"/>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3155381" y="1405697"/>
              <a:ext cx="276323" cy="501772"/>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Picture 14">
              <a:extLst>
                <a:ext uri="{FF2B5EF4-FFF2-40B4-BE49-F238E27FC236}">
                  <a16:creationId xmlns:a16="http://schemas.microsoft.com/office/drawing/2014/main" id="{04F3A9A3-2864-4B99-8C48-502643AF4E66}"/>
                </a:ext>
              </a:extLst>
            </p:cNvPr>
            <p:cNvPicPr>
              <a:picLocks noChangeAspect="1"/>
            </p:cNvPicPr>
            <p:nvPr/>
          </p:nvPicPr>
          <p:blipFill>
            <a:blip r:embed="rId13" cstate="email">
              <a:extLst>
                <a:ext uri="{BEBA8EAE-BF5A-486C-A8C5-ECC9F3942E4B}">
                  <a14:imgProps xmlns:a14="http://schemas.microsoft.com/office/drawing/2010/main">
                    <a14:imgLayer r:embed="rId14">
                      <a14:imgEffect>
                        <a14:sharpenSoften amount="-98000"/>
                      </a14:imgEffect>
                    </a14:imgLayer>
                  </a14:imgProps>
                </a:ext>
                <a:ext uri="{28A0092B-C50C-407E-A947-70E740481C1C}">
                  <a14:useLocalDpi xmlns:a14="http://schemas.microsoft.com/office/drawing/2010/main"/>
                </a:ext>
              </a:extLst>
            </a:blip>
            <a:stretch>
              <a:fillRect/>
            </a:stretch>
          </p:blipFill>
          <p:spPr>
            <a:xfrm>
              <a:off x="4961572" y="1445470"/>
              <a:ext cx="964189" cy="1276133"/>
            </a:xfrm>
            <a:prstGeom prst="rect">
              <a:avLst/>
            </a:prstGeom>
          </p:spPr>
        </p:pic>
        <p:pic>
          <p:nvPicPr>
            <p:cNvPr id="86" name="Immagine 70">
              <a:extLst>
                <a:ext uri="{FF2B5EF4-FFF2-40B4-BE49-F238E27FC236}">
                  <a16:creationId xmlns:a16="http://schemas.microsoft.com/office/drawing/2014/main" id="{DA35EEC2-FAB4-4086-A4E9-4039265CBB43}"/>
                </a:ext>
              </a:extLst>
            </p:cNvPr>
            <p:cNvPicPr>
              <a:picLocks noChangeAspect="1"/>
            </p:cNvPicPr>
            <p:nvPr/>
          </p:nvPicPr>
          <p:blipFill rotWithShape="1">
            <a:blip r:embed="rId15" cstate="hqprint">
              <a:extLst>
                <a:ext uri="{BEBA8EAE-BF5A-486C-A8C5-ECC9F3942E4B}">
                  <a14:imgProps xmlns:a14="http://schemas.microsoft.com/office/drawing/2010/main">
                    <a14:imgLayer r:embed="rId16">
                      <a14:imgEffect>
                        <a14:brightnessContrast bright="20000"/>
                      </a14:imgEffect>
                    </a14:imgLayer>
                  </a14:imgProps>
                </a:ext>
                <a:ext uri="{28A0092B-C50C-407E-A947-70E740481C1C}">
                  <a14:useLocalDpi xmlns:a14="http://schemas.microsoft.com/office/drawing/2010/main"/>
                </a:ext>
              </a:extLst>
            </a:blip>
            <a:srcRect/>
            <a:stretch/>
          </p:blipFill>
          <p:spPr>
            <a:xfrm>
              <a:off x="8400256" y="4792863"/>
              <a:ext cx="1740515" cy="1157706"/>
            </a:xfrm>
            <a:prstGeom prst="rect">
              <a:avLst/>
            </a:prstGeom>
          </p:spPr>
        </p:pic>
        <p:sp>
          <p:nvSpPr>
            <p:cNvPr id="87" name="Rettangolo arrotondato 40">
              <a:extLst>
                <a:ext uri="{FF2B5EF4-FFF2-40B4-BE49-F238E27FC236}">
                  <a16:creationId xmlns:a16="http://schemas.microsoft.com/office/drawing/2014/main" id="{EDAD840C-DFD6-4647-BFE9-4834E79798ED}"/>
                </a:ext>
              </a:extLst>
            </p:cNvPr>
            <p:cNvSpPr/>
            <p:nvPr/>
          </p:nvSpPr>
          <p:spPr>
            <a:xfrm>
              <a:off x="9031225" y="6021288"/>
              <a:ext cx="1535237" cy="6759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rgbClr val="FF0000"/>
                  </a:solidFill>
                </a:rPr>
                <a:t>Cavity integration</a:t>
              </a:r>
              <a:br>
                <a:rPr lang="en-US" sz="1200" cap="small" dirty="0">
                  <a:solidFill>
                    <a:srgbClr val="FF0000"/>
                  </a:solidFill>
                </a:rPr>
              </a:br>
              <a:r>
                <a:rPr lang="en-US" sz="1200" cap="small" dirty="0">
                  <a:solidFill>
                    <a:srgbClr val="FF0000"/>
                  </a:solidFill>
                </a:rPr>
                <a:t> (He tank)</a:t>
              </a:r>
            </a:p>
          </p:txBody>
        </p:sp>
        <p:pic>
          <p:nvPicPr>
            <p:cNvPr id="88" name="Immagine 75">
              <a:extLst>
                <a:ext uri="{FF2B5EF4-FFF2-40B4-BE49-F238E27FC236}">
                  <a16:creationId xmlns:a16="http://schemas.microsoft.com/office/drawing/2014/main" id="{BD56210A-C903-4CEC-ADDC-66B46D7AEA5A}"/>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a:stretch/>
          </p:blipFill>
          <p:spPr>
            <a:xfrm>
              <a:off x="6958473" y="4498773"/>
              <a:ext cx="948500" cy="1437185"/>
            </a:xfrm>
            <a:prstGeom prst="rect">
              <a:avLst/>
            </a:prstGeom>
          </p:spPr>
        </p:pic>
        <p:pic>
          <p:nvPicPr>
            <p:cNvPr id="89" name="Picture 38" descr="Screen Shot 2018-12-14 at 10.16.12.png">
              <a:extLst>
                <a:ext uri="{FF2B5EF4-FFF2-40B4-BE49-F238E27FC236}">
                  <a16:creationId xmlns:a16="http://schemas.microsoft.com/office/drawing/2014/main" id="{8C6BD022-4CED-4AE3-B883-F8EAB087AABF}"/>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10676358" y="5380668"/>
              <a:ext cx="1317943" cy="784636"/>
            </a:xfrm>
            <a:prstGeom prst="rect">
              <a:avLst/>
            </a:prstGeom>
            <a:ln>
              <a:solidFill>
                <a:schemeClr val="accent1">
                  <a:lumMod val="50000"/>
                </a:schemeClr>
              </a:solidFill>
            </a:ln>
          </p:spPr>
        </p:pic>
        <p:sp>
          <p:nvSpPr>
            <p:cNvPr id="92" name="Callout con freccia sinistra 51">
              <a:extLst>
                <a:ext uri="{FF2B5EF4-FFF2-40B4-BE49-F238E27FC236}">
                  <a16:creationId xmlns:a16="http://schemas.microsoft.com/office/drawing/2014/main" id="{92A5060B-3C1C-4D1D-AE24-01D91F65B8F4}"/>
                </a:ext>
              </a:extLst>
            </p:cNvPr>
            <p:cNvSpPr/>
            <p:nvPr/>
          </p:nvSpPr>
          <p:spPr>
            <a:xfrm>
              <a:off x="1875001" y="5993379"/>
              <a:ext cx="980641" cy="675981"/>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solidFill>
                </a:rPr>
                <a:t>DESY</a:t>
              </a:r>
            </a:p>
          </p:txBody>
        </p:sp>
        <p:pic>
          <p:nvPicPr>
            <p:cNvPr id="93" name="Immagine 3">
              <a:extLst>
                <a:ext uri="{FF2B5EF4-FFF2-40B4-BE49-F238E27FC236}">
                  <a16:creationId xmlns:a16="http://schemas.microsoft.com/office/drawing/2014/main" id="{3A0F2500-CA14-4C1B-8B24-2BA03D677A6C}"/>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4522442" y="5016174"/>
              <a:ext cx="2367369" cy="1003328"/>
            </a:xfrm>
            <a:prstGeom prst="rect">
              <a:avLst/>
            </a:prstGeom>
          </p:spPr>
        </p:pic>
        <p:cxnSp>
          <p:nvCxnSpPr>
            <p:cNvPr id="100" name="Connettore 2 95">
              <a:extLst>
                <a:ext uri="{FF2B5EF4-FFF2-40B4-BE49-F238E27FC236}">
                  <a16:creationId xmlns:a16="http://schemas.microsoft.com/office/drawing/2014/main" id="{4DE2A383-DF30-4EBD-9350-0D3C5345768E}"/>
                </a:ext>
              </a:extLst>
            </p:cNvPr>
            <p:cNvCxnSpPr/>
            <p:nvPr/>
          </p:nvCxnSpPr>
          <p:spPr>
            <a:xfrm>
              <a:off x="7864458" y="1043965"/>
              <a:ext cx="535798" cy="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Connettore 2 95">
              <a:extLst>
                <a:ext uri="{FF2B5EF4-FFF2-40B4-BE49-F238E27FC236}">
                  <a16:creationId xmlns:a16="http://schemas.microsoft.com/office/drawing/2014/main" id="{096E3C77-E364-4CEA-B0B5-10DEC8D746FE}"/>
                </a:ext>
              </a:extLst>
            </p:cNvPr>
            <p:cNvCxnSpPr/>
            <p:nvPr/>
          </p:nvCxnSpPr>
          <p:spPr>
            <a:xfrm>
              <a:off x="5739124" y="1029324"/>
              <a:ext cx="535798" cy="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Connettore 2 95">
              <a:extLst>
                <a:ext uri="{FF2B5EF4-FFF2-40B4-BE49-F238E27FC236}">
                  <a16:creationId xmlns:a16="http://schemas.microsoft.com/office/drawing/2014/main" id="{C766D6D1-9891-41B5-9765-DC1663DDBA84}"/>
                </a:ext>
              </a:extLst>
            </p:cNvPr>
            <p:cNvCxnSpPr/>
            <p:nvPr/>
          </p:nvCxnSpPr>
          <p:spPr>
            <a:xfrm>
              <a:off x="3543978" y="1029324"/>
              <a:ext cx="535798" cy="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Rettangolo arrotondato 5">
              <a:extLst>
                <a:ext uri="{FF2B5EF4-FFF2-40B4-BE49-F238E27FC236}">
                  <a16:creationId xmlns:a16="http://schemas.microsoft.com/office/drawing/2014/main" id="{BB071940-8E46-42A6-B198-A877813121F2}"/>
                </a:ext>
              </a:extLst>
            </p:cNvPr>
            <p:cNvSpPr/>
            <p:nvPr/>
          </p:nvSpPr>
          <p:spPr>
            <a:xfrm>
              <a:off x="1919536" y="713383"/>
              <a:ext cx="1642228" cy="675981"/>
            </a:xfrm>
            <a:prstGeom prst="roundRect">
              <a:avLst/>
            </a:prstGeom>
            <a:solidFill>
              <a:srgbClr val="00206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a:solidFill>
                    <a:schemeClr val="bg1"/>
                  </a:solidFill>
                </a:rPr>
                <a:t>Nb sheets and raw materials</a:t>
              </a:r>
            </a:p>
          </p:txBody>
        </p:sp>
        <p:pic>
          <p:nvPicPr>
            <p:cNvPr id="107" name="Picture 11">
              <a:extLst>
                <a:ext uri="{FF2B5EF4-FFF2-40B4-BE49-F238E27FC236}">
                  <a16:creationId xmlns:a16="http://schemas.microsoft.com/office/drawing/2014/main" id="{33953D65-2B46-4A58-AA15-96779CDB42FC}"/>
                </a:ext>
              </a:extLst>
            </p:cNvPr>
            <p:cNvPicPr>
              <a:picLocks noChangeAspect="1"/>
            </p:cNvPicPr>
            <p:nvPr/>
          </p:nvPicPr>
          <p:blipFill rotWithShape="1">
            <a:blip r:embed="rId20" cstate="hqprint">
              <a:extLst>
                <a:ext uri="{28A0092B-C50C-407E-A947-70E740481C1C}">
                  <a14:useLocalDpi xmlns:a14="http://schemas.microsoft.com/office/drawing/2010/main"/>
                </a:ext>
              </a:extLst>
            </a:blip>
            <a:srcRect/>
            <a:stretch/>
          </p:blipFill>
          <p:spPr bwMode="auto">
            <a:xfrm rot="5400000">
              <a:off x="917361" y="799762"/>
              <a:ext cx="839378" cy="914734"/>
            </a:xfrm>
            <a:prstGeom prst="rect">
              <a:avLst/>
            </a:prstGeom>
            <a:ln>
              <a:noFill/>
            </a:ln>
            <a:extLst>
              <a:ext uri="{53640926-AAD7-44D8-BBD7-CCE9431645EC}">
                <a14:shadowObscured xmlns:a14="http://schemas.microsoft.com/office/drawing/2010/main"/>
              </a:ext>
            </a:extLst>
          </p:spPr>
        </p:pic>
        <p:pic>
          <p:nvPicPr>
            <p:cNvPr id="108" name="Picture 28">
              <a:extLst>
                <a:ext uri="{FF2B5EF4-FFF2-40B4-BE49-F238E27FC236}">
                  <a16:creationId xmlns:a16="http://schemas.microsoft.com/office/drawing/2014/main" id="{3448F8EF-BFC3-4126-B623-29BB3F87ADFA}"/>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764891" y="5439393"/>
              <a:ext cx="1084599" cy="1446133"/>
            </a:xfrm>
            <a:prstGeom prst="rect">
              <a:avLst/>
            </a:prstGeom>
          </p:spPr>
        </p:pic>
        <p:pic>
          <p:nvPicPr>
            <p:cNvPr id="109" name="Immagine 41">
              <a:extLst>
                <a:ext uri="{FF2B5EF4-FFF2-40B4-BE49-F238E27FC236}">
                  <a16:creationId xmlns:a16="http://schemas.microsoft.com/office/drawing/2014/main" id="{B6CEF911-1DFA-4CE3-8578-704D1F18F02B}"/>
                </a:ext>
              </a:extLst>
            </p:cNvPr>
            <p:cNvPicPr>
              <a:picLocks noChangeAspect="1"/>
            </p:cNvPicPr>
            <p:nvPr/>
          </p:nvPicPr>
          <p:blipFill>
            <a:blip r:embed="rId22" cstate="hqprint">
              <a:extLst>
                <a:ext uri="{BEBA8EAE-BF5A-486C-A8C5-ECC9F3942E4B}">
                  <a14:imgProps xmlns:a14="http://schemas.microsoft.com/office/drawing/2010/main">
                    <a14:imgLayer r:embed="rId23">
                      <a14:imgEffect>
                        <a14:sharpenSoften amount="56000"/>
                      </a14:imgEffect>
                      <a14:imgEffect>
                        <a14:brightnessContrast bright="42000" contrast="8000"/>
                      </a14:imgEffect>
                    </a14:imgLayer>
                  </a14:imgProps>
                </a:ext>
                <a:ext uri="{28A0092B-C50C-407E-A947-70E740481C1C}">
                  <a14:useLocalDpi xmlns:a14="http://schemas.microsoft.com/office/drawing/2010/main"/>
                </a:ext>
              </a:extLst>
            </a:blip>
            <a:stretch>
              <a:fillRect/>
            </a:stretch>
          </p:blipFill>
          <p:spPr>
            <a:xfrm>
              <a:off x="133384" y="3018877"/>
              <a:ext cx="2548363" cy="1698908"/>
            </a:xfrm>
            <a:prstGeom prst="rect">
              <a:avLst/>
            </a:prstGeom>
            <a:ln>
              <a:solidFill>
                <a:schemeClr val="tx1"/>
              </a:solidFill>
            </a:ln>
          </p:spPr>
        </p:pic>
        <p:pic>
          <p:nvPicPr>
            <p:cNvPr id="110" name="Immagine 84">
              <a:extLst>
                <a:ext uri="{FF2B5EF4-FFF2-40B4-BE49-F238E27FC236}">
                  <a16:creationId xmlns:a16="http://schemas.microsoft.com/office/drawing/2014/main" id="{EAACAFAC-0A6D-46E4-8FD2-5056A0FCA820}"/>
                </a:ext>
              </a:extLst>
            </p:cNvPr>
            <p:cNvPicPr>
              <a:picLocks noChangeAspect="1"/>
            </p:cNvPicPr>
            <p:nvPr/>
          </p:nvPicPr>
          <p:blipFill rotWithShape="1">
            <a:blip r:embed="rId24" cstate="hqprint">
              <a:extLst>
                <a:ext uri="{28A0092B-C50C-407E-A947-70E740481C1C}">
                  <a14:useLocalDpi xmlns:a14="http://schemas.microsoft.com/office/drawing/2010/main"/>
                </a:ext>
              </a:extLst>
            </a:blip>
            <a:srcRect/>
            <a:stretch/>
          </p:blipFill>
          <p:spPr>
            <a:xfrm>
              <a:off x="3811877" y="1522615"/>
              <a:ext cx="1038715" cy="993908"/>
            </a:xfrm>
            <a:prstGeom prst="rect">
              <a:avLst/>
            </a:prstGeom>
          </p:spPr>
        </p:pic>
        <p:pic>
          <p:nvPicPr>
            <p:cNvPr id="111" name="Picture 3">
              <a:extLst>
                <a:ext uri="{FF2B5EF4-FFF2-40B4-BE49-F238E27FC236}">
                  <a16:creationId xmlns:a16="http://schemas.microsoft.com/office/drawing/2014/main" id="{BCF71677-153D-4D50-9B22-EEC7F2068C69}"/>
                </a:ext>
              </a:extLst>
            </p:cNvPr>
            <p:cNvPicPr>
              <a:picLocks noChangeAspect="1"/>
            </p:cNvPicPr>
            <p:nvPr/>
          </p:nvPicPr>
          <p:blipFill>
            <a:blip r:embed="rId25" cstate="hqprint">
              <a:extLst>
                <a:ext uri="{28A0092B-C50C-407E-A947-70E740481C1C}">
                  <a14:useLocalDpi xmlns:a14="http://schemas.microsoft.com/office/drawing/2010/main"/>
                </a:ext>
              </a:extLst>
            </a:blip>
            <a:srcRect/>
            <a:stretch>
              <a:fillRect/>
            </a:stretch>
          </p:blipFill>
          <p:spPr bwMode="auto">
            <a:xfrm rot="16200000">
              <a:off x="3105957" y="1496745"/>
              <a:ext cx="675981" cy="60243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 name="Callout con freccia in su 32">
              <a:extLst>
                <a:ext uri="{FF2B5EF4-FFF2-40B4-BE49-F238E27FC236}">
                  <a16:creationId xmlns:a16="http://schemas.microsoft.com/office/drawing/2014/main" id="{D31DCB20-E9BC-465E-A0B0-4B41C0B9CF0C}"/>
                </a:ext>
              </a:extLst>
            </p:cNvPr>
            <p:cNvSpPr/>
            <p:nvPr/>
          </p:nvSpPr>
          <p:spPr>
            <a:xfrm>
              <a:off x="999295" y="4397414"/>
              <a:ext cx="666096" cy="1003328"/>
            </a:xfrm>
            <a:prstGeom prst="up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CEA</a:t>
              </a:r>
            </a:p>
          </p:txBody>
        </p:sp>
        <p:pic>
          <p:nvPicPr>
            <p:cNvPr id="90" name="Content Placeholder 4" descr="A picture containing floor, indoor, ground&#10;&#10;Description automatically generated">
              <a:extLst>
                <a:ext uri="{FF2B5EF4-FFF2-40B4-BE49-F238E27FC236}">
                  <a16:creationId xmlns:a16="http://schemas.microsoft.com/office/drawing/2014/main" id="{FF05BE48-D686-46F5-841C-1B30D68CE295}"/>
                </a:ext>
              </a:extLst>
            </p:cNvPr>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a:off x="2351142" y="4977846"/>
              <a:ext cx="1335989" cy="923094"/>
            </a:xfrm>
            <a:prstGeom prst="rect">
              <a:avLst/>
            </a:prstGeom>
            <a:ln>
              <a:noFill/>
            </a:ln>
            <a:effectLst/>
          </p:spPr>
        </p:pic>
      </p:grpSp>
      <p:sp>
        <p:nvSpPr>
          <p:cNvPr id="13" name="Title 12">
            <a:extLst>
              <a:ext uri="{FF2B5EF4-FFF2-40B4-BE49-F238E27FC236}">
                <a16:creationId xmlns:a16="http://schemas.microsoft.com/office/drawing/2014/main" id="{6461106F-2438-47DC-A9F5-4DB01839E4E1}"/>
              </a:ext>
            </a:extLst>
          </p:cNvPr>
          <p:cNvSpPr>
            <a:spLocks noGrp="1"/>
          </p:cNvSpPr>
          <p:nvPr>
            <p:ph type="title"/>
          </p:nvPr>
        </p:nvSpPr>
        <p:spPr/>
        <p:txBody>
          <a:bodyPr>
            <a:normAutofit fontScale="90000"/>
          </a:bodyPr>
          <a:lstStyle/>
          <a:p>
            <a:r>
              <a:rPr lang="it-IT" dirty="0">
                <a:solidFill>
                  <a:schemeClr val="tx1"/>
                </a:solidFill>
              </a:rPr>
              <a:t>MB Cavity 5-Acceptance </a:t>
            </a:r>
            <a:r>
              <a:rPr lang="it-IT" dirty="0" err="1">
                <a:solidFill>
                  <a:schemeClr val="tx1"/>
                </a:solidFill>
              </a:rPr>
              <a:t>Levels</a:t>
            </a:r>
            <a:r>
              <a:rPr lang="it-IT" dirty="0">
                <a:solidFill>
                  <a:schemeClr val="tx1"/>
                </a:solidFill>
              </a:rPr>
              <a:t> (ESS case)</a:t>
            </a:r>
            <a:endParaRPr lang="en-US" dirty="0">
              <a:solidFill>
                <a:schemeClr val="tx1"/>
              </a:solidFill>
            </a:endParaRPr>
          </a:p>
        </p:txBody>
      </p:sp>
      <p:sp>
        <p:nvSpPr>
          <p:cNvPr id="16" name="TextBox 15">
            <a:extLst>
              <a:ext uri="{FF2B5EF4-FFF2-40B4-BE49-F238E27FC236}">
                <a16:creationId xmlns:a16="http://schemas.microsoft.com/office/drawing/2014/main" id="{8FE5DCD0-1DBA-45CB-98FE-20798F675AD7}"/>
              </a:ext>
            </a:extLst>
          </p:cNvPr>
          <p:cNvSpPr txBox="1"/>
          <p:nvPr/>
        </p:nvSpPr>
        <p:spPr>
          <a:xfrm>
            <a:off x="1470108" y="2749983"/>
            <a:ext cx="588623"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it-IT" sz="2400" dirty="0"/>
              <a:t>Al1</a:t>
            </a:r>
            <a:endParaRPr lang="en-US" sz="2400" dirty="0"/>
          </a:p>
        </p:txBody>
      </p:sp>
      <p:sp>
        <p:nvSpPr>
          <p:cNvPr id="114" name="Rectangle 113">
            <a:extLst>
              <a:ext uri="{FF2B5EF4-FFF2-40B4-BE49-F238E27FC236}">
                <a16:creationId xmlns:a16="http://schemas.microsoft.com/office/drawing/2014/main" id="{1D2EA58D-2838-4D48-BB1B-C6D57440379A}"/>
              </a:ext>
            </a:extLst>
          </p:cNvPr>
          <p:cNvSpPr/>
          <p:nvPr/>
        </p:nvSpPr>
        <p:spPr>
          <a:xfrm>
            <a:off x="9963646" y="4374476"/>
            <a:ext cx="1407409" cy="2438912"/>
          </a:xfrm>
          <a:prstGeom prst="rect">
            <a:avLst/>
          </a:prstGeom>
          <a:solidFill>
            <a:srgbClr val="4F81BD">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BE0F4AE0-91C1-4EE7-BEB1-6595AFF754DD}"/>
              </a:ext>
            </a:extLst>
          </p:cNvPr>
          <p:cNvSpPr txBox="1"/>
          <p:nvPr/>
        </p:nvSpPr>
        <p:spPr>
          <a:xfrm>
            <a:off x="8034421" y="3880401"/>
            <a:ext cx="588623"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it-IT" sz="2400" dirty="0"/>
              <a:t>Al2</a:t>
            </a:r>
            <a:endParaRPr lang="en-US" sz="2400" dirty="0"/>
          </a:p>
        </p:txBody>
      </p:sp>
      <p:sp>
        <p:nvSpPr>
          <p:cNvPr id="116" name="TextBox 115">
            <a:extLst>
              <a:ext uri="{FF2B5EF4-FFF2-40B4-BE49-F238E27FC236}">
                <a16:creationId xmlns:a16="http://schemas.microsoft.com/office/drawing/2014/main" id="{40BFE7BB-D262-4916-9D8A-025CEE5A3EA3}"/>
              </a:ext>
            </a:extLst>
          </p:cNvPr>
          <p:cNvSpPr txBox="1"/>
          <p:nvPr/>
        </p:nvSpPr>
        <p:spPr>
          <a:xfrm>
            <a:off x="3229090" y="4400293"/>
            <a:ext cx="588623" cy="461665"/>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it-IT" sz="2400" dirty="0"/>
              <a:t>Al3</a:t>
            </a:r>
            <a:endParaRPr lang="en-US" sz="2400" dirty="0"/>
          </a:p>
        </p:txBody>
      </p:sp>
      <p:pic>
        <p:nvPicPr>
          <p:cNvPr id="127" name="Picture 2" descr="P:\0 ESS\Acquisti\Series\Cavities\preparazione documenti\Technical Specifications\3D drawing of cavity and subcomponents\numerati\cavity.png">
            <a:extLst>
              <a:ext uri="{FF2B5EF4-FFF2-40B4-BE49-F238E27FC236}">
                <a16:creationId xmlns:a16="http://schemas.microsoft.com/office/drawing/2014/main" id="{0E4AFEB3-77BB-4452-94DE-4ECB488DE56F}"/>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879386" y="3364043"/>
            <a:ext cx="2056654" cy="8011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9" name="Group 18">
            <a:extLst>
              <a:ext uri="{FF2B5EF4-FFF2-40B4-BE49-F238E27FC236}">
                <a16:creationId xmlns:a16="http://schemas.microsoft.com/office/drawing/2014/main" id="{2ACC0B0F-4D38-43FB-9081-33E83555FD99}"/>
              </a:ext>
            </a:extLst>
          </p:cNvPr>
          <p:cNvGrpSpPr/>
          <p:nvPr/>
        </p:nvGrpSpPr>
        <p:grpSpPr>
          <a:xfrm>
            <a:off x="3227071" y="3245662"/>
            <a:ext cx="2498319" cy="1092188"/>
            <a:chOff x="3297706" y="3137042"/>
            <a:chExt cx="1577184" cy="843530"/>
          </a:xfrm>
        </p:grpSpPr>
        <p:grpSp>
          <p:nvGrpSpPr>
            <p:cNvPr id="125" name="Group 23">
              <a:extLst>
                <a:ext uri="{FF2B5EF4-FFF2-40B4-BE49-F238E27FC236}">
                  <a16:creationId xmlns:a16="http://schemas.microsoft.com/office/drawing/2014/main" id="{C48B74D4-7FA5-442F-A9C6-050998CE0667}"/>
                </a:ext>
              </a:extLst>
            </p:cNvPr>
            <p:cNvGrpSpPr/>
            <p:nvPr/>
          </p:nvGrpSpPr>
          <p:grpSpPr>
            <a:xfrm>
              <a:off x="3452688" y="3137042"/>
              <a:ext cx="1288275" cy="476099"/>
              <a:chOff x="5241248" y="3367822"/>
              <a:chExt cx="4047816" cy="1267656"/>
            </a:xfrm>
          </p:grpSpPr>
          <p:pic>
            <p:nvPicPr>
              <p:cNvPr id="150" name="Picture 4" descr="P:\0 ESS\Acquisti\Series\Cavities\preparazione documenti\Technical Specifications\3D drawing of cavity and subcomponents\numerati\CouplerEndCell.png">
                <a:extLst>
                  <a:ext uri="{FF2B5EF4-FFF2-40B4-BE49-F238E27FC236}">
                    <a16:creationId xmlns:a16="http://schemas.microsoft.com/office/drawing/2014/main" id="{B2871244-B520-421D-BE71-708DFFC079B2}"/>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a:stretch/>
            </p:blipFill>
            <p:spPr bwMode="auto">
              <a:xfrm>
                <a:off x="8401581" y="3653611"/>
                <a:ext cx="409154" cy="886377"/>
              </a:xfrm>
              <a:prstGeom prst="rect">
                <a:avLst/>
              </a:prstGeom>
              <a:noFill/>
              <a:extLst>
                <a:ext uri="{909E8E84-426E-40dd-AFC4-6F175D3DCCD1}">
                  <a14:hiddenFill xmlns:a14="http://schemas.microsoft.com/office/drawing/2010/main" xmlns="">
                    <a:solidFill>
                      <a:srgbClr val="FFFFFF"/>
                    </a:solidFill>
                  </a14:hiddenFill>
                </a:ext>
              </a:extLst>
            </p:spPr>
          </p:pic>
          <p:pic>
            <p:nvPicPr>
              <p:cNvPr id="151" name="Picture 5" descr="P:\0 ESS\Acquisti\Series\Cavities\preparazione documenti\Technical Specifications\3D drawing of cavity and subcomponents\numerati\InnerCell2.png">
                <a:extLst>
                  <a:ext uri="{FF2B5EF4-FFF2-40B4-BE49-F238E27FC236}">
                    <a16:creationId xmlns:a16="http://schemas.microsoft.com/office/drawing/2014/main" id="{E8038527-E29D-489A-AB0A-9E3E171CEBC3}"/>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a:stretch/>
            </p:blipFill>
            <p:spPr bwMode="auto">
              <a:xfrm>
                <a:off x="6841152" y="3566143"/>
                <a:ext cx="436379" cy="1069335"/>
              </a:xfrm>
              <a:prstGeom prst="rect">
                <a:avLst/>
              </a:prstGeom>
              <a:noFill/>
              <a:extLst>
                <a:ext uri="{909E8E84-426E-40dd-AFC4-6F175D3DCCD1}">
                  <a14:hiddenFill xmlns:a14="http://schemas.microsoft.com/office/drawing/2010/main" xmlns="">
                    <a:solidFill>
                      <a:srgbClr val="FFFFFF"/>
                    </a:solidFill>
                  </a14:hiddenFill>
                </a:ext>
              </a:extLst>
            </p:spPr>
          </p:pic>
          <p:pic>
            <p:nvPicPr>
              <p:cNvPr id="152" name="Picture 6" descr="P:\0 ESS\Acquisti\Series\Cavities\preparazione documenti\Technical Specifications\3D drawing of cavity and subcomponents\numerati\PickUpEndCell.png">
                <a:extLst>
                  <a:ext uri="{FF2B5EF4-FFF2-40B4-BE49-F238E27FC236}">
                    <a16:creationId xmlns:a16="http://schemas.microsoft.com/office/drawing/2014/main" id="{4F4C11B9-8778-466E-AC3F-AE160602DC6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690130" y="3653995"/>
                <a:ext cx="373576" cy="886377"/>
              </a:xfrm>
              <a:prstGeom prst="rect">
                <a:avLst/>
              </a:prstGeom>
              <a:noFill/>
              <a:extLst>
                <a:ext uri="{909E8E84-426E-40dd-AFC4-6F175D3DCCD1}">
                  <a14:hiddenFill xmlns:a14="http://schemas.microsoft.com/office/drawing/2010/main" xmlns="">
                    <a:solidFill>
                      <a:srgbClr val="FFFFFF"/>
                    </a:solidFill>
                  </a14:hiddenFill>
                </a:ext>
              </a:extLst>
            </p:spPr>
          </p:pic>
          <p:pic>
            <p:nvPicPr>
              <p:cNvPr id="153" name="Picture 10" descr="P:\0 ESS\Acquisti\Series\Cavities\preparazione documenti\Technical Specifications\3D drawing of cavity and subcomponents\numerati\CouplerPenCell.png">
                <a:extLst>
                  <a:ext uri="{FF2B5EF4-FFF2-40B4-BE49-F238E27FC236}">
                    <a16:creationId xmlns:a16="http://schemas.microsoft.com/office/drawing/2014/main" id="{202DBABC-C254-4361-BC0E-145CE06FE69A}"/>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a:stretch/>
            </p:blipFill>
            <p:spPr bwMode="auto">
              <a:xfrm>
                <a:off x="8072480" y="3653995"/>
                <a:ext cx="355785" cy="886377"/>
              </a:xfrm>
              <a:prstGeom prst="rect">
                <a:avLst/>
              </a:prstGeom>
              <a:noFill/>
              <a:extLst>
                <a:ext uri="{909E8E84-426E-40dd-AFC4-6F175D3DCCD1}">
                  <a14:hiddenFill xmlns:a14="http://schemas.microsoft.com/office/drawing/2010/main" xmlns="">
                    <a:solidFill>
                      <a:srgbClr val="FFFFFF"/>
                    </a:solidFill>
                  </a14:hiddenFill>
                </a:ext>
              </a:extLst>
            </p:spPr>
          </p:pic>
          <p:pic>
            <p:nvPicPr>
              <p:cNvPr id="154" name="Picture 11" descr="P:\0 ESS\Acquisti\Series\Cavities\preparazione documenti\Technical Specifications\3D drawing of cavity and subcomponents\numerati\PickUpPenCell.png">
                <a:extLst>
                  <a:ext uri="{FF2B5EF4-FFF2-40B4-BE49-F238E27FC236}">
                    <a16:creationId xmlns:a16="http://schemas.microsoft.com/office/drawing/2014/main" id="{0A9EBB0F-A9F1-4C4A-ABFC-725D535BFF82}"/>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090718" y="3658006"/>
                <a:ext cx="336768" cy="886377"/>
              </a:xfrm>
              <a:prstGeom prst="rect">
                <a:avLst/>
              </a:prstGeom>
              <a:noFill/>
              <a:extLst>
                <a:ext uri="{909E8E84-426E-40dd-AFC4-6F175D3DCCD1}">
                  <a14:hiddenFill xmlns:a14="http://schemas.microsoft.com/office/drawing/2010/main" xmlns="">
                    <a:solidFill>
                      <a:srgbClr val="FFFFFF"/>
                    </a:solidFill>
                  </a14:hiddenFill>
                </a:ext>
              </a:extLst>
            </p:spPr>
          </p:pic>
          <p:pic>
            <p:nvPicPr>
              <p:cNvPr id="155" name="Picture 12" descr="P:\0 ESS\Acquisti\Series\Cavities\preparazione documenti\Technical Specifications\3D drawing of cavity and subcomponents\numerati\InnerCell1.png">
                <a:extLst>
                  <a:ext uri="{FF2B5EF4-FFF2-40B4-BE49-F238E27FC236}">
                    <a16:creationId xmlns:a16="http://schemas.microsoft.com/office/drawing/2014/main" id="{580EC805-460D-4CB2-99A7-F99530EB94B9}"/>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a:stretch/>
            </p:blipFill>
            <p:spPr bwMode="auto">
              <a:xfrm>
                <a:off x="7323976" y="3558121"/>
                <a:ext cx="307735" cy="1063652"/>
              </a:xfrm>
              <a:prstGeom prst="rect">
                <a:avLst/>
              </a:prstGeom>
              <a:noFill/>
              <a:extLst>
                <a:ext uri="{909E8E84-426E-40dd-AFC4-6F175D3DCCD1}">
                  <a14:hiddenFill xmlns:a14="http://schemas.microsoft.com/office/drawing/2010/main" xmlns="">
                    <a:solidFill>
                      <a:srgbClr val="FFFFFF"/>
                    </a:solidFill>
                  </a14:hiddenFill>
                </a:ext>
              </a:extLst>
            </p:spPr>
          </p:pic>
          <p:sp>
            <p:nvSpPr>
              <p:cNvPr id="156" name="Oval 51">
                <a:extLst>
                  <a:ext uri="{FF2B5EF4-FFF2-40B4-BE49-F238E27FC236}">
                    <a16:creationId xmlns:a16="http://schemas.microsoft.com/office/drawing/2014/main" id="{A057D273-A8AB-4008-9D13-7AF9A8C108FB}"/>
                  </a:ext>
                </a:extLst>
              </p:cNvPr>
              <p:cNvSpPr/>
              <p:nvPr/>
            </p:nvSpPr>
            <p:spPr>
              <a:xfrm>
                <a:off x="5241248" y="3367822"/>
                <a:ext cx="778458" cy="331008"/>
              </a:xfrm>
              <a:prstGeom prst="ellipse">
                <a:avLst/>
              </a:prstGeom>
              <a:solidFill>
                <a:srgbClr val="ED7D31"/>
              </a:soli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EC</a:t>
                </a:r>
                <a:endParaRPr lang="it-IT" sz="800" kern="0" dirty="0">
                  <a:solidFill>
                    <a:prstClr val="white"/>
                  </a:solidFill>
                  <a:latin typeface="Calibri" panose="020F0502020204030204"/>
                </a:endParaRPr>
              </a:p>
            </p:txBody>
          </p:sp>
          <p:sp>
            <p:nvSpPr>
              <p:cNvPr id="157" name="Oval 52">
                <a:extLst>
                  <a:ext uri="{FF2B5EF4-FFF2-40B4-BE49-F238E27FC236}">
                    <a16:creationId xmlns:a16="http://schemas.microsoft.com/office/drawing/2014/main" id="{EA66A89C-00A2-4182-BFF1-BECBFE6B3DB8}"/>
                  </a:ext>
                </a:extLst>
              </p:cNvPr>
              <p:cNvSpPr/>
              <p:nvPr/>
            </p:nvSpPr>
            <p:spPr>
              <a:xfrm>
                <a:off x="8546893" y="3367828"/>
                <a:ext cx="742171" cy="333025"/>
              </a:xfrm>
              <a:prstGeom prst="ellipse">
                <a:avLst/>
              </a:prstGeom>
              <a:solidFill>
                <a:srgbClr val="ED7D31"/>
              </a:soli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EC</a:t>
                </a:r>
              </a:p>
            </p:txBody>
          </p:sp>
          <p:sp>
            <p:nvSpPr>
              <p:cNvPr id="158" name="Oval 53">
                <a:extLst>
                  <a:ext uri="{FF2B5EF4-FFF2-40B4-BE49-F238E27FC236}">
                    <a16:creationId xmlns:a16="http://schemas.microsoft.com/office/drawing/2014/main" id="{ACDF20D4-0F3C-47AC-9A4B-5031780D0786}"/>
                  </a:ext>
                </a:extLst>
              </p:cNvPr>
              <p:cNvSpPr/>
              <p:nvPr/>
            </p:nvSpPr>
            <p:spPr>
              <a:xfrm>
                <a:off x="6018897" y="3367822"/>
                <a:ext cx="752938" cy="331008"/>
              </a:xfrm>
              <a:prstGeom prst="ellipse">
                <a:avLst/>
              </a:prstGeom>
              <a:solidFill>
                <a:srgbClr val="ED7D31">
                  <a:lumMod val="75000"/>
                </a:srgbClr>
              </a:soli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PC</a:t>
                </a:r>
              </a:p>
            </p:txBody>
          </p:sp>
          <p:sp>
            <p:nvSpPr>
              <p:cNvPr id="159" name="Oval 54">
                <a:extLst>
                  <a:ext uri="{FF2B5EF4-FFF2-40B4-BE49-F238E27FC236}">
                    <a16:creationId xmlns:a16="http://schemas.microsoft.com/office/drawing/2014/main" id="{E725B1A9-4B74-472A-967C-FC78D34879C0}"/>
                  </a:ext>
                </a:extLst>
              </p:cNvPr>
              <p:cNvSpPr/>
              <p:nvPr/>
            </p:nvSpPr>
            <p:spPr>
              <a:xfrm>
                <a:off x="7792974" y="3367826"/>
                <a:ext cx="753919" cy="328199"/>
              </a:xfrm>
              <a:prstGeom prst="ellipse">
                <a:avLst/>
              </a:prstGeom>
              <a:solidFill>
                <a:srgbClr val="ED7D31">
                  <a:lumMod val="75000"/>
                </a:srgbClr>
              </a:soli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PC</a:t>
                </a:r>
              </a:p>
            </p:txBody>
          </p:sp>
          <p:sp>
            <p:nvSpPr>
              <p:cNvPr id="160" name="Oval 55">
                <a:extLst>
                  <a:ext uri="{FF2B5EF4-FFF2-40B4-BE49-F238E27FC236}">
                    <a16:creationId xmlns:a16="http://schemas.microsoft.com/office/drawing/2014/main" id="{8F90F521-0090-4B13-BA5D-B2577D947CE7}"/>
                  </a:ext>
                </a:extLst>
              </p:cNvPr>
              <p:cNvSpPr/>
              <p:nvPr/>
            </p:nvSpPr>
            <p:spPr>
              <a:xfrm>
                <a:off x="6960009" y="3367824"/>
                <a:ext cx="730000" cy="330220"/>
              </a:xfrm>
              <a:prstGeom prst="ellipse">
                <a:avLst/>
              </a:prstGeom>
              <a:solidFill>
                <a:srgbClr val="0000FF"/>
              </a:soli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IC</a:t>
                </a:r>
              </a:p>
            </p:txBody>
          </p:sp>
        </p:grpSp>
        <p:grpSp>
          <p:nvGrpSpPr>
            <p:cNvPr id="128" name="Group 25">
              <a:extLst>
                <a:ext uri="{FF2B5EF4-FFF2-40B4-BE49-F238E27FC236}">
                  <a16:creationId xmlns:a16="http://schemas.microsoft.com/office/drawing/2014/main" id="{0BD2836C-1F80-4CB6-B308-DEC840F78A64}"/>
                </a:ext>
              </a:extLst>
            </p:cNvPr>
            <p:cNvGrpSpPr/>
            <p:nvPr/>
          </p:nvGrpSpPr>
          <p:grpSpPr>
            <a:xfrm>
              <a:off x="3461833" y="3330897"/>
              <a:ext cx="1229197" cy="649675"/>
              <a:chOff x="5269973" y="3870017"/>
              <a:chExt cx="3862188" cy="1729818"/>
            </a:xfrm>
          </p:grpSpPr>
          <p:grpSp>
            <p:nvGrpSpPr>
              <p:cNvPr id="129" name="Group 26">
                <a:extLst>
                  <a:ext uri="{FF2B5EF4-FFF2-40B4-BE49-F238E27FC236}">
                    <a16:creationId xmlns:a16="http://schemas.microsoft.com/office/drawing/2014/main" id="{DA8CED3E-AC9A-43C9-B384-14EA27CF5661}"/>
                  </a:ext>
                </a:extLst>
              </p:cNvPr>
              <p:cNvGrpSpPr/>
              <p:nvPr/>
            </p:nvGrpSpPr>
            <p:grpSpPr>
              <a:xfrm>
                <a:off x="5269973" y="3870017"/>
                <a:ext cx="3862188" cy="1729818"/>
                <a:chOff x="5269973" y="3883977"/>
                <a:chExt cx="3862188" cy="1729818"/>
              </a:xfrm>
            </p:grpSpPr>
            <p:pic>
              <p:nvPicPr>
                <p:cNvPr id="131" name="Picture 3" descr="P:\0 ESS\Acquisti\Series\Cavities\preparazione documenti\Technical Specifications\3D drawing of cavity and subcomponents\numerati\CouplerEndGroup.png">
                  <a:extLst>
                    <a:ext uri="{FF2B5EF4-FFF2-40B4-BE49-F238E27FC236}">
                      <a16:creationId xmlns:a16="http://schemas.microsoft.com/office/drawing/2014/main" id="{D7DC1592-B57A-497C-9275-D8E60CC7E9AA}"/>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a:stretch/>
              </p:blipFill>
              <p:spPr bwMode="auto">
                <a:xfrm>
                  <a:off x="8408792" y="4727418"/>
                  <a:ext cx="723369" cy="886377"/>
                </a:xfrm>
                <a:prstGeom prst="rect">
                  <a:avLst/>
                </a:prstGeom>
                <a:noFill/>
                <a:extLst>
                  <a:ext uri="{909E8E84-426E-40dd-AFC4-6F175D3DCCD1}">
                    <a14:hiddenFill xmlns:a14="http://schemas.microsoft.com/office/drawing/2010/main" xmlns="">
                      <a:solidFill>
                        <a:srgbClr val="FFFFFF"/>
                      </a:solidFill>
                    </a14:hiddenFill>
                  </a:ext>
                </a:extLst>
              </p:spPr>
            </p:pic>
            <p:pic>
              <p:nvPicPr>
                <p:cNvPr id="132" name="Picture 7" descr="P:\0 ESS\Acquisti\Series\Cavities\preparazione documenti\Technical Specifications\3D drawing of cavity and subcomponents\numerati\PickUpEndGroup.png">
                  <a:extLst>
                    <a:ext uri="{FF2B5EF4-FFF2-40B4-BE49-F238E27FC236}">
                      <a16:creationId xmlns:a16="http://schemas.microsoft.com/office/drawing/2014/main" id="{2EE3CC87-835C-4B12-8E8A-9DF0C013790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269973" y="4719708"/>
                  <a:ext cx="788661" cy="886377"/>
                </a:xfrm>
                <a:prstGeom prst="rect">
                  <a:avLst/>
                </a:prstGeom>
                <a:noFill/>
                <a:extLst>
                  <a:ext uri="{909E8E84-426E-40dd-AFC4-6F175D3DCCD1}">
                    <a14:hiddenFill xmlns:a14="http://schemas.microsoft.com/office/drawing/2010/main" xmlns="">
                      <a:solidFill>
                        <a:srgbClr val="FFFFFF"/>
                      </a:solidFill>
                    </a14:hiddenFill>
                  </a:ext>
                </a:extLst>
              </p:spPr>
            </p:pic>
            <p:pic>
              <p:nvPicPr>
                <p:cNvPr id="135" name="Picture 8" descr="P:\0 ESS\Acquisti\Series\Cavities\preparazione documenti\Technical Specifications\3D drawing of cavity and subcomponents\numerati\InnerDumbBell.png">
                  <a:extLst>
                    <a:ext uri="{FF2B5EF4-FFF2-40B4-BE49-F238E27FC236}">
                      <a16:creationId xmlns:a16="http://schemas.microsoft.com/office/drawing/2014/main" id="{4A0BF645-EE7F-4442-8629-124935B088AA}"/>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a:stretch/>
              </p:blipFill>
              <p:spPr bwMode="auto">
                <a:xfrm>
                  <a:off x="6994027" y="4626709"/>
                  <a:ext cx="573456" cy="978193"/>
                </a:xfrm>
                <a:prstGeom prst="rect">
                  <a:avLst/>
                </a:prstGeom>
                <a:noFill/>
                <a:extLst>
                  <a:ext uri="{909E8E84-426E-40dd-AFC4-6F175D3DCCD1}">
                    <a14:hiddenFill xmlns:a14="http://schemas.microsoft.com/office/drawing/2010/main" xmlns="">
                      <a:solidFill>
                        <a:srgbClr val="FFFFFF"/>
                      </a:solidFill>
                    </a14:hiddenFill>
                  </a:ext>
                </a:extLst>
              </p:spPr>
            </p:pic>
            <p:pic>
              <p:nvPicPr>
                <p:cNvPr id="137" name="Picture 13" descr="P:\0 ESS\Acquisti\Series\Cavities\preparazione documenti\Technical Specifications\3D drawing of cavity and subcomponents\numerati\CouplerTerminalDumbBel.png">
                  <a:extLst>
                    <a:ext uri="{FF2B5EF4-FFF2-40B4-BE49-F238E27FC236}">
                      <a16:creationId xmlns:a16="http://schemas.microsoft.com/office/drawing/2014/main" id="{A58636E4-2726-4312-93D4-072AC0CEE9D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44206" y="4718525"/>
                  <a:ext cx="507326" cy="886377"/>
                </a:xfrm>
                <a:prstGeom prst="rect">
                  <a:avLst/>
                </a:prstGeom>
                <a:noFill/>
                <a:extLst>
                  <a:ext uri="{909E8E84-426E-40dd-AFC4-6F175D3DCCD1}">
                    <a14:hiddenFill xmlns:a14="http://schemas.microsoft.com/office/drawing/2010/main" xmlns="">
                      <a:solidFill>
                        <a:srgbClr val="FFFFFF"/>
                      </a:solidFill>
                    </a14:hiddenFill>
                  </a:ext>
                </a:extLst>
              </p:spPr>
            </p:pic>
            <p:pic>
              <p:nvPicPr>
                <p:cNvPr id="138" name="Picture 14" descr="P:\0 ESS\Acquisti\Series\Cavities\preparazione documenti\Technical Specifications\3D drawing of cavity and subcomponents\numerati\PickUpTerminalDumbBel.png">
                  <a:extLst>
                    <a:ext uri="{FF2B5EF4-FFF2-40B4-BE49-F238E27FC236}">
                      <a16:creationId xmlns:a16="http://schemas.microsoft.com/office/drawing/2014/main" id="{E9696194-EA7F-42AD-AEB0-61F1D278B3F0}"/>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47172" y="4723087"/>
                  <a:ext cx="488122" cy="886377"/>
                </a:xfrm>
                <a:prstGeom prst="rect">
                  <a:avLst/>
                </a:prstGeom>
                <a:noFill/>
                <a:extLst>
                  <a:ext uri="{909E8E84-426E-40dd-AFC4-6F175D3DCCD1}">
                    <a14:hiddenFill xmlns:a14="http://schemas.microsoft.com/office/drawing/2010/main" xmlns="">
                      <a:solidFill>
                        <a:srgbClr val="FFFFFF"/>
                      </a:solidFill>
                    </a14:hiddenFill>
                  </a:ext>
                </a:extLst>
              </p:spPr>
            </p:pic>
            <p:sp>
              <p:nvSpPr>
                <p:cNvPr id="140" name="Oval 33">
                  <a:extLst>
                    <a:ext uri="{FF2B5EF4-FFF2-40B4-BE49-F238E27FC236}">
                      <a16:creationId xmlns:a16="http://schemas.microsoft.com/office/drawing/2014/main" id="{9CC1C1A0-ABEC-4EC2-835C-FFDCEBAE1E81}"/>
                    </a:ext>
                  </a:extLst>
                </p:cNvPr>
                <p:cNvSpPr/>
                <p:nvPr/>
              </p:nvSpPr>
              <p:spPr>
                <a:xfrm>
                  <a:off x="6887801" y="4512182"/>
                  <a:ext cx="717670" cy="264015"/>
                </a:xfrm>
                <a:prstGeom prst="ellipse">
                  <a:avLst/>
                </a:prstGeom>
                <a:solidFill>
                  <a:srgbClr val="0000FF"/>
                </a:soli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ID</a:t>
                  </a:r>
                </a:p>
              </p:txBody>
            </p:sp>
            <p:sp>
              <p:nvSpPr>
                <p:cNvPr id="141" name="Oval 34">
                  <a:extLst>
                    <a:ext uri="{FF2B5EF4-FFF2-40B4-BE49-F238E27FC236}">
                      <a16:creationId xmlns:a16="http://schemas.microsoft.com/office/drawing/2014/main" id="{4105A0E2-5FDE-4FF7-8CB5-7766B0CC0A9D}"/>
                    </a:ext>
                  </a:extLst>
                </p:cNvPr>
                <p:cNvSpPr/>
                <p:nvPr/>
              </p:nvSpPr>
              <p:spPr>
                <a:xfrm>
                  <a:off x="5994355" y="4512182"/>
                  <a:ext cx="761955" cy="264015"/>
                </a:xfrm>
                <a:prstGeom prst="ellipse">
                  <a:avLst/>
                </a:prstGeom>
                <a:gradFill flip="none" rotWithShape="1">
                  <a:gsLst>
                    <a:gs pos="0">
                      <a:srgbClr val="ED7D31">
                        <a:lumMod val="75000"/>
                      </a:srgbClr>
                    </a:gs>
                    <a:gs pos="100000">
                      <a:srgbClr val="0000FF"/>
                    </a:gs>
                  </a:gsLst>
                  <a:lin ang="0" scaled="1"/>
                  <a:tileRect/>
                </a:gra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PD</a:t>
                  </a:r>
                </a:p>
              </p:txBody>
            </p:sp>
            <p:sp>
              <p:nvSpPr>
                <p:cNvPr id="142" name="Oval 35">
                  <a:extLst>
                    <a:ext uri="{FF2B5EF4-FFF2-40B4-BE49-F238E27FC236}">
                      <a16:creationId xmlns:a16="http://schemas.microsoft.com/office/drawing/2014/main" id="{C2B45B95-1B04-4417-9B56-2538EA9D0892}"/>
                    </a:ext>
                  </a:extLst>
                </p:cNvPr>
                <p:cNvSpPr/>
                <p:nvPr/>
              </p:nvSpPr>
              <p:spPr>
                <a:xfrm>
                  <a:off x="7652096" y="4512182"/>
                  <a:ext cx="776157" cy="264015"/>
                </a:xfrm>
                <a:prstGeom prst="ellipse">
                  <a:avLst/>
                </a:prstGeom>
                <a:gradFill>
                  <a:gsLst>
                    <a:gs pos="0">
                      <a:srgbClr val="ED7D31">
                        <a:lumMod val="75000"/>
                      </a:srgbClr>
                    </a:gs>
                    <a:gs pos="100000">
                      <a:srgbClr val="0000FF"/>
                    </a:gs>
                  </a:gsLst>
                  <a:lin ang="10800000" scaled="0"/>
                </a:gra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CD</a:t>
                  </a:r>
                </a:p>
              </p:txBody>
            </p:sp>
            <p:cxnSp>
              <p:nvCxnSpPr>
                <p:cNvPr id="143" name="Straight Arrow Connector 36">
                  <a:extLst>
                    <a:ext uri="{FF2B5EF4-FFF2-40B4-BE49-F238E27FC236}">
                      <a16:creationId xmlns:a16="http://schemas.microsoft.com/office/drawing/2014/main" id="{77D0D604-43A1-440C-BBA8-84465DD841B8}"/>
                    </a:ext>
                  </a:extLst>
                </p:cNvPr>
                <p:cNvCxnSpPr>
                  <a:cxnSpLocks/>
                  <a:stCxn id="152" idx="2"/>
                </p:cNvCxnSpPr>
                <p:nvPr/>
              </p:nvCxnSpPr>
              <p:spPr>
                <a:xfrm flipH="1">
                  <a:off x="5753888" y="4540371"/>
                  <a:ext cx="123021" cy="332246"/>
                </a:xfrm>
                <a:prstGeom prst="straightConnector1">
                  <a:avLst/>
                </a:prstGeom>
                <a:noFill/>
                <a:ln w="28575" cap="flat" cmpd="sng" algn="ctr">
                  <a:solidFill>
                    <a:srgbClr val="0000FF"/>
                  </a:solidFill>
                  <a:prstDash val="solid"/>
                  <a:miter lim="800000"/>
                  <a:tailEnd type="triangle" w="med" len="lg"/>
                </a:ln>
                <a:effectLst/>
              </p:spPr>
            </p:cxnSp>
            <p:cxnSp>
              <p:nvCxnSpPr>
                <p:cNvPr id="144" name="Straight Arrow Connector 37">
                  <a:extLst>
                    <a:ext uri="{FF2B5EF4-FFF2-40B4-BE49-F238E27FC236}">
                      <a16:creationId xmlns:a16="http://schemas.microsoft.com/office/drawing/2014/main" id="{F66E2076-7C36-4E35-B3EC-FFA47E7CF073}"/>
                    </a:ext>
                  </a:extLst>
                </p:cNvPr>
                <p:cNvCxnSpPr>
                  <a:cxnSpLocks/>
                  <a:stCxn id="150" idx="2"/>
                </p:cNvCxnSpPr>
                <p:nvPr/>
              </p:nvCxnSpPr>
              <p:spPr>
                <a:xfrm>
                  <a:off x="8606147" y="4539989"/>
                  <a:ext cx="10" cy="235077"/>
                </a:xfrm>
                <a:prstGeom prst="straightConnector1">
                  <a:avLst/>
                </a:prstGeom>
                <a:noFill/>
                <a:ln w="25400" cap="flat" cmpd="sng" algn="ctr">
                  <a:solidFill>
                    <a:srgbClr val="0000FF"/>
                  </a:solidFill>
                  <a:prstDash val="solid"/>
                  <a:miter lim="800000"/>
                  <a:tailEnd type="triangle" w="med" len="lg"/>
                </a:ln>
                <a:effectLst/>
              </p:spPr>
            </p:cxnSp>
            <p:sp>
              <p:nvSpPr>
                <p:cNvPr id="145" name="Arc 38">
                  <a:extLst>
                    <a:ext uri="{FF2B5EF4-FFF2-40B4-BE49-F238E27FC236}">
                      <a16:creationId xmlns:a16="http://schemas.microsoft.com/office/drawing/2014/main" id="{B5DDB84F-7464-470E-A767-BA05B2D3C450}"/>
                    </a:ext>
                  </a:extLst>
                </p:cNvPr>
                <p:cNvSpPr/>
                <p:nvPr/>
              </p:nvSpPr>
              <p:spPr>
                <a:xfrm rot="4556427">
                  <a:off x="6072730" y="3885137"/>
                  <a:ext cx="914400" cy="914400"/>
                </a:xfrm>
                <a:prstGeom prst="arc">
                  <a:avLst>
                    <a:gd name="adj1" fmla="val 18073946"/>
                    <a:gd name="adj2" fmla="val 0"/>
                  </a:avLst>
                </a:prstGeom>
                <a:noFill/>
                <a:ln w="25400" cap="flat" cmpd="sng" algn="ctr">
                  <a:solidFill>
                    <a:srgbClr val="0000FF"/>
                  </a:solidFill>
                  <a:prstDash val="solid"/>
                  <a:miter lim="800000"/>
                  <a:tailEnd type="triangle" w="med" len="lg"/>
                </a:ln>
                <a:effectLst/>
              </p:spPr>
              <p:txBody>
                <a:bodyPr rtlCol="0" anchor="ctr"/>
                <a:lstStyle/>
                <a:p>
                  <a:pPr algn="ctr" defTabSz="914400">
                    <a:defRPr/>
                  </a:pPr>
                  <a:endParaRPr lang="it-IT" sz="800" kern="0">
                    <a:solidFill>
                      <a:prstClr val="black"/>
                    </a:solidFill>
                    <a:latin typeface="Calibri" panose="020F0502020204030204"/>
                  </a:endParaRPr>
                </a:p>
              </p:txBody>
            </p:sp>
            <p:sp>
              <p:nvSpPr>
                <p:cNvPr id="146" name="Arc 39">
                  <a:extLst>
                    <a:ext uri="{FF2B5EF4-FFF2-40B4-BE49-F238E27FC236}">
                      <a16:creationId xmlns:a16="http://schemas.microsoft.com/office/drawing/2014/main" id="{E0913427-624E-4457-83EC-1E426FFBF46F}"/>
                    </a:ext>
                  </a:extLst>
                </p:cNvPr>
                <p:cNvSpPr/>
                <p:nvPr/>
              </p:nvSpPr>
              <p:spPr>
                <a:xfrm rot="1945187">
                  <a:off x="7371529" y="4080412"/>
                  <a:ext cx="914400" cy="1027983"/>
                </a:xfrm>
                <a:prstGeom prst="arc">
                  <a:avLst>
                    <a:gd name="adj1" fmla="val 18868596"/>
                    <a:gd name="adj2" fmla="val 0"/>
                  </a:avLst>
                </a:prstGeom>
                <a:noFill/>
                <a:ln w="25400" cap="flat" cmpd="sng" algn="ctr">
                  <a:solidFill>
                    <a:srgbClr val="0000FF"/>
                  </a:solidFill>
                  <a:prstDash val="solid"/>
                  <a:miter lim="800000"/>
                  <a:tailEnd type="triangle" w="med" len="lg"/>
                </a:ln>
                <a:effectLst/>
              </p:spPr>
              <p:txBody>
                <a:bodyPr rtlCol="0" anchor="ctr"/>
                <a:lstStyle/>
                <a:p>
                  <a:pPr algn="ctr" defTabSz="914400">
                    <a:defRPr/>
                  </a:pPr>
                  <a:endParaRPr lang="it-IT" sz="800" kern="0">
                    <a:solidFill>
                      <a:prstClr val="black"/>
                    </a:solidFill>
                    <a:latin typeface="Calibri" panose="020F0502020204030204"/>
                  </a:endParaRPr>
                </a:p>
              </p:txBody>
            </p:sp>
            <p:sp>
              <p:nvSpPr>
                <p:cNvPr id="147" name="Arc 40">
                  <a:extLst>
                    <a:ext uri="{FF2B5EF4-FFF2-40B4-BE49-F238E27FC236}">
                      <a16:creationId xmlns:a16="http://schemas.microsoft.com/office/drawing/2014/main" id="{589B5F9D-9832-463E-9E12-EA0C482F3022}"/>
                    </a:ext>
                  </a:extLst>
                </p:cNvPr>
                <p:cNvSpPr/>
                <p:nvPr/>
              </p:nvSpPr>
              <p:spPr>
                <a:xfrm rot="16531323" flipH="1">
                  <a:off x="7000315" y="4050464"/>
                  <a:ext cx="914400" cy="914400"/>
                </a:xfrm>
                <a:prstGeom prst="arc">
                  <a:avLst>
                    <a:gd name="adj1" fmla="val 16277988"/>
                    <a:gd name="adj2" fmla="val 19181813"/>
                  </a:avLst>
                </a:prstGeom>
                <a:noFill/>
                <a:ln w="25400" cap="flat" cmpd="sng" algn="ctr">
                  <a:solidFill>
                    <a:srgbClr val="0000FF"/>
                  </a:solidFill>
                  <a:prstDash val="solid"/>
                  <a:miter lim="800000"/>
                  <a:tailEnd type="triangle" w="med" len="lg"/>
                </a:ln>
                <a:effectLst/>
              </p:spPr>
              <p:txBody>
                <a:bodyPr rtlCol="0" anchor="ctr"/>
                <a:lstStyle/>
                <a:p>
                  <a:pPr algn="ctr" defTabSz="914400">
                    <a:defRPr/>
                  </a:pPr>
                  <a:endParaRPr lang="it-IT" sz="800" kern="0">
                    <a:solidFill>
                      <a:prstClr val="black"/>
                    </a:solidFill>
                    <a:latin typeface="Calibri" panose="020F0502020204030204"/>
                  </a:endParaRPr>
                </a:p>
              </p:txBody>
            </p:sp>
            <p:sp>
              <p:nvSpPr>
                <p:cNvPr id="148" name="Arc 41">
                  <a:extLst>
                    <a:ext uri="{FF2B5EF4-FFF2-40B4-BE49-F238E27FC236}">
                      <a16:creationId xmlns:a16="http://schemas.microsoft.com/office/drawing/2014/main" id="{33219C3F-FAFB-41F9-A6F6-8EBC938FD7C7}"/>
                    </a:ext>
                  </a:extLst>
                </p:cNvPr>
                <p:cNvSpPr/>
                <p:nvPr/>
              </p:nvSpPr>
              <p:spPr>
                <a:xfrm rot="17279532" flipH="1">
                  <a:off x="7558310" y="3883977"/>
                  <a:ext cx="914400" cy="914400"/>
                </a:xfrm>
                <a:prstGeom prst="arc">
                  <a:avLst>
                    <a:gd name="adj1" fmla="val 18119918"/>
                    <a:gd name="adj2" fmla="val 0"/>
                  </a:avLst>
                </a:prstGeom>
                <a:noFill/>
                <a:ln w="25400" cap="flat" cmpd="sng" algn="ctr">
                  <a:solidFill>
                    <a:srgbClr val="0000FF"/>
                  </a:solidFill>
                  <a:prstDash val="solid"/>
                  <a:miter lim="800000"/>
                  <a:tailEnd type="triangle" w="med" len="lg"/>
                </a:ln>
                <a:effectLst/>
              </p:spPr>
              <p:txBody>
                <a:bodyPr rtlCol="0" anchor="ctr"/>
                <a:lstStyle/>
                <a:p>
                  <a:pPr algn="ctr" defTabSz="914400">
                    <a:defRPr/>
                  </a:pPr>
                  <a:endParaRPr lang="it-IT" sz="800" kern="0">
                    <a:solidFill>
                      <a:prstClr val="black"/>
                    </a:solidFill>
                    <a:latin typeface="Calibri" panose="020F0502020204030204"/>
                  </a:endParaRPr>
                </a:p>
              </p:txBody>
            </p:sp>
            <p:sp>
              <p:nvSpPr>
                <p:cNvPr id="149" name="Arc 42">
                  <a:extLst>
                    <a:ext uri="{FF2B5EF4-FFF2-40B4-BE49-F238E27FC236}">
                      <a16:creationId xmlns:a16="http://schemas.microsoft.com/office/drawing/2014/main" id="{FB396181-4481-457C-B972-2E56DBC94DE6}"/>
                    </a:ext>
                  </a:extLst>
                </p:cNvPr>
                <p:cNvSpPr/>
                <p:nvPr/>
              </p:nvSpPr>
              <p:spPr>
                <a:xfrm rot="5068677">
                  <a:off x="6629215" y="4042324"/>
                  <a:ext cx="914400" cy="914400"/>
                </a:xfrm>
                <a:prstGeom prst="arc">
                  <a:avLst>
                    <a:gd name="adj1" fmla="val 16110392"/>
                    <a:gd name="adj2" fmla="val 19181813"/>
                  </a:avLst>
                </a:prstGeom>
                <a:noFill/>
                <a:ln w="25400" cap="flat" cmpd="sng" algn="ctr">
                  <a:solidFill>
                    <a:srgbClr val="0000FF"/>
                  </a:solidFill>
                  <a:prstDash val="solid"/>
                  <a:miter lim="800000"/>
                  <a:tailEnd type="triangle" w="med" len="lg"/>
                </a:ln>
                <a:effectLst/>
              </p:spPr>
              <p:txBody>
                <a:bodyPr rtlCol="0" anchor="ctr"/>
                <a:lstStyle/>
                <a:p>
                  <a:pPr algn="ctr" defTabSz="914400">
                    <a:defRPr/>
                  </a:pPr>
                  <a:endParaRPr lang="it-IT" sz="800" kern="0">
                    <a:solidFill>
                      <a:prstClr val="black"/>
                    </a:solidFill>
                    <a:latin typeface="Calibri" panose="020F0502020204030204"/>
                  </a:endParaRPr>
                </a:p>
              </p:txBody>
            </p:sp>
          </p:grpSp>
          <p:sp>
            <p:nvSpPr>
              <p:cNvPr id="130" name="Arc 27">
                <a:extLst>
                  <a:ext uri="{FF2B5EF4-FFF2-40B4-BE49-F238E27FC236}">
                    <a16:creationId xmlns:a16="http://schemas.microsoft.com/office/drawing/2014/main" id="{78B482EA-A889-4B16-B339-3BE1ED036B90}"/>
                  </a:ext>
                </a:extLst>
              </p:cNvPr>
              <p:cNvSpPr/>
              <p:nvPr/>
            </p:nvSpPr>
            <p:spPr>
              <a:xfrm rot="18981039" flipH="1">
                <a:off x="6195705" y="4100400"/>
                <a:ext cx="914400" cy="914400"/>
              </a:xfrm>
              <a:prstGeom prst="arc">
                <a:avLst>
                  <a:gd name="adj1" fmla="val 18441507"/>
                  <a:gd name="adj2" fmla="val 0"/>
                </a:avLst>
              </a:prstGeom>
              <a:noFill/>
              <a:ln w="25400" cap="flat" cmpd="sng" algn="ctr">
                <a:solidFill>
                  <a:srgbClr val="0000FF"/>
                </a:solidFill>
                <a:prstDash val="solid"/>
                <a:miter lim="800000"/>
                <a:tailEnd type="triangle" w="med" len="lg"/>
              </a:ln>
              <a:effectLst/>
            </p:spPr>
            <p:txBody>
              <a:bodyPr rtlCol="0" anchor="ctr"/>
              <a:lstStyle/>
              <a:p>
                <a:pPr algn="ctr" defTabSz="914400">
                  <a:defRPr/>
                </a:pPr>
                <a:endParaRPr lang="it-IT" sz="800" kern="0">
                  <a:solidFill>
                    <a:prstClr val="black"/>
                  </a:solidFill>
                  <a:latin typeface="Calibri" panose="020F0502020204030204"/>
                </a:endParaRPr>
              </a:p>
            </p:txBody>
          </p:sp>
        </p:grpSp>
        <p:sp>
          <p:nvSpPr>
            <p:cNvPr id="122" name="Oval 21">
              <a:extLst>
                <a:ext uri="{FF2B5EF4-FFF2-40B4-BE49-F238E27FC236}">
                  <a16:creationId xmlns:a16="http://schemas.microsoft.com/office/drawing/2014/main" id="{5A63F7B9-5931-46BA-8473-9D46F043BD1A}"/>
                </a:ext>
              </a:extLst>
            </p:cNvPr>
            <p:cNvSpPr/>
            <p:nvPr/>
          </p:nvSpPr>
          <p:spPr>
            <a:xfrm>
              <a:off x="3297706" y="3571753"/>
              <a:ext cx="281720" cy="123380"/>
            </a:xfrm>
            <a:prstGeom prst="ellipse">
              <a:avLst/>
            </a:prstGeom>
            <a:solidFill>
              <a:srgbClr val="ED7D31"/>
            </a:soli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EGP</a:t>
              </a:r>
            </a:p>
          </p:txBody>
        </p:sp>
        <p:sp>
          <p:nvSpPr>
            <p:cNvPr id="123" name="Oval 22">
              <a:extLst>
                <a:ext uri="{FF2B5EF4-FFF2-40B4-BE49-F238E27FC236}">
                  <a16:creationId xmlns:a16="http://schemas.microsoft.com/office/drawing/2014/main" id="{50F15C76-7033-4838-B319-0229ECFA9933}"/>
                </a:ext>
              </a:extLst>
            </p:cNvPr>
            <p:cNvSpPr/>
            <p:nvPr/>
          </p:nvSpPr>
          <p:spPr>
            <a:xfrm>
              <a:off x="4589809" y="3583892"/>
              <a:ext cx="285081" cy="122984"/>
            </a:xfrm>
            <a:prstGeom prst="ellipse">
              <a:avLst/>
            </a:prstGeom>
            <a:solidFill>
              <a:srgbClr val="ED7D31"/>
            </a:solidFill>
            <a:ln w="12700" cap="flat" cmpd="sng" algn="ctr">
              <a:noFill/>
              <a:prstDash val="solid"/>
              <a:miter lim="800000"/>
            </a:ln>
            <a:effectLst/>
          </p:spPr>
          <p:txBody>
            <a:bodyPr rtlCol="0" anchor="ctr"/>
            <a:lstStyle/>
            <a:p>
              <a:pPr algn="ctr" defTabSz="914400">
                <a:defRPr/>
              </a:pPr>
              <a:r>
                <a:rPr lang="it-IT" sz="600" kern="0" dirty="0">
                  <a:solidFill>
                    <a:prstClr val="white"/>
                  </a:solidFill>
                  <a:latin typeface="Calibri" panose="020F0502020204030204"/>
                </a:rPr>
                <a:t>EGC</a:t>
              </a:r>
            </a:p>
          </p:txBody>
        </p:sp>
      </p:grpSp>
      <p:sp>
        <p:nvSpPr>
          <p:cNvPr id="161" name="TextBox 160">
            <a:extLst>
              <a:ext uri="{FF2B5EF4-FFF2-40B4-BE49-F238E27FC236}">
                <a16:creationId xmlns:a16="http://schemas.microsoft.com/office/drawing/2014/main" id="{D7DB900F-AF9C-46C8-A064-7EBB9BE6E110}"/>
              </a:ext>
            </a:extLst>
          </p:cNvPr>
          <p:cNvSpPr txBox="1"/>
          <p:nvPr/>
        </p:nvSpPr>
        <p:spPr>
          <a:xfrm>
            <a:off x="749797" y="6326659"/>
            <a:ext cx="588623" cy="461665"/>
          </a:xfrm>
          <a:prstGeom prst="rect">
            <a:avLst/>
          </a:prstGeom>
          <a:solidFill>
            <a:srgbClr val="E6E0EC"/>
          </a:solidFill>
        </p:spPr>
        <p:style>
          <a:lnRef idx="0">
            <a:schemeClr val="accent3"/>
          </a:lnRef>
          <a:fillRef idx="3">
            <a:schemeClr val="accent3"/>
          </a:fillRef>
          <a:effectRef idx="3">
            <a:schemeClr val="accent3"/>
          </a:effectRef>
          <a:fontRef idx="minor">
            <a:schemeClr val="lt1"/>
          </a:fontRef>
        </p:style>
        <p:txBody>
          <a:bodyPr wrap="none" rtlCol="0">
            <a:spAutoFit/>
          </a:bodyPr>
          <a:lstStyle/>
          <a:p>
            <a:r>
              <a:rPr lang="it-IT" sz="2400" dirty="0">
                <a:solidFill>
                  <a:schemeClr val="tx1">
                    <a:lumMod val="75000"/>
                    <a:lumOff val="25000"/>
                  </a:schemeClr>
                </a:solidFill>
              </a:rPr>
              <a:t>Al4</a:t>
            </a:r>
            <a:endParaRPr lang="en-US" sz="2400" dirty="0">
              <a:solidFill>
                <a:schemeClr val="tx1">
                  <a:lumMod val="75000"/>
                  <a:lumOff val="25000"/>
                </a:schemeClr>
              </a:solidFill>
            </a:endParaRPr>
          </a:p>
        </p:txBody>
      </p:sp>
      <p:sp>
        <p:nvSpPr>
          <p:cNvPr id="24" name="Rectangle 23">
            <a:extLst>
              <a:ext uri="{FF2B5EF4-FFF2-40B4-BE49-F238E27FC236}">
                <a16:creationId xmlns:a16="http://schemas.microsoft.com/office/drawing/2014/main" id="{2209A9C1-C76D-4D03-BF55-E7C1545CD8D9}"/>
              </a:ext>
            </a:extLst>
          </p:cNvPr>
          <p:cNvSpPr/>
          <p:nvPr/>
        </p:nvSpPr>
        <p:spPr>
          <a:xfrm>
            <a:off x="798349" y="3245662"/>
            <a:ext cx="2304991" cy="2168707"/>
          </a:xfrm>
          <a:prstGeom prst="rect">
            <a:avLst/>
          </a:prstGeom>
          <a:solidFill>
            <a:srgbClr val="4BACC6">
              <a:alpha val="2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62" name="TextBox 161">
            <a:extLst>
              <a:ext uri="{FF2B5EF4-FFF2-40B4-BE49-F238E27FC236}">
                <a16:creationId xmlns:a16="http://schemas.microsoft.com/office/drawing/2014/main" id="{91F4E51D-1D5D-4866-A3FD-DE9AC16F4435}"/>
              </a:ext>
            </a:extLst>
          </p:cNvPr>
          <p:cNvSpPr txBox="1"/>
          <p:nvPr/>
        </p:nvSpPr>
        <p:spPr>
          <a:xfrm>
            <a:off x="767906" y="4961902"/>
            <a:ext cx="588623" cy="461665"/>
          </a:xfrm>
          <a:prstGeom prst="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wrap="none" rtlCol="0">
            <a:spAutoFit/>
          </a:bodyPr>
          <a:lstStyle/>
          <a:p>
            <a:r>
              <a:rPr lang="it-IT" sz="2400" dirty="0"/>
              <a:t>Al5</a:t>
            </a:r>
            <a:endParaRPr lang="en-US" sz="2400" dirty="0"/>
          </a:p>
        </p:txBody>
      </p:sp>
      <p:sp>
        <p:nvSpPr>
          <p:cNvPr id="15" name="Rectangle 14">
            <a:extLst>
              <a:ext uri="{FF2B5EF4-FFF2-40B4-BE49-F238E27FC236}">
                <a16:creationId xmlns:a16="http://schemas.microsoft.com/office/drawing/2014/main" id="{F1018D8B-0391-489B-87A3-B82358A8D172}"/>
              </a:ext>
            </a:extLst>
          </p:cNvPr>
          <p:cNvSpPr/>
          <p:nvPr/>
        </p:nvSpPr>
        <p:spPr>
          <a:xfrm>
            <a:off x="1359160" y="1052623"/>
            <a:ext cx="6634676" cy="2172443"/>
          </a:xfrm>
          <a:prstGeom prst="rect">
            <a:avLst/>
          </a:prstGeom>
          <a:solidFill>
            <a:srgbClr val="F79646">
              <a:alpha val="2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E06E3A9-C91A-4DF7-8A0A-EA26396F904F}"/>
              </a:ext>
            </a:extLst>
          </p:cNvPr>
          <p:cNvSpPr/>
          <p:nvPr/>
        </p:nvSpPr>
        <p:spPr>
          <a:xfrm>
            <a:off x="7993836" y="1052624"/>
            <a:ext cx="3377219" cy="3321852"/>
          </a:xfrm>
          <a:prstGeom prst="rect">
            <a:avLst/>
          </a:prstGeom>
          <a:solidFill>
            <a:srgbClr val="4F81BD">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13DD075-53EC-4BAC-96D1-F237EEFB42E1}"/>
              </a:ext>
            </a:extLst>
          </p:cNvPr>
          <p:cNvSpPr/>
          <p:nvPr/>
        </p:nvSpPr>
        <p:spPr>
          <a:xfrm>
            <a:off x="3219261" y="4359803"/>
            <a:ext cx="6746149" cy="2438911"/>
          </a:xfrm>
          <a:prstGeom prst="rect">
            <a:avLst/>
          </a:prstGeom>
          <a:solidFill>
            <a:srgbClr val="9BBB59">
              <a:alpha val="2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FF2DFF9C-8F65-47D4-95E0-B4DEC4548CE2}"/>
              </a:ext>
            </a:extLst>
          </p:cNvPr>
          <p:cNvSpPr>
            <a:spLocks noGrp="1"/>
          </p:cNvSpPr>
          <p:nvPr>
            <p:ph type="sldNum" sz="quarter" idx="12"/>
          </p:nvPr>
        </p:nvSpPr>
        <p:spPr/>
        <p:txBody>
          <a:bodyPr/>
          <a:lstStyle/>
          <a:p>
            <a:fld id="{04C9B3F7-442F-44E1-8CDE-96AB193CDDE0}" type="slidenum">
              <a:rPr lang="it-IT" smtClean="0"/>
              <a:t>9</a:t>
            </a:fld>
            <a:endParaRPr lang="it-IT"/>
          </a:p>
        </p:txBody>
      </p:sp>
    </p:spTree>
    <p:extLst>
      <p:ext uri="{BB962C8B-B14F-4D97-AF65-F5344CB8AC3E}">
        <p14:creationId xmlns:p14="http://schemas.microsoft.com/office/powerpoint/2010/main" val="30476106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TotalTime>
  <Words>845</Words>
  <Application>Microsoft Office PowerPoint</Application>
  <PresentationFormat>Widescreen</PresentationFormat>
  <Paragraphs>212</Paragraphs>
  <Slides>12</Slides>
  <Notes>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Arial</vt:lpstr>
      <vt:lpstr>Calibri</vt:lpstr>
      <vt:lpstr>Lucida Grande</vt:lpstr>
      <vt:lpstr>Symbol</vt:lpstr>
      <vt:lpstr>Times New Roman</vt:lpstr>
      <vt:lpstr>ヒラギノ角ゴ Pro W3</vt:lpstr>
      <vt:lpstr>Tema di Office</vt:lpstr>
      <vt:lpstr>INFN Milano LASA Vendor Management</vt:lpstr>
      <vt:lpstr>Vendors Management (XFEL &amp; ESS cases)</vt:lpstr>
      <vt:lpstr>Vendor Management</vt:lpstr>
      <vt:lpstr>Vendor Management</vt:lpstr>
      <vt:lpstr>Vendor Management</vt:lpstr>
      <vt:lpstr>The 5 Acceptance Levels (ESS case)</vt:lpstr>
      <vt:lpstr>INFN-LASA ESS cavities production workflow</vt:lpstr>
      <vt:lpstr>The 5 Acceptance Levels (ESS case)</vt:lpstr>
      <vt:lpstr>MB Cavity 5-Acceptance Levels (ESS case)</vt:lpstr>
      <vt:lpstr>MB Cavity 5-Acceptance Levels (ESS case)</vt:lpstr>
      <vt:lpstr>QA/QC and document flow</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SRF Activities at LASA</dc:title>
  <dc:creator>Daniele Sertore</dc:creator>
  <cp:lastModifiedBy>xfel</cp:lastModifiedBy>
  <cp:revision>72</cp:revision>
  <dcterms:created xsi:type="dcterms:W3CDTF">2021-03-02T09:52:19Z</dcterms:created>
  <dcterms:modified xsi:type="dcterms:W3CDTF">2022-06-29T15:40:30Z</dcterms:modified>
</cp:coreProperties>
</file>