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753" r:id="rId2"/>
    <p:sldId id="869" r:id="rId3"/>
    <p:sldId id="870" r:id="rId4"/>
    <p:sldId id="927" r:id="rId5"/>
    <p:sldId id="928" r:id="rId6"/>
    <p:sldId id="874" r:id="rId7"/>
    <p:sldId id="875" r:id="rId8"/>
    <p:sldId id="876" r:id="rId9"/>
    <p:sldId id="877" r:id="rId10"/>
    <p:sldId id="9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 autoAdjust="0"/>
  </p:normalViewPr>
  <p:slideViewPr>
    <p:cSldViewPr snapToGrid="0" showGuides="1">
      <p:cViewPr varScale="1">
        <p:scale>
          <a:sx n="124" d="100"/>
          <a:sy n="124" d="100"/>
        </p:scale>
        <p:origin x="114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E558F-C0F7-475E-A09C-04669CF82A2D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B037A-4B7A-44D2-A23A-67C0BC72FE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89BB71AB-4644-B44B-BAE2-367FD946D3BF}" type="slidenum">
              <a:rPr lang="it-IT" sz="1200"/>
              <a:pPr/>
              <a:t>1</a:t>
            </a:fld>
            <a:endParaRPr lang="it-IT" sz="1200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7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81885-2056-4285-A303-902826E819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81885-2056-4285-A303-902826E819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9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81885-2056-4285-A303-902826E819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540626"/>
            <a:ext cx="10363200" cy="1470025"/>
          </a:xfrm>
        </p:spPr>
        <p:txBody>
          <a:bodyPr/>
          <a:lstStyle/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4460904"/>
            <a:ext cx="8534400" cy="11778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7" name="Immagine 4">
            <a:extLst>
              <a:ext uri="{FF2B5EF4-FFF2-40B4-BE49-F238E27FC236}">
                <a16:creationId xmlns:a16="http://schemas.microsoft.com/office/drawing/2014/main" id="{1B40083F-47F6-49BE-A91B-02DE4ADAF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-8098"/>
            <a:ext cx="11505983" cy="23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16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5E2E24E-BB62-4DD9-8A4B-87DE1B72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24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D5528A0E-CA27-455E-9DFC-107A443D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42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13" y="1085278"/>
            <a:ext cx="109727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8746"/>
            <a:ext cx="10972800" cy="736874"/>
          </a:xfrm>
          <a:prstGeom prst="rect">
            <a:avLst/>
          </a:prstGeom>
        </p:spPr>
        <p:txBody>
          <a:bodyPr vert="horz" lIns="91302" tIns="45651" rIns="91302" bIns="45651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543780" y="1615029"/>
            <a:ext cx="5046133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09602" y="1614498"/>
            <a:ext cx="5687484" cy="3784600"/>
          </a:xfrm>
        </p:spPr>
        <p:txBody>
          <a:bodyPr/>
          <a:lstStyle>
            <a:lvl4pPr marL="1369550" indent="0">
              <a:buNone/>
              <a:defRPr/>
            </a:lvl4pPr>
            <a:lvl5pPr marL="182606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17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791355" y="1955803"/>
            <a:ext cx="6355925" cy="3780620"/>
          </a:xfrm>
        </p:spPr>
        <p:txBody>
          <a:bodyPr lIns="0" tIns="0" rIns="0" bIns="0">
            <a:noAutofit/>
          </a:bodyPr>
          <a:lstStyle>
            <a:lvl1pPr marL="342630" indent="-34263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-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8274477" y="1955803"/>
            <a:ext cx="330538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6836"/>
            <a:endParaRPr lang="sv-SE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434756" y="1452399"/>
            <a:ext cx="1292852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58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91355" y="1955803"/>
            <a:ext cx="6355925" cy="3780620"/>
          </a:xfrm>
        </p:spPr>
        <p:txBody>
          <a:bodyPr lIns="0" tIns="0" rIns="0" bIns="0">
            <a:noAutofit/>
          </a:bodyPr>
          <a:lstStyle>
            <a:lvl1pPr marL="396585" marR="0" indent="-342630" algn="l" defTabSz="4568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484" marR="0" indent="-233814" algn="l" defTabSz="45683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91349" y="-1"/>
            <a:ext cx="7683499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Blue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434756" y="1452399"/>
            <a:ext cx="1292852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08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91355" y="1955803"/>
            <a:ext cx="6355925" cy="3780620"/>
          </a:xfrm>
        </p:spPr>
        <p:txBody>
          <a:bodyPr lIns="0" tIns="0" rIns="0" bIns="0">
            <a:noAutofit/>
          </a:bodyPr>
          <a:lstStyle>
            <a:lvl1pPr marL="396585" marR="0" indent="-342630" algn="l" defTabSz="4568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484" marR="0" indent="-233814" algn="l" defTabSz="45683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91349" y="-1"/>
            <a:ext cx="7683499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White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434756" y="1452399"/>
            <a:ext cx="1292852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1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9"/>
            <a:ext cx="12192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6836"/>
            <a:endParaRPr lang="sv-SE" sz="18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675" y="362809"/>
            <a:ext cx="2304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latin typeface="Calibri"/>
              </a:rPr>
              <a:t>11 March 2021</a:t>
            </a:r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829520" y="130727"/>
            <a:ext cx="838677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3589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6541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10" y="1085278"/>
            <a:ext cx="109727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8746"/>
            <a:ext cx="10972800" cy="736874"/>
          </a:xfrm>
          <a:prstGeom prst="rect">
            <a:avLst/>
          </a:prstGeom>
        </p:spPr>
        <p:txBody>
          <a:bodyPr vert="horz" lIns="91326" tIns="45663" rIns="91326" bIns="45663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0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20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543780" y="1615029"/>
            <a:ext cx="5046133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09602" y="1614498"/>
            <a:ext cx="5687484" cy="3784600"/>
          </a:xfrm>
        </p:spPr>
        <p:txBody>
          <a:bodyPr/>
          <a:lstStyle>
            <a:lvl4pPr marL="1369913" indent="0">
              <a:buNone/>
              <a:defRPr/>
            </a:lvl4pPr>
            <a:lvl5pPr marL="182654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4385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7308" y="1610251"/>
            <a:ext cx="10685092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9281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3E12-EA2D-40F6-AB43-9042E62BBC80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692537" y="1"/>
            <a:ext cx="8953843" cy="692502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</a:t>
            </a:r>
            <a:endParaRPr lang="en-US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43ED7997-2C4E-41C0-BD03-09EB18A0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32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8FCCDAE-4C1F-49A9-BD78-E4641FA9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22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C8E3905B-980D-49FC-A938-C7B93E4A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68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2501EF2B-44CE-4994-AB59-49F0EAC2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60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F10B3475-D3D3-4DB4-AE45-7C9761AC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54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7F55845-39AF-45A3-8EF3-CBD4CC8D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71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3881409B-4097-442F-85BC-BF1F5C9D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71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3C7E46DD-0985-4955-938D-B1DA9188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85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97308" y="274638"/>
            <a:ext cx="106850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7308" y="1600203"/>
            <a:ext cx="106850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2021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16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9" name="Immagine 13">
            <a:extLst>
              <a:ext uri="{FF2B5EF4-FFF2-40B4-BE49-F238E27FC236}">
                <a16:creationId xmlns:a16="http://schemas.microsoft.com/office/drawing/2014/main" id="{488D5370-DDA4-4B6E-AFE0-72429B2C294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998"/>
            <a:ext cx="713232" cy="3763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996A94-BD08-40B8-BCB6-EC0754E44C7C}"/>
              </a:ext>
            </a:extLst>
          </p:cNvPr>
          <p:cNvSpPr/>
          <p:nvPr userDrawn="1"/>
        </p:nvSpPr>
        <p:spPr>
          <a:xfrm>
            <a:off x="-5" y="397797"/>
            <a:ext cx="713233" cy="6460204"/>
          </a:xfrm>
          <a:prstGeom prst="rect">
            <a:avLst/>
          </a:prstGeom>
          <a:gradFill flip="none" rotWithShape="1">
            <a:gsLst>
              <a:gs pos="0">
                <a:srgbClr val="002D4B"/>
              </a:gs>
              <a:gs pos="100000">
                <a:srgbClr val="009F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INFN PIP-II Quality Planning Workshop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811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-417513" y="-25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F40831-5E7E-4817-81FE-E66FEC643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0626"/>
            <a:ext cx="10363200" cy="1920278"/>
          </a:xfrm>
        </p:spPr>
        <p:txBody>
          <a:bodyPr>
            <a:normAutofit/>
          </a:bodyPr>
          <a:lstStyle/>
          <a:p>
            <a:r>
              <a:rPr lang="en-US" sz="4400"/>
              <a:t>INFN Milano LASA</a:t>
            </a:r>
            <a:br>
              <a:rPr lang="en-US" sz="4400"/>
            </a:br>
            <a:r>
              <a:rPr lang="en-US" sz="4400"/>
              <a:t>Non-conformance Process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B8FE72D-54D6-439B-8CB7-801115B7CB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2000" dirty="0"/>
              <a:t>T. Grimaldi &amp; the INFN PIP-II group</a:t>
            </a:r>
          </a:p>
          <a:p>
            <a:pPr>
              <a:lnSpc>
                <a:spcPts val="4000"/>
              </a:lnSpc>
            </a:pPr>
            <a:r>
              <a:rPr lang="en-US" sz="1400" dirty="0"/>
              <a:t>30 June 2022</a:t>
            </a:r>
          </a:p>
        </p:txBody>
      </p:sp>
    </p:spTree>
    <p:extLst>
      <p:ext uri="{BB962C8B-B14F-4D97-AF65-F5344CB8AC3E}">
        <p14:creationId xmlns:p14="http://schemas.microsoft.com/office/powerpoint/2010/main" val="52120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>
            <a:extLst>
              <a:ext uri="{FF2B5EF4-FFF2-40B4-BE49-F238E27FC236}">
                <a16:creationId xmlns:a16="http://schemas.microsoft.com/office/drawing/2014/main" id="{D5524F5A-858E-4F07-A068-6CB40A5E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078" y="2736498"/>
            <a:ext cx="8953843" cy="69250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Thanks for </a:t>
            </a:r>
            <a:r>
              <a:rPr lang="it-IT" dirty="0" err="1">
                <a:solidFill>
                  <a:schemeClr val="tx1"/>
                </a:solidFill>
              </a:rPr>
              <a:t>your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attention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17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64A2-C15A-4C11-B35F-B067EF43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08" y="13372"/>
            <a:ext cx="10685092" cy="1143000"/>
          </a:xfrm>
        </p:spPr>
        <p:txBody>
          <a:bodyPr/>
          <a:lstStyle/>
          <a:p>
            <a:r>
              <a:rPr lang="en-US" dirty="0"/>
              <a:t>Our General Scheme for PIP-II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9964-7679-4D3B-BAC6-1F9EF8B4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12" y="1021859"/>
            <a:ext cx="10685092" cy="5035728"/>
          </a:xfrm>
        </p:spPr>
        <p:txBody>
          <a:bodyPr>
            <a:normAutofit lnSpcReduction="10000"/>
          </a:bodyPr>
          <a:lstStyle/>
          <a:p>
            <a:r>
              <a:rPr lang="en-US" sz="2700" b="1" dirty="0"/>
              <a:t>Based on </a:t>
            </a:r>
            <a:r>
              <a:rPr lang="en-US" sz="2700" dirty="0"/>
              <a:t>past and on-going cavities production:</a:t>
            </a:r>
          </a:p>
          <a:p>
            <a:pPr lvl="1"/>
            <a:r>
              <a:rPr lang="en-US" sz="2400" b="1" dirty="0"/>
              <a:t>European XFEL</a:t>
            </a:r>
            <a:r>
              <a:rPr lang="en-US" sz="2400" dirty="0"/>
              <a:t>: </a:t>
            </a:r>
            <a:r>
              <a:rPr lang="en-US" sz="2400" b="1" dirty="0"/>
              <a:t>1.3 GHz </a:t>
            </a:r>
            <a:r>
              <a:rPr lang="en-US" sz="2400" dirty="0"/>
              <a:t>jacket cavities (400 + 400), two vendors</a:t>
            </a:r>
          </a:p>
          <a:p>
            <a:pPr lvl="1"/>
            <a:r>
              <a:rPr lang="en-US" sz="2400" b="1" dirty="0"/>
              <a:t>European XFEL</a:t>
            </a:r>
            <a:r>
              <a:rPr lang="en-US" sz="2400" dirty="0"/>
              <a:t>: </a:t>
            </a:r>
            <a:r>
              <a:rPr lang="en-US" sz="2400" b="1" dirty="0"/>
              <a:t>3.9 GHz </a:t>
            </a:r>
            <a:r>
              <a:rPr lang="en-US" sz="2400" dirty="0"/>
              <a:t>jacket cavities (10 + 10), one vendor</a:t>
            </a:r>
          </a:p>
          <a:p>
            <a:pPr lvl="1"/>
            <a:r>
              <a:rPr lang="en-US" sz="2400" b="1" dirty="0"/>
              <a:t>ESS</a:t>
            </a:r>
            <a:r>
              <a:rPr lang="en-US" sz="2400" dirty="0"/>
              <a:t>: </a:t>
            </a:r>
            <a:r>
              <a:rPr lang="en-US" sz="2400" b="1" dirty="0"/>
              <a:t>704.42 MHz </a:t>
            </a:r>
            <a:r>
              <a:rPr lang="en-US" sz="2400" dirty="0"/>
              <a:t>jacket cavities (36 + 2), one vendor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700" b="1" dirty="0"/>
              <a:t>As for ESS</a:t>
            </a:r>
            <a:r>
              <a:rPr lang="en-US" sz="2700" dirty="0"/>
              <a:t>, PIP-II QA will be based on </a:t>
            </a:r>
            <a:r>
              <a:rPr lang="en-US" sz="2700" b="1" dirty="0"/>
              <a:t>5 Acceptance levels (</a:t>
            </a:r>
            <a:r>
              <a:rPr lang="en-US" sz="2700" b="1" dirty="0" err="1"/>
              <a:t>Als</a:t>
            </a:r>
            <a:r>
              <a:rPr lang="en-US" sz="2700" b="1" dirty="0"/>
              <a:t>)</a:t>
            </a:r>
            <a:r>
              <a:rPr lang="en-US" sz="2700" dirty="0"/>
              <a:t>:</a:t>
            </a:r>
          </a:p>
          <a:p>
            <a:pPr lvl="1"/>
            <a:r>
              <a:rPr lang="en-US" sz="2400" dirty="0"/>
              <a:t>Al1-Al2-Al3: cavity production (industry)</a:t>
            </a:r>
          </a:p>
          <a:p>
            <a:pPr lvl="1"/>
            <a:r>
              <a:rPr lang="en-US" sz="2400" dirty="0"/>
              <a:t>Al4: cavity performance (DESY)</a:t>
            </a:r>
          </a:p>
          <a:p>
            <a:pPr lvl="1"/>
            <a:r>
              <a:rPr lang="en-US" sz="2400" dirty="0"/>
              <a:t>Al5: cavity ready for string assembly (CEA) -&gt; cavity handover to FNAL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700" dirty="0"/>
              <a:t>If deviation occurs, </a:t>
            </a:r>
            <a:r>
              <a:rPr lang="en-US" sz="2700" b="1" dirty="0"/>
              <a:t>NCR (Non Conformity Report) </a:t>
            </a:r>
            <a:r>
              <a:rPr lang="en-US" sz="2700" dirty="0"/>
              <a:t>is emitted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EBCD5-04EA-4D78-81F6-E62F2F01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D4FE3-6203-4771-8EF9-C8EB4CD7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2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34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64A2-C15A-4C11-B35F-B067EF43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08" y="13372"/>
            <a:ext cx="10685092" cy="1143000"/>
          </a:xfrm>
        </p:spPr>
        <p:txBody>
          <a:bodyPr/>
          <a:lstStyle/>
          <a:p>
            <a:r>
              <a:rPr lang="en-US" dirty="0"/>
              <a:t>The 5 Acceptance Levels (ESS)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0AE2329C-C1ED-414A-954C-BC938C2A5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53973"/>
              </p:ext>
            </p:extLst>
          </p:nvPr>
        </p:nvGraphicFramePr>
        <p:xfrm>
          <a:off x="1205528" y="1043637"/>
          <a:ext cx="10315912" cy="537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1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Level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 err="1"/>
                        <a:t>Cavity</a:t>
                      </a:r>
                      <a:r>
                        <a:rPr lang="it-IT" sz="2000" dirty="0"/>
                        <a:t> status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Needed documents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If Level reached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1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Al1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/>
                        <a:t>Cavity after mechanical fabrication 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/>
                        <a:t>Mechanical, RF, vacuum, visual</a:t>
                      </a:r>
                      <a:r>
                        <a:rPr lang="it-IT" sz="1800" baseline="0" dirty="0"/>
                        <a:t> documents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/>
                        <a:t>Proceed to Level Two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1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Al2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Cavity before He-tank integration</a:t>
                      </a:r>
                      <a:endParaRPr lang="it-IT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/>
                        <a:t>Mechanical, RF, vacuum, Treatment documents</a:t>
                      </a:r>
                      <a:r>
                        <a:rPr lang="en-GB" sz="1800" baseline="0" dirty="0"/>
                        <a:t> (bulk BCP, annealing)</a:t>
                      </a:r>
                      <a:endParaRPr lang="en-GB" sz="1800" dirty="0"/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/>
                        <a:t>Proceed to Level Three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74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Al3</a:t>
                      </a:r>
                      <a:endParaRPr lang="it-IT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aseline="0" dirty="0"/>
                        <a:t>Cavity jacketing, </a:t>
                      </a:r>
                      <a:r>
                        <a:rPr lang="it-IT" sz="1800" dirty="0"/>
                        <a:t>Final BCP</a:t>
                      </a:r>
                      <a:r>
                        <a:rPr lang="it-IT" sz="1800" baseline="0" dirty="0"/>
                        <a:t> and surface treatments, assembly of accessories for the cold RF test</a:t>
                      </a: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baseline="0" dirty="0"/>
                        <a:t>Cavity jacketing and pressure tests (mechanical, RF, vacuum, visual documents, transfer measurements), final surface treatments, final vacuum and RF checks, outgoing inspection</a:t>
                      </a: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Jacketed cavity ready to be cold RF tested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87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Al4</a:t>
                      </a:r>
                      <a:endParaRPr lang="it-IT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8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Cavity cold</a:t>
                      </a:r>
                      <a:r>
                        <a:rPr lang="en-US" sz="1800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RF tested</a:t>
                      </a:r>
                      <a:endParaRPr lang="en-US" sz="180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Documents of the cold</a:t>
                      </a:r>
                      <a:r>
                        <a:rPr lang="it-IT" sz="18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RF test, incoming/outgoing checks</a:t>
                      </a:r>
                      <a:endParaRPr lang="it-IT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Cavity can be sent to CEA for string assembly</a:t>
                      </a:r>
                      <a:endParaRPr lang="it-IT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81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Al5</a:t>
                      </a: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Cavity accepted</a:t>
                      </a:r>
                      <a:r>
                        <a:rPr lang="it-IT" sz="1800" baseline="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for string assembly</a:t>
                      </a:r>
                      <a:endParaRPr lang="it-IT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Documents</a:t>
                      </a:r>
                      <a:r>
                        <a:rPr lang="it-IT" sz="1800" baseline="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with incoming inspection at CEA</a:t>
                      </a:r>
                      <a:endParaRPr lang="it-IT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Cavity final approval (ESS)</a:t>
                      </a: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0FA90-3870-42B5-B962-F587C130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3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08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C109E34-375E-495E-9D18-947AF3A5CE5B}"/>
              </a:ext>
            </a:extLst>
          </p:cNvPr>
          <p:cNvSpPr/>
          <p:nvPr/>
        </p:nvSpPr>
        <p:spPr>
          <a:xfrm>
            <a:off x="9450685" y="5022014"/>
            <a:ext cx="1967180" cy="1373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E40C23F-AEE9-46E1-BE42-B2189B99F80E}"/>
              </a:ext>
            </a:extLst>
          </p:cNvPr>
          <p:cNvSpPr/>
          <p:nvPr/>
        </p:nvSpPr>
        <p:spPr>
          <a:xfrm>
            <a:off x="5468857" y="4883038"/>
            <a:ext cx="1586084" cy="1512962"/>
          </a:xfrm>
          <a:prstGeom prst="roundRect">
            <a:avLst/>
          </a:prstGeom>
          <a:solidFill>
            <a:srgbClr val="B81420">
              <a:alpha val="14902"/>
            </a:srgbClr>
          </a:solidFill>
          <a:ln>
            <a:solidFill>
              <a:srgbClr val="B81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6EA4E10C-0892-4A21-866A-5563240A8CFB}"/>
              </a:ext>
            </a:extLst>
          </p:cNvPr>
          <p:cNvSpPr/>
          <p:nvPr/>
        </p:nvSpPr>
        <p:spPr>
          <a:xfrm>
            <a:off x="1116704" y="4897611"/>
            <a:ext cx="2151570" cy="1498389"/>
          </a:xfrm>
          <a:prstGeom prst="roundRect">
            <a:avLst/>
          </a:prstGeom>
          <a:solidFill>
            <a:srgbClr val="009FDF">
              <a:alpha val="14902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BB17DBB-19EF-42AD-A1EB-1E282B0D46A8}"/>
              </a:ext>
            </a:extLst>
          </p:cNvPr>
          <p:cNvSpPr/>
          <p:nvPr/>
        </p:nvSpPr>
        <p:spPr>
          <a:xfrm>
            <a:off x="7175386" y="1373074"/>
            <a:ext cx="3885463" cy="1702906"/>
          </a:xfrm>
          <a:prstGeom prst="roundRect">
            <a:avLst/>
          </a:prstGeom>
          <a:solidFill>
            <a:srgbClr val="172F5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383D94F-E5EA-4FEA-ACD2-CAA4F2A8C4EE}"/>
              </a:ext>
            </a:extLst>
          </p:cNvPr>
          <p:cNvSpPr/>
          <p:nvPr/>
        </p:nvSpPr>
        <p:spPr>
          <a:xfrm>
            <a:off x="1116704" y="1531653"/>
            <a:ext cx="2155099" cy="1549227"/>
          </a:xfrm>
          <a:prstGeom prst="roundRect">
            <a:avLst/>
          </a:prstGeom>
          <a:solidFill>
            <a:srgbClr val="FFC000">
              <a:alpha val="14902"/>
            </a:srgbClr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9" name="Title 68">
            <a:extLst>
              <a:ext uri="{FF2B5EF4-FFF2-40B4-BE49-F238E27FC236}">
                <a16:creationId xmlns:a16="http://schemas.microsoft.com/office/drawing/2014/main" id="{D5524F5A-858E-4F07-A068-6CB40A5E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QA/QC and document flow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1398469" y="2235454"/>
            <a:ext cx="1590402" cy="735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cap="small" dirty="0">
                <a:solidFill>
                  <a:schemeClr val="tx1"/>
                </a:solidFill>
              </a:rPr>
              <a:t>Managing System</a:t>
            </a:r>
          </a:p>
          <a:p>
            <a:pPr algn="ctr"/>
            <a:r>
              <a:rPr lang="it-IT" sz="1600" cap="small" dirty="0">
                <a:solidFill>
                  <a:schemeClr val="tx1"/>
                </a:solidFill>
              </a:rPr>
              <a:t>Quality Control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57727" y="1688765"/>
            <a:ext cx="1851786" cy="31033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cap="small" dirty="0">
                <a:solidFill>
                  <a:schemeClr val="tx1"/>
                </a:solidFill>
              </a:rPr>
              <a:t>Industry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45031" y="2299773"/>
            <a:ext cx="1039620" cy="735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cap="small" dirty="0">
                <a:solidFill>
                  <a:schemeClr val="tx1"/>
                </a:solidFill>
              </a:rPr>
              <a:t>INFN Managing system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7859" y="2086397"/>
            <a:ext cx="1928396" cy="91486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cap="small" dirty="0">
                <a:solidFill>
                  <a:schemeClr val="tx1"/>
                </a:solidFill>
              </a:rPr>
              <a:t>Database:</a:t>
            </a:r>
          </a:p>
          <a:p>
            <a:pPr marL="177800" indent="-88900" defTabSz="179388">
              <a:buFont typeface="Arial" panose="020B0604020202020204" pitchFamily="34" charset="0"/>
              <a:buChar char="•"/>
            </a:pPr>
            <a:r>
              <a:rPr lang="it-IT" sz="1600" cap="small" dirty="0">
                <a:solidFill>
                  <a:schemeClr val="tx1"/>
                </a:solidFill>
              </a:rPr>
              <a:t>	Parameter Analysis</a:t>
            </a:r>
          </a:p>
          <a:p>
            <a:pPr marL="177800" indent="-88900" defTabSz="179388">
              <a:buFont typeface="Arial" panose="020B0604020202020204" pitchFamily="34" charset="0"/>
              <a:buChar char="•"/>
            </a:pPr>
            <a:r>
              <a:rPr lang="it-IT" sz="1600" cap="small" dirty="0">
                <a:solidFill>
                  <a:schemeClr val="tx1"/>
                </a:solidFill>
              </a:rPr>
              <a:t>Process Control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96750" y="1531653"/>
            <a:ext cx="1453705" cy="514351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cap="small" dirty="0">
                <a:solidFill>
                  <a:schemeClr val="bg1"/>
                </a:solidFill>
              </a:rPr>
              <a:t>INFN Experts Check</a:t>
            </a:r>
          </a:p>
        </p:txBody>
      </p:sp>
      <p:sp>
        <p:nvSpPr>
          <p:cNvPr id="27" name="Right Arrow 26"/>
          <p:cNvSpPr/>
          <p:nvPr/>
        </p:nvSpPr>
        <p:spPr>
          <a:xfrm rot="16200000" flipH="1">
            <a:off x="1337851" y="3493051"/>
            <a:ext cx="1666480" cy="927466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/>
              <a:t>Cavity </a:t>
            </a:r>
            <a:br>
              <a:rPr lang="it-IT" sz="1600" b="1" cap="small" dirty="0"/>
            </a:br>
            <a:r>
              <a:rPr lang="it-IT" sz="1600" b="1" cap="small" dirty="0"/>
              <a:t>with Tank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630065" y="5206817"/>
            <a:ext cx="1773910" cy="906274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/>
              <a:t>Cavity </a:t>
            </a:r>
            <a:br>
              <a:rPr lang="it-IT" sz="1600" b="1" cap="small" dirty="0"/>
            </a:br>
            <a:r>
              <a:rPr lang="it-IT" sz="1600" b="1" cap="small" dirty="0"/>
              <a:t>with Tank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8518308" y="2511456"/>
            <a:ext cx="471946" cy="0"/>
          </a:xfrm>
          <a:prstGeom prst="straightConnector1">
            <a:avLst/>
          </a:prstGeom>
          <a:ln w="381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7160429" y="5198214"/>
            <a:ext cx="2184083" cy="90627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Module</a:t>
            </a: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8518308" y="2639910"/>
            <a:ext cx="480038" cy="0"/>
          </a:xfrm>
          <a:prstGeom prst="straightConnector1">
            <a:avLst/>
          </a:prstGeom>
          <a:ln w="381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839790" y="2061592"/>
            <a:ext cx="0" cy="19685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969251" y="2061592"/>
            <a:ext cx="0" cy="19685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3EEE2F1D-29B5-4207-8BFE-9440D8F8BF20}"/>
              </a:ext>
            </a:extLst>
          </p:cNvPr>
          <p:cNvSpPr/>
          <p:nvPr/>
        </p:nvSpPr>
        <p:spPr>
          <a:xfrm>
            <a:off x="3405220" y="2216031"/>
            <a:ext cx="3525946" cy="444626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Cavity Production Data</a:t>
            </a:r>
            <a:endParaRPr lang="it-IT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Arrow: Left-Right 63">
            <a:extLst>
              <a:ext uri="{FF2B5EF4-FFF2-40B4-BE49-F238E27FC236}">
                <a16:creationId xmlns:a16="http://schemas.microsoft.com/office/drawing/2014/main" id="{EABF3DBA-9BFB-44D3-B055-167088F62BD2}"/>
              </a:ext>
            </a:extLst>
          </p:cNvPr>
          <p:cNvSpPr/>
          <p:nvPr/>
        </p:nvSpPr>
        <p:spPr>
          <a:xfrm rot="19967753">
            <a:off x="3179792" y="3717263"/>
            <a:ext cx="4160686" cy="469751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Cold RF Test</a:t>
            </a:r>
            <a:endParaRPr lang="it-IT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Arrow: Left-Right 64">
            <a:extLst>
              <a:ext uri="{FF2B5EF4-FFF2-40B4-BE49-F238E27FC236}">
                <a16:creationId xmlns:a16="http://schemas.microsoft.com/office/drawing/2014/main" id="{1E2AA3CA-781E-4614-A8BE-55851F81E42D}"/>
              </a:ext>
            </a:extLst>
          </p:cNvPr>
          <p:cNvSpPr/>
          <p:nvPr/>
        </p:nvSpPr>
        <p:spPr>
          <a:xfrm rot="18450388">
            <a:off x="5910898" y="3772503"/>
            <a:ext cx="2080633" cy="448008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Cavity Assembly</a:t>
            </a:r>
            <a:endParaRPr lang="it-IT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3862457-ABB8-436B-B830-D4B1D9C9642A}"/>
              </a:ext>
            </a:extLst>
          </p:cNvPr>
          <p:cNvSpPr/>
          <p:nvPr/>
        </p:nvSpPr>
        <p:spPr>
          <a:xfrm rot="2906242">
            <a:off x="7904704" y="3929719"/>
            <a:ext cx="2205426" cy="398107"/>
          </a:xfrm>
          <a:prstGeom prst="rightArrow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Cavity Acceptance</a:t>
            </a:r>
            <a:endParaRPr lang="it-IT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8" name="Picture 77" descr="Logo&#10;&#10;Description automatically generated">
            <a:extLst>
              <a:ext uri="{FF2B5EF4-FFF2-40B4-BE49-F238E27FC236}">
                <a16:creationId xmlns:a16="http://schemas.microsoft.com/office/drawing/2014/main" id="{9D9F5921-0331-4B57-AFDE-071459AC5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51" y="1488603"/>
            <a:ext cx="1088023" cy="491787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5AEEF5C2-ADC9-4C7B-A275-4080BA3B4769}"/>
              </a:ext>
            </a:extLst>
          </p:cNvPr>
          <p:cNvSpPr/>
          <p:nvPr/>
        </p:nvSpPr>
        <p:spPr>
          <a:xfrm>
            <a:off x="1398469" y="5763076"/>
            <a:ext cx="1590402" cy="547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cap="small" dirty="0">
                <a:solidFill>
                  <a:schemeClr val="tx1"/>
                </a:solidFill>
              </a:rPr>
              <a:t>Q</a:t>
            </a:r>
            <a:r>
              <a:rPr lang="it-IT" sz="1600" cap="small" baseline="-25000" dirty="0">
                <a:solidFill>
                  <a:schemeClr val="tx1"/>
                </a:solidFill>
              </a:rPr>
              <a:t>0</a:t>
            </a:r>
            <a:r>
              <a:rPr lang="it-IT" sz="1600" cap="small" dirty="0">
                <a:solidFill>
                  <a:schemeClr val="tx1"/>
                </a:solidFill>
              </a:rPr>
              <a:t> vs E</a:t>
            </a:r>
            <a:r>
              <a:rPr lang="it-IT" sz="1600" cap="small" baseline="-25000" dirty="0">
                <a:solidFill>
                  <a:schemeClr val="tx1"/>
                </a:solidFill>
              </a:rPr>
              <a:t>acc</a:t>
            </a:r>
            <a:br>
              <a:rPr lang="it-IT" sz="1600" cap="small" dirty="0">
                <a:solidFill>
                  <a:schemeClr val="tx1"/>
                </a:solidFill>
              </a:rPr>
            </a:br>
            <a:r>
              <a:rPr lang="it-IT" sz="1600" cap="small" dirty="0">
                <a:solidFill>
                  <a:schemeClr val="tx1"/>
                </a:solidFill>
              </a:rPr>
              <a:t>RF at Cold</a:t>
            </a:r>
          </a:p>
        </p:txBody>
      </p:sp>
      <p:pic>
        <p:nvPicPr>
          <p:cNvPr id="85" name="Picture 84" descr="Icon&#10;&#10;Description automatically generated">
            <a:extLst>
              <a:ext uri="{FF2B5EF4-FFF2-40B4-BE49-F238E27FC236}">
                <a16:creationId xmlns:a16="http://schemas.microsoft.com/office/drawing/2014/main" id="{413280C5-8E22-4D8A-BA3B-3D07CD654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29" y="5008755"/>
            <a:ext cx="758859" cy="6186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ECA0617B-5076-46F5-81B9-D3DD4A00ABF1}"/>
              </a:ext>
            </a:extLst>
          </p:cNvPr>
          <p:cNvSpPr/>
          <p:nvPr/>
        </p:nvSpPr>
        <p:spPr>
          <a:xfrm>
            <a:off x="5657737" y="5763076"/>
            <a:ext cx="1273429" cy="547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cap="small" dirty="0">
                <a:solidFill>
                  <a:schemeClr val="tx1"/>
                </a:solidFill>
              </a:rPr>
              <a:t>Incoming</a:t>
            </a:r>
            <a:br>
              <a:rPr lang="it-IT" sz="1600" cap="small" dirty="0">
                <a:solidFill>
                  <a:schemeClr val="tx1"/>
                </a:solidFill>
              </a:rPr>
            </a:br>
            <a:r>
              <a:rPr lang="it-IT" sz="1600" cap="small" dirty="0">
                <a:solidFill>
                  <a:schemeClr val="tx1"/>
                </a:solidFill>
              </a:rPr>
              <a:t>RF check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1820E-1EEB-4CF3-B197-B4F0F30095DC}"/>
              </a:ext>
            </a:extLst>
          </p:cNvPr>
          <p:cNvSpPr txBox="1"/>
          <p:nvPr/>
        </p:nvSpPr>
        <p:spPr>
          <a:xfrm>
            <a:off x="7976136" y="1034880"/>
            <a:ext cx="218527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INFN Alfresco CMS</a:t>
            </a:r>
          </a:p>
        </p:txBody>
      </p:sp>
      <p:pic>
        <p:nvPicPr>
          <p:cNvPr id="62" name="Immagine 61">
            <a:extLst>
              <a:ext uri="{FF2B5EF4-FFF2-40B4-BE49-F238E27FC236}">
                <a16:creationId xmlns:a16="http://schemas.microsoft.com/office/drawing/2014/main" id="{73DFBBA2-2BAF-7613-F26F-70C9153F4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607" y="5223138"/>
            <a:ext cx="1906271" cy="98758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61247" y="5085917"/>
            <a:ext cx="144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Qualification</a:t>
            </a:r>
            <a:r>
              <a:rPr lang="it-IT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05877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C109E34-375E-495E-9D18-947AF3A5CE5B}"/>
              </a:ext>
            </a:extLst>
          </p:cNvPr>
          <p:cNvSpPr/>
          <p:nvPr/>
        </p:nvSpPr>
        <p:spPr>
          <a:xfrm>
            <a:off x="9450685" y="5022014"/>
            <a:ext cx="1967180" cy="1373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E40C23F-AEE9-46E1-BE42-B2189B99F80E}"/>
              </a:ext>
            </a:extLst>
          </p:cNvPr>
          <p:cNvSpPr/>
          <p:nvPr/>
        </p:nvSpPr>
        <p:spPr>
          <a:xfrm>
            <a:off x="5468857" y="4883038"/>
            <a:ext cx="1586084" cy="1512962"/>
          </a:xfrm>
          <a:prstGeom prst="roundRect">
            <a:avLst/>
          </a:prstGeom>
          <a:solidFill>
            <a:srgbClr val="B81420">
              <a:alpha val="14902"/>
            </a:srgbClr>
          </a:solidFill>
          <a:ln>
            <a:solidFill>
              <a:srgbClr val="B81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6EA4E10C-0892-4A21-866A-5563240A8CFB}"/>
              </a:ext>
            </a:extLst>
          </p:cNvPr>
          <p:cNvSpPr/>
          <p:nvPr/>
        </p:nvSpPr>
        <p:spPr>
          <a:xfrm>
            <a:off x="1116704" y="4897611"/>
            <a:ext cx="2151570" cy="1498389"/>
          </a:xfrm>
          <a:prstGeom prst="roundRect">
            <a:avLst/>
          </a:prstGeom>
          <a:solidFill>
            <a:srgbClr val="009FDF">
              <a:alpha val="14902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BB17DBB-19EF-42AD-A1EB-1E282B0D46A8}"/>
              </a:ext>
            </a:extLst>
          </p:cNvPr>
          <p:cNvSpPr/>
          <p:nvPr/>
        </p:nvSpPr>
        <p:spPr>
          <a:xfrm>
            <a:off x="7175386" y="1373074"/>
            <a:ext cx="3885463" cy="1702906"/>
          </a:xfrm>
          <a:prstGeom prst="roundRect">
            <a:avLst/>
          </a:prstGeom>
          <a:solidFill>
            <a:srgbClr val="172F5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383D94F-E5EA-4FEA-ACD2-CAA4F2A8C4EE}"/>
              </a:ext>
            </a:extLst>
          </p:cNvPr>
          <p:cNvSpPr/>
          <p:nvPr/>
        </p:nvSpPr>
        <p:spPr>
          <a:xfrm>
            <a:off x="1116704" y="1531653"/>
            <a:ext cx="2155099" cy="1549227"/>
          </a:xfrm>
          <a:prstGeom prst="roundRect">
            <a:avLst/>
          </a:prstGeom>
          <a:solidFill>
            <a:srgbClr val="FFC000">
              <a:alpha val="14902"/>
            </a:srgbClr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9" name="Title 68">
            <a:extLst>
              <a:ext uri="{FF2B5EF4-FFF2-40B4-BE49-F238E27FC236}">
                <a16:creationId xmlns:a16="http://schemas.microsoft.com/office/drawing/2014/main" id="{D5524F5A-858E-4F07-A068-6CB40A5E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QA/QC and document flow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1398469" y="2235454"/>
            <a:ext cx="1590402" cy="735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cap="small" dirty="0">
                <a:solidFill>
                  <a:schemeClr val="tx1"/>
                </a:solidFill>
              </a:rPr>
              <a:t>Managing System</a:t>
            </a:r>
          </a:p>
          <a:p>
            <a:pPr algn="ctr"/>
            <a:r>
              <a:rPr lang="it-IT" sz="1600" cap="small" dirty="0">
                <a:solidFill>
                  <a:schemeClr val="tx1"/>
                </a:solidFill>
              </a:rPr>
              <a:t>Quality Control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57727" y="1688765"/>
            <a:ext cx="1851786" cy="31033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cap="small" dirty="0">
                <a:solidFill>
                  <a:schemeClr val="tx1"/>
                </a:solidFill>
              </a:rPr>
              <a:t>Industry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45031" y="2299773"/>
            <a:ext cx="1039620" cy="735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cap="small" dirty="0">
                <a:solidFill>
                  <a:schemeClr val="tx1"/>
                </a:solidFill>
              </a:rPr>
              <a:t>INFN Managing system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7859" y="2086397"/>
            <a:ext cx="1928396" cy="91486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cap="small" dirty="0">
                <a:solidFill>
                  <a:schemeClr val="tx1"/>
                </a:solidFill>
              </a:rPr>
              <a:t>Database:</a:t>
            </a:r>
          </a:p>
          <a:p>
            <a:pPr marL="177800" indent="-88900" defTabSz="179388">
              <a:buFont typeface="Arial" panose="020B0604020202020204" pitchFamily="34" charset="0"/>
              <a:buChar char="•"/>
            </a:pPr>
            <a:r>
              <a:rPr lang="it-IT" sz="1600" cap="small" dirty="0">
                <a:solidFill>
                  <a:schemeClr val="tx1"/>
                </a:solidFill>
              </a:rPr>
              <a:t>	Parameter Analysis</a:t>
            </a:r>
          </a:p>
          <a:p>
            <a:pPr marL="177800" indent="-88900" defTabSz="179388">
              <a:buFont typeface="Arial" panose="020B0604020202020204" pitchFamily="34" charset="0"/>
              <a:buChar char="•"/>
            </a:pPr>
            <a:r>
              <a:rPr lang="it-IT" sz="1600" cap="small" dirty="0">
                <a:solidFill>
                  <a:schemeClr val="tx1"/>
                </a:solidFill>
              </a:rPr>
              <a:t>Process Control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96750" y="1531653"/>
            <a:ext cx="1453705" cy="514351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cap="small" dirty="0">
                <a:solidFill>
                  <a:schemeClr val="bg1"/>
                </a:solidFill>
              </a:rPr>
              <a:t>INFN Experts Check</a:t>
            </a:r>
          </a:p>
        </p:txBody>
      </p:sp>
      <p:sp>
        <p:nvSpPr>
          <p:cNvPr id="27" name="Right Arrow 26"/>
          <p:cNvSpPr/>
          <p:nvPr/>
        </p:nvSpPr>
        <p:spPr>
          <a:xfrm rot="16200000" flipH="1">
            <a:off x="1337851" y="3493051"/>
            <a:ext cx="1666480" cy="927466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/>
              <a:t>Cavity </a:t>
            </a:r>
            <a:br>
              <a:rPr lang="it-IT" sz="1600" b="1" cap="small" dirty="0"/>
            </a:br>
            <a:r>
              <a:rPr lang="it-IT" sz="1600" b="1" cap="small" dirty="0"/>
              <a:t>with Tank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630065" y="5206817"/>
            <a:ext cx="1773910" cy="906274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cap="small" dirty="0"/>
              <a:t>Cavity </a:t>
            </a:r>
            <a:br>
              <a:rPr lang="it-IT" sz="1600" b="1" cap="small" dirty="0"/>
            </a:br>
            <a:r>
              <a:rPr lang="it-IT" sz="1600" b="1" cap="small" dirty="0"/>
              <a:t>with Tank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8518308" y="2511456"/>
            <a:ext cx="471946" cy="0"/>
          </a:xfrm>
          <a:prstGeom prst="straightConnector1">
            <a:avLst/>
          </a:prstGeom>
          <a:ln w="381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7160429" y="5198214"/>
            <a:ext cx="2184083" cy="90627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Module</a:t>
            </a: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8518308" y="2639910"/>
            <a:ext cx="480038" cy="0"/>
          </a:xfrm>
          <a:prstGeom prst="straightConnector1">
            <a:avLst/>
          </a:prstGeom>
          <a:ln w="381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839790" y="2061592"/>
            <a:ext cx="0" cy="19685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969251" y="2061592"/>
            <a:ext cx="0" cy="19685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190980" y="1578252"/>
            <a:ext cx="1046949" cy="553816"/>
            <a:chOff x="3080380" y="2196480"/>
            <a:chExt cx="1232460" cy="667192"/>
          </a:xfrm>
        </p:grpSpPr>
        <p:sp>
          <p:nvSpPr>
            <p:cNvPr id="43" name="Oval 42"/>
            <p:cNvSpPr/>
            <p:nvPr/>
          </p:nvSpPr>
          <p:spPr>
            <a:xfrm>
              <a:off x="3237694" y="2196480"/>
              <a:ext cx="902258" cy="66719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3537892" y="2606293"/>
              <a:ext cx="355214" cy="176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3491880" y="2709213"/>
              <a:ext cx="355214" cy="176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080380" y="2215920"/>
              <a:ext cx="1232460" cy="38675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NCR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167939" y="3404505"/>
            <a:ext cx="1046949" cy="553816"/>
            <a:chOff x="6461311" y="3708494"/>
            <a:chExt cx="1125883" cy="609497"/>
          </a:xfrm>
        </p:grpSpPr>
        <p:sp>
          <p:nvSpPr>
            <p:cNvPr id="48" name="Oval 47"/>
            <p:cNvSpPr/>
            <p:nvPr/>
          </p:nvSpPr>
          <p:spPr>
            <a:xfrm>
              <a:off x="6605021" y="3708494"/>
              <a:ext cx="824235" cy="60949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6879260" y="408286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6837227" y="417688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6461311" y="3726253"/>
              <a:ext cx="1125883" cy="3533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NCR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82333" y="3874053"/>
            <a:ext cx="1046949" cy="553816"/>
            <a:chOff x="6461311" y="3708494"/>
            <a:chExt cx="1125883" cy="609497"/>
          </a:xfrm>
        </p:grpSpPr>
        <p:sp>
          <p:nvSpPr>
            <p:cNvPr id="53" name="Oval 52"/>
            <p:cNvSpPr/>
            <p:nvPr/>
          </p:nvSpPr>
          <p:spPr>
            <a:xfrm>
              <a:off x="6605021" y="3708494"/>
              <a:ext cx="824235" cy="60949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6879260" y="408286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6837227" y="417688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6461311" y="3726253"/>
              <a:ext cx="1125883" cy="3533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NCR</a:t>
              </a:r>
            </a:p>
          </p:txBody>
        </p:sp>
      </p:grpSp>
      <p:grpSp>
        <p:nvGrpSpPr>
          <p:cNvPr id="57" name="Group 61"/>
          <p:cNvGrpSpPr/>
          <p:nvPr/>
        </p:nvGrpSpPr>
        <p:grpSpPr>
          <a:xfrm>
            <a:off x="6897655" y="3988252"/>
            <a:ext cx="1046949" cy="553816"/>
            <a:chOff x="6461311" y="3708494"/>
            <a:chExt cx="1125883" cy="609497"/>
          </a:xfrm>
        </p:grpSpPr>
        <p:sp>
          <p:nvSpPr>
            <p:cNvPr id="58" name="Oval 56"/>
            <p:cNvSpPr/>
            <p:nvPr/>
          </p:nvSpPr>
          <p:spPr>
            <a:xfrm>
              <a:off x="6605021" y="3708494"/>
              <a:ext cx="824235" cy="60949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6879260" y="408286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6837227" y="417688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461311" y="3726253"/>
              <a:ext cx="1125883" cy="3533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NCR</a:t>
              </a:r>
            </a:p>
          </p:txBody>
        </p:sp>
      </p:grp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3EEE2F1D-29B5-4207-8BFE-9440D8F8BF20}"/>
              </a:ext>
            </a:extLst>
          </p:cNvPr>
          <p:cNvSpPr/>
          <p:nvPr/>
        </p:nvSpPr>
        <p:spPr>
          <a:xfrm>
            <a:off x="3405220" y="2216031"/>
            <a:ext cx="3525946" cy="444626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Cavity Production Data</a:t>
            </a:r>
            <a:endParaRPr lang="it-IT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Arrow: Left-Right 63">
            <a:extLst>
              <a:ext uri="{FF2B5EF4-FFF2-40B4-BE49-F238E27FC236}">
                <a16:creationId xmlns:a16="http://schemas.microsoft.com/office/drawing/2014/main" id="{EABF3DBA-9BFB-44D3-B055-167088F62BD2}"/>
              </a:ext>
            </a:extLst>
          </p:cNvPr>
          <p:cNvSpPr/>
          <p:nvPr/>
        </p:nvSpPr>
        <p:spPr>
          <a:xfrm rot="19967753">
            <a:off x="3179792" y="3717263"/>
            <a:ext cx="4160686" cy="469751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Cold RF Test</a:t>
            </a:r>
            <a:endParaRPr lang="it-IT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Arrow: Left-Right 64">
            <a:extLst>
              <a:ext uri="{FF2B5EF4-FFF2-40B4-BE49-F238E27FC236}">
                <a16:creationId xmlns:a16="http://schemas.microsoft.com/office/drawing/2014/main" id="{1E2AA3CA-781E-4614-A8BE-55851F81E42D}"/>
              </a:ext>
            </a:extLst>
          </p:cNvPr>
          <p:cNvSpPr/>
          <p:nvPr/>
        </p:nvSpPr>
        <p:spPr>
          <a:xfrm rot="18450388">
            <a:off x="5910898" y="3772503"/>
            <a:ext cx="2080633" cy="448008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Cavity Assembly</a:t>
            </a:r>
            <a:endParaRPr lang="it-IT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3862457-ABB8-436B-B830-D4B1D9C9642A}"/>
              </a:ext>
            </a:extLst>
          </p:cNvPr>
          <p:cNvSpPr/>
          <p:nvPr/>
        </p:nvSpPr>
        <p:spPr>
          <a:xfrm rot="2906242">
            <a:off x="7904704" y="3929719"/>
            <a:ext cx="2205426" cy="398107"/>
          </a:xfrm>
          <a:prstGeom prst="rightArrow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Cavity Acceptance</a:t>
            </a:r>
            <a:endParaRPr lang="it-IT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8" name="Picture 77" descr="Logo&#10;&#10;Description automatically generated">
            <a:extLst>
              <a:ext uri="{FF2B5EF4-FFF2-40B4-BE49-F238E27FC236}">
                <a16:creationId xmlns:a16="http://schemas.microsoft.com/office/drawing/2014/main" id="{9D9F5921-0331-4B57-AFDE-071459AC5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51" y="1488603"/>
            <a:ext cx="1088023" cy="491787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5AEEF5C2-ADC9-4C7B-A275-4080BA3B4769}"/>
              </a:ext>
            </a:extLst>
          </p:cNvPr>
          <p:cNvSpPr/>
          <p:nvPr/>
        </p:nvSpPr>
        <p:spPr>
          <a:xfrm>
            <a:off x="1398469" y="5763076"/>
            <a:ext cx="1590402" cy="547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cap="small" dirty="0">
                <a:solidFill>
                  <a:schemeClr val="tx1"/>
                </a:solidFill>
              </a:rPr>
              <a:t>Q</a:t>
            </a:r>
            <a:r>
              <a:rPr lang="it-IT" sz="1600" cap="small" baseline="-25000" dirty="0">
                <a:solidFill>
                  <a:schemeClr val="tx1"/>
                </a:solidFill>
              </a:rPr>
              <a:t>0</a:t>
            </a:r>
            <a:r>
              <a:rPr lang="it-IT" sz="1600" cap="small" dirty="0">
                <a:solidFill>
                  <a:schemeClr val="tx1"/>
                </a:solidFill>
              </a:rPr>
              <a:t> vs E</a:t>
            </a:r>
            <a:r>
              <a:rPr lang="it-IT" sz="1600" cap="small" baseline="-25000" dirty="0">
                <a:solidFill>
                  <a:schemeClr val="tx1"/>
                </a:solidFill>
              </a:rPr>
              <a:t>acc</a:t>
            </a:r>
            <a:br>
              <a:rPr lang="it-IT" sz="1600" cap="small" dirty="0">
                <a:solidFill>
                  <a:schemeClr val="tx1"/>
                </a:solidFill>
              </a:rPr>
            </a:br>
            <a:r>
              <a:rPr lang="it-IT" sz="1600" cap="small" dirty="0">
                <a:solidFill>
                  <a:schemeClr val="tx1"/>
                </a:solidFill>
              </a:rPr>
              <a:t>RF at Cold</a:t>
            </a:r>
          </a:p>
        </p:txBody>
      </p:sp>
      <p:pic>
        <p:nvPicPr>
          <p:cNvPr id="85" name="Picture 84" descr="Icon&#10;&#10;Description automatically generated">
            <a:extLst>
              <a:ext uri="{FF2B5EF4-FFF2-40B4-BE49-F238E27FC236}">
                <a16:creationId xmlns:a16="http://schemas.microsoft.com/office/drawing/2014/main" id="{413280C5-8E22-4D8A-BA3B-3D07CD654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29" y="5008755"/>
            <a:ext cx="758859" cy="6186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ECA0617B-5076-46F5-81B9-D3DD4A00ABF1}"/>
              </a:ext>
            </a:extLst>
          </p:cNvPr>
          <p:cNvSpPr/>
          <p:nvPr/>
        </p:nvSpPr>
        <p:spPr>
          <a:xfrm>
            <a:off x="5657737" y="5763076"/>
            <a:ext cx="1273429" cy="547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cap="small" dirty="0">
                <a:solidFill>
                  <a:schemeClr val="tx1"/>
                </a:solidFill>
              </a:rPr>
              <a:t>Incoming</a:t>
            </a:r>
            <a:br>
              <a:rPr lang="it-IT" sz="1600" cap="small" dirty="0">
                <a:solidFill>
                  <a:schemeClr val="tx1"/>
                </a:solidFill>
              </a:rPr>
            </a:br>
            <a:r>
              <a:rPr lang="it-IT" sz="1600" cap="small" dirty="0">
                <a:solidFill>
                  <a:schemeClr val="tx1"/>
                </a:solidFill>
              </a:rPr>
              <a:t>RF check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1820E-1EEB-4CF3-B197-B4F0F30095DC}"/>
              </a:ext>
            </a:extLst>
          </p:cNvPr>
          <p:cNvSpPr txBox="1"/>
          <p:nvPr/>
        </p:nvSpPr>
        <p:spPr>
          <a:xfrm>
            <a:off x="7976136" y="1034880"/>
            <a:ext cx="218527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INFN Alfresco CMS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88B3E6B-F497-9949-3215-3944D1D07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607" y="5223138"/>
            <a:ext cx="1906271" cy="987587"/>
          </a:xfrm>
          <a:prstGeom prst="rect">
            <a:avLst/>
          </a:prstGeom>
        </p:spPr>
      </p:pic>
      <p:sp>
        <p:nvSpPr>
          <p:cNvPr id="62" name="CasellaDiTesto 61"/>
          <p:cNvSpPr txBox="1"/>
          <p:nvPr/>
        </p:nvSpPr>
        <p:spPr>
          <a:xfrm>
            <a:off x="1461247" y="5085917"/>
            <a:ext cx="144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Qualification</a:t>
            </a:r>
            <a:r>
              <a:rPr lang="it-IT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7908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64A2-C15A-4C11-B35F-B067EF43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08" y="13372"/>
            <a:ext cx="10685092" cy="1143000"/>
          </a:xfrm>
        </p:spPr>
        <p:txBody>
          <a:bodyPr/>
          <a:lstStyle/>
          <a:p>
            <a:r>
              <a:rPr lang="en-US" dirty="0"/>
              <a:t>Non Conformances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9964-7679-4D3B-BAC6-1F9EF8B4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85" y="932211"/>
            <a:ext cx="11393996" cy="580924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Each deviation </a:t>
            </a:r>
            <a:r>
              <a:rPr lang="en-US" dirty="0"/>
              <a:t>from the standard production cycle implies the emission of a Non Conformity Reports:</a:t>
            </a:r>
          </a:p>
          <a:p>
            <a:pPr lvl="1"/>
            <a:r>
              <a:rPr lang="en-US" dirty="0"/>
              <a:t>NC of a </a:t>
            </a:r>
            <a:r>
              <a:rPr lang="en-US" b="1" dirty="0"/>
              <a:t>part</a:t>
            </a:r>
          </a:p>
          <a:p>
            <a:pPr lvl="1"/>
            <a:r>
              <a:rPr lang="en-US" dirty="0"/>
              <a:t>NC of a </a:t>
            </a:r>
            <a:r>
              <a:rPr lang="en-US" b="1" dirty="0"/>
              <a:t>production process</a:t>
            </a:r>
          </a:p>
          <a:p>
            <a:pPr lvl="1"/>
            <a:r>
              <a:rPr lang="en-US" dirty="0"/>
              <a:t>NC on the established </a:t>
            </a:r>
            <a:r>
              <a:rPr lang="en-US" b="1" dirty="0"/>
              <a:t>production cycle </a:t>
            </a:r>
            <a:r>
              <a:rPr lang="en-US" dirty="0"/>
              <a:t>(production steps)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Content</a:t>
            </a:r>
            <a:r>
              <a:rPr lang="en-US" dirty="0"/>
              <a:t> of the Non Conformance Report:</a:t>
            </a:r>
          </a:p>
          <a:p>
            <a:pPr lvl="1"/>
            <a:r>
              <a:rPr lang="en-US" b="1" dirty="0"/>
              <a:t>Description </a:t>
            </a:r>
            <a:r>
              <a:rPr lang="en-US" dirty="0"/>
              <a:t>on the non conformance</a:t>
            </a:r>
          </a:p>
          <a:p>
            <a:pPr lvl="1"/>
            <a:r>
              <a:rPr lang="en-US" b="1" dirty="0"/>
              <a:t>Proposal</a:t>
            </a:r>
            <a:r>
              <a:rPr lang="en-US" dirty="0"/>
              <a:t> of its resolution (corrective action)</a:t>
            </a:r>
          </a:p>
          <a:p>
            <a:pPr lvl="1"/>
            <a:r>
              <a:rPr lang="en-US" b="1" dirty="0"/>
              <a:t>Preventive action </a:t>
            </a:r>
            <a:r>
              <a:rPr lang="en-US" dirty="0"/>
              <a:t>(to prevent the occurrence of the same problem)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Who issues</a:t>
            </a:r>
            <a:r>
              <a:rPr lang="en-US" dirty="0"/>
              <a:t> a Non Conformance :</a:t>
            </a:r>
          </a:p>
          <a:p>
            <a:pPr lvl="1"/>
            <a:r>
              <a:rPr lang="en-US" b="1" dirty="0"/>
              <a:t>Industry/subcontractor/partner</a:t>
            </a:r>
            <a:r>
              <a:rPr lang="en-US" dirty="0"/>
              <a:t> (with their own template)</a:t>
            </a:r>
          </a:p>
          <a:p>
            <a:pPr lvl="1"/>
            <a:r>
              <a:rPr lang="en-US" b="1" dirty="0"/>
              <a:t>INFN</a:t>
            </a:r>
            <a:r>
              <a:rPr lang="en-US" dirty="0"/>
              <a:t> (if related with interfaces)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Once NCRs are closed </a:t>
            </a:r>
            <a:r>
              <a:rPr lang="en-US" dirty="0"/>
              <a:t>they are all stored in the </a:t>
            </a:r>
            <a:r>
              <a:rPr lang="en-US" b="1" dirty="0"/>
              <a:t>LASA_DMS repository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25399-97D8-4507-B75E-B0895F70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54C97-5E19-4FAE-9063-557D6874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6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24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64A2-C15A-4C11-B35F-B067EF43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08" y="13372"/>
            <a:ext cx="10685092" cy="1143000"/>
          </a:xfrm>
        </p:spPr>
        <p:txBody>
          <a:bodyPr/>
          <a:lstStyle/>
          <a:p>
            <a:r>
              <a:rPr lang="en-US" dirty="0"/>
              <a:t>Non Conformances Levels: ESS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9964-7679-4D3B-BAC6-1F9EF8B4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12" y="1021857"/>
            <a:ext cx="10685092" cy="5420778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For ESS Project </a:t>
            </a:r>
            <a:r>
              <a:rPr lang="en-US" sz="2900" b="1" dirty="0"/>
              <a:t>two priority levels </a:t>
            </a:r>
            <a:r>
              <a:rPr lang="en-US" sz="2900" dirty="0"/>
              <a:t>are used:</a:t>
            </a:r>
          </a:p>
          <a:p>
            <a:pPr lvl="1"/>
            <a:r>
              <a:rPr lang="en-US" sz="2600" dirty="0"/>
              <a:t>NCRs that </a:t>
            </a:r>
            <a:r>
              <a:rPr lang="en-US" sz="2600" b="1" dirty="0"/>
              <a:t>do not impact technical interfaces </a:t>
            </a:r>
            <a:r>
              <a:rPr lang="en-US" sz="2600" dirty="0"/>
              <a:t>toward ESS are managed and approved internally by INFN</a:t>
            </a:r>
          </a:p>
          <a:p>
            <a:pPr lvl="1"/>
            <a:r>
              <a:rPr lang="en-US" sz="2600" dirty="0"/>
              <a:t>NCRs that </a:t>
            </a:r>
            <a:r>
              <a:rPr lang="en-US" sz="2600" b="1" dirty="0"/>
              <a:t>impact technical interfaces </a:t>
            </a:r>
            <a:r>
              <a:rPr lang="en-US" sz="2600" dirty="0"/>
              <a:t>toward ESS are managed together by INFN and ESS and submitted to ESS for the final approval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900" dirty="0"/>
              <a:t>The NC communication </a:t>
            </a:r>
            <a:r>
              <a:rPr lang="en-US" sz="2900" b="1" dirty="0"/>
              <a:t>time-scale</a:t>
            </a:r>
            <a:r>
              <a:rPr lang="en-US" sz="2900" dirty="0"/>
              <a:t>:</a:t>
            </a:r>
          </a:p>
          <a:p>
            <a:pPr lvl="1"/>
            <a:r>
              <a:rPr lang="en-US" sz="2600" dirty="0"/>
              <a:t>It must be </a:t>
            </a:r>
            <a:r>
              <a:rPr lang="en-US" sz="2600" b="1" dirty="0"/>
              <a:t>fast</a:t>
            </a:r>
            <a:r>
              <a:rPr lang="en-US" sz="2600" dirty="0"/>
              <a:t>: some action must be undertaken immediately to avoid further problems (also by phone call)</a:t>
            </a:r>
          </a:p>
          <a:p>
            <a:pPr lvl="1"/>
            <a:r>
              <a:rPr lang="en-US" sz="2600" dirty="0"/>
              <a:t>It must be </a:t>
            </a:r>
            <a:r>
              <a:rPr lang="en-US" sz="2600" b="1" dirty="0"/>
              <a:t>tracked easily</a:t>
            </a:r>
            <a:r>
              <a:rPr lang="en-US" sz="2600" dirty="0"/>
              <a:t>: ticketing system used between INFN and Industry</a:t>
            </a:r>
          </a:p>
          <a:p>
            <a:pPr lvl="1"/>
            <a:r>
              <a:rPr lang="en-US" sz="2600" dirty="0"/>
              <a:t>It must be </a:t>
            </a:r>
            <a:r>
              <a:rPr lang="en-US" sz="2600" b="1" dirty="0"/>
              <a:t>tracked completely</a:t>
            </a:r>
            <a:r>
              <a:rPr lang="en-US" sz="2600" dirty="0"/>
              <a:t>: NCR document contains the description of the NC, the repair action applied, all info relative to tickets used for the “fast resolution” of the NC</a:t>
            </a:r>
          </a:p>
          <a:p>
            <a:pPr lvl="1"/>
            <a:r>
              <a:rPr lang="en-US" sz="2600" dirty="0"/>
              <a:t>It must be </a:t>
            </a:r>
            <a:r>
              <a:rPr lang="en-US" sz="2600" b="1" dirty="0"/>
              <a:t>clearly associated to the affected part</a:t>
            </a:r>
            <a:r>
              <a:rPr lang="en-US" sz="2600" dirty="0"/>
              <a:t>: Cavity Certificate of Conformity contains the list of occurred NCRs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800" b="1" dirty="0"/>
              <a:t>Formal NCR emission postponed </a:t>
            </a:r>
            <a:r>
              <a:rPr lang="en-US" sz="2800" dirty="0"/>
              <a:t>(obviously safely tracking all actions): </a:t>
            </a:r>
            <a:r>
              <a:rPr lang="en-US" sz="2800" b="1" i="1" dirty="0"/>
              <a:t>we are a small group!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EAC94-1408-4502-9EC4-2FFA949B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dirty="0">
                <a:solidFill>
                  <a:prstClr val="black">
                    <a:tint val="75000"/>
                  </a:prstClr>
                </a:solidFill>
                <a:latin typeface="Arial"/>
              </a:rPr>
              <a:t>30 June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018ED-FC5F-46F9-9CFE-B744511F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7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35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64A2-C15A-4C11-B35F-B067EF43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08" y="13372"/>
            <a:ext cx="10685092" cy="1143000"/>
          </a:xfrm>
        </p:spPr>
        <p:txBody>
          <a:bodyPr/>
          <a:lstStyle/>
          <a:p>
            <a:r>
              <a:rPr lang="en-US" dirty="0"/>
              <a:t>Non Conformances Levels: PIP-II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9964-7679-4D3B-BAC6-1F9EF8B4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26" y="823383"/>
            <a:ext cx="10962909" cy="13106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PIP-II:</a:t>
            </a:r>
          </a:p>
          <a:p>
            <a:pPr lvl="1"/>
            <a:r>
              <a:rPr lang="en-US" b="1" dirty="0"/>
              <a:t>INFN proposes </a:t>
            </a:r>
            <a:r>
              <a:rPr lang="en-US" dirty="0"/>
              <a:t>to have the </a:t>
            </a:r>
            <a:r>
              <a:rPr lang="en-US" b="1" dirty="0"/>
              <a:t>two priority level scheme </a:t>
            </a:r>
            <a:r>
              <a:rPr lang="en-US" dirty="0"/>
              <a:t>(as for ESS)</a:t>
            </a:r>
            <a:endParaRPr lang="en-US" b="1" dirty="0"/>
          </a:p>
          <a:p>
            <a:pPr lvl="1"/>
            <a:r>
              <a:rPr lang="en-US" b="1" dirty="0"/>
              <a:t>Interfaces</a:t>
            </a:r>
            <a:r>
              <a:rPr lang="en-US" dirty="0"/>
              <a:t>: </a:t>
            </a:r>
            <a:r>
              <a:rPr lang="en-US" b="1" dirty="0"/>
              <a:t>Geometry (Dimensions, Frequency)</a:t>
            </a:r>
            <a:r>
              <a:rPr lang="en-US" dirty="0"/>
              <a:t>  + </a:t>
            </a:r>
            <a:r>
              <a:rPr lang="en-US" b="1" dirty="0"/>
              <a:t>Performances</a:t>
            </a:r>
            <a:r>
              <a:rPr lang="en-US" dirty="0"/>
              <a:t> + </a:t>
            </a:r>
            <a:r>
              <a:rPr lang="en-US" b="1" dirty="0"/>
              <a:t>Scheduling (time)</a:t>
            </a:r>
            <a:endParaRPr lang="en-US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46F79591-5AD5-422A-AD63-CDB6E8EA2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317870"/>
              </p:ext>
            </p:extLst>
          </p:nvPr>
        </p:nvGraphicFramePr>
        <p:xfrm>
          <a:off x="1396768" y="1883384"/>
          <a:ext cx="10399816" cy="3233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1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Level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Description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Responsibility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23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Minor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(L1)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/>
                        <a:t>NC with no impact on interfaces 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/>
                        <a:t>INFN management</a:t>
                      </a:r>
                      <a:br>
                        <a:rPr lang="en-US" sz="1800" dirty="0"/>
                      </a:b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All closed NCs will be stored in the LASA_DMS and listed in the Cavity Certificate of Conformity issued by the industry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52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Moderate (L2)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NC with impact on interfaces, completely resolved after corrective action</a:t>
                      </a:r>
                      <a:endParaRPr lang="it-IT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/>
                        <a:t>INFN management</a:t>
                      </a:r>
                      <a:br>
                        <a:rPr lang="en-GB" sz="1800" dirty="0"/>
                      </a:b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FNAL is informed on NC and corrective action</a:t>
                      </a:r>
                      <a:b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FNAL may request reclassification to L3</a:t>
                      </a:r>
                      <a:endParaRPr lang="en-GB" sz="1800" b="1" dirty="0"/>
                    </a:p>
                  </a:txBody>
                  <a:tcPr marL="36195" marR="36195" marT="17780" marB="177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49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Critical (L3)</a:t>
                      </a:r>
                      <a:endParaRPr lang="it-IT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NC with impact on interfaces, but with effect also on FNAL level</a:t>
                      </a:r>
                      <a:endParaRPr lang="it-IT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/>
                        <a:t>INFN-FNAL management</a:t>
                      </a:r>
                      <a:br>
                        <a:rPr lang="it-IT" sz="1200" dirty="0">
                          <a:latin typeface="+mn-lt"/>
                          <a:ea typeface="+mn-ea"/>
                          <a:cs typeface="Times New Roman"/>
                        </a:rPr>
                      </a:b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FNAL is informed on NC, is invited to partake to the corrective action plan and is requested for the approval of the NCR</a:t>
                      </a: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FAEAA5F-2150-4D9B-9E72-7B5891878490}"/>
              </a:ext>
            </a:extLst>
          </p:cNvPr>
          <p:cNvGrpSpPr/>
          <p:nvPr/>
        </p:nvGrpSpPr>
        <p:grpSpPr>
          <a:xfrm>
            <a:off x="774827" y="2250570"/>
            <a:ext cx="466606" cy="2915534"/>
            <a:chOff x="802826" y="2996237"/>
            <a:chExt cx="466606" cy="3549092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6EC73987-A46C-46B5-948F-0E21DB5FE3E1}"/>
                </a:ext>
              </a:extLst>
            </p:cNvPr>
            <p:cNvSpPr/>
            <p:nvPr/>
          </p:nvSpPr>
          <p:spPr>
            <a:xfrm>
              <a:off x="1142816" y="2996237"/>
              <a:ext cx="126616" cy="2253640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E3C707C9-3AF0-42A9-947B-8799CF27B344}"/>
                </a:ext>
              </a:extLst>
            </p:cNvPr>
            <p:cNvSpPr/>
            <p:nvPr/>
          </p:nvSpPr>
          <p:spPr>
            <a:xfrm>
              <a:off x="1142816" y="5337577"/>
              <a:ext cx="126616" cy="1091199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8BFA38-648B-4112-A1F4-B8C03AB72233}"/>
                </a:ext>
              </a:extLst>
            </p:cNvPr>
            <p:cNvSpPr txBox="1"/>
            <p:nvPr/>
          </p:nvSpPr>
          <p:spPr>
            <a:xfrm rot="16200000">
              <a:off x="-123938" y="3953496"/>
              <a:ext cx="2253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000FF"/>
                  </a:solidFill>
                </a:rPr>
                <a:t>ESS (L1)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3B423F-6996-4502-956C-18FE7FC46AF9}"/>
                </a:ext>
              </a:extLst>
            </p:cNvPr>
            <p:cNvSpPr txBox="1"/>
            <p:nvPr/>
          </p:nvSpPr>
          <p:spPr>
            <a:xfrm rot="16200000">
              <a:off x="343717" y="5686111"/>
              <a:ext cx="1318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000FF"/>
                  </a:solidFill>
                </a:rPr>
                <a:t>ESS (L2)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23E211-5D88-4F2D-A216-BFABA85AEDF6}"/>
              </a:ext>
            </a:extLst>
          </p:cNvPr>
          <p:cNvSpPr txBox="1">
            <a:spLocks/>
          </p:cNvSpPr>
          <p:nvPr/>
        </p:nvSpPr>
        <p:spPr>
          <a:xfrm>
            <a:off x="772349" y="5117351"/>
            <a:ext cx="11335974" cy="1809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If </a:t>
            </a:r>
            <a:r>
              <a:rPr lang="en-US" sz="2400" b="1" dirty="0"/>
              <a:t>three</a:t>
            </a:r>
            <a:r>
              <a:rPr lang="en-US" sz="2400" dirty="0"/>
              <a:t> levels:</a:t>
            </a:r>
          </a:p>
          <a:p>
            <a:pPr lvl="1"/>
            <a:r>
              <a:rPr lang="en-US" sz="2000" b="1" dirty="0"/>
              <a:t>How fast will be the communication INFN-FNAL (L2-&gt;L3)? </a:t>
            </a:r>
            <a:r>
              <a:rPr lang="en-US" sz="2000" dirty="0"/>
              <a:t>Production at the industry is running fast!</a:t>
            </a:r>
          </a:p>
          <a:p>
            <a:pPr lvl="1"/>
            <a:r>
              <a:rPr lang="en-US" sz="2000" b="1" dirty="0"/>
              <a:t>An example</a:t>
            </a:r>
            <a:r>
              <a:rPr lang="en-US" sz="2000" dirty="0"/>
              <a:t>: in case of low performance cavity due to FE (thus an interface), we typically do a “standard” retreatment (HPR) … </a:t>
            </a:r>
            <a:r>
              <a:rPr lang="en-US" sz="2000" b="1" dirty="0"/>
              <a:t>(L1 or L2)?</a:t>
            </a:r>
          </a:p>
          <a:p>
            <a:pPr lvl="1"/>
            <a:r>
              <a:rPr lang="en-US" sz="2000" b="1" dirty="0"/>
              <a:t>Formal NCR emission postponed </a:t>
            </a:r>
            <a:r>
              <a:rPr lang="en-US" sz="2000" dirty="0"/>
              <a:t>(as done for ESS)</a:t>
            </a:r>
            <a:endParaRPr lang="en-US" sz="2000" b="1" dirty="0"/>
          </a:p>
          <a:p>
            <a:pPr lvl="1"/>
            <a:endParaRPr lang="en-US" sz="2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042F4A-FAE3-4D5C-BDA8-43FDA018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8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45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04898A-9138-42D0-8A92-FFAD322C0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72" b="3288"/>
          <a:stretch/>
        </p:blipFill>
        <p:spPr>
          <a:xfrm>
            <a:off x="897308" y="899650"/>
            <a:ext cx="3903857" cy="576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964A2-C15A-4C11-B35F-B067EF43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08" y="13372"/>
            <a:ext cx="10685092" cy="1143000"/>
          </a:xfrm>
        </p:spPr>
        <p:txBody>
          <a:bodyPr/>
          <a:lstStyle/>
          <a:p>
            <a:r>
              <a:rPr lang="en-US" dirty="0"/>
              <a:t>The NCR Template for PIP-II (draft)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9964-7679-4D3B-BAC6-1F9EF8B4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879" y="1081856"/>
            <a:ext cx="5509133" cy="16194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Classification </a:t>
            </a:r>
            <a:r>
              <a:rPr lang="en-US" dirty="0"/>
              <a:t>(</a:t>
            </a:r>
            <a:r>
              <a:rPr lang="en-US" dirty="0" err="1"/>
              <a:t>criticity</a:t>
            </a:r>
            <a:r>
              <a:rPr lang="en-US" dirty="0"/>
              <a:t>):</a:t>
            </a:r>
          </a:p>
          <a:p>
            <a:pPr lvl="1"/>
            <a:r>
              <a:rPr lang="en-US" b="1" dirty="0"/>
              <a:t>Our proposal is L1/L2 </a:t>
            </a:r>
            <a:r>
              <a:rPr lang="en-US" dirty="0"/>
              <a:t>(like for ESS scheme)</a:t>
            </a:r>
          </a:p>
          <a:p>
            <a:pPr lvl="1"/>
            <a:r>
              <a:rPr lang="en-US" dirty="0"/>
              <a:t>L1/L2/L3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23E211-5D88-4F2D-A216-BFABA85AEDF6}"/>
              </a:ext>
            </a:extLst>
          </p:cNvPr>
          <p:cNvSpPr txBox="1">
            <a:spLocks/>
          </p:cNvSpPr>
          <p:nvPr/>
        </p:nvSpPr>
        <p:spPr>
          <a:xfrm>
            <a:off x="5080819" y="3429000"/>
            <a:ext cx="6782200" cy="2075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00" dirty="0"/>
              <a:t>In the first page, a description of the NC and of the Instruction for resolution (corrective actions)</a:t>
            </a:r>
          </a:p>
          <a:p>
            <a:endParaRPr lang="en-US" sz="4900" dirty="0"/>
          </a:p>
          <a:p>
            <a:r>
              <a:rPr lang="en-US" sz="4900" dirty="0"/>
              <a:t>Detailed description of the NC in the following pages (drawings, photos, list of steps needed for the recovery, tickets, etc.)</a:t>
            </a:r>
          </a:p>
          <a:p>
            <a:pPr lvl="1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4B90DA-CB66-4641-B862-2FDA13F91A17}"/>
              </a:ext>
            </a:extLst>
          </p:cNvPr>
          <p:cNvGrpSpPr/>
          <p:nvPr/>
        </p:nvGrpSpPr>
        <p:grpSpPr>
          <a:xfrm>
            <a:off x="4033967" y="1564804"/>
            <a:ext cx="2667241" cy="1146509"/>
            <a:chOff x="4033967" y="1564804"/>
            <a:chExt cx="2667241" cy="114650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8A558F8-CF80-45ED-BC78-7CBFF4888846}"/>
                </a:ext>
              </a:extLst>
            </p:cNvPr>
            <p:cNvSpPr/>
            <p:nvPr/>
          </p:nvSpPr>
          <p:spPr>
            <a:xfrm>
              <a:off x="4033967" y="1629697"/>
              <a:ext cx="700548" cy="508819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299AE4-A10F-4EDE-A7A9-E4C31A201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633" t="3428" r="8882" b="37813"/>
            <a:stretch/>
          </p:blipFill>
          <p:spPr>
            <a:xfrm>
              <a:off x="6244008" y="2206216"/>
              <a:ext cx="457200" cy="505097"/>
            </a:xfrm>
            <a:prstGeom prst="rect">
              <a:avLst/>
            </a:prstGeom>
            <a:ln>
              <a:solidFill>
                <a:srgbClr val="0000FF"/>
              </a:solidFill>
            </a:ln>
            <a:effectLst>
              <a:outerShdw blurRad="292100" dist="139700" dir="2700000" algn="tl" rotWithShape="0">
                <a:schemeClr val="tx2">
                  <a:lumMod val="60000"/>
                  <a:lumOff val="40000"/>
                  <a:alpha val="65000"/>
                </a:scheme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FCE12E-7042-4696-8F54-D7E95D8AC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491" t="3018" r="9024" b="58422"/>
            <a:stretch/>
          </p:blipFill>
          <p:spPr>
            <a:xfrm>
              <a:off x="6239854" y="1564804"/>
              <a:ext cx="457200" cy="326756"/>
            </a:xfrm>
            <a:prstGeom prst="rect">
              <a:avLst/>
            </a:prstGeom>
            <a:ln w="31750">
              <a:solidFill>
                <a:srgbClr val="0000FF"/>
              </a:solidFill>
            </a:ln>
            <a:effectLst>
              <a:outerShdw blurRad="292100" dist="139700" dir="2700000" algn="tl" rotWithShape="0">
                <a:schemeClr val="tx2">
                  <a:lumMod val="60000"/>
                  <a:lumOff val="40000"/>
                  <a:alpha val="65000"/>
                </a:schemeClr>
              </a:outerShdw>
            </a:effectLst>
          </p:spPr>
        </p:pic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1CC72FC4-3224-4D52-B858-64093525255F}"/>
                </a:ext>
              </a:extLst>
            </p:cNvPr>
            <p:cNvCxnSpPr>
              <a:cxnSpLocks/>
            </p:cNvCxnSpPr>
            <p:nvPr/>
          </p:nvCxnSpPr>
          <p:spPr>
            <a:xfrm>
              <a:off x="4734515" y="1894155"/>
              <a:ext cx="1509493" cy="564610"/>
            </a:xfrm>
            <a:prstGeom prst="bentConnector3">
              <a:avLst/>
            </a:prstGeom>
            <a:ln>
              <a:solidFill>
                <a:srgbClr val="0000FF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316E14AD-0EA6-4AA9-B400-7E74E1E2A6E1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4730361" y="1728182"/>
              <a:ext cx="1509493" cy="165028"/>
            </a:xfrm>
            <a:prstGeom prst="bentConnector3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09B2A-A945-4B2A-99B3-DB7A49C8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9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320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1009</Words>
  <Application>Microsoft Office PowerPoint</Application>
  <PresentationFormat>Widescreen</PresentationFormat>
  <Paragraphs>158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Lucida Grande</vt:lpstr>
      <vt:lpstr>Times New Roman</vt:lpstr>
      <vt:lpstr>Tema di Office</vt:lpstr>
      <vt:lpstr>INFN Milano LASA Non-conformance Process</vt:lpstr>
      <vt:lpstr>Our General Scheme for PIP-II</vt:lpstr>
      <vt:lpstr>The 5 Acceptance Levels (ESS)</vt:lpstr>
      <vt:lpstr>QA/QC and document flow</vt:lpstr>
      <vt:lpstr>QA/QC and document flow</vt:lpstr>
      <vt:lpstr>Non Conformances Process</vt:lpstr>
      <vt:lpstr>Non Conformances Levels: ESS case</vt:lpstr>
      <vt:lpstr>Non Conformances Levels: PIP-II case</vt:lpstr>
      <vt:lpstr>The NCR Template for PIP-II (draft)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Activities at LASA</dc:title>
  <dc:creator>Daniele Sertore</dc:creator>
  <cp:lastModifiedBy>Rocco Paparella</cp:lastModifiedBy>
  <cp:revision>73</cp:revision>
  <dcterms:created xsi:type="dcterms:W3CDTF">2021-03-02T09:52:19Z</dcterms:created>
  <dcterms:modified xsi:type="dcterms:W3CDTF">2022-06-29T16:31:04Z</dcterms:modified>
</cp:coreProperties>
</file>