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12"/>
  </p:notesMasterIdLst>
  <p:handoutMasterIdLst>
    <p:handoutMasterId r:id="rId13"/>
  </p:handoutMasterIdLst>
  <p:sldIdLst>
    <p:sldId id="2470" r:id="rId5"/>
    <p:sldId id="2638" r:id="rId6"/>
    <p:sldId id="2630" r:id="rId7"/>
    <p:sldId id="2642" r:id="rId8"/>
    <p:sldId id="2634" r:id="rId9"/>
    <p:sldId id="2639" r:id="rId10"/>
    <p:sldId id="2641" r:id="rId1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638"/>
            <p14:sldId id="2630"/>
            <p14:sldId id="2642"/>
            <p14:sldId id="2634"/>
            <p14:sldId id="2639"/>
            <p14:sldId id="2641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E4E4E"/>
    <a:srgbClr val="505050"/>
    <a:srgbClr val="5C5C5C"/>
    <a:srgbClr val="404040"/>
    <a:srgbClr val="63666A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6" autoAdjust="0"/>
    <p:restoredTop sz="96931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32" y="21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3FBA2616-69E1-429C-4FDF-78C273BA2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06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A508A6DB-D1C6-7F9D-9105-3366C726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460904"/>
            <a:ext cx="8534400" cy="1177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pic>
        <p:nvPicPr>
          <p:cNvPr id="27" name="Immagine 4">
            <a:extLst>
              <a:ext uri="{FF2B5EF4-FFF2-40B4-BE49-F238E27FC236}">
                <a16:creationId xmlns:a16="http://schemas.microsoft.com/office/drawing/2014/main" id="{226E8454-9FE3-586B-FCE5-54E18EEBE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-8098"/>
            <a:ext cx="11505983" cy="23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58934B84-7677-2B40-785E-08941AC68E71}"/>
              </a:ext>
            </a:extLst>
          </p:cNvPr>
          <p:cNvSpPr/>
          <p:nvPr userDrawn="1"/>
        </p:nvSpPr>
        <p:spPr>
          <a:xfrm>
            <a:off x="-5" y="397797"/>
            <a:ext cx="686023" cy="6460204"/>
          </a:xfrm>
          <a:prstGeom prst="rect">
            <a:avLst/>
          </a:prstGeom>
          <a:gradFill flip="none" rotWithShape="1">
            <a:gsLst>
              <a:gs pos="0">
                <a:srgbClr val="002D4B"/>
              </a:gs>
              <a:gs pos="100000">
                <a:srgbClr val="009F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INFN PIP-II Quality Planning Workshop</a:t>
            </a:r>
            <a:endParaRPr lang="it-IT" dirty="0"/>
          </a:p>
        </p:txBody>
      </p:sp>
      <p:pic>
        <p:nvPicPr>
          <p:cNvPr id="30" name="Immagine 13">
            <a:extLst>
              <a:ext uri="{FF2B5EF4-FFF2-40B4-BE49-F238E27FC236}">
                <a16:creationId xmlns:a16="http://schemas.microsoft.com/office/drawing/2014/main" id="{20801624-9E7A-DEB3-8B92-7E8107D42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522"/>
            <a:ext cx="686022" cy="376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id="{AFF24652-9F35-E326-1CC4-B10A1B23743D}"/>
              </a:ext>
            </a:extLst>
          </p:cNvPr>
          <p:cNvSpPr/>
          <p:nvPr userDrawn="1"/>
        </p:nvSpPr>
        <p:spPr>
          <a:xfrm>
            <a:off x="-5" y="397797"/>
            <a:ext cx="686023" cy="6460204"/>
          </a:xfrm>
          <a:prstGeom prst="rect">
            <a:avLst/>
          </a:prstGeom>
          <a:gradFill flip="none" rotWithShape="1">
            <a:gsLst>
              <a:gs pos="0">
                <a:srgbClr val="002D4B"/>
              </a:gs>
              <a:gs pos="100000">
                <a:srgbClr val="009F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INFN PIP-II Quality Planning Workshop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48784" y="971552"/>
            <a:ext cx="11019372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3667" indent="-306910">
              <a:defRPr sz="2133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06910">
              <a:defRPr sz="2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447764" indent="-304792">
              <a:defRPr sz="1867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6638" indent="-306910">
              <a:buFont typeface="Arial"/>
              <a:buChar char="•"/>
              <a:defRPr sz="1867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82436" y="251752"/>
            <a:ext cx="10904764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pic>
        <p:nvPicPr>
          <p:cNvPr id="8" name="Immagine 13">
            <a:extLst>
              <a:ext uri="{FF2B5EF4-FFF2-40B4-BE49-F238E27FC236}">
                <a16:creationId xmlns:a16="http://schemas.microsoft.com/office/drawing/2014/main" id="{294F8AA8-F9C8-4535-BA56-E9E9E95A2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522"/>
            <a:ext cx="686022" cy="376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6C85EED2-BFDB-00A5-0E15-12546D753347}"/>
              </a:ext>
            </a:extLst>
          </p:cNvPr>
          <p:cNvSpPr/>
          <p:nvPr userDrawn="1"/>
        </p:nvSpPr>
        <p:spPr>
          <a:xfrm>
            <a:off x="-5" y="397797"/>
            <a:ext cx="686023" cy="6460204"/>
          </a:xfrm>
          <a:prstGeom prst="rect">
            <a:avLst/>
          </a:prstGeom>
          <a:gradFill flip="none" rotWithShape="1">
            <a:gsLst>
              <a:gs pos="0">
                <a:srgbClr val="002D4B"/>
              </a:gs>
              <a:gs pos="100000">
                <a:srgbClr val="009F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INFN PIP-II Quality Planning Workshop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3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7F7F7F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</p:sldLayoutIdLst>
  <p:hf sldNum="0"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04874" y="4316829"/>
            <a:ext cx="10883333" cy="10030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from INFN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4873" y="5328760"/>
            <a:ext cx="10883337" cy="12477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INFN PIP-II Quality Planning Workshop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30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387986-78AE-FCF6-2F5A-64F9C583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AD4B68-9DCA-782D-31FB-783D7FA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DD9BA25-2126-627E-D197-AE13A615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r="15082"/>
          <a:stretch/>
        </p:blipFill>
        <p:spPr bwMode="auto">
          <a:xfrm>
            <a:off x="7368074" y="233393"/>
            <a:ext cx="4432843" cy="2783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1A0C0AA-E10B-1520-A731-3B18083C4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r="1" b="495"/>
          <a:stretch/>
        </p:blipFill>
        <p:spPr bwMode="auto">
          <a:xfrm>
            <a:off x="583764" y="2848306"/>
            <a:ext cx="4666416" cy="32200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contenuto 7">
            <a:extLst>
              <a:ext uri="{FF2B5EF4-FFF2-40B4-BE49-F238E27FC236}">
                <a16:creationId xmlns:a16="http://schemas.microsoft.com/office/drawing/2014/main" id="{467C2493-6DD3-985C-E0B7-4AD82639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4" y="233393"/>
            <a:ext cx="6269785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LASA</a:t>
            </a:r>
            <a:r>
              <a:rPr lang="en-US" sz="2000" dirty="0"/>
              <a:t> is hosted by </a:t>
            </a:r>
            <a:r>
              <a:rPr lang="en-US" sz="2000" i="1" dirty="0" err="1"/>
              <a:t>Universita</a:t>
            </a:r>
            <a:r>
              <a:rPr lang="en-US" sz="2000" i="1" dirty="0"/>
              <a:t>’ </a:t>
            </a:r>
            <a:r>
              <a:rPr lang="en-US" sz="2000" i="1" dirty="0" err="1"/>
              <a:t>degli</a:t>
            </a:r>
            <a:r>
              <a:rPr lang="en-US" sz="2000" i="1" dirty="0"/>
              <a:t> </a:t>
            </a:r>
            <a:r>
              <a:rPr lang="en-US" sz="2000" i="1" dirty="0" err="1"/>
              <a:t>Studi</a:t>
            </a:r>
            <a:r>
              <a:rPr lang="en-US" sz="2000" i="1" dirty="0"/>
              <a:t> di Milano</a:t>
            </a:r>
            <a:r>
              <a:rPr lang="en-US" sz="2000" dirty="0"/>
              <a:t> and by INFN, </a:t>
            </a:r>
            <a:r>
              <a:rPr lang="en-US" sz="2000" i="1" dirty="0"/>
              <a:t>the Italian Institute of Nuclear Physics</a:t>
            </a:r>
            <a:r>
              <a:rPr lang="en-US" sz="2000" dirty="0"/>
              <a:t>, Milano dpt.</a:t>
            </a:r>
          </a:p>
          <a:p>
            <a:pPr marL="0" indent="0">
              <a:buNone/>
            </a:pPr>
            <a:r>
              <a:rPr lang="en-US" sz="2000" b="1" dirty="0"/>
              <a:t>LASA</a:t>
            </a:r>
            <a:r>
              <a:rPr lang="en-US" sz="2000" dirty="0"/>
              <a:t> (</a:t>
            </a:r>
            <a:r>
              <a:rPr lang="en-US" sz="2000" b="1" dirty="0" err="1"/>
              <a:t>L</a:t>
            </a:r>
            <a:r>
              <a:rPr lang="en-US" sz="1600" dirty="0" err="1"/>
              <a:t>aboratorio</a:t>
            </a:r>
            <a:r>
              <a:rPr lang="en-US" sz="1600" dirty="0"/>
              <a:t> </a:t>
            </a:r>
            <a:r>
              <a:rPr lang="en-US" sz="2000" b="1" dirty="0" err="1"/>
              <a:t>A</a:t>
            </a:r>
            <a:r>
              <a:rPr lang="en-US" sz="1600" dirty="0" err="1"/>
              <a:t>cceleratori</a:t>
            </a:r>
            <a:r>
              <a:rPr lang="en-US" sz="1600" dirty="0"/>
              <a:t> e </a:t>
            </a:r>
            <a:r>
              <a:rPr lang="en-US" sz="2000" b="1" dirty="0" err="1"/>
              <a:t>S</a:t>
            </a:r>
            <a:r>
              <a:rPr lang="en-US" sz="1600" dirty="0" err="1"/>
              <a:t>uperconduttività</a:t>
            </a:r>
            <a:r>
              <a:rPr lang="en-US" sz="1600" dirty="0"/>
              <a:t> </a:t>
            </a:r>
            <a:r>
              <a:rPr lang="en-US" sz="2000" b="1" dirty="0" err="1"/>
              <a:t>A</a:t>
            </a:r>
            <a:r>
              <a:rPr lang="en-US" sz="1600" dirty="0" err="1"/>
              <a:t>pplicata</a:t>
            </a:r>
            <a:r>
              <a:rPr lang="en-US" sz="2000" dirty="0"/>
              <a:t>) was built in the ‘80 close to Milano to realize a K800 SC Cyclotron, the first in Europe and the third worldwide.</a:t>
            </a:r>
          </a:p>
          <a:p>
            <a:r>
              <a:rPr lang="en-US" sz="1600" dirty="0"/>
              <a:t>Designed, built and tested in Milano, in operation since 1994 at INFN-LNS in Catania</a:t>
            </a:r>
          </a:p>
          <a:p>
            <a:endParaRPr lang="en-US" sz="2400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4A2821D-0C14-95FF-FF45-98B949B18E3F}"/>
              </a:ext>
            </a:extLst>
          </p:cNvPr>
          <p:cNvSpPr txBox="1"/>
          <p:nvPr/>
        </p:nvSpPr>
        <p:spPr>
          <a:xfrm>
            <a:off x="6217920" y="3196482"/>
            <a:ext cx="5882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now is a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of excellence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an international level in the field of advanced technology for particle accelerators.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missions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LASA currently are: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Radiofrequency superconducting resonators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particle beam acceleration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Photocathodes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laser driven beam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Superconducting magnets for particle beam orbit and focusing.</a:t>
            </a:r>
          </a:p>
        </p:txBody>
      </p:sp>
      <p:pic>
        <p:nvPicPr>
          <p:cNvPr id="16" name="Picture 4" descr="Espansione polare 2">
            <a:extLst>
              <a:ext uri="{FF2B5EF4-FFF2-40B4-BE49-F238E27FC236}">
                <a16:creationId xmlns:a16="http://schemas.microsoft.com/office/drawing/2014/main" id="{B4A81941-E3D8-79F4-7D1B-F0442AC1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48" y="4963476"/>
            <a:ext cx="1834255" cy="134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0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1C15197-F19C-4DC6-A603-9EAA77E9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INFN LASA </a:t>
            </a:r>
            <a:r>
              <a:rPr lang="it-IT" dirty="0" err="1"/>
              <a:t>contribution</a:t>
            </a:r>
            <a:r>
              <a:rPr lang="it-IT" dirty="0"/>
              <a:t> to PIP-II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6BC586-C2F4-4E78-96CD-C16489B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2E2DEA-D1DA-4BDF-A273-7542F349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FE32150-8D8E-46EA-A8B4-A83A4E8AAEAC}"/>
              </a:ext>
            </a:extLst>
          </p:cNvPr>
          <p:cNvSpPr>
            <a:spLocks noChangeAspect="1"/>
          </p:cNvSpPr>
          <p:nvPr/>
        </p:nvSpPr>
        <p:spPr>
          <a:xfrm>
            <a:off x="6853648" y="3128895"/>
            <a:ext cx="5338352" cy="3006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A229AD5-2B30-4868-A615-6E3C3C4874B5}"/>
              </a:ext>
            </a:extLst>
          </p:cNvPr>
          <p:cNvSpPr txBox="1">
            <a:spLocks/>
          </p:cNvSpPr>
          <p:nvPr/>
        </p:nvSpPr>
        <p:spPr>
          <a:xfrm>
            <a:off x="781050" y="762000"/>
            <a:ext cx="7258050" cy="3494411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INFN firstly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provided a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novel RF design for the LB650 cavities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fully plug compatible with the Fermilab technical interfaces and performances specifications.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Cavity design meets the CW RF performance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INFN contribution aims to cover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needs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LB650 section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and this includes: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38 SC cavities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required to equip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cryomodules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2 spares, delivered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 ready for string assembly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Qualification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via vertical cold-test provided by INFN through a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qualified cold-testing infrastructure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acting as a subcontractor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PIP-II technical management plans and interfaces: System Engineering, Project Review, Quality Assurance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Risk Management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0FB0C9F8-3BAF-4D50-BE25-92D55C02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23136"/>
              </p:ext>
            </p:extLst>
          </p:nvPr>
        </p:nvGraphicFramePr>
        <p:xfrm>
          <a:off x="8261171" y="1655950"/>
          <a:ext cx="348571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1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PIP-II LB650 Project Specifications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Gradient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16.9 MV/m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it-IT" sz="1400" kern="12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en-US" sz="1400" baseline="-25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&gt; 2 10</a:t>
                      </a:r>
                      <a:r>
                        <a:rPr lang="it-IT" sz="14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en-US" sz="1400" baseline="30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RF rep rate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 Hz to CW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Beta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0.61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C31396D8-F33A-4AB2-8393-74BE91287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 l="9150" t="16934" r="5563" b="5996"/>
          <a:stretch/>
        </p:blipFill>
        <p:spPr>
          <a:xfrm rot="20477231" flipV="1">
            <a:off x="8394623" y="-9363"/>
            <a:ext cx="3218815" cy="181796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F4B542-4D95-4554-99AF-ACE950D023F1}"/>
              </a:ext>
            </a:extLst>
          </p:cNvPr>
          <p:cNvSpPr txBox="1"/>
          <p:nvPr/>
        </p:nvSpPr>
        <p:spPr>
          <a:xfrm>
            <a:off x="9829800" y="5494275"/>
            <a:ext cx="226695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Low-Beta (LB650, b=0.61)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magine 3">
            <a:extLst>
              <a:ext uri="{FF2B5EF4-FFF2-40B4-BE49-F238E27FC236}">
                <a16:creationId xmlns:a16="http://schemas.microsoft.com/office/drawing/2014/main" id="{EF24C70A-D803-4A0E-A90E-39E209DD9B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013" y="4121246"/>
            <a:ext cx="4740000" cy="1452241"/>
          </a:xfrm>
          <a:prstGeom prst="rect">
            <a:avLst/>
          </a:prstGeom>
        </p:spPr>
      </p:pic>
      <p:pic>
        <p:nvPicPr>
          <p:cNvPr id="13" name="Immagine 15">
            <a:extLst>
              <a:ext uri="{FF2B5EF4-FFF2-40B4-BE49-F238E27FC236}">
                <a16:creationId xmlns:a16="http://schemas.microsoft.com/office/drawing/2014/main" id="{6FFB7997-EF7D-4815-ACFA-E3C9B7423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" t="1" r="2741" b="70913"/>
          <a:stretch/>
        </p:blipFill>
        <p:spPr>
          <a:xfrm>
            <a:off x="1289913" y="5625684"/>
            <a:ext cx="4325107" cy="344879"/>
          </a:xfrm>
          <a:prstGeom prst="rect">
            <a:avLst/>
          </a:prstGeom>
        </p:spPr>
      </p:pic>
      <p:sp>
        <p:nvSpPr>
          <p:cNvPr id="14" name="Rettangolo 18">
            <a:extLst>
              <a:ext uri="{FF2B5EF4-FFF2-40B4-BE49-F238E27FC236}">
                <a16:creationId xmlns:a16="http://schemas.microsoft.com/office/drawing/2014/main" id="{56593CBE-7C3B-41B5-BBE6-204ED22B361E}"/>
              </a:ext>
            </a:extLst>
          </p:cNvPr>
          <p:cNvSpPr/>
          <p:nvPr/>
        </p:nvSpPr>
        <p:spPr>
          <a:xfrm>
            <a:off x="4424629" y="5622661"/>
            <a:ext cx="594066" cy="2501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Connettore 2 20">
            <a:extLst>
              <a:ext uri="{FF2B5EF4-FFF2-40B4-BE49-F238E27FC236}">
                <a16:creationId xmlns:a16="http://schemas.microsoft.com/office/drawing/2014/main" id="{57CD20AC-4391-469E-955D-D6696FFF6312}"/>
              </a:ext>
            </a:extLst>
          </p:cNvPr>
          <p:cNvCxnSpPr/>
          <p:nvPr/>
        </p:nvCxnSpPr>
        <p:spPr>
          <a:xfrm>
            <a:off x="1400292" y="6078575"/>
            <a:ext cx="1455816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108E74D-3BF8-4D57-A5CF-E8B72AE58C15}"/>
              </a:ext>
            </a:extLst>
          </p:cNvPr>
          <p:cNvCxnSpPr/>
          <p:nvPr/>
        </p:nvCxnSpPr>
        <p:spPr>
          <a:xfrm>
            <a:off x="2856108" y="6078575"/>
            <a:ext cx="2648640" cy="0"/>
          </a:xfrm>
          <a:prstGeom prst="straightConnector1">
            <a:avLst/>
          </a:prstGeom>
          <a:ln w="50800">
            <a:solidFill>
              <a:srgbClr val="4F81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25">
            <a:extLst>
              <a:ext uri="{FF2B5EF4-FFF2-40B4-BE49-F238E27FC236}">
                <a16:creationId xmlns:a16="http://schemas.microsoft.com/office/drawing/2014/main" id="{01C03559-A954-4199-B4CD-2AE2999764B2}"/>
              </a:ext>
            </a:extLst>
          </p:cNvPr>
          <p:cNvSpPr txBox="1"/>
          <p:nvPr/>
        </p:nvSpPr>
        <p:spPr>
          <a:xfrm>
            <a:off x="1910130" y="5949138"/>
            <a:ext cx="36574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RT</a:t>
            </a:r>
          </a:p>
        </p:txBody>
      </p:sp>
      <p:sp>
        <p:nvSpPr>
          <p:cNvPr id="18" name="CasellaDiTesto 26">
            <a:extLst>
              <a:ext uri="{FF2B5EF4-FFF2-40B4-BE49-F238E27FC236}">
                <a16:creationId xmlns:a16="http://schemas.microsoft.com/office/drawing/2014/main" id="{BC07CB2B-4D0E-4B46-8B2B-42BD13A113E4}"/>
              </a:ext>
            </a:extLst>
          </p:cNvPr>
          <p:cNvSpPr txBox="1"/>
          <p:nvPr/>
        </p:nvSpPr>
        <p:spPr>
          <a:xfrm>
            <a:off x="4049223" y="5940075"/>
            <a:ext cx="357790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34654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B2EF044-2B75-7EA9-2399-E8380003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PIP-II LB650 challenges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65E38E-3010-DA5E-F141-9D3AFB04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372456-FC01-F131-D47C-C1918634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CCAE800-C5E8-5938-FED8-C4BF41017CC4}"/>
              </a:ext>
            </a:extLst>
          </p:cNvPr>
          <p:cNvSpPr txBox="1">
            <a:spLocks/>
          </p:cNvSpPr>
          <p:nvPr/>
        </p:nvSpPr>
        <p:spPr>
          <a:xfrm>
            <a:off x="838199" y="860160"/>
            <a:ext cx="7096487" cy="51376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The successful cavity design from INFN-LASA is the result of an interplay of multiple, state-of-the-art competences in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electromagnetic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technical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domains.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PIP-II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LB650 cavities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are among the key scientifical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challenges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of the project, requiring: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unprecedented quality factor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 these resonators.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Besides accelerating mode and passband,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High-Order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Modes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risks have been assessed so that neither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instabilities nor additional cryogenic losses are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posing critical issues.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PIP-II operational scenario is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 uncharted territory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 terms of detuning control,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and this requires deep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understanding of Lorentz Force detuning, pressure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sensitivity and mechanical leading parameters as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rigidities, yield limits, stresses.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Extensive finite element analysis to evaluate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challenging mutual compliancy to both PED and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ASME codes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a first-time for an accelerator project.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0BD5CAE3-88C2-17A8-DC58-FC917D61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243" y="4920834"/>
            <a:ext cx="1242257" cy="1256408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109887A8-76E1-FDF3-E332-CED3BE6C3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10549109" y="3476585"/>
            <a:ext cx="1248391" cy="1278258"/>
          </a:xfrm>
          <a:prstGeom prst="rect">
            <a:avLst/>
          </a:prstGeom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9A7297C7-8622-A99B-24FC-E634E9B89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451" y="813658"/>
            <a:ext cx="3757914" cy="2528788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97A391F3-42BD-6842-8474-07BDB973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570081" y="3742790"/>
            <a:ext cx="3887298" cy="1210114"/>
          </a:xfrm>
          <a:prstGeom prst="rect">
            <a:avLst/>
          </a:prstGeom>
        </p:spPr>
      </p:pic>
      <p:pic>
        <p:nvPicPr>
          <p:cNvPr id="22" name="Immagine 15">
            <a:extLst>
              <a:ext uri="{FF2B5EF4-FFF2-40B4-BE49-F238E27FC236}">
                <a16:creationId xmlns:a16="http://schemas.microsoft.com/office/drawing/2014/main" id="{A3A10FEA-6A62-6B8F-C94D-CA9B995561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5" t="10130" b="4597"/>
          <a:stretch/>
        </p:blipFill>
        <p:spPr bwMode="auto">
          <a:xfrm>
            <a:off x="7295266" y="3476585"/>
            <a:ext cx="3072147" cy="275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asellaDiTesto 42">
            <a:extLst>
              <a:ext uri="{FF2B5EF4-FFF2-40B4-BE49-F238E27FC236}">
                <a16:creationId xmlns:a16="http://schemas.microsoft.com/office/drawing/2014/main" id="{AD1DE4CD-3B94-2572-1804-63089E5D72AF}"/>
              </a:ext>
            </a:extLst>
          </p:cNvPr>
          <p:cNvSpPr txBox="1"/>
          <p:nvPr/>
        </p:nvSpPr>
        <p:spPr>
          <a:xfrm>
            <a:off x="5898205" y="2148708"/>
            <a:ext cx="1603772" cy="553998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Last mode in 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nd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monopole passband, +8 MHz away from 9th ML</a:t>
            </a:r>
          </a:p>
        </p:txBody>
      </p:sp>
      <p:sp>
        <p:nvSpPr>
          <p:cNvPr id="24" name="CasellaDiTesto 38">
            <a:extLst>
              <a:ext uri="{FF2B5EF4-FFF2-40B4-BE49-F238E27FC236}">
                <a16:creationId xmlns:a16="http://schemas.microsoft.com/office/drawing/2014/main" id="{F5D363C5-362C-671B-D55D-6E599C7BF9BD}"/>
              </a:ext>
            </a:extLst>
          </p:cNvPr>
          <p:cNvSpPr txBox="1"/>
          <p:nvPr/>
        </p:nvSpPr>
        <p:spPr>
          <a:xfrm>
            <a:off x="8633275" y="2245029"/>
            <a:ext cx="1220133" cy="40011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R/Q of modes in the beta range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5A4C8B-1226-ECEF-AE25-8910C039C0B6}"/>
              </a:ext>
            </a:extLst>
          </p:cNvPr>
          <p:cNvSpPr txBox="1"/>
          <p:nvPr/>
        </p:nvSpPr>
        <p:spPr>
          <a:xfrm>
            <a:off x="8311331" y="5109860"/>
            <a:ext cx="1671292" cy="8617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4546A"/>
                </a:solidFill>
                <a:latin typeface="Arial"/>
                <a:ea typeface="DejaVu Sans"/>
                <a:cs typeface="DejaVu Sans"/>
              </a:rPr>
              <a:t>LFD frequency shift (blue) and pressure coefficient (red) as a function of external cavity stiffness for a cold cavity.</a:t>
            </a:r>
          </a:p>
        </p:txBody>
      </p:sp>
      <p:sp>
        <p:nvSpPr>
          <p:cNvPr id="26" name="CasellaDiTesto 38">
            <a:extLst>
              <a:ext uri="{FF2B5EF4-FFF2-40B4-BE49-F238E27FC236}">
                <a16:creationId xmlns:a16="http://schemas.microsoft.com/office/drawing/2014/main" id="{BC4279B3-7E52-42E5-CA93-832C3AFA4439}"/>
              </a:ext>
            </a:extLst>
          </p:cNvPr>
          <p:cNvSpPr txBox="1"/>
          <p:nvPr/>
        </p:nvSpPr>
        <p:spPr>
          <a:xfrm>
            <a:off x="10475714" y="4637784"/>
            <a:ext cx="1395179" cy="54000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FEM mesh and internal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stress analyses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584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03629CB-048F-4304-A88A-6E01E4A4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744352"/>
            <a:ext cx="5296952" cy="3131798"/>
          </a:xfrm>
        </p:spPr>
        <p:txBody>
          <a:bodyPr/>
          <a:lstStyle/>
          <a:p>
            <a:r>
              <a:rPr lang="en-US" sz="1800" b="1" dirty="0"/>
              <a:t>PPD - </a:t>
            </a:r>
            <a:r>
              <a:rPr lang="en-US" sz="1800" b="1" i="1" dirty="0"/>
              <a:t>Project Planning Document</a:t>
            </a:r>
            <a:endParaRPr lang="en-US" sz="1800" b="1" dirty="0"/>
          </a:p>
          <a:p>
            <a:pPr lvl="1"/>
            <a:r>
              <a:rPr lang="en-US" sz="1600" dirty="0"/>
              <a:t>Setup starting from 2019</a:t>
            </a:r>
          </a:p>
          <a:p>
            <a:pPr lvl="1"/>
            <a:r>
              <a:rPr lang="en-US" sz="1600" dirty="0"/>
              <a:t>Signed by INFN President on June 28, 2021</a:t>
            </a:r>
          </a:p>
          <a:p>
            <a:pPr lvl="1"/>
            <a:endParaRPr lang="en-US" sz="1600" dirty="0"/>
          </a:p>
          <a:p>
            <a:r>
              <a:rPr lang="en-US" sz="1800" dirty="0"/>
              <a:t>Timeline key points:</a:t>
            </a:r>
          </a:p>
          <a:p>
            <a:pPr lvl="1"/>
            <a:r>
              <a:rPr lang="en-US" sz="1600" dirty="0"/>
              <a:t>Major procurements from 2022</a:t>
            </a:r>
          </a:p>
          <a:p>
            <a:pPr lvl="1"/>
            <a:r>
              <a:rPr lang="en-US" sz="1600" dirty="0"/>
              <a:t>2 pre-series cavity</a:t>
            </a:r>
          </a:p>
          <a:p>
            <a:pPr lvl="1"/>
            <a:r>
              <a:rPr lang="en-US" sz="1600" dirty="0"/>
              <a:t>First acceptance level from INFN after experimental qualification </a:t>
            </a:r>
          </a:p>
          <a:p>
            <a:pPr lvl="1"/>
            <a:r>
              <a:rPr lang="en-US" sz="1600" dirty="0"/>
              <a:t>Second acceptance level by Fermilab at assembly site. </a:t>
            </a:r>
          </a:p>
          <a:p>
            <a:pPr lvl="1"/>
            <a:r>
              <a:rPr lang="en-US" sz="1600" dirty="0"/>
              <a:t>Delivery through 2024 and 2025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475313-627B-4A0A-962D-B8578CDF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LASA contribution to PIP-II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F97B4-A6AE-4A3E-98F6-5EA17CBB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53C3BF-47F1-4148-BC3F-D67DAB0E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667D63-58E9-A7FD-8AE3-5E373354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82" y="4135187"/>
            <a:ext cx="6494326" cy="19388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D43EC36-BBE5-BD8E-7E79-E09EB88BF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12531"/>
          <a:stretch/>
        </p:blipFill>
        <p:spPr>
          <a:xfrm>
            <a:off x="8134596" y="4037363"/>
            <a:ext cx="2928606" cy="2134495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55C6DAC-80B0-09E7-1557-BAD229C82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41"/>
            <a:ext cx="3502899" cy="259401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0E8E327-DFDA-C10D-D6B0-66AED725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67" y="1704355"/>
            <a:ext cx="2928606" cy="2146155"/>
          </a:xfrm>
          <a:prstGeom prst="rect">
            <a:avLst/>
          </a:prstGeom>
        </p:spPr>
      </p:pic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E2EDB8A8-1287-8BCA-30A7-78CBD58D3192}"/>
              </a:ext>
            </a:extLst>
          </p:cNvPr>
          <p:cNvSpPr txBox="1">
            <a:spLocks/>
          </p:cNvSpPr>
          <p:nvPr/>
        </p:nvSpPr>
        <p:spPr>
          <a:xfrm>
            <a:off x="9804522" y="528326"/>
            <a:ext cx="2082678" cy="1127117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prototyping activity ongoing on single and multicell LB650 cavities</a:t>
            </a:r>
          </a:p>
          <a:p>
            <a:pPr lvl="1" algn="ctr"/>
            <a:endParaRPr 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7" descr="Immagine che contiene interni, rosso, sedendo, cucina&#10;&#10;Descrizione generata automaticamente">
            <a:extLst>
              <a:ext uri="{FF2B5EF4-FFF2-40B4-BE49-F238E27FC236}">
                <a16:creationId xmlns:a16="http://schemas.microsoft.com/office/drawing/2014/main" id="{97B5F2E2-23C0-6823-0201-90FCB7A8CC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986" y="2692992"/>
            <a:ext cx="3189045" cy="11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290EF4C-3C65-D7D6-A2F8-7D942B86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436" y="373526"/>
            <a:ext cx="4581403" cy="6110948"/>
          </a:xfrm>
        </p:spPr>
        <p:txBody>
          <a:bodyPr/>
          <a:lstStyle/>
          <a:p>
            <a:r>
              <a:rPr lang="en-US" sz="1600" i="1" dirty="0"/>
              <a:t>Technical Coordinator </a:t>
            </a:r>
            <a:r>
              <a:rPr lang="en-US" sz="1600" dirty="0"/>
              <a:t>(</a:t>
            </a:r>
            <a:r>
              <a:rPr lang="en-US" sz="1600" b="1" dirty="0"/>
              <a:t>TC</a:t>
            </a:r>
            <a:r>
              <a:rPr lang="en-US" sz="1600" dirty="0"/>
              <a:t>): provides senior INFN LASA management ownership of the project and ensures that all agreed contract conditions are met, and liabilities managed.</a:t>
            </a:r>
          </a:p>
          <a:p>
            <a:r>
              <a:rPr lang="en-US" sz="1600" i="1" dirty="0"/>
              <a:t>Project Manager </a:t>
            </a:r>
            <a:r>
              <a:rPr lang="en-US" sz="1600" dirty="0"/>
              <a:t>(</a:t>
            </a:r>
            <a:r>
              <a:rPr lang="en-US" sz="1600" b="1" dirty="0"/>
              <a:t>PM</a:t>
            </a:r>
            <a:r>
              <a:rPr lang="en-US" sz="1600" dirty="0"/>
              <a:t>): delivers the project to specification, in time, and on budget within the project constraints.</a:t>
            </a:r>
          </a:p>
          <a:p>
            <a:r>
              <a:rPr lang="en-US" sz="1600" i="1" dirty="0"/>
              <a:t>Project Coordinators</a:t>
            </a:r>
            <a:r>
              <a:rPr lang="en-US" sz="1600" dirty="0"/>
              <a:t>: provides technical and scientific oversight for the whole project </a:t>
            </a:r>
            <a:br>
              <a:rPr lang="en-US" sz="1600" dirty="0"/>
            </a:br>
            <a:r>
              <a:rPr lang="en-US" sz="1600" dirty="0"/>
              <a:t>(Lead </a:t>
            </a:r>
            <a:r>
              <a:rPr lang="en-US" sz="1600" b="1" dirty="0"/>
              <a:t>PC</a:t>
            </a:r>
            <a:r>
              <a:rPr lang="en-US" sz="1600" dirty="0"/>
              <a:t>) or for a sub-system (</a:t>
            </a:r>
            <a:r>
              <a:rPr lang="en-US" sz="1600" b="1" dirty="0"/>
              <a:t>SPC</a:t>
            </a:r>
            <a:r>
              <a:rPr lang="en-US" sz="1600" dirty="0"/>
              <a:t>), whilst also providing relevant expertise and guidance as to how to solve technical issues.</a:t>
            </a:r>
          </a:p>
          <a:p>
            <a:r>
              <a:rPr lang="en-US" sz="1600" i="1" dirty="0"/>
              <a:t>Quality Assurance </a:t>
            </a:r>
            <a:r>
              <a:rPr lang="en-US" sz="1600" dirty="0"/>
              <a:t>(</a:t>
            </a:r>
            <a:r>
              <a:rPr lang="en-US" sz="1600" b="1" dirty="0"/>
              <a:t>QA</a:t>
            </a:r>
            <a:r>
              <a:rPr lang="en-US" sz="1600" dirty="0"/>
              <a:t>): primary responsibility for development and maintenance of quality documentation and systems, such as the change control system. </a:t>
            </a:r>
            <a:br>
              <a:rPr lang="en-US" sz="1600" dirty="0"/>
            </a:br>
            <a:r>
              <a:rPr lang="en-US" sz="1600" dirty="0"/>
              <a:t>This includes, but is not limited to: </a:t>
            </a:r>
          </a:p>
          <a:p>
            <a:pPr lvl="1"/>
            <a:r>
              <a:rPr lang="en-US" sz="1333" dirty="0"/>
              <a:t>defining quality requirements for procurement, manufacture, assembly and testing processes</a:t>
            </a:r>
          </a:p>
          <a:p>
            <a:pPr lvl="1"/>
            <a:r>
              <a:rPr lang="en-US" sz="1333" dirty="0"/>
              <a:t>preparing/maintaining necessary documentation, monitoring of production quality performance </a:t>
            </a:r>
          </a:p>
          <a:p>
            <a:pPr lvl="1"/>
            <a:r>
              <a:rPr lang="en-US" sz="1333" dirty="0"/>
              <a:t>identify opportunities for improvement, review and maintenance of quality procedures.</a:t>
            </a:r>
            <a:endParaRPr lang="it-IT" sz="1333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A82CFF8-F956-FFDB-4BBB-823E6466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1752"/>
            <a:ext cx="6163656" cy="427877"/>
          </a:xfrm>
        </p:spPr>
        <p:txBody>
          <a:bodyPr/>
          <a:lstStyle/>
          <a:p>
            <a:r>
              <a:rPr lang="it-IT" dirty="0"/>
              <a:t>The INFN LASA team for the PIP-II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735D5-BB58-2549-1109-B92196C7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A078C-3332-B006-7E71-6D5A649D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8E69DD-9D7A-4B48-20E5-176299442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18" y="1806590"/>
            <a:ext cx="6649619" cy="36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CD02038-B0B2-EC50-7E81-130151E2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4" y="1190627"/>
            <a:ext cx="10810876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Limited resources are today “centrally” available within INFN for:</a:t>
            </a:r>
          </a:p>
          <a:p>
            <a:r>
              <a:rPr lang="en-US" sz="2000" dirty="0"/>
              <a:t>Professional managing of scientifical projects</a:t>
            </a:r>
          </a:p>
          <a:p>
            <a:r>
              <a:rPr lang="en-US" sz="2000" dirty="0"/>
              <a:t>Quality assurance and quality control for scientifical projects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… the need for professionals and professional tools in both fields is not yet recognized as much as it should.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As of today, these profiles are covered “locally” in each project by </a:t>
            </a:r>
            <a:r>
              <a:rPr lang="en-US" sz="2000" b="1" dirty="0"/>
              <a:t>technical staff learning on the field</a:t>
            </a:r>
            <a:r>
              <a:rPr lang="en-US" sz="2000" dirty="0"/>
              <a:t>!</a:t>
            </a:r>
          </a:p>
          <a:p>
            <a:r>
              <a:rPr lang="en-US" sz="2000" dirty="0"/>
              <a:t>as for Laura and Tommaso that developed and successfully managed QA/QC for INFN LASA contributions to European-XFEL and European Spallation Source.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9F51006-BF9B-C342-D873-5C1149AE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within INFN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024B9D-04AF-3CED-3AFB-A7CC65F0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2022/06/30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FD107E-8DE7-FB0A-9D71-72BFA434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PIP-II Quality Planning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226560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7" ma:contentTypeDescription="Create a new document." ma:contentTypeScope="" ma:versionID="08b07e7386eab8924f56c26e7a0ee4dd">
  <xsd:schema xmlns:xsd="http://www.w3.org/2001/XMLSchema" xmlns:xs="http://www.w3.org/2001/XMLSchema" xmlns:p="http://schemas.microsoft.com/office/2006/metadata/properties" xmlns:ns3="bb137302-f76b-4ed9-a081-76f546f328cd" xmlns:ns4="ee7e25fd-3d00-4a17-8d06-95b415c0ffa6" targetNamespace="http://schemas.microsoft.com/office/2006/metadata/properties" ma:root="true" ma:fieldsID="850b8fce59337341b9ee48848a2393a9" ns3:_="" ns4:_=""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362ECA-4E93-49B2-9ADD-D88863E68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bb137302-f76b-4ed9-a081-76f546f328cd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e7e25fd-3d00-4a17-8d06-95b415c0ffa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36158</TotalTime>
  <Words>842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1_Fermilab_PPT_090915</vt:lpstr>
      <vt:lpstr>Presentazione standard di PowerPoint</vt:lpstr>
      <vt:lpstr>Presentazione standard di PowerPoint</vt:lpstr>
      <vt:lpstr>INFN LASA contribution to PIP-II</vt:lpstr>
      <vt:lpstr>PIP-II LB650 challenges</vt:lpstr>
      <vt:lpstr>INFN LASA contribution to PIP-II</vt:lpstr>
      <vt:lpstr>The INFN LASA team for the PIP-II</vt:lpstr>
      <vt:lpstr>Resources within INFN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Rocco Paparella</cp:lastModifiedBy>
  <cp:revision>1684</cp:revision>
  <cp:lastPrinted>2020-09-18T12:49:21Z</cp:lastPrinted>
  <dcterms:created xsi:type="dcterms:W3CDTF">2019-12-16T19:54:36Z</dcterms:created>
  <dcterms:modified xsi:type="dcterms:W3CDTF">2022-06-29T16:13:44Z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