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312" r:id="rId3"/>
    <p:sldId id="292" r:id="rId4"/>
    <p:sldId id="329" r:id="rId5"/>
    <p:sldId id="317" r:id="rId6"/>
    <p:sldId id="316" r:id="rId7"/>
    <p:sldId id="300" r:id="rId8"/>
    <p:sldId id="287" r:id="rId9"/>
    <p:sldId id="307" r:id="rId10"/>
    <p:sldId id="323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3406FA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90" autoAdjust="0"/>
    <p:restoredTop sz="94660"/>
  </p:normalViewPr>
  <p:slideViewPr>
    <p:cSldViewPr snapToGrid="0">
      <p:cViewPr varScale="1">
        <p:scale>
          <a:sx n="95" d="100"/>
          <a:sy n="95" d="100"/>
        </p:scale>
        <p:origin x="8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5293016-641C-426E-A0E2-6A3342FA1CD4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7478FA8-E234-433D-BE59-FC8F2E42DD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49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78FA8-E234-433D-BE59-FC8F2E42DDE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02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7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1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01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67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21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53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3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63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47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42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18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0CB4C-E67B-4911-B2F3-00F318F411F7}" type="datetimeFigureOut">
              <a:rPr lang="it-IT" smtClean="0"/>
              <a:t>04/06/2022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22CA-7980-4A58-88AB-084F66F829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568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3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2"/>
          <p:cNvSpPr txBox="1">
            <a:spLocks/>
          </p:cNvSpPr>
          <p:nvPr/>
        </p:nvSpPr>
        <p:spPr>
          <a:xfrm>
            <a:off x="1330150" y="4454323"/>
            <a:ext cx="6400800" cy="1126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 smtClean="0"/>
              <a:t>Alberto Petralia, </a:t>
            </a:r>
            <a:r>
              <a:rPr lang="it-IT" sz="2400" i="1" dirty="0" smtClean="0"/>
              <a:t>ENEA FSN, C. R. Frascati</a:t>
            </a:r>
          </a:p>
          <a:p>
            <a:endParaRPr lang="it-IT" sz="2400" i="1" dirty="0"/>
          </a:p>
          <a:p>
            <a:r>
              <a:rPr lang="it-IT" sz="2400" dirty="0"/>
              <a:t>o</a:t>
            </a:r>
            <a:r>
              <a:rPr lang="it-IT" sz="2400" dirty="0" smtClean="0"/>
              <a:t>n </a:t>
            </a:r>
            <a:r>
              <a:rPr lang="en-GB" sz="2400" dirty="0" smtClean="0"/>
              <a:t>behalf</a:t>
            </a:r>
            <a:r>
              <a:rPr lang="it-IT" sz="2400" dirty="0" smtClean="0"/>
              <a:t> of the WP6 </a:t>
            </a:r>
            <a:r>
              <a:rPr lang="it-IT" sz="2400" dirty="0" err="1" smtClean="0"/>
              <a:t>collaboration</a:t>
            </a:r>
            <a:r>
              <a:rPr lang="it-IT" sz="2400" dirty="0" smtClean="0"/>
              <a:t> team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50F63935-FB30-9C43-BF2A-CF1326B15A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858" b="4123"/>
          <a:stretch/>
        </p:blipFill>
        <p:spPr>
          <a:xfrm>
            <a:off x="7158040" y="512713"/>
            <a:ext cx="1145820" cy="32419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ADF20309-EE7D-4D4A-BBEE-94A7071553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2014" y="521026"/>
            <a:ext cx="1170141" cy="31588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5CD0A64-22DD-1F41-A07E-46D00C9C77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0955" y="415313"/>
            <a:ext cx="1250936" cy="49298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076599E5-75B8-0F4B-A2D5-4534ECAC71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9668" y="161743"/>
            <a:ext cx="1087581" cy="782295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852341" y="6380704"/>
            <a:ext cx="7571945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it-IT" i="1" dirty="0" err="1" smtClean="0"/>
              <a:t>EuPRAXIA@SPARC_LAB</a:t>
            </a:r>
            <a:r>
              <a:rPr lang="it-IT" i="1" dirty="0" smtClean="0"/>
              <a:t> TDR </a:t>
            </a:r>
            <a:r>
              <a:rPr lang="it-IT" i="1" dirty="0" err="1" smtClean="0"/>
              <a:t>Review</a:t>
            </a:r>
            <a:r>
              <a:rPr lang="it-IT" i="1" dirty="0" smtClean="0"/>
              <a:t> </a:t>
            </a:r>
            <a:r>
              <a:rPr lang="it-IT" i="1" dirty="0" err="1" smtClean="0"/>
              <a:t>Committee</a:t>
            </a:r>
            <a:r>
              <a:rPr lang="it-IT" i="1" dirty="0" smtClean="0"/>
              <a:t>, </a:t>
            </a:r>
            <a:r>
              <a:rPr lang="it-IT" i="1" dirty="0" err="1"/>
              <a:t>Monday</a:t>
            </a:r>
            <a:r>
              <a:rPr lang="it-IT" i="1" dirty="0"/>
              <a:t> 6 </a:t>
            </a:r>
            <a:r>
              <a:rPr lang="it-IT" i="1" dirty="0" err="1"/>
              <a:t>June</a:t>
            </a:r>
            <a:r>
              <a:rPr lang="it-IT" i="1" dirty="0"/>
              <a:t> 2022 – </a:t>
            </a:r>
            <a:r>
              <a:rPr lang="it-IT" i="1" dirty="0" smtClean="0"/>
              <a:t>Frascati</a:t>
            </a:r>
            <a:endParaRPr lang="it-IT" i="1" dirty="0"/>
          </a:p>
        </p:txBody>
      </p:sp>
      <p:sp>
        <p:nvSpPr>
          <p:cNvPr id="13" name="Titolo 12"/>
          <p:cNvSpPr>
            <a:spLocks noGrp="1"/>
          </p:cNvSpPr>
          <p:nvPr>
            <p:ph type="ctrTitle"/>
          </p:nvPr>
        </p:nvSpPr>
        <p:spPr>
          <a:xfrm>
            <a:off x="278781" y="1558945"/>
            <a:ext cx="8564136" cy="2387600"/>
          </a:xfrm>
        </p:spPr>
        <p:txBody>
          <a:bodyPr>
            <a:normAutofit/>
          </a:bodyPr>
          <a:lstStyle/>
          <a:p>
            <a:r>
              <a:rPr lang="it-IT" sz="4800" b="1" dirty="0">
                <a:solidFill>
                  <a:srgbClr val="0070C0"/>
                </a:solidFill>
              </a:rPr>
              <a:t>WA6 Report</a:t>
            </a:r>
            <a:r>
              <a:rPr lang="it-IT" sz="4800" b="1" dirty="0"/>
              <a:t/>
            </a:r>
            <a:br>
              <a:rPr lang="it-IT" sz="4800" b="1" dirty="0"/>
            </a:br>
            <a:r>
              <a:rPr lang="it-IT" sz="4400" dirty="0">
                <a:solidFill>
                  <a:prstClr val="black"/>
                </a:solidFill>
              </a:rPr>
              <a:t>APPLE-X </a:t>
            </a:r>
            <a:r>
              <a:rPr lang="it-IT" sz="4400" dirty="0" smtClean="0">
                <a:solidFill>
                  <a:prstClr val="black"/>
                </a:solidFill>
              </a:rPr>
              <a:t>Undulator for </a:t>
            </a:r>
            <a:r>
              <a:rPr lang="it-IT" sz="4400" dirty="0">
                <a:solidFill>
                  <a:prstClr val="black"/>
                </a:solidFill>
              </a:rPr>
              <a:t>the AQUA </a:t>
            </a:r>
            <a:r>
              <a:rPr lang="it-IT" sz="4400" dirty="0" smtClean="0">
                <a:solidFill>
                  <a:prstClr val="black"/>
                </a:solidFill>
              </a:rPr>
              <a:t>line </a:t>
            </a:r>
            <a:r>
              <a:rPr lang="it-IT" sz="4400" dirty="0" err="1" smtClean="0">
                <a:solidFill>
                  <a:prstClr val="black"/>
                </a:solidFill>
              </a:rPr>
              <a:t>at</a:t>
            </a:r>
            <a:r>
              <a:rPr lang="it-IT" sz="4400" b="1" dirty="0" smtClean="0"/>
              <a:t> </a:t>
            </a:r>
            <a:r>
              <a:rPr lang="it-IT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EuPRAXIA@SPARC_LAB</a:t>
            </a:r>
            <a:r>
              <a:rPr lang="it-IT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4400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271" y="381966"/>
            <a:ext cx="1344930" cy="54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13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00702" y="291513"/>
            <a:ext cx="7886700" cy="488984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and remarks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6709" y="988329"/>
            <a:ext cx="8249835" cy="3590437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Chosen geometry: Apple-X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Settled parameters, optimized for operation @ 4 nm – 1 </a:t>
            </a:r>
            <a:r>
              <a:rPr lang="en-GB" sz="2000" dirty="0" err="1" smtClean="0"/>
              <a:t>GeV</a:t>
            </a:r>
            <a:r>
              <a:rPr lang="en-GB" sz="20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GB" sz="2000" dirty="0" err="1" smtClean="0"/>
              <a:t>K</a:t>
            </a:r>
            <a:r>
              <a:rPr lang="en-GB" sz="2000" baseline="-25000" dirty="0" err="1" smtClean="0"/>
              <a:t>rms</a:t>
            </a:r>
            <a:r>
              <a:rPr lang="en-GB" sz="2000" dirty="0" smtClean="0"/>
              <a:t> constant for any setting of polarization, same tunability in LP and CP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Transverse fields in CP show a full symmetry between X and Y coordinates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Field integrals values within typical limits with conventional ends design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Focusing properties solved numerically (Kick maps)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X,Y acceptable region of operation &lt; 0.2 mm (to be improved)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Estimation of forces acting on girders, no compensating magnets required</a:t>
            </a:r>
            <a:endParaRPr lang="en-GB" sz="2000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203044" y="5450123"/>
            <a:ext cx="2835948" cy="5945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steps</a:t>
            </a:r>
            <a:endParaRPr lang="en-GB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3075877" y="5053130"/>
            <a:ext cx="5652969" cy="150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000" dirty="0" smtClean="0"/>
              <a:t>Design tolerances study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Mechanical design (based on the SABINA Apple-X)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Correction coils design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Phase shifters</a:t>
            </a:r>
            <a:endParaRPr lang="en-GB" sz="2000" dirty="0"/>
          </a:p>
        </p:txBody>
      </p:sp>
      <p:sp>
        <p:nvSpPr>
          <p:cNvPr id="7" name="Parentesi graffa aperta 6"/>
          <p:cNvSpPr/>
          <p:nvPr/>
        </p:nvSpPr>
        <p:spPr>
          <a:xfrm>
            <a:off x="2647107" y="5191076"/>
            <a:ext cx="391885" cy="1123226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88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164237" y="4256331"/>
            <a:ext cx="3645741" cy="1849288"/>
            <a:chOff x="5071571" y="3836884"/>
            <a:chExt cx="3645741" cy="1849288"/>
          </a:xfrm>
        </p:grpSpPr>
        <p:sp>
          <p:nvSpPr>
            <p:cNvPr id="111" name="CasellaDiTesto 110"/>
            <p:cNvSpPr txBox="1"/>
            <p:nvPr/>
          </p:nvSpPr>
          <p:spPr>
            <a:xfrm>
              <a:off x="6653128" y="3859497"/>
              <a:ext cx="2431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y</a:t>
              </a:r>
              <a:endParaRPr lang="en-GB" dirty="0"/>
            </a:p>
          </p:txBody>
        </p:sp>
        <p:grpSp>
          <p:nvGrpSpPr>
            <p:cNvPr id="112" name="Gruppo 111"/>
            <p:cNvGrpSpPr/>
            <p:nvPr/>
          </p:nvGrpSpPr>
          <p:grpSpPr>
            <a:xfrm>
              <a:off x="5308408" y="4058430"/>
              <a:ext cx="3306125" cy="1627742"/>
              <a:chOff x="2610206" y="428510"/>
              <a:chExt cx="5849602" cy="2880000"/>
            </a:xfrm>
          </p:grpSpPr>
          <p:sp>
            <p:nvSpPr>
              <p:cNvPr id="115" name="Rettangolo 114"/>
              <p:cNvSpPr/>
              <p:nvPr/>
            </p:nvSpPr>
            <p:spPr>
              <a:xfrm>
                <a:off x="5188542" y="820394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6" name="Rettangolo 115"/>
              <p:cNvSpPr/>
              <p:nvPr/>
            </p:nvSpPr>
            <p:spPr>
              <a:xfrm>
                <a:off x="5661815" y="821841"/>
                <a:ext cx="470262" cy="9056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7" name="Rettangolo 116"/>
              <p:cNvSpPr/>
              <p:nvPr/>
            </p:nvSpPr>
            <p:spPr>
              <a:xfrm>
                <a:off x="6127222" y="818947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8" name="Rettangolo 117"/>
              <p:cNvSpPr/>
              <p:nvPr/>
            </p:nvSpPr>
            <p:spPr>
              <a:xfrm>
                <a:off x="6600495" y="820394"/>
                <a:ext cx="470262" cy="9056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19" name="Connettore 2 118"/>
              <p:cNvCxnSpPr/>
              <p:nvPr/>
            </p:nvCxnSpPr>
            <p:spPr>
              <a:xfrm flipV="1">
                <a:off x="2610206" y="1926383"/>
                <a:ext cx="5760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CasellaDiTesto 119"/>
              <p:cNvSpPr txBox="1"/>
              <p:nvPr/>
            </p:nvSpPr>
            <p:spPr>
              <a:xfrm>
                <a:off x="7971408" y="1775132"/>
                <a:ext cx="488400" cy="6534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z</a:t>
                </a:r>
                <a:endParaRPr lang="en-GB" dirty="0"/>
              </a:p>
            </p:txBody>
          </p:sp>
          <p:sp>
            <p:nvSpPr>
              <p:cNvPr id="121" name="Rettangolo 120"/>
              <p:cNvSpPr/>
              <p:nvPr/>
            </p:nvSpPr>
            <p:spPr>
              <a:xfrm>
                <a:off x="5188542" y="2140768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2" name="Rettangolo 121"/>
              <p:cNvSpPr/>
              <p:nvPr/>
            </p:nvSpPr>
            <p:spPr>
              <a:xfrm>
                <a:off x="5661815" y="2142215"/>
                <a:ext cx="470262" cy="9056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3" name="Rettangolo 122"/>
              <p:cNvSpPr/>
              <p:nvPr/>
            </p:nvSpPr>
            <p:spPr>
              <a:xfrm>
                <a:off x="6127222" y="2139321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4" name="Rettangolo 123"/>
              <p:cNvSpPr/>
              <p:nvPr/>
            </p:nvSpPr>
            <p:spPr>
              <a:xfrm>
                <a:off x="6600495" y="2140768"/>
                <a:ext cx="470262" cy="9056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25" name="Connettore 2 124"/>
              <p:cNvCxnSpPr/>
              <p:nvPr/>
            </p:nvCxnSpPr>
            <p:spPr>
              <a:xfrm flipV="1">
                <a:off x="5423674" y="990422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Connettore 2 125"/>
              <p:cNvCxnSpPr/>
              <p:nvPr/>
            </p:nvCxnSpPr>
            <p:spPr>
              <a:xfrm>
                <a:off x="6354145" y="2311685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ttore 2 126"/>
              <p:cNvCxnSpPr/>
              <p:nvPr/>
            </p:nvCxnSpPr>
            <p:spPr>
              <a:xfrm flipV="1">
                <a:off x="5432383" y="2320394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ttore 2 127"/>
              <p:cNvCxnSpPr/>
              <p:nvPr/>
            </p:nvCxnSpPr>
            <p:spPr>
              <a:xfrm>
                <a:off x="6354145" y="1003695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Connettore 2 128"/>
              <p:cNvCxnSpPr/>
              <p:nvPr/>
            </p:nvCxnSpPr>
            <p:spPr>
              <a:xfrm rot="16200000">
                <a:off x="5886296" y="1145203"/>
                <a:ext cx="0" cy="28800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ttore 2 129"/>
              <p:cNvCxnSpPr/>
              <p:nvPr/>
            </p:nvCxnSpPr>
            <p:spPr>
              <a:xfrm rot="5400000" flipH="1">
                <a:off x="6831585" y="1153911"/>
                <a:ext cx="0" cy="28800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Connettore 2 130"/>
              <p:cNvCxnSpPr/>
              <p:nvPr/>
            </p:nvCxnSpPr>
            <p:spPr>
              <a:xfrm rot="5400000" flipH="1">
                <a:off x="5868878" y="2455842"/>
                <a:ext cx="0" cy="28800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nettore 2 131"/>
              <p:cNvCxnSpPr/>
              <p:nvPr/>
            </p:nvCxnSpPr>
            <p:spPr>
              <a:xfrm rot="16200000">
                <a:off x="6831585" y="2455842"/>
                <a:ext cx="0" cy="28800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ttore 2 132"/>
              <p:cNvCxnSpPr/>
              <p:nvPr/>
            </p:nvCxnSpPr>
            <p:spPr>
              <a:xfrm rot="16200000">
                <a:off x="3996732" y="1868510"/>
                <a:ext cx="2880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4" name="Rettangolo 133"/>
              <p:cNvSpPr/>
              <p:nvPr/>
            </p:nvSpPr>
            <p:spPr>
              <a:xfrm>
                <a:off x="3309171" y="817500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5" name="Rettangolo 134"/>
              <p:cNvSpPr/>
              <p:nvPr/>
            </p:nvSpPr>
            <p:spPr>
              <a:xfrm>
                <a:off x="3782444" y="818947"/>
                <a:ext cx="470262" cy="9056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6" name="Rettangolo 135"/>
              <p:cNvSpPr/>
              <p:nvPr/>
            </p:nvSpPr>
            <p:spPr>
              <a:xfrm>
                <a:off x="4247851" y="816053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7" name="Rettangolo 136"/>
              <p:cNvSpPr/>
              <p:nvPr/>
            </p:nvSpPr>
            <p:spPr>
              <a:xfrm>
                <a:off x="4721124" y="817500"/>
                <a:ext cx="470262" cy="9056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8" name="Rettangolo 137"/>
              <p:cNvSpPr/>
              <p:nvPr/>
            </p:nvSpPr>
            <p:spPr>
              <a:xfrm>
                <a:off x="3309171" y="2146583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9" name="Rettangolo 138"/>
              <p:cNvSpPr/>
              <p:nvPr/>
            </p:nvSpPr>
            <p:spPr>
              <a:xfrm>
                <a:off x="3782444" y="2139321"/>
                <a:ext cx="470262" cy="9056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40" name="Rettangolo 139"/>
              <p:cNvSpPr/>
              <p:nvPr/>
            </p:nvSpPr>
            <p:spPr>
              <a:xfrm>
                <a:off x="4247851" y="2145136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41" name="Rettangolo 140"/>
              <p:cNvSpPr/>
              <p:nvPr/>
            </p:nvSpPr>
            <p:spPr>
              <a:xfrm>
                <a:off x="4721124" y="2146583"/>
                <a:ext cx="470262" cy="9056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42" name="Connettore 2 141"/>
              <p:cNvCxnSpPr/>
              <p:nvPr/>
            </p:nvCxnSpPr>
            <p:spPr>
              <a:xfrm flipV="1">
                <a:off x="3544303" y="987528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Connettore 2 142"/>
              <p:cNvCxnSpPr/>
              <p:nvPr/>
            </p:nvCxnSpPr>
            <p:spPr>
              <a:xfrm>
                <a:off x="4474774" y="2308791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Connettore 2 143"/>
              <p:cNvCxnSpPr/>
              <p:nvPr/>
            </p:nvCxnSpPr>
            <p:spPr>
              <a:xfrm flipV="1">
                <a:off x="3553012" y="2317500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Connettore 2 144"/>
              <p:cNvCxnSpPr/>
              <p:nvPr/>
            </p:nvCxnSpPr>
            <p:spPr>
              <a:xfrm>
                <a:off x="4474774" y="1000801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Connettore 2 145"/>
              <p:cNvCxnSpPr/>
              <p:nvPr/>
            </p:nvCxnSpPr>
            <p:spPr>
              <a:xfrm rot="16200000">
                <a:off x="4006925" y="1142309"/>
                <a:ext cx="0" cy="28800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nettore 2 146"/>
              <p:cNvCxnSpPr/>
              <p:nvPr/>
            </p:nvCxnSpPr>
            <p:spPr>
              <a:xfrm rot="5400000" flipH="1">
                <a:off x="4952214" y="1151017"/>
                <a:ext cx="0" cy="28800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Connettore 2 147"/>
              <p:cNvCxnSpPr/>
              <p:nvPr/>
            </p:nvCxnSpPr>
            <p:spPr>
              <a:xfrm rot="5400000" flipH="1">
                <a:off x="3989507" y="2452948"/>
                <a:ext cx="0" cy="28800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Connettore 2 148"/>
              <p:cNvCxnSpPr/>
              <p:nvPr/>
            </p:nvCxnSpPr>
            <p:spPr>
              <a:xfrm rot="16200000">
                <a:off x="4952214" y="2452948"/>
                <a:ext cx="0" cy="28800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CasellaDiTesto 149"/>
              <p:cNvSpPr txBox="1"/>
              <p:nvPr/>
            </p:nvSpPr>
            <p:spPr>
              <a:xfrm>
                <a:off x="5290512" y="1728711"/>
                <a:ext cx="533780" cy="6534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0</a:t>
                </a:r>
                <a:endParaRPr lang="en-GB" dirty="0"/>
              </a:p>
            </p:txBody>
          </p:sp>
          <p:sp>
            <p:nvSpPr>
              <p:cNvPr id="151" name="Rettangolo 150"/>
              <p:cNvSpPr/>
              <p:nvPr/>
            </p:nvSpPr>
            <p:spPr>
              <a:xfrm>
                <a:off x="7075323" y="817500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52" name="Rettangolo 151"/>
              <p:cNvSpPr/>
              <p:nvPr/>
            </p:nvSpPr>
            <p:spPr>
              <a:xfrm>
                <a:off x="7075323" y="2146583"/>
                <a:ext cx="470262" cy="90569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53" name="Connettore 2 152"/>
              <p:cNvCxnSpPr/>
              <p:nvPr/>
            </p:nvCxnSpPr>
            <p:spPr>
              <a:xfrm flipV="1">
                <a:off x="7310455" y="987528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Connettore 2 153"/>
              <p:cNvCxnSpPr/>
              <p:nvPr/>
            </p:nvCxnSpPr>
            <p:spPr>
              <a:xfrm flipV="1">
                <a:off x="7319164" y="2317500"/>
                <a:ext cx="0" cy="548640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3" name="CasellaDiTesto 112"/>
            <p:cNvSpPr txBox="1"/>
            <p:nvPr/>
          </p:nvSpPr>
          <p:spPr>
            <a:xfrm>
              <a:off x="8109453" y="4580609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Lu/2</a:t>
              </a:r>
              <a:endParaRPr lang="en-GB" i="1" dirty="0"/>
            </a:p>
          </p:txBody>
        </p:sp>
        <p:sp>
          <p:nvSpPr>
            <p:cNvPr id="114" name="CasellaDiTesto 113"/>
            <p:cNvSpPr txBox="1"/>
            <p:nvPr/>
          </p:nvSpPr>
          <p:spPr>
            <a:xfrm>
              <a:off x="5071571" y="4580094"/>
              <a:ext cx="6783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-Lu/2</a:t>
              </a:r>
              <a:endParaRPr lang="en-GB" i="1" dirty="0"/>
            </a:p>
          </p:txBody>
        </p:sp>
        <p:sp>
          <p:nvSpPr>
            <p:cNvPr id="44" name="Parentesi quadra chiusa 43"/>
            <p:cNvSpPr/>
            <p:nvPr/>
          </p:nvSpPr>
          <p:spPr>
            <a:xfrm rot="16200000">
              <a:off x="7519454" y="3666963"/>
              <a:ext cx="84661" cy="1060690"/>
            </a:xfrm>
            <a:prstGeom prst="righ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7329120" y="3836884"/>
              <a:ext cx="413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λu</a:t>
              </a:r>
              <a:endParaRPr lang="en-GB" dirty="0"/>
            </a:p>
          </p:txBody>
        </p:sp>
      </p:grpSp>
      <p:grpSp>
        <p:nvGrpSpPr>
          <p:cNvPr id="98" name="Gruppo 97"/>
          <p:cNvGrpSpPr/>
          <p:nvPr/>
        </p:nvGrpSpPr>
        <p:grpSpPr>
          <a:xfrm>
            <a:off x="4491964" y="4926934"/>
            <a:ext cx="524947" cy="524947"/>
            <a:chOff x="5288508" y="3878210"/>
            <a:chExt cx="1080000" cy="1080000"/>
          </a:xfrm>
        </p:grpSpPr>
        <p:pic>
          <p:nvPicPr>
            <p:cNvPr id="109" name="Immagine 10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8508" y="3878210"/>
              <a:ext cx="1080000" cy="1080000"/>
            </a:xfrm>
            <a:prstGeom prst="rect">
              <a:avLst/>
            </a:prstGeom>
          </p:spPr>
        </p:pic>
        <p:cxnSp>
          <p:nvCxnSpPr>
            <p:cNvPr id="110" name="Connettore 2 109"/>
            <p:cNvCxnSpPr/>
            <p:nvPr/>
          </p:nvCxnSpPr>
          <p:spPr>
            <a:xfrm flipV="1">
              <a:off x="5547360" y="4171406"/>
              <a:ext cx="531223" cy="52251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po 98"/>
          <p:cNvGrpSpPr/>
          <p:nvPr/>
        </p:nvGrpSpPr>
        <p:grpSpPr>
          <a:xfrm rot="16200000">
            <a:off x="4491950" y="5478782"/>
            <a:ext cx="524947" cy="524947"/>
            <a:chOff x="5288508" y="3878210"/>
            <a:chExt cx="1080000" cy="1080000"/>
          </a:xfrm>
        </p:grpSpPr>
        <p:pic>
          <p:nvPicPr>
            <p:cNvPr id="107" name="Immagine 10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8508" y="3878210"/>
              <a:ext cx="1080000" cy="1080000"/>
            </a:xfrm>
            <a:prstGeom prst="rect">
              <a:avLst/>
            </a:prstGeom>
          </p:spPr>
        </p:pic>
        <p:cxnSp>
          <p:nvCxnSpPr>
            <p:cNvPr id="108" name="Connettore 2 107"/>
            <p:cNvCxnSpPr/>
            <p:nvPr/>
          </p:nvCxnSpPr>
          <p:spPr>
            <a:xfrm flipV="1">
              <a:off x="5547360" y="4171406"/>
              <a:ext cx="531223" cy="52251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uppo 99"/>
          <p:cNvGrpSpPr/>
          <p:nvPr/>
        </p:nvGrpSpPr>
        <p:grpSpPr>
          <a:xfrm rot="16200000">
            <a:off x="3937731" y="4927106"/>
            <a:ext cx="524947" cy="524947"/>
            <a:chOff x="5288508" y="3878210"/>
            <a:chExt cx="1080000" cy="1080000"/>
          </a:xfrm>
        </p:grpSpPr>
        <p:pic>
          <p:nvPicPr>
            <p:cNvPr id="105" name="Immagine 10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8508" y="3878210"/>
              <a:ext cx="1080000" cy="1080000"/>
            </a:xfrm>
            <a:prstGeom prst="rect">
              <a:avLst/>
            </a:prstGeom>
          </p:spPr>
        </p:pic>
        <p:cxnSp>
          <p:nvCxnSpPr>
            <p:cNvPr id="106" name="Connettore 2 105"/>
            <p:cNvCxnSpPr/>
            <p:nvPr/>
          </p:nvCxnSpPr>
          <p:spPr>
            <a:xfrm flipV="1">
              <a:off x="5547360" y="4171406"/>
              <a:ext cx="531223" cy="52251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uppo 100"/>
          <p:cNvGrpSpPr/>
          <p:nvPr/>
        </p:nvGrpSpPr>
        <p:grpSpPr>
          <a:xfrm>
            <a:off x="3937731" y="5480223"/>
            <a:ext cx="524947" cy="524947"/>
            <a:chOff x="5288508" y="3878210"/>
            <a:chExt cx="1080000" cy="1080000"/>
          </a:xfrm>
        </p:grpSpPr>
        <p:pic>
          <p:nvPicPr>
            <p:cNvPr id="103" name="Immagine 10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8508" y="3878210"/>
              <a:ext cx="1080000" cy="1080000"/>
            </a:xfrm>
            <a:prstGeom prst="rect">
              <a:avLst/>
            </a:prstGeom>
          </p:spPr>
        </p:pic>
        <p:cxnSp>
          <p:nvCxnSpPr>
            <p:cNvPr id="104" name="Connettore 2 103"/>
            <p:cNvCxnSpPr/>
            <p:nvPr/>
          </p:nvCxnSpPr>
          <p:spPr>
            <a:xfrm flipV="1">
              <a:off x="5547360" y="4171406"/>
              <a:ext cx="531223" cy="52251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CasellaDiTesto 101"/>
          <p:cNvSpPr txBox="1"/>
          <p:nvPr/>
        </p:nvSpPr>
        <p:spPr>
          <a:xfrm>
            <a:off x="4224165" y="4570233"/>
            <a:ext cx="53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z=0</a:t>
            </a:r>
            <a:endParaRPr lang="en-GB" dirty="0"/>
          </a:p>
        </p:txBody>
      </p:sp>
      <p:pic>
        <p:nvPicPr>
          <p:cNvPr id="48" name="Immagin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363" y="4926934"/>
            <a:ext cx="524947" cy="524947"/>
          </a:xfrm>
          <a:prstGeom prst="rect">
            <a:avLst/>
          </a:prstGeom>
        </p:spPr>
      </p:pic>
      <p:pic>
        <p:nvPicPr>
          <p:cNvPr id="50" name="Immagine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44349" y="5478782"/>
            <a:ext cx="524947" cy="524947"/>
          </a:xfrm>
          <a:prstGeom prst="rect">
            <a:avLst/>
          </a:prstGeom>
        </p:spPr>
      </p:pic>
      <p:pic>
        <p:nvPicPr>
          <p:cNvPr id="51" name="Immagine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190130" y="4927105"/>
            <a:ext cx="524947" cy="524947"/>
          </a:xfrm>
          <a:prstGeom prst="rect">
            <a:avLst/>
          </a:prstGeom>
        </p:spPr>
      </p:pic>
      <p:pic>
        <p:nvPicPr>
          <p:cNvPr id="52" name="Immagine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130" y="5480222"/>
            <a:ext cx="524947" cy="524947"/>
          </a:xfrm>
          <a:prstGeom prst="rect">
            <a:avLst/>
          </a:prstGeom>
        </p:spPr>
      </p:pic>
      <p:sp>
        <p:nvSpPr>
          <p:cNvPr id="53" name="CasellaDiTesto 52"/>
          <p:cNvSpPr txBox="1"/>
          <p:nvPr/>
        </p:nvSpPr>
        <p:spPr>
          <a:xfrm>
            <a:off x="5300703" y="4566984"/>
            <a:ext cx="883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z=</a:t>
            </a:r>
            <a:r>
              <a:rPr lang="en-GB" dirty="0" err="1" smtClean="0"/>
              <a:t>λu</a:t>
            </a:r>
            <a:r>
              <a:rPr lang="en-GB" dirty="0" smtClean="0"/>
              <a:t>/4</a:t>
            </a:r>
            <a:endParaRPr lang="en-GB" dirty="0"/>
          </a:p>
        </p:txBody>
      </p:sp>
      <p:pic>
        <p:nvPicPr>
          <p:cNvPr id="54" name="Immagin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729" y="4926933"/>
            <a:ext cx="524947" cy="524947"/>
          </a:xfrm>
          <a:prstGeom prst="rect">
            <a:avLst/>
          </a:prstGeom>
        </p:spPr>
      </p:pic>
      <p:cxnSp>
        <p:nvCxnSpPr>
          <p:cNvPr id="55" name="Connettore 2 54"/>
          <p:cNvCxnSpPr/>
          <p:nvPr/>
        </p:nvCxnSpPr>
        <p:spPr>
          <a:xfrm rot="10800000" flipV="1">
            <a:off x="7109547" y="5069445"/>
            <a:ext cx="258207" cy="2539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Immagine 5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83715" y="5478781"/>
            <a:ext cx="524947" cy="524947"/>
          </a:xfrm>
          <a:prstGeom prst="rect">
            <a:avLst/>
          </a:prstGeom>
        </p:spPr>
      </p:pic>
      <p:cxnSp>
        <p:nvCxnSpPr>
          <p:cNvPr id="57" name="Connettore 2 56"/>
          <p:cNvCxnSpPr/>
          <p:nvPr/>
        </p:nvCxnSpPr>
        <p:spPr>
          <a:xfrm rot="5400000" flipV="1">
            <a:off x="7124110" y="5621819"/>
            <a:ext cx="258207" cy="2539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Immagine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429496" y="4927105"/>
            <a:ext cx="524947" cy="524947"/>
          </a:xfrm>
          <a:prstGeom prst="rect">
            <a:avLst/>
          </a:prstGeom>
        </p:spPr>
      </p:pic>
      <p:cxnSp>
        <p:nvCxnSpPr>
          <p:cNvPr id="59" name="Connettore 2 58"/>
          <p:cNvCxnSpPr/>
          <p:nvPr/>
        </p:nvCxnSpPr>
        <p:spPr>
          <a:xfrm rot="5400000" flipV="1">
            <a:off x="6569891" y="5070143"/>
            <a:ext cx="258207" cy="2539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Immagine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496" y="5480222"/>
            <a:ext cx="524947" cy="524947"/>
          </a:xfrm>
          <a:prstGeom prst="rect">
            <a:avLst/>
          </a:prstGeom>
        </p:spPr>
      </p:pic>
      <p:cxnSp>
        <p:nvCxnSpPr>
          <p:cNvPr id="61" name="Connettore 2 60"/>
          <p:cNvCxnSpPr/>
          <p:nvPr/>
        </p:nvCxnSpPr>
        <p:spPr>
          <a:xfrm rot="10800000" flipV="1">
            <a:off x="6555314" y="5622733"/>
            <a:ext cx="258207" cy="2539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CasellaDiTesto 61"/>
          <p:cNvSpPr txBox="1"/>
          <p:nvPr/>
        </p:nvSpPr>
        <p:spPr>
          <a:xfrm>
            <a:off x="6569253" y="4553196"/>
            <a:ext cx="90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z=</a:t>
            </a:r>
            <a:r>
              <a:rPr lang="en-GB" dirty="0" err="1" smtClean="0"/>
              <a:t>λu</a:t>
            </a:r>
            <a:r>
              <a:rPr lang="en-GB" dirty="0" smtClean="0"/>
              <a:t>/2</a:t>
            </a:r>
            <a:endParaRPr lang="en-GB" dirty="0"/>
          </a:p>
        </p:txBody>
      </p:sp>
      <p:pic>
        <p:nvPicPr>
          <p:cNvPr id="63" name="Immagine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376" y="4919114"/>
            <a:ext cx="524947" cy="524947"/>
          </a:xfrm>
          <a:prstGeom prst="rect">
            <a:avLst/>
          </a:prstGeom>
        </p:spPr>
      </p:pic>
      <p:pic>
        <p:nvPicPr>
          <p:cNvPr id="64" name="Immagine 6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228362" y="5470962"/>
            <a:ext cx="524947" cy="524947"/>
          </a:xfrm>
          <a:prstGeom prst="rect">
            <a:avLst/>
          </a:prstGeom>
        </p:spPr>
      </p:pic>
      <p:pic>
        <p:nvPicPr>
          <p:cNvPr id="65" name="Immagine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674143" y="4919285"/>
            <a:ext cx="524947" cy="524947"/>
          </a:xfrm>
          <a:prstGeom prst="rect">
            <a:avLst/>
          </a:prstGeom>
        </p:spPr>
      </p:pic>
      <p:pic>
        <p:nvPicPr>
          <p:cNvPr id="66" name="Immagine 6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143" y="5472402"/>
            <a:ext cx="524947" cy="524947"/>
          </a:xfrm>
          <a:prstGeom prst="rect">
            <a:avLst/>
          </a:prstGeom>
        </p:spPr>
      </p:pic>
      <p:sp>
        <p:nvSpPr>
          <p:cNvPr id="67" name="CasellaDiTesto 66"/>
          <p:cNvSpPr txBox="1"/>
          <p:nvPr/>
        </p:nvSpPr>
        <p:spPr>
          <a:xfrm>
            <a:off x="7674143" y="4540478"/>
            <a:ext cx="1237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z=3/4 </a:t>
            </a:r>
            <a:r>
              <a:rPr lang="en-GB" dirty="0" err="1" smtClean="0"/>
              <a:t>λu</a:t>
            </a:r>
            <a:endParaRPr lang="en-GB" dirty="0"/>
          </a:p>
        </p:txBody>
      </p:sp>
      <p:sp>
        <p:nvSpPr>
          <p:cNvPr id="68" name="O 67"/>
          <p:cNvSpPr/>
          <p:nvPr/>
        </p:nvSpPr>
        <p:spPr>
          <a:xfrm rot="2700000">
            <a:off x="5381879" y="5135392"/>
            <a:ext cx="122081" cy="122081"/>
          </a:xfrm>
          <a:prstGeom prst="flowChar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O 68"/>
          <p:cNvSpPr/>
          <p:nvPr/>
        </p:nvSpPr>
        <p:spPr>
          <a:xfrm rot="2700000">
            <a:off x="5940533" y="5133058"/>
            <a:ext cx="122081" cy="122081"/>
          </a:xfrm>
          <a:prstGeom prst="flowChar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O 69"/>
          <p:cNvSpPr/>
          <p:nvPr/>
        </p:nvSpPr>
        <p:spPr>
          <a:xfrm rot="2700000">
            <a:off x="7833678" y="5672394"/>
            <a:ext cx="122081" cy="122081"/>
          </a:xfrm>
          <a:prstGeom prst="flowChar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O 70"/>
          <p:cNvSpPr/>
          <p:nvPr/>
        </p:nvSpPr>
        <p:spPr>
          <a:xfrm rot="2700000">
            <a:off x="8429795" y="5680214"/>
            <a:ext cx="122081" cy="122081"/>
          </a:xfrm>
          <a:prstGeom prst="flowChar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O 71"/>
          <p:cNvSpPr/>
          <p:nvPr/>
        </p:nvSpPr>
        <p:spPr>
          <a:xfrm rot="2700000">
            <a:off x="6542199" y="4037562"/>
            <a:ext cx="122081" cy="122081"/>
          </a:xfrm>
          <a:prstGeom prst="flowChar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6" name="Ovale 95"/>
          <p:cNvSpPr/>
          <p:nvPr/>
        </p:nvSpPr>
        <p:spPr>
          <a:xfrm>
            <a:off x="5389537" y="5677607"/>
            <a:ext cx="122081" cy="1220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7" name="Ovale 96"/>
          <p:cNvSpPr/>
          <p:nvPr/>
        </p:nvSpPr>
        <p:spPr>
          <a:xfrm>
            <a:off x="5435524" y="5719328"/>
            <a:ext cx="30520" cy="30520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Ovale 93"/>
          <p:cNvSpPr/>
          <p:nvPr/>
        </p:nvSpPr>
        <p:spPr>
          <a:xfrm>
            <a:off x="5944274" y="5677412"/>
            <a:ext cx="122081" cy="1220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5" name="Ovale 94"/>
          <p:cNvSpPr/>
          <p:nvPr/>
        </p:nvSpPr>
        <p:spPr>
          <a:xfrm>
            <a:off x="5990261" y="5719133"/>
            <a:ext cx="30520" cy="30520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" name="Ovale 91"/>
          <p:cNvSpPr/>
          <p:nvPr/>
        </p:nvSpPr>
        <p:spPr>
          <a:xfrm>
            <a:off x="7874015" y="5117809"/>
            <a:ext cx="122081" cy="1220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Ovale 92"/>
          <p:cNvSpPr/>
          <p:nvPr/>
        </p:nvSpPr>
        <p:spPr>
          <a:xfrm>
            <a:off x="7920002" y="5159530"/>
            <a:ext cx="30520" cy="30520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Ovale 89"/>
          <p:cNvSpPr/>
          <p:nvPr/>
        </p:nvSpPr>
        <p:spPr>
          <a:xfrm>
            <a:off x="8430562" y="5115895"/>
            <a:ext cx="122081" cy="1220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Ovale 90"/>
          <p:cNvSpPr/>
          <p:nvPr/>
        </p:nvSpPr>
        <p:spPr>
          <a:xfrm>
            <a:off x="8476549" y="5157616"/>
            <a:ext cx="30520" cy="30520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8" name="Ovale 87"/>
          <p:cNvSpPr/>
          <p:nvPr/>
        </p:nvSpPr>
        <p:spPr>
          <a:xfrm>
            <a:off x="6535588" y="4331366"/>
            <a:ext cx="122081" cy="12208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Ovale 88"/>
          <p:cNvSpPr/>
          <p:nvPr/>
        </p:nvSpPr>
        <p:spPr>
          <a:xfrm>
            <a:off x="6581575" y="4373087"/>
            <a:ext cx="30520" cy="30520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CasellaDiTesto 77"/>
          <p:cNvSpPr txBox="1"/>
          <p:nvPr/>
        </p:nvSpPr>
        <p:spPr>
          <a:xfrm>
            <a:off x="6722714" y="3894617"/>
            <a:ext cx="18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Ingoing field</a:t>
            </a:r>
            <a:endParaRPr lang="en-GB" dirty="0"/>
          </a:p>
        </p:txBody>
      </p:sp>
      <p:sp>
        <p:nvSpPr>
          <p:cNvPr id="79" name="CasellaDiTesto 78"/>
          <p:cNvSpPr txBox="1"/>
          <p:nvPr/>
        </p:nvSpPr>
        <p:spPr>
          <a:xfrm>
            <a:off x="6711524" y="4184927"/>
            <a:ext cx="196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Outgoing field</a:t>
            </a:r>
            <a:endParaRPr lang="en-GB" dirty="0"/>
          </a:p>
        </p:txBody>
      </p:sp>
      <p:cxnSp>
        <p:nvCxnSpPr>
          <p:cNvPr id="84" name="Connettore 2 83"/>
          <p:cNvCxnSpPr>
            <a:cxnSpLocks noChangeAspect="1"/>
          </p:cNvCxnSpPr>
          <p:nvPr/>
        </p:nvCxnSpPr>
        <p:spPr>
          <a:xfrm rot="10800000">
            <a:off x="8405484" y="3994645"/>
            <a:ext cx="0" cy="245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2 84"/>
          <p:cNvCxnSpPr>
            <a:cxnSpLocks noChangeAspect="1"/>
          </p:cNvCxnSpPr>
          <p:nvPr/>
        </p:nvCxnSpPr>
        <p:spPr>
          <a:xfrm rot="16200000">
            <a:off x="8528121" y="4114487"/>
            <a:ext cx="0" cy="245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85"/>
          <p:cNvSpPr txBox="1">
            <a:spLocks noChangeAspect="1"/>
          </p:cNvSpPr>
          <p:nvPr/>
        </p:nvSpPr>
        <p:spPr>
          <a:xfrm>
            <a:off x="8374218" y="4156757"/>
            <a:ext cx="21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87" name="CasellaDiTesto 86"/>
          <p:cNvSpPr txBox="1">
            <a:spLocks noChangeAspect="1"/>
          </p:cNvSpPr>
          <p:nvPr/>
        </p:nvSpPr>
        <p:spPr>
          <a:xfrm>
            <a:off x="8178620" y="3957194"/>
            <a:ext cx="16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155" name="CasellaDiTesto 154"/>
          <p:cNvSpPr txBox="1"/>
          <p:nvPr/>
        </p:nvSpPr>
        <p:spPr>
          <a:xfrm>
            <a:off x="1141906" y="3932936"/>
            <a:ext cx="1889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smtClean="0"/>
              <a:t>Longitudinal view</a:t>
            </a:r>
            <a:endParaRPr lang="en-GB" i="1" dirty="0"/>
          </a:p>
        </p:txBody>
      </p:sp>
      <p:sp>
        <p:nvSpPr>
          <p:cNvPr id="24" name="Rettangolo 23"/>
          <p:cNvSpPr/>
          <p:nvPr/>
        </p:nvSpPr>
        <p:spPr>
          <a:xfrm>
            <a:off x="180560" y="4293872"/>
            <a:ext cx="1474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 smtClean="0"/>
              <a:t>Halbach</a:t>
            </a:r>
            <a:r>
              <a:rPr lang="en-GB" dirty="0" smtClean="0"/>
              <a:t> array</a:t>
            </a:r>
            <a:endParaRPr lang="en-GB" dirty="0"/>
          </a:p>
        </p:txBody>
      </p:sp>
      <p:sp>
        <p:nvSpPr>
          <p:cNvPr id="156" name="CasellaDiTesto 155"/>
          <p:cNvSpPr txBox="1"/>
          <p:nvPr/>
        </p:nvSpPr>
        <p:spPr>
          <a:xfrm>
            <a:off x="4218365" y="4000922"/>
            <a:ext cx="1717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i="1" dirty="0" smtClean="0"/>
              <a:t>Transverse view </a:t>
            </a:r>
            <a:endParaRPr lang="en-GB" i="1" dirty="0"/>
          </a:p>
        </p:txBody>
      </p:sp>
      <p:grpSp>
        <p:nvGrpSpPr>
          <p:cNvPr id="29" name="Gruppo 28"/>
          <p:cNvGrpSpPr/>
          <p:nvPr/>
        </p:nvGrpSpPr>
        <p:grpSpPr>
          <a:xfrm>
            <a:off x="185263" y="353531"/>
            <a:ext cx="8742926" cy="3439008"/>
            <a:chOff x="508648" y="353531"/>
            <a:chExt cx="8742926" cy="3439008"/>
          </a:xfrm>
        </p:grpSpPr>
        <p:grpSp>
          <p:nvGrpSpPr>
            <p:cNvPr id="3" name="Gruppo 2"/>
            <p:cNvGrpSpPr>
              <a:grpSpLocks noChangeAspect="1"/>
            </p:cNvGrpSpPr>
            <p:nvPr/>
          </p:nvGrpSpPr>
          <p:grpSpPr>
            <a:xfrm>
              <a:off x="3752554" y="353531"/>
              <a:ext cx="3812345" cy="3439008"/>
              <a:chOff x="1045468" y="1986151"/>
              <a:chExt cx="4404915" cy="3973558"/>
            </a:xfrm>
          </p:grpSpPr>
          <p:pic>
            <p:nvPicPr>
              <p:cNvPr id="6" name="Immagin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60000">
                <a:off x="1152883" y="1986151"/>
                <a:ext cx="3973559" cy="3973558"/>
              </a:xfrm>
              <a:prstGeom prst="rect">
                <a:avLst/>
              </a:prstGeom>
            </p:spPr>
          </p:pic>
          <p:sp>
            <p:nvSpPr>
              <p:cNvPr id="13" name="CasellaDiTesto 12"/>
              <p:cNvSpPr txBox="1"/>
              <p:nvPr/>
            </p:nvSpPr>
            <p:spPr>
              <a:xfrm>
                <a:off x="3522090" y="2979046"/>
                <a:ext cx="685672" cy="604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 smtClean="0">
                    <a:solidFill>
                      <a:srgbClr val="00B050"/>
                    </a:solidFill>
                  </a:rPr>
                  <a:t>G1</a:t>
                </a:r>
                <a:endParaRPr lang="en-GB" sz="28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4" name="CasellaDiTesto 13"/>
              <p:cNvSpPr txBox="1"/>
              <p:nvPr/>
            </p:nvSpPr>
            <p:spPr>
              <a:xfrm>
                <a:off x="2159034" y="2979046"/>
                <a:ext cx="685672" cy="604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 smtClean="0">
                    <a:solidFill>
                      <a:srgbClr val="00B050"/>
                    </a:solidFill>
                  </a:rPr>
                  <a:t>G2</a:t>
                </a:r>
                <a:endParaRPr lang="en-GB" sz="28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5" name="CasellaDiTesto 14"/>
              <p:cNvSpPr txBox="1"/>
              <p:nvPr/>
            </p:nvSpPr>
            <p:spPr>
              <a:xfrm>
                <a:off x="2159034" y="4431453"/>
                <a:ext cx="685672" cy="604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 smtClean="0">
                    <a:solidFill>
                      <a:srgbClr val="00B050"/>
                    </a:solidFill>
                  </a:rPr>
                  <a:t>G3</a:t>
                </a:r>
                <a:endParaRPr lang="en-GB" sz="28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6" name="CasellaDiTesto 15"/>
              <p:cNvSpPr txBox="1"/>
              <p:nvPr/>
            </p:nvSpPr>
            <p:spPr>
              <a:xfrm>
                <a:off x="3503086" y="4453255"/>
                <a:ext cx="685672" cy="604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dirty="0" smtClean="0">
                    <a:solidFill>
                      <a:srgbClr val="00B050"/>
                    </a:solidFill>
                  </a:rPr>
                  <a:t>G4</a:t>
                </a:r>
                <a:endParaRPr lang="en-GB" sz="2800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17" name="Connettore 2 16"/>
              <p:cNvCxnSpPr/>
              <p:nvPr/>
            </p:nvCxnSpPr>
            <p:spPr>
              <a:xfrm rot="10800000">
                <a:off x="1432207" y="4082592"/>
                <a:ext cx="0" cy="15784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ttore 2 17"/>
              <p:cNvCxnSpPr/>
              <p:nvPr/>
            </p:nvCxnSpPr>
            <p:spPr>
              <a:xfrm rot="16200000">
                <a:off x="2221414" y="4875609"/>
                <a:ext cx="0" cy="15784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CasellaDiTesto 19"/>
              <p:cNvSpPr txBox="1"/>
              <p:nvPr/>
            </p:nvSpPr>
            <p:spPr>
              <a:xfrm>
                <a:off x="1126286" y="4694432"/>
                <a:ext cx="333761" cy="426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y</a:t>
                </a:r>
                <a:endParaRPr lang="en-GB" dirty="0"/>
              </a:p>
            </p:txBody>
          </p:sp>
          <p:sp>
            <p:nvSpPr>
              <p:cNvPr id="32" name="O 31"/>
              <p:cNvSpPr/>
              <p:nvPr/>
            </p:nvSpPr>
            <p:spPr>
              <a:xfrm rot="2700000">
                <a:off x="1294216" y="5656932"/>
                <a:ext cx="157841" cy="157841"/>
              </a:xfrm>
              <a:prstGeom prst="flowChartOr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3" name="CasellaDiTesto 32"/>
              <p:cNvSpPr txBox="1"/>
              <p:nvPr/>
            </p:nvSpPr>
            <p:spPr>
              <a:xfrm>
                <a:off x="1045468" y="5503192"/>
                <a:ext cx="318944" cy="426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z</a:t>
                </a:r>
                <a:endParaRPr lang="en-GB" dirty="0"/>
              </a:p>
            </p:txBody>
          </p:sp>
          <p:sp>
            <p:nvSpPr>
              <p:cNvPr id="34" name="Rettangolo 33"/>
              <p:cNvSpPr/>
              <p:nvPr/>
            </p:nvSpPr>
            <p:spPr>
              <a:xfrm>
                <a:off x="1641136" y="2216401"/>
                <a:ext cx="267278" cy="1663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5" name="Rettangolo 34"/>
              <p:cNvSpPr/>
              <p:nvPr/>
            </p:nvSpPr>
            <p:spPr>
              <a:xfrm>
                <a:off x="1261059" y="3881370"/>
                <a:ext cx="267278" cy="1663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0" name="Rettangolo 39"/>
              <p:cNvSpPr/>
              <p:nvPr/>
            </p:nvSpPr>
            <p:spPr>
              <a:xfrm rot="60000">
                <a:off x="3125773" y="2388137"/>
                <a:ext cx="39460" cy="142057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1" name="Rettangolo 40"/>
              <p:cNvSpPr/>
              <p:nvPr/>
            </p:nvSpPr>
            <p:spPr>
              <a:xfrm rot="60000">
                <a:off x="3109216" y="4125072"/>
                <a:ext cx="40578" cy="123158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2" name="Rettangolo 41"/>
              <p:cNvSpPr/>
              <p:nvPr/>
            </p:nvSpPr>
            <p:spPr>
              <a:xfrm rot="5460000">
                <a:off x="2242340" y="3248286"/>
                <a:ext cx="44722" cy="142057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3" name="Rettangolo 42"/>
              <p:cNvSpPr/>
              <p:nvPr/>
            </p:nvSpPr>
            <p:spPr>
              <a:xfrm rot="5460000">
                <a:off x="3986655" y="3272710"/>
                <a:ext cx="44505" cy="142057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" name="Ovale 6"/>
              <p:cNvSpPr>
                <a:spLocks noChangeAspect="1"/>
              </p:cNvSpPr>
              <p:nvPr/>
            </p:nvSpPr>
            <p:spPr>
              <a:xfrm>
                <a:off x="2986311" y="3811932"/>
                <a:ext cx="307791" cy="307791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0" name="Connettore 1 9"/>
              <p:cNvCxnSpPr>
                <a:endCxn id="12" idx="1"/>
              </p:cNvCxnSpPr>
              <p:nvPr/>
            </p:nvCxnSpPr>
            <p:spPr>
              <a:xfrm>
                <a:off x="4205207" y="3980017"/>
                <a:ext cx="1245176" cy="239492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1 46"/>
              <p:cNvCxnSpPr>
                <a:endCxn id="49" idx="1"/>
              </p:cNvCxnSpPr>
              <p:nvPr/>
            </p:nvCxnSpPr>
            <p:spPr>
              <a:xfrm flipV="1">
                <a:off x="3177627" y="2528159"/>
                <a:ext cx="1735198" cy="8144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ttore 1 7"/>
              <p:cNvCxnSpPr>
                <a:endCxn id="11" idx="1"/>
              </p:cNvCxnSpPr>
              <p:nvPr/>
            </p:nvCxnSpPr>
            <p:spPr>
              <a:xfrm flipV="1">
                <a:off x="3157077" y="3228314"/>
                <a:ext cx="2097148" cy="718093"/>
              </a:xfrm>
              <a:prstGeom prst="line">
                <a:avLst/>
              </a:prstGeom>
              <a:ln>
                <a:solidFill>
                  <a:srgbClr val="FFC000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1 8"/>
              <p:cNvCxnSpPr>
                <a:endCxn id="12" idx="1"/>
              </p:cNvCxnSpPr>
              <p:nvPr/>
            </p:nvCxnSpPr>
            <p:spPr>
              <a:xfrm flipV="1">
                <a:off x="3177627" y="4219510"/>
                <a:ext cx="2272756" cy="595548"/>
              </a:xfrm>
              <a:prstGeom prst="line">
                <a:avLst/>
              </a:prstGeom>
              <a:ln>
                <a:solidFill>
                  <a:srgbClr val="FF0000"/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CasellaDiTesto 18"/>
              <p:cNvSpPr txBox="1"/>
              <p:nvPr/>
            </p:nvSpPr>
            <p:spPr>
              <a:xfrm>
                <a:off x="2960991" y="5445346"/>
                <a:ext cx="295996" cy="426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x</a:t>
                </a:r>
                <a:endParaRPr lang="en-GB" dirty="0"/>
              </a:p>
            </p:txBody>
          </p:sp>
        </p:grpSp>
        <p:sp>
          <p:nvSpPr>
            <p:cNvPr id="11" name="CasellaDiTesto 10"/>
            <p:cNvSpPr txBox="1"/>
            <p:nvPr/>
          </p:nvSpPr>
          <p:spPr>
            <a:xfrm>
              <a:off x="7395129" y="1105424"/>
              <a:ext cx="180049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φ hole 5.5 mm</a:t>
              </a:r>
            </a:p>
            <a:p>
              <a:r>
                <a:rPr lang="en-GB" dirty="0" smtClean="0"/>
                <a:t>φ </a:t>
              </a:r>
              <a:r>
                <a:rPr lang="en-GB" dirty="0" err="1" smtClean="0"/>
                <a:t>ext</a:t>
              </a:r>
              <a:r>
                <a:rPr lang="en-GB" dirty="0" smtClean="0"/>
                <a:t> pipe 5 mm</a:t>
              </a:r>
              <a:endParaRPr lang="en-GB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7564899" y="2101777"/>
              <a:ext cx="13292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Gap 1.5 mm</a:t>
              </a:r>
              <a:endParaRPr lang="en-GB" dirty="0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6788111" y="2911309"/>
              <a:ext cx="18038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i="1" dirty="0" smtClean="0"/>
                <a:t>Transverse plane </a:t>
              </a:r>
            </a:p>
            <a:p>
              <a:pPr algn="ctr"/>
              <a:r>
                <a:rPr lang="en-GB" i="1" dirty="0" smtClean="0"/>
                <a:t>view</a:t>
              </a:r>
              <a:endParaRPr lang="en-GB" i="1" dirty="0"/>
            </a:p>
          </p:txBody>
        </p:sp>
        <p:sp>
          <p:nvSpPr>
            <p:cNvPr id="49" name="CasellaDiTesto 48"/>
            <p:cNvSpPr txBox="1"/>
            <p:nvPr/>
          </p:nvSpPr>
          <p:spPr>
            <a:xfrm>
              <a:off x="7099656" y="637958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pipe support 1 mm</a:t>
              </a:r>
              <a:endParaRPr lang="en-GB" dirty="0"/>
            </a:p>
          </p:txBody>
        </p:sp>
        <p:sp>
          <p:nvSpPr>
            <p:cNvPr id="36" name="CasellaDiTesto 35"/>
            <p:cNvSpPr txBox="1"/>
            <p:nvPr/>
          </p:nvSpPr>
          <p:spPr>
            <a:xfrm>
              <a:off x="691402" y="970713"/>
              <a:ext cx="3250057" cy="19082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 err="1" smtClean="0"/>
                <a:t>Remanent</a:t>
              </a:r>
              <a:r>
                <a:rPr lang="en-GB" dirty="0" smtClean="0"/>
                <a:t> field Br = 1.35 T</a:t>
              </a:r>
            </a:p>
            <a:p>
              <a:endParaRPr lang="en-GB" sz="7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 smtClean="0"/>
                <a:t>Undulator period </a:t>
              </a:r>
              <a:r>
                <a:rPr lang="en-GB" dirty="0" err="1" smtClean="0"/>
                <a:t>λu</a:t>
              </a:r>
              <a:r>
                <a:rPr lang="en-GB" dirty="0" smtClean="0"/>
                <a:t> = 18 mm</a:t>
              </a:r>
            </a:p>
            <a:p>
              <a:endParaRPr lang="en-GB" sz="7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 smtClean="0"/>
                <a:t>4 blocks / period, </a:t>
              </a:r>
              <a:r>
                <a:rPr lang="en-GB" dirty="0" err="1" smtClean="0"/>
                <a:t>NdFeB</a:t>
              </a:r>
              <a:endParaRPr lang="en-GB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7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 smtClean="0"/>
                <a:t>Min. gap = 1.5 mm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7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 smtClean="0"/>
                <a:t># of periods N = 110 (Lu=2m)</a:t>
              </a:r>
            </a:p>
          </p:txBody>
        </p:sp>
        <p:sp>
          <p:nvSpPr>
            <p:cNvPr id="2" name="CasellaDiTesto 1"/>
            <p:cNvSpPr txBox="1"/>
            <p:nvPr/>
          </p:nvSpPr>
          <p:spPr>
            <a:xfrm>
              <a:off x="1173991" y="3072598"/>
              <a:ext cx="2292615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i="1" dirty="0" smtClean="0">
                  <a:solidFill>
                    <a:schemeClr val="accent2">
                      <a:lumMod val="75000"/>
                    </a:schemeClr>
                  </a:solidFill>
                </a:rPr>
                <a:t>Simulation with RADIA</a:t>
              </a:r>
              <a:endParaRPr lang="en-GB" i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" name="Rettangolo arrotondato 4"/>
            <p:cNvSpPr/>
            <p:nvPr/>
          </p:nvSpPr>
          <p:spPr>
            <a:xfrm>
              <a:off x="508648" y="635170"/>
              <a:ext cx="8742926" cy="312499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Rettangolo arrotondato 21"/>
          <p:cNvSpPr/>
          <p:nvPr/>
        </p:nvSpPr>
        <p:spPr>
          <a:xfrm>
            <a:off x="164236" y="3906650"/>
            <a:ext cx="8763953" cy="27840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itolo 1"/>
          <p:cNvSpPr>
            <a:spLocks noGrp="1"/>
          </p:cNvSpPr>
          <p:nvPr>
            <p:ph type="title"/>
          </p:nvPr>
        </p:nvSpPr>
        <p:spPr>
          <a:xfrm>
            <a:off x="1871845" y="-133165"/>
            <a:ext cx="5516195" cy="912831"/>
          </a:xfrm>
          <a:noFill/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Apple-X Undulator structure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592437" y="6245354"/>
            <a:ext cx="5962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Change of polarization by longitudinal shift </a:t>
            </a:r>
            <a:r>
              <a:rPr lang="en-GB" dirty="0"/>
              <a:t>(</a:t>
            </a:r>
            <a:r>
              <a:rPr lang="it-IT" dirty="0" err="1"/>
              <a:t>Δz</a:t>
            </a:r>
            <a:r>
              <a:rPr lang="it-IT" dirty="0"/>
              <a:t>) </a:t>
            </a:r>
            <a:r>
              <a:rPr lang="en-GB" dirty="0" smtClean="0"/>
              <a:t>of G2 and G4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04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58369" y="331878"/>
            <a:ext cx="4821219" cy="612648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an Apple-X for AQUA?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912498" y="3887346"/>
            <a:ext cx="76357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Apple type undulator: Variable polarization, Linear/Circular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Apple-X geometry allows K&gt;1 with a 5 mm round vacuum pipe</a:t>
            </a:r>
          </a:p>
        </p:txBody>
      </p:sp>
      <p:sp>
        <p:nvSpPr>
          <p:cNvPr id="8" name="Ovale 7"/>
          <p:cNvSpPr/>
          <p:nvPr/>
        </p:nvSpPr>
        <p:spPr>
          <a:xfrm>
            <a:off x="6492215" y="2149879"/>
            <a:ext cx="1737375" cy="111177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sellaDiTesto 8"/>
              <p:cNvSpPr txBox="1"/>
              <p:nvPr/>
            </p:nvSpPr>
            <p:spPr>
              <a:xfrm>
                <a:off x="1012570" y="2427023"/>
                <a:ext cx="2091598" cy="5693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𝑟𝑚𝑠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CasellaDiTes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570" y="2427023"/>
                <a:ext cx="2091598" cy="56932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ttangolo 9"/>
          <p:cNvSpPr/>
          <p:nvPr/>
        </p:nvSpPr>
        <p:spPr>
          <a:xfrm>
            <a:off x="3688155" y="2236515"/>
            <a:ext cx="1343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 err="1" smtClean="0"/>
              <a:t>E</a:t>
            </a:r>
            <a:r>
              <a:rPr lang="en-GB" u="sng" baseline="-25000" dirty="0" err="1" smtClean="0"/>
              <a:t>max</a:t>
            </a:r>
            <a:r>
              <a:rPr lang="en-GB" u="sng" dirty="0" smtClean="0"/>
              <a:t> = 1 </a:t>
            </a:r>
            <a:r>
              <a:rPr lang="en-GB" u="sng" dirty="0" err="1" smtClean="0"/>
              <a:t>GeV</a:t>
            </a:r>
            <a:endParaRPr lang="en-GB" dirty="0"/>
          </a:p>
        </p:txBody>
      </p:sp>
      <p:sp>
        <p:nvSpPr>
          <p:cNvPr id="11" name="Rettangolo 10"/>
          <p:cNvSpPr/>
          <p:nvPr/>
        </p:nvSpPr>
        <p:spPr>
          <a:xfrm>
            <a:off x="3393394" y="2767088"/>
            <a:ext cx="1451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GB" u="sng" dirty="0" smtClean="0"/>
              <a:t>λ = 4 nm</a:t>
            </a:r>
            <a:endParaRPr lang="en-GB" u="sng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704398" y="2348755"/>
            <a:ext cx="887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 smtClean="0"/>
              <a:t>K</a:t>
            </a:r>
            <a:r>
              <a:rPr lang="en-GB" b="1" baseline="-25000" dirty="0" err="1" smtClean="0"/>
              <a:t>rms</a:t>
            </a:r>
            <a:r>
              <a:rPr lang="en-GB" b="1" dirty="0" smtClean="0"/>
              <a:t> ≈ 1</a:t>
            </a:r>
            <a:endParaRPr lang="en-GB" b="1" dirty="0"/>
          </a:p>
        </p:txBody>
      </p:sp>
      <p:sp>
        <p:nvSpPr>
          <p:cNvPr id="13" name="Freccia a destra 12"/>
          <p:cNvSpPr/>
          <p:nvPr/>
        </p:nvSpPr>
        <p:spPr>
          <a:xfrm>
            <a:off x="5412100" y="2694964"/>
            <a:ext cx="735710" cy="893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ttangolo 13"/>
          <p:cNvSpPr/>
          <p:nvPr/>
        </p:nvSpPr>
        <p:spPr>
          <a:xfrm>
            <a:off x="6771408" y="2745522"/>
            <a:ext cx="1348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/>
              <a:t>λ</a:t>
            </a:r>
            <a:r>
              <a:rPr lang="en-GB" b="1" baseline="-25000" dirty="0" err="1" smtClean="0"/>
              <a:t>u</a:t>
            </a:r>
            <a:r>
              <a:rPr lang="en-GB" b="1" dirty="0" smtClean="0"/>
              <a:t> = 18 mm</a:t>
            </a:r>
            <a:endParaRPr lang="en-GB" b="1" dirty="0"/>
          </a:p>
        </p:txBody>
      </p:sp>
      <p:sp>
        <p:nvSpPr>
          <p:cNvPr id="15" name="Rettangolo 14"/>
          <p:cNvSpPr/>
          <p:nvPr/>
        </p:nvSpPr>
        <p:spPr>
          <a:xfrm>
            <a:off x="1011081" y="1257372"/>
            <a:ext cx="71092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Requirements on radiation and constraints on the beam parameters give:</a:t>
            </a:r>
            <a:endParaRPr lang="en-GB" sz="2200" dirty="0"/>
          </a:p>
        </p:txBody>
      </p:sp>
      <p:sp>
        <p:nvSpPr>
          <p:cNvPr id="16" name="Rettangolo 15"/>
          <p:cNvSpPr/>
          <p:nvPr/>
        </p:nvSpPr>
        <p:spPr>
          <a:xfrm>
            <a:off x="661587" y="5965942"/>
            <a:ext cx="813760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 smtClean="0"/>
              <a:t>Minimum gap 1.5 mm (not less for mechanical issues) to have K&gt;1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08096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5114946" y="4356670"/>
            <a:ext cx="3496163" cy="2257740"/>
            <a:chOff x="1962392" y="3636065"/>
            <a:chExt cx="3496163" cy="2257740"/>
          </a:xfrm>
        </p:grpSpPr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62392" y="3636065"/>
              <a:ext cx="3496163" cy="2257740"/>
            </a:xfrm>
            <a:prstGeom prst="rect">
              <a:avLst/>
            </a:prstGeom>
          </p:spPr>
        </p:pic>
        <p:sp>
          <p:nvSpPr>
            <p:cNvPr id="32" name="CasellaDiTesto 31"/>
            <p:cNvSpPr txBox="1"/>
            <p:nvPr/>
          </p:nvSpPr>
          <p:spPr>
            <a:xfrm>
              <a:off x="3920623" y="4328227"/>
              <a:ext cx="399533" cy="369332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Ky</a:t>
              </a:r>
              <a:endParaRPr lang="en-GB" dirty="0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4753049" y="4346506"/>
              <a:ext cx="404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Kx</a:t>
              </a:r>
              <a:endParaRPr lang="en-GB" dirty="0"/>
            </a:p>
          </p:txBody>
        </p:sp>
        <p:cxnSp>
          <p:nvCxnSpPr>
            <p:cNvPr id="34" name="Connettore 2 33"/>
            <p:cNvCxnSpPr/>
            <p:nvPr/>
          </p:nvCxnSpPr>
          <p:spPr>
            <a:xfrm flipH="1">
              <a:off x="3545169" y="4510082"/>
              <a:ext cx="355914" cy="0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/>
            <p:nvPr/>
          </p:nvCxnSpPr>
          <p:spPr>
            <a:xfrm flipH="1">
              <a:off x="4384108" y="4531200"/>
              <a:ext cx="355914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ttangolo 44"/>
            <p:cNvSpPr/>
            <p:nvPr/>
          </p:nvSpPr>
          <p:spPr>
            <a:xfrm>
              <a:off x="3761464" y="3976491"/>
              <a:ext cx="13254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Circular Pol.</a:t>
              </a:r>
              <a:endParaRPr lang="en-GB" dirty="0"/>
            </a:p>
          </p:txBody>
        </p:sp>
        <p:sp>
          <p:nvSpPr>
            <p:cNvPr id="43" name="CasellaDiTesto 42"/>
            <p:cNvSpPr txBox="1"/>
            <p:nvPr/>
          </p:nvSpPr>
          <p:spPr>
            <a:xfrm>
              <a:off x="3514034" y="4672385"/>
              <a:ext cx="1702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0.7 &lt; </a:t>
              </a:r>
              <a:r>
                <a:rPr lang="en-GB" dirty="0" err="1" smtClean="0"/>
                <a:t>Kx,Ky</a:t>
              </a:r>
              <a:r>
                <a:rPr lang="en-GB" dirty="0" smtClean="0"/>
                <a:t> &lt; 1.2</a:t>
              </a:r>
            </a:p>
          </p:txBody>
        </p:sp>
        <p:cxnSp>
          <p:nvCxnSpPr>
            <p:cNvPr id="38" name="Connettore 1 37"/>
            <p:cNvCxnSpPr/>
            <p:nvPr/>
          </p:nvCxnSpPr>
          <p:spPr>
            <a:xfrm>
              <a:off x="3094193" y="4856833"/>
              <a:ext cx="0" cy="864000"/>
            </a:xfrm>
            <a:prstGeom prst="line">
              <a:avLst/>
            </a:prstGeom>
            <a:ln w="1905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/>
            <p:cNvCxnSpPr/>
            <p:nvPr/>
          </p:nvCxnSpPr>
          <p:spPr>
            <a:xfrm>
              <a:off x="2192703" y="4858509"/>
              <a:ext cx="901490" cy="0"/>
            </a:xfrm>
            <a:prstGeom prst="line">
              <a:avLst/>
            </a:prstGeom>
            <a:ln w="1905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ttangolo 7"/>
          <p:cNvSpPr/>
          <p:nvPr/>
        </p:nvSpPr>
        <p:spPr>
          <a:xfrm>
            <a:off x="2642716" y="3547075"/>
            <a:ext cx="1612254" cy="3595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itolo 1"/>
          <p:cNvSpPr>
            <a:spLocks noGrp="1"/>
          </p:cNvSpPr>
          <p:nvPr>
            <p:ph type="title"/>
          </p:nvPr>
        </p:nvSpPr>
        <p:spPr>
          <a:xfrm>
            <a:off x="770575" y="293564"/>
            <a:ext cx="3765292" cy="340268"/>
          </a:xfrm>
          <a:noFill/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Wavelength Tunability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asellaDiTesto 60"/>
              <p:cNvSpPr txBox="1"/>
              <p:nvPr/>
            </p:nvSpPr>
            <p:spPr>
              <a:xfrm>
                <a:off x="5095925" y="256729"/>
                <a:ext cx="2091598" cy="5693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𝑟𝑚𝑠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CasellaDiTesto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925" y="256729"/>
                <a:ext cx="2091598" cy="56932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sellaDiTesto 12"/>
          <p:cNvSpPr txBox="1"/>
          <p:nvPr/>
        </p:nvSpPr>
        <p:spPr>
          <a:xfrm>
            <a:off x="289084" y="5817194"/>
            <a:ext cx="4901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Same range of tunability for LP and CP, intrinsically due to the Apple-X symmetry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Parameters optimized for operation at 4 nm</a:t>
            </a:r>
            <a:endParaRPr lang="en-GB" dirty="0"/>
          </a:p>
        </p:txBody>
      </p:sp>
      <p:grpSp>
        <p:nvGrpSpPr>
          <p:cNvPr id="9" name="Gruppo 8"/>
          <p:cNvGrpSpPr/>
          <p:nvPr/>
        </p:nvGrpSpPr>
        <p:grpSpPr>
          <a:xfrm>
            <a:off x="5037284" y="1291794"/>
            <a:ext cx="3477110" cy="2238687"/>
            <a:chOff x="1951791" y="1377281"/>
            <a:chExt cx="3477110" cy="2238687"/>
          </a:xfrm>
        </p:grpSpPr>
        <p:pic>
          <p:nvPicPr>
            <p:cNvPr id="7" name="Immagin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51791" y="1377281"/>
              <a:ext cx="3477110" cy="2238687"/>
            </a:xfrm>
            <a:prstGeom prst="rect">
              <a:avLst/>
            </a:prstGeom>
          </p:spPr>
        </p:pic>
        <p:sp>
          <p:nvSpPr>
            <p:cNvPr id="21" name="CasellaDiTesto 20"/>
            <p:cNvSpPr txBox="1"/>
            <p:nvPr/>
          </p:nvSpPr>
          <p:spPr>
            <a:xfrm>
              <a:off x="3989100" y="1959837"/>
              <a:ext cx="399533" cy="369332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Ky</a:t>
              </a:r>
              <a:endParaRPr lang="en-GB" dirty="0"/>
            </a:p>
          </p:txBody>
        </p:sp>
        <p:cxnSp>
          <p:nvCxnSpPr>
            <p:cNvPr id="23" name="Connettore 2 22"/>
            <p:cNvCxnSpPr/>
            <p:nvPr/>
          </p:nvCxnSpPr>
          <p:spPr>
            <a:xfrm flipH="1">
              <a:off x="3584611" y="2089157"/>
              <a:ext cx="383438" cy="0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CasellaDiTesto 62"/>
            <p:cNvSpPr txBox="1"/>
            <p:nvPr/>
          </p:nvSpPr>
          <p:spPr>
            <a:xfrm>
              <a:off x="3478771" y="2272914"/>
              <a:ext cx="14254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0.9 &lt; </a:t>
              </a:r>
              <a:r>
                <a:rPr lang="en-GB" dirty="0" err="1" smtClean="0"/>
                <a:t>Ky</a:t>
              </a:r>
              <a:r>
                <a:rPr lang="en-GB" dirty="0" smtClean="0"/>
                <a:t> &lt; 1.7</a:t>
              </a:r>
            </a:p>
          </p:txBody>
        </p:sp>
        <p:sp>
          <p:nvSpPr>
            <p:cNvPr id="10" name="Rettangolo 9"/>
            <p:cNvSpPr/>
            <p:nvPr/>
          </p:nvSpPr>
          <p:spPr>
            <a:xfrm>
              <a:off x="3504695" y="1635003"/>
              <a:ext cx="11860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Linear Pol.</a:t>
              </a:r>
              <a:endParaRPr lang="en-GB" dirty="0"/>
            </a:p>
          </p:txBody>
        </p:sp>
        <p:cxnSp>
          <p:nvCxnSpPr>
            <p:cNvPr id="30" name="Connettore 1 29"/>
            <p:cNvCxnSpPr/>
            <p:nvPr/>
          </p:nvCxnSpPr>
          <p:spPr>
            <a:xfrm>
              <a:off x="3073609" y="2532191"/>
              <a:ext cx="0" cy="900000"/>
            </a:xfrm>
            <a:prstGeom prst="line">
              <a:avLst/>
            </a:prstGeom>
            <a:ln w="1905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>
              <a:off x="2172119" y="2543915"/>
              <a:ext cx="901490" cy="0"/>
            </a:xfrm>
            <a:prstGeom prst="line">
              <a:avLst/>
            </a:prstGeom>
            <a:ln w="1905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o 11"/>
          <p:cNvGrpSpPr/>
          <p:nvPr/>
        </p:nvGrpSpPr>
        <p:grpSpPr>
          <a:xfrm>
            <a:off x="1031848" y="3443316"/>
            <a:ext cx="3467584" cy="2238687"/>
            <a:chOff x="5428901" y="1395955"/>
            <a:chExt cx="3467584" cy="2238687"/>
          </a:xfrm>
        </p:grpSpPr>
        <p:pic>
          <p:nvPicPr>
            <p:cNvPr id="16" name="Immagin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428901" y="1395955"/>
              <a:ext cx="3467584" cy="2238687"/>
            </a:xfrm>
            <a:prstGeom prst="rect">
              <a:avLst/>
            </a:prstGeom>
          </p:spPr>
        </p:pic>
        <p:sp>
          <p:nvSpPr>
            <p:cNvPr id="19" name="Rettangolo 18"/>
            <p:cNvSpPr/>
            <p:nvPr/>
          </p:nvSpPr>
          <p:spPr>
            <a:xfrm>
              <a:off x="6927981" y="2254405"/>
              <a:ext cx="13404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/>
                <a:t>@ E = 1 </a:t>
              </a:r>
              <a:r>
                <a:rPr lang="en-GB" dirty="0" err="1" smtClean="0"/>
                <a:t>GeV</a:t>
              </a:r>
              <a:endParaRPr lang="en-GB" dirty="0"/>
            </a:p>
          </p:txBody>
        </p:sp>
        <p:cxnSp>
          <p:nvCxnSpPr>
            <p:cNvPr id="4" name="Connettore 1 3"/>
            <p:cNvCxnSpPr/>
            <p:nvPr/>
          </p:nvCxnSpPr>
          <p:spPr>
            <a:xfrm>
              <a:off x="5657222" y="2733152"/>
              <a:ext cx="901490" cy="0"/>
            </a:xfrm>
            <a:prstGeom prst="line">
              <a:avLst/>
            </a:prstGeom>
            <a:ln w="1905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ttore 1 5"/>
            <p:cNvCxnSpPr/>
            <p:nvPr/>
          </p:nvCxnSpPr>
          <p:spPr>
            <a:xfrm>
              <a:off x="6558712" y="2733152"/>
              <a:ext cx="0" cy="723481"/>
            </a:xfrm>
            <a:prstGeom prst="line">
              <a:avLst/>
            </a:prstGeom>
            <a:ln w="19050">
              <a:solidFill>
                <a:srgbClr val="92D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ttangolo 1"/>
            <p:cNvSpPr/>
            <p:nvPr/>
          </p:nvSpPr>
          <p:spPr>
            <a:xfrm>
              <a:off x="6232278" y="1904491"/>
              <a:ext cx="20361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GB" dirty="0" smtClean="0"/>
                <a:t>3.5 nm &lt; λ &lt; 5.8 nm</a:t>
              </a:r>
              <a:endParaRPr lang="en-GB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sellaDiTesto 41"/>
              <p:cNvSpPr txBox="1"/>
              <p:nvPr/>
            </p:nvSpPr>
            <p:spPr>
              <a:xfrm>
                <a:off x="7276991" y="4060426"/>
                <a:ext cx="1575944" cy="636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𝑟𝑚𝑠</m:t>
                          </m:r>
                        </m:sub>
                      </m:sSub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400"/>
                            <m:t>+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400"/>
                            <m:t> 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CasellaDiTesto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6991" y="4060426"/>
                <a:ext cx="1575944" cy="63652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uppo 23"/>
          <p:cNvGrpSpPr/>
          <p:nvPr/>
        </p:nvGrpSpPr>
        <p:grpSpPr>
          <a:xfrm>
            <a:off x="373523" y="941332"/>
            <a:ext cx="4210259" cy="2297903"/>
            <a:chOff x="331596" y="1261627"/>
            <a:chExt cx="4210259" cy="2297903"/>
          </a:xfrm>
        </p:grpSpPr>
        <p:pic>
          <p:nvPicPr>
            <p:cNvPr id="41" name="Immagine 4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58312" y="1377601"/>
              <a:ext cx="3399427" cy="2046738"/>
            </a:xfrm>
            <a:prstGeom prst="rect">
              <a:avLst/>
            </a:prstGeom>
          </p:spPr>
        </p:pic>
        <p:sp>
          <p:nvSpPr>
            <p:cNvPr id="44" name="CasellaDiTesto 43"/>
            <p:cNvSpPr txBox="1"/>
            <p:nvPr/>
          </p:nvSpPr>
          <p:spPr>
            <a:xfrm>
              <a:off x="3769331" y="1571959"/>
              <a:ext cx="399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Ky</a:t>
              </a:r>
              <a:endParaRPr lang="en-GB" dirty="0"/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3630489" y="2556502"/>
              <a:ext cx="404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Kx</a:t>
              </a:r>
              <a:endParaRPr lang="en-GB" dirty="0"/>
            </a:p>
          </p:txBody>
        </p:sp>
        <p:cxnSp>
          <p:nvCxnSpPr>
            <p:cNvPr id="47" name="Connettore 2 46"/>
            <p:cNvCxnSpPr/>
            <p:nvPr/>
          </p:nvCxnSpPr>
          <p:spPr>
            <a:xfrm flipH="1">
              <a:off x="3357741" y="1756625"/>
              <a:ext cx="475895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2 47"/>
            <p:cNvCxnSpPr/>
            <p:nvPr/>
          </p:nvCxnSpPr>
          <p:spPr>
            <a:xfrm flipH="1">
              <a:off x="3217560" y="2745896"/>
              <a:ext cx="475895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CasellaDiTesto 48"/>
            <p:cNvSpPr txBox="1"/>
            <p:nvPr/>
          </p:nvSpPr>
          <p:spPr>
            <a:xfrm>
              <a:off x="3806566" y="2021656"/>
              <a:ext cx="6555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Krms</a:t>
              </a:r>
              <a:endParaRPr lang="en-GB" dirty="0"/>
            </a:p>
          </p:txBody>
        </p:sp>
        <p:cxnSp>
          <p:nvCxnSpPr>
            <p:cNvPr id="50" name="Connettore 2 49"/>
            <p:cNvCxnSpPr/>
            <p:nvPr/>
          </p:nvCxnSpPr>
          <p:spPr>
            <a:xfrm flipH="1">
              <a:off x="3384939" y="2206322"/>
              <a:ext cx="475895" cy="0"/>
            </a:xfrm>
            <a:prstGeom prst="straightConnector1">
              <a:avLst/>
            </a:prstGeom>
            <a:ln w="19050">
              <a:solidFill>
                <a:srgbClr val="6699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ttangolo arrotondato 21"/>
            <p:cNvSpPr/>
            <p:nvPr/>
          </p:nvSpPr>
          <p:spPr>
            <a:xfrm>
              <a:off x="331596" y="1261627"/>
              <a:ext cx="4210259" cy="229790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cxnSp>
        <p:nvCxnSpPr>
          <p:cNvPr id="27" name="Connettore 2 26"/>
          <p:cNvCxnSpPr/>
          <p:nvPr/>
        </p:nvCxnSpPr>
        <p:spPr>
          <a:xfrm flipV="1">
            <a:off x="4035054" y="3589414"/>
            <a:ext cx="1197739" cy="8270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>
            <a:off x="4042190" y="4540128"/>
            <a:ext cx="1113775" cy="59062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/>
          <p:cNvSpPr txBox="1"/>
          <p:nvPr/>
        </p:nvSpPr>
        <p:spPr>
          <a:xfrm>
            <a:off x="1539448" y="994603"/>
            <a:ext cx="146826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K vs phase</a:t>
            </a:r>
            <a:endParaRPr lang="en-GB" dirty="0"/>
          </a:p>
        </p:txBody>
      </p:sp>
      <p:grpSp>
        <p:nvGrpSpPr>
          <p:cNvPr id="15" name="Gruppo 14"/>
          <p:cNvGrpSpPr/>
          <p:nvPr/>
        </p:nvGrpSpPr>
        <p:grpSpPr>
          <a:xfrm>
            <a:off x="7235548" y="953190"/>
            <a:ext cx="1575944" cy="643822"/>
            <a:chOff x="180166" y="2307567"/>
            <a:chExt cx="1575944" cy="6438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asellaDiTesto 10"/>
                <p:cNvSpPr txBox="1"/>
                <p:nvPr/>
              </p:nvSpPr>
              <p:spPr>
                <a:xfrm>
                  <a:off x="180166" y="2314868"/>
                  <a:ext cx="1575944" cy="6365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𝑟𝑚𝑠</m:t>
                            </m:r>
                          </m:sub>
                        </m:sSub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e>
                                      <m:sub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m:rPr>
                                <m:nor/>
                              </m:rPr>
                              <a:rPr lang="en-GB" sz="1400"/>
                              <m:t>+</m:t>
                            </m:r>
                            <m:f>
                              <m:fPr>
                                <m:ctrl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e>
                                      <m:sub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m:rPr>
                                <m:nor/>
                              </m:rPr>
                              <a:rPr lang="en-GB" sz="1400"/>
                              <m:t> </m:t>
                            </m:r>
                          </m:e>
                        </m:rad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1" name="CasellaDiTesto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166" y="2314868"/>
                  <a:ext cx="1575944" cy="63652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it-IT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" name="Connettore 1 2"/>
            <p:cNvCxnSpPr/>
            <p:nvPr/>
          </p:nvCxnSpPr>
          <p:spPr>
            <a:xfrm>
              <a:off x="853034" y="2352551"/>
              <a:ext cx="467459" cy="56932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 flipH="1">
              <a:off x="866105" y="2307567"/>
              <a:ext cx="436295" cy="60242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ttangolo 54"/>
          <p:cNvSpPr/>
          <p:nvPr/>
        </p:nvSpPr>
        <p:spPr>
          <a:xfrm>
            <a:off x="3459756" y="2814318"/>
            <a:ext cx="72487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l-GR" dirty="0" smtClean="0"/>
              <a:t>Δ</a:t>
            </a:r>
            <a:r>
              <a:rPr lang="it-IT" dirty="0" smtClean="0"/>
              <a:t>z/</a:t>
            </a:r>
            <a:r>
              <a:rPr lang="el-GR" dirty="0" smtClean="0"/>
              <a:t>λ</a:t>
            </a:r>
            <a:r>
              <a:rPr lang="it-IT" dirty="0" smtClean="0"/>
              <a:t>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3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uppo 64"/>
          <p:cNvGrpSpPr>
            <a:grpSpLocks noChangeAspect="1"/>
          </p:cNvGrpSpPr>
          <p:nvPr/>
        </p:nvGrpSpPr>
        <p:grpSpPr>
          <a:xfrm>
            <a:off x="211884" y="5591907"/>
            <a:ext cx="1080945" cy="1080000"/>
            <a:chOff x="288851" y="4421315"/>
            <a:chExt cx="1909417" cy="1907747"/>
          </a:xfrm>
        </p:grpSpPr>
        <p:pic>
          <p:nvPicPr>
            <p:cNvPr id="66" name="Immagine 6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9468" y="4421315"/>
              <a:ext cx="928800" cy="928801"/>
            </a:xfrm>
            <a:prstGeom prst="rect">
              <a:avLst/>
            </a:prstGeom>
          </p:spPr>
        </p:pic>
        <p:pic>
          <p:nvPicPr>
            <p:cNvPr id="67" name="Immagine 6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269443" y="5397712"/>
              <a:ext cx="928801" cy="928800"/>
            </a:xfrm>
            <a:prstGeom prst="rect">
              <a:avLst/>
            </a:prstGeom>
          </p:spPr>
        </p:pic>
        <p:pic>
          <p:nvPicPr>
            <p:cNvPr id="68" name="Immagine 6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8851" y="4421619"/>
              <a:ext cx="928801" cy="928800"/>
            </a:xfrm>
            <a:prstGeom prst="rect">
              <a:avLst/>
            </a:prstGeom>
          </p:spPr>
        </p:pic>
        <p:pic>
          <p:nvPicPr>
            <p:cNvPr id="69" name="Immagine 6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851" y="5400261"/>
              <a:ext cx="928800" cy="928801"/>
            </a:xfrm>
            <a:prstGeom prst="rect">
              <a:avLst/>
            </a:prstGeom>
          </p:spPr>
        </p:pic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81114" y="75959"/>
            <a:ext cx="6513830" cy="598701"/>
          </a:xfrm>
          <a:noFill/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Transverse Field profile and homogeneity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Gruppo 10"/>
          <p:cNvGrpSpPr/>
          <p:nvPr/>
        </p:nvGrpSpPr>
        <p:grpSpPr>
          <a:xfrm>
            <a:off x="1654816" y="3936528"/>
            <a:ext cx="2983213" cy="1886213"/>
            <a:chOff x="5359664" y="3505446"/>
            <a:chExt cx="2983213" cy="1886213"/>
          </a:xfrm>
        </p:grpSpPr>
        <p:pic>
          <p:nvPicPr>
            <p:cNvPr id="6" name="Immagin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61514" y="3505446"/>
              <a:ext cx="2915057" cy="1886213"/>
            </a:xfrm>
            <a:prstGeom prst="rect">
              <a:avLst/>
            </a:prstGeom>
          </p:spPr>
        </p:pic>
        <p:sp>
          <p:nvSpPr>
            <p:cNvPr id="24" name="CasellaDiTesto 23"/>
            <p:cNvSpPr txBox="1"/>
            <p:nvPr/>
          </p:nvSpPr>
          <p:spPr>
            <a:xfrm>
              <a:off x="5359664" y="3740302"/>
              <a:ext cx="952120" cy="338554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By @ z=0</a:t>
              </a:r>
              <a:endParaRPr lang="it-IT" sz="1600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7730328" y="4884193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y</a:t>
              </a:r>
              <a:endParaRPr lang="it-IT" dirty="0"/>
            </a:p>
          </p:txBody>
        </p:sp>
        <p:cxnSp>
          <p:nvCxnSpPr>
            <p:cNvPr id="27" name="Connettore 2 26"/>
            <p:cNvCxnSpPr/>
            <p:nvPr/>
          </p:nvCxnSpPr>
          <p:spPr>
            <a:xfrm flipV="1">
              <a:off x="7988204" y="5053575"/>
              <a:ext cx="35467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sellaDiTesto 31"/>
            <p:cNvSpPr txBox="1"/>
            <p:nvPr/>
          </p:nvSpPr>
          <p:spPr>
            <a:xfrm>
              <a:off x="5449851" y="4036944"/>
              <a:ext cx="708848" cy="33855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@ x=0</a:t>
              </a:r>
              <a:endParaRPr lang="it-IT" sz="1600" dirty="0"/>
            </a:p>
          </p:txBody>
        </p:sp>
      </p:grpSp>
      <p:grpSp>
        <p:nvGrpSpPr>
          <p:cNvPr id="9" name="Gruppo 8"/>
          <p:cNvGrpSpPr/>
          <p:nvPr/>
        </p:nvGrpSpPr>
        <p:grpSpPr>
          <a:xfrm>
            <a:off x="1322135" y="1150285"/>
            <a:ext cx="3264358" cy="1914792"/>
            <a:chOff x="450310" y="1650677"/>
            <a:chExt cx="3264358" cy="1914792"/>
          </a:xfrm>
        </p:grpSpPr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1506" y="1650677"/>
              <a:ext cx="2953162" cy="1914792"/>
            </a:xfrm>
            <a:prstGeom prst="rect">
              <a:avLst/>
            </a:prstGeom>
          </p:spPr>
        </p:pic>
        <p:sp>
          <p:nvSpPr>
            <p:cNvPr id="18" name="CasellaDiTesto 17"/>
            <p:cNvSpPr txBox="1"/>
            <p:nvPr/>
          </p:nvSpPr>
          <p:spPr>
            <a:xfrm>
              <a:off x="2810968" y="3011654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/>
                <a:t>x</a:t>
              </a:r>
              <a:endParaRPr lang="it-IT" dirty="0"/>
            </a:p>
          </p:txBody>
        </p:sp>
        <p:cxnSp>
          <p:nvCxnSpPr>
            <p:cNvPr id="19" name="Connettore 2 18"/>
            <p:cNvCxnSpPr/>
            <p:nvPr/>
          </p:nvCxnSpPr>
          <p:spPr>
            <a:xfrm flipV="1">
              <a:off x="3068844" y="3181036"/>
              <a:ext cx="35467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/>
            <p:cNvSpPr txBox="1"/>
            <p:nvPr/>
          </p:nvSpPr>
          <p:spPr>
            <a:xfrm>
              <a:off x="450310" y="1942891"/>
              <a:ext cx="952120" cy="338554"/>
            </a:xfrm>
            <a:prstGeom prst="rect">
              <a:avLst/>
            </a:prstGeom>
            <a:noFill/>
            <a:ln>
              <a:noFill/>
              <a:headEnd type="none" w="med" len="med"/>
              <a:tailEnd type="none" w="med" len="med"/>
            </a:ln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By @ z=0</a:t>
              </a:r>
              <a:endParaRPr lang="it-IT" sz="1600" dirty="0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505190" y="2259193"/>
              <a:ext cx="713657" cy="33855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1600" dirty="0" smtClean="0"/>
                <a:t>@ y=0</a:t>
              </a:r>
              <a:endParaRPr lang="it-IT" sz="1600" dirty="0"/>
            </a:p>
          </p:txBody>
        </p:sp>
      </p:grpSp>
      <p:grpSp>
        <p:nvGrpSpPr>
          <p:cNvPr id="49" name="Gruppo 48"/>
          <p:cNvGrpSpPr>
            <a:grpSpLocks noChangeAspect="1"/>
          </p:cNvGrpSpPr>
          <p:nvPr/>
        </p:nvGrpSpPr>
        <p:grpSpPr>
          <a:xfrm>
            <a:off x="193838" y="2710419"/>
            <a:ext cx="1080945" cy="1080000"/>
            <a:chOff x="288851" y="4421315"/>
            <a:chExt cx="1909417" cy="1907747"/>
          </a:xfrm>
        </p:grpSpPr>
        <p:pic>
          <p:nvPicPr>
            <p:cNvPr id="51" name="Immagine 5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9468" y="4421315"/>
              <a:ext cx="928800" cy="928801"/>
            </a:xfrm>
            <a:prstGeom prst="rect">
              <a:avLst/>
            </a:prstGeom>
          </p:spPr>
        </p:pic>
        <p:pic>
          <p:nvPicPr>
            <p:cNvPr id="52" name="Immagine 5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269443" y="5397712"/>
              <a:ext cx="928801" cy="928800"/>
            </a:xfrm>
            <a:prstGeom prst="rect">
              <a:avLst/>
            </a:prstGeom>
          </p:spPr>
        </p:pic>
        <p:pic>
          <p:nvPicPr>
            <p:cNvPr id="53" name="Immagine 5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8851" y="4421619"/>
              <a:ext cx="928801" cy="928800"/>
            </a:xfrm>
            <a:prstGeom prst="rect">
              <a:avLst/>
            </a:prstGeom>
          </p:spPr>
        </p:pic>
        <p:pic>
          <p:nvPicPr>
            <p:cNvPr id="54" name="Immagine 5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851" y="5400261"/>
              <a:ext cx="928800" cy="928801"/>
            </a:xfrm>
            <a:prstGeom prst="rect">
              <a:avLst/>
            </a:prstGeom>
          </p:spPr>
        </p:pic>
      </p:grpSp>
      <p:cxnSp>
        <p:nvCxnSpPr>
          <p:cNvPr id="57" name="Connettore 2 56"/>
          <p:cNvCxnSpPr/>
          <p:nvPr/>
        </p:nvCxnSpPr>
        <p:spPr>
          <a:xfrm flipV="1">
            <a:off x="616190" y="2906443"/>
            <a:ext cx="1107465" cy="329782"/>
          </a:xfrm>
          <a:prstGeom prst="straightConnector1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 flipH="1">
            <a:off x="824243" y="3032303"/>
            <a:ext cx="3630836" cy="203618"/>
          </a:xfrm>
          <a:prstGeom prst="straightConnector1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 flipV="1">
            <a:off x="718086" y="5841339"/>
            <a:ext cx="3742606" cy="188166"/>
          </a:xfrm>
          <a:prstGeom prst="straightConnector1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 flipH="1">
            <a:off x="728018" y="5684607"/>
            <a:ext cx="926798" cy="573275"/>
          </a:xfrm>
          <a:prstGeom prst="straightConnector1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ttangolo 62"/>
          <p:cNvSpPr/>
          <p:nvPr/>
        </p:nvSpPr>
        <p:spPr>
          <a:xfrm>
            <a:off x="2437446" y="684941"/>
            <a:ext cx="11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it-IT" dirty="0"/>
          </a:p>
        </p:txBody>
      </p:sp>
      <p:sp>
        <p:nvSpPr>
          <p:cNvPr id="64" name="Rettangolo 63"/>
          <p:cNvSpPr/>
          <p:nvPr/>
        </p:nvSpPr>
        <p:spPr>
          <a:xfrm>
            <a:off x="6513797" y="713393"/>
            <a:ext cx="1325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Circular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it-IT" dirty="0"/>
          </a:p>
        </p:txBody>
      </p:sp>
      <p:pic>
        <p:nvPicPr>
          <p:cNvPr id="70" name="Immagine 6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6753" y="1150285"/>
            <a:ext cx="2953162" cy="1914792"/>
          </a:xfrm>
          <a:prstGeom prst="rect">
            <a:avLst/>
          </a:prstGeom>
        </p:spPr>
      </p:pic>
      <p:sp>
        <p:nvSpPr>
          <p:cNvPr id="71" name="CasellaDiTesto 70"/>
          <p:cNvSpPr txBox="1"/>
          <p:nvPr/>
        </p:nvSpPr>
        <p:spPr>
          <a:xfrm>
            <a:off x="8033549" y="300469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x</a:t>
            </a:r>
            <a:endParaRPr lang="it-IT" dirty="0"/>
          </a:p>
        </p:txBody>
      </p:sp>
      <p:cxnSp>
        <p:nvCxnSpPr>
          <p:cNvPr id="72" name="Connettore 2 71"/>
          <p:cNvCxnSpPr/>
          <p:nvPr/>
        </p:nvCxnSpPr>
        <p:spPr>
          <a:xfrm flipV="1">
            <a:off x="8291425" y="3174076"/>
            <a:ext cx="35467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72"/>
          <p:cNvSpPr txBox="1"/>
          <p:nvPr/>
        </p:nvSpPr>
        <p:spPr>
          <a:xfrm>
            <a:off x="5811666" y="1207122"/>
            <a:ext cx="1048044" cy="369332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By @ z=0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CasellaDiTesto 73"/>
              <p:cNvSpPr txBox="1"/>
              <p:nvPr/>
            </p:nvSpPr>
            <p:spPr>
              <a:xfrm>
                <a:off x="4960440" y="2442820"/>
                <a:ext cx="1375248" cy="369332"/>
              </a:xfrm>
              <a:prstGeom prst="rect">
                <a:avLst/>
              </a:prstGeom>
              <a:noFill/>
              <a:ln>
                <a:noFill/>
                <a:headEnd type="none" w="med" len="med"/>
                <a:tailEnd type="none" w="med" len="med"/>
              </a:ln>
            </p:spPr>
            <p:txBody>
              <a:bodyPr wrap="none" rtlCol="0">
                <a:spAutoFit/>
              </a:bodyPr>
              <a:lstStyle/>
              <a:p>
                <a:r>
                  <a:rPr lang="it-IT" dirty="0" err="1" smtClean="0"/>
                  <a:t>Bx</a:t>
                </a:r>
                <a:r>
                  <a:rPr lang="it-IT" dirty="0" smtClean="0"/>
                  <a:t> @ z=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it-IT" i="1" dirty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it-IT" dirty="0"/>
                  <a:t>/4</a:t>
                </a:r>
              </a:p>
            </p:txBody>
          </p:sp>
        </mc:Choice>
        <mc:Fallback xmlns="">
          <p:sp>
            <p:nvSpPr>
              <p:cNvPr id="74" name="CasellaDiTesto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0440" y="2442820"/>
                <a:ext cx="137524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000" t="-10000" r="-3111" b="-26667"/>
                </a:stretch>
              </a:blipFill>
              <a:ln>
                <a:noFill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CasellaDiTesto 74"/>
          <p:cNvSpPr txBox="1"/>
          <p:nvPr/>
        </p:nvSpPr>
        <p:spPr>
          <a:xfrm>
            <a:off x="7385522" y="1227312"/>
            <a:ext cx="7809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@ y=0</a:t>
            </a:r>
            <a:endParaRPr lang="it-IT" dirty="0"/>
          </a:p>
        </p:txBody>
      </p:sp>
      <p:pic>
        <p:nvPicPr>
          <p:cNvPr id="76" name="Immagine 7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5332" y="3864848"/>
            <a:ext cx="2924583" cy="1895740"/>
          </a:xfrm>
          <a:prstGeom prst="rect">
            <a:avLst/>
          </a:prstGeom>
        </p:spPr>
      </p:pic>
      <p:sp>
        <p:nvSpPr>
          <p:cNvPr id="77" name="CasellaDiTesto 76"/>
          <p:cNvSpPr txBox="1"/>
          <p:nvPr/>
        </p:nvSpPr>
        <p:spPr>
          <a:xfrm>
            <a:off x="5318329" y="5088559"/>
            <a:ext cx="1048044" cy="369332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By @ z=0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CasellaDiTesto 77"/>
              <p:cNvSpPr txBox="1"/>
              <p:nvPr/>
            </p:nvSpPr>
            <p:spPr>
              <a:xfrm>
                <a:off x="5258798" y="3896613"/>
                <a:ext cx="1375248" cy="369332"/>
              </a:xfrm>
              <a:prstGeom prst="rect">
                <a:avLst/>
              </a:prstGeom>
              <a:noFill/>
              <a:ln>
                <a:noFill/>
                <a:headEnd type="none" w="med" len="med"/>
                <a:tailEnd type="none" w="med" len="med"/>
              </a:ln>
            </p:spPr>
            <p:txBody>
              <a:bodyPr wrap="none" rtlCol="0">
                <a:spAutoFit/>
              </a:bodyPr>
              <a:lstStyle/>
              <a:p>
                <a:r>
                  <a:rPr lang="it-IT" dirty="0" err="1" smtClean="0"/>
                  <a:t>Bx</a:t>
                </a:r>
                <a:r>
                  <a:rPr lang="it-IT" dirty="0" smtClean="0"/>
                  <a:t> @ z=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it-IT" i="1" dirty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it-IT" dirty="0"/>
                  <a:t>/4</a:t>
                </a:r>
              </a:p>
            </p:txBody>
          </p:sp>
        </mc:Choice>
        <mc:Fallback xmlns="">
          <p:sp>
            <p:nvSpPr>
              <p:cNvPr id="78" name="CasellaDiTesto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798" y="3896613"/>
                <a:ext cx="1375248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4000" t="-8197" r="-3111" b="-24590"/>
                </a:stretch>
              </a:blipFill>
              <a:ln>
                <a:noFill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CasellaDiTesto 78"/>
          <p:cNvSpPr txBox="1"/>
          <p:nvPr/>
        </p:nvSpPr>
        <p:spPr>
          <a:xfrm>
            <a:off x="8052795" y="564302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y</a:t>
            </a:r>
            <a:endParaRPr lang="it-IT" dirty="0"/>
          </a:p>
        </p:txBody>
      </p:sp>
      <p:cxnSp>
        <p:nvCxnSpPr>
          <p:cNvPr id="80" name="Connettore 2 79"/>
          <p:cNvCxnSpPr/>
          <p:nvPr/>
        </p:nvCxnSpPr>
        <p:spPr>
          <a:xfrm flipV="1">
            <a:off x="8310671" y="5812402"/>
            <a:ext cx="35467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asellaDiTesto 80"/>
          <p:cNvSpPr txBox="1"/>
          <p:nvPr/>
        </p:nvSpPr>
        <p:spPr>
          <a:xfrm>
            <a:off x="7379567" y="3864848"/>
            <a:ext cx="77617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@ x=0</a:t>
            </a:r>
            <a:endParaRPr lang="it-IT" dirty="0"/>
          </a:p>
        </p:txBody>
      </p:sp>
      <p:cxnSp>
        <p:nvCxnSpPr>
          <p:cNvPr id="4" name="Connettore 1 3"/>
          <p:cNvCxnSpPr/>
          <p:nvPr/>
        </p:nvCxnSpPr>
        <p:spPr>
          <a:xfrm>
            <a:off x="4960440" y="743833"/>
            <a:ext cx="0" cy="5285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1898065" y="6197480"/>
            <a:ext cx="69632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@ 0.2 mm -  </a:t>
            </a:r>
            <a:r>
              <a:rPr lang="it-IT" sz="1600" dirty="0" err="1" smtClean="0"/>
              <a:t>dBy</a:t>
            </a:r>
            <a:r>
              <a:rPr lang="it-IT" sz="1600" dirty="0" smtClean="0"/>
              <a:t>/</a:t>
            </a:r>
            <a:r>
              <a:rPr lang="it-IT" sz="1600" dirty="0" err="1" smtClean="0"/>
              <a:t>dy</a:t>
            </a:r>
            <a:r>
              <a:rPr lang="it-IT" sz="1600" dirty="0" smtClean="0"/>
              <a:t> &lt; 0.05%,    </a:t>
            </a:r>
            <a:r>
              <a:rPr lang="it-IT" sz="1600" dirty="0" err="1" smtClean="0"/>
              <a:t>dBy</a:t>
            </a:r>
            <a:r>
              <a:rPr lang="it-IT" sz="1600" dirty="0" smtClean="0"/>
              <a:t>/dx &lt; 0.3%,    </a:t>
            </a:r>
            <a:r>
              <a:rPr lang="it-IT" sz="1600" dirty="0" err="1" smtClean="0"/>
              <a:t>dBx</a:t>
            </a:r>
            <a:r>
              <a:rPr lang="it-IT" sz="1600" dirty="0" smtClean="0"/>
              <a:t>/x &lt; 0.03%,    </a:t>
            </a:r>
            <a:r>
              <a:rPr lang="it-IT" sz="1600" dirty="0" err="1" smtClean="0"/>
              <a:t>dBx</a:t>
            </a:r>
            <a:r>
              <a:rPr lang="it-IT" sz="1600" dirty="0" smtClean="0"/>
              <a:t>/</a:t>
            </a:r>
            <a:r>
              <a:rPr lang="it-IT" sz="1600" dirty="0" err="1" smtClean="0"/>
              <a:t>dy</a:t>
            </a:r>
            <a:r>
              <a:rPr lang="it-IT" sz="1600" dirty="0" smtClean="0"/>
              <a:t> &lt; 0.3% </a:t>
            </a:r>
          </a:p>
          <a:p>
            <a:r>
              <a:rPr lang="it-IT" sz="1600" dirty="0" smtClean="0"/>
              <a:t>@ 0.4 </a:t>
            </a:r>
            <a:r>
              <a:rPr lang="it-IT" sz="1600" dirty="0"/>
              <a:t>m</a:t>
            </a:r>
            <a:r>
              <a:rPr lang="it-IT" sz="1600" dirty="0" smtClean="0"/>
              <a:t>m -  </a:t>
            </a:r>
            <a:r>
              <a:rPr lang="it-IT" sz="1600" dirty="0" err="1" smtClean="0"/>
              <a:t>dBy</a:t>
            </a:r>
            <a:r>
              <a:rPr lang="it-IT" sz="1600" dirty="0" smtClean="0"/>
              <a:t>/</a:t>
            </a:r>
            <a:r>
              <a:rPr lang="it-IT" sz="1600" dirty="0" err="1" smtClean="0"/>
              <a:t>dy</a:t>
            </a:r>
            <a:r>
              <a:rPr lang="it-IT" sz="1600" dirty="0" smtClean="0"/>
              <a:t> </a:t>
            </a:r>
            <a:r>
              <a:rPr lang="it-IT" sz="1600" dirty="0"/>
              <a:t>&lt; </a:t>
            </a:r>
            <a:r>
              <a:rPr lang="it-IT" sz="1600" dirty="0" smtClean="0"/>
              <a:t>0.2%,    </a:t>
            </a:r>
            <a:r>
              <a:rPr lang="it-IT" sz="1600" dirty="0" err="1" smtClean="0"/>
              <a:t>dBy</a:t>
            </a:r>
            <a:r>
              <a:rPr lang="it-IT" sz="1600" dirty="0" smtClean="0"/>
              <a:t>/dx &lt;1.18%,     </a:t>
            </a:r>
            <a:r>
              <a:rPr lang="it-IT" sz="1600" dirty="0" err="1" smtClean="0"/>
              <a:t>dBx</a:t>
            </a:r>
            <a:r>
              <a:rPr lang="it-IT" sz="1600" dirty="0" smtClean="0"/>
              <a:t>/x </a:t>
            </a:r>
            <a:r>
              <a:rPr lang="it-IT" sz="1600" dirty="0"/>
              <a:t>&lt; </a:t>
            </a:r>
            <a:r>
              <a:rPr lang="it-IT" sz="1600" dirty="0" smtClean="0"/>
              <a:t>0.15%,    </a:t>
            </a:r>
            <a:r>
              <a:rPr lang="it-IT" sz="1600" dirty="0" err="1" smtClean="0"/>
              <a:t>dBx</a:t>
            </a:r>
            <a:r>
              <a:rPr lang="it-IT" sz="1600" dirty="0" smtClean="0"/>
              <a:t>/</a:t>
            </a:r>
            <a:r>
              <a:rPr lang="it-IT" sz="1600" dirty="0" err="1" smtClean="0"/>
              <a:t>dy</a:t>
            </a:r>
            <a:r>
              <a:rPr lang="it-IT" sz="1600" dirty="0" smtClean="0"/>
              <a:t> &lt; 1.18% </a:t>
            </a:r>
            <a:endParaRPr lang="it-IT" sz="16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717378" y="759111"/>
            <a:ext cx="370816" cy="332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By</a:t>
            </a:r>
            <a:endParaRPr lang="it-IT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722240" y="1103706"/>
            <a:ext cx="367003" cy="3326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Bx</a:t>
            </a:r>
            <a:endParaRPr lang="it-IT" dirty="0"/>
          </a:p>
        </p:txBody>
      </p:sp>
      <p:cxnSp>
        <p:nvCxnSpPr>
          <p:cNvPr id="48" name="Connettore 2 47"/>
          <p:cNvCxnSpPr/>
          <p:nvPr/>
        </p:nvCxnSpPr>
        <p:spPr>
          <a:xfrm flipH="1">
            <a:off x="265156" y="925459"/>
            <a:ext cx="428687" cy="0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H="1">
            <a:off x="277863" y="1301466"/>
            <a:ext cx="428687" cy="0"/>
          </a:xfrm>
          <a:prstGeom prst="straightConnector1">
            <a:avLst/>
          </a:prstGeom>
          <a:ln w="19050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167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480" y="241598"/>
            <a:ext cx="9005955" cy="502210"/>
          </a:xfrm>
          <a:noFill/>
        </p:spPr>
        <p:txBody>
          <a:bodyPr>
            <a:noAutofit/>
          </a:bodyPr>
          <a:lstStyle/>
          <a:p>
            <a:pPr algn="ctr"/>
            <a:r>
              <a:rPr lang="en-GB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magnets design and field integrals</a:t>
            </a:r>
            <a:endParaRPr lang="en-GB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CasellaDiTesto 78"/>
              <p:cNvSpPr txBox="1"/>
              <p:nvPr/>
            </p:nvSpPr>
            <p:spPr>
              <a:xfrm>
                <a:off x="5868259" y="1075555"/>
                <a:ext cx="3165906" cy="9233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Standard block size </a:t>
                </a:r>
                <a:r>
                  <a:rPr lang="en-GB" dirty="0" err="1" smtClean="0"/>
                  <a:t>lz</a:t>
                </a:r>
                <a:r>
                  <a:rPr lang="en-GB" dirty="0" smtClean="0"/>
                  <a:t> </a:t>
                </a:r>
                <a:r>
                  <a:rPr lang="en-GB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GB" dirty="0"/>
                  <a:t>/4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Symmetric           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Zero-displacement orbit</a:t>
                </a:r>
                <a:endParaRPr lang="en-GB" dirty="0"/>
              </a:p>
            </p:txBody>
          </p:sp>
        </mc:Choice>
        <mc:Fallback xmlns="">
          <p:sp>
            <p:nvSpPr>
              <p:cNvPr id="79" name="CasellaDiTesto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259" y="1075555"/>
                <a:ext cx="3165906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1349" t="-3289" b="-92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po 2"/>
          <p:cNvGrpSpPr/>
          <p:nvPr/>
        </p:nvGrpSpPr>
        <p:grpSpPr>
          <a:xfrm>
            <a:off x="217963" y="927182"/>
            <a:ext cx="6727596" cy="1296000"/>
            <a:chOff x="957766" y="1216343"/>
            <a:chExt cx="6727596" cy="1296000"/>
          </a:xfrm>
        </p:grpSpPr>
        <p:grpSp>
          <p:nvGrpSpPr>
            <p:cNvPr id="5" name="Gruppo 4"/>
            <p:cNvGrpSpPr/>
            <p:nvPr/>
          </p:nvGrpSpPr>
          <p:grpSpPr>
            <a:xfrm>
              <a:off x="1007185" y="1445924"/>
              <a:ext cx="6678177" cy="983601"/>
              <a:chOff x="871685" y="1143300"/>
              <a:chExt cx="8783649" cy="1403673"/>
            </a:xfrm>
          </p:grpSpPr>
          <p:sp>
            <p:nvSpPr>
              <p:cNvPr id="8" name="Rettangolo 7"/>
              <p:cNvSpPr/>
              <p:nvPr/>
            </p:nvSpPr>
            <p:spPr>
              <a:xfrm>
                <a:off x="4150577" y="1193858"/>
                <a:ext cx="410954" cy="79146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" name="Rettangolo 8"/>
              <p:cNvSpPr/>
              <p:nvPr/>
            </p:nvSpPr>
            <p:spPr>
              <a:xfrm>
                <a:off x="4564162" y="1195123"/>
                <a:ext cx="410954" cy="7914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0" name="Rettangolo 9"/>
              <p:cNvSpPr/>
              <p:nvPr/>
            </p:nvSpPr>
            <p:spPr>
              <a:xfrm>
                <a:off x="4970874" y="1192594"/>
                <a:ext cx="410954" cy="79146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" name="Rettangolo 10"/>
              <p:cNvSpPr/>
              <p:nvPr/>
            </p:nvSpPr>
            <p:spPr>
              <a:xfrm>
                <a:off x="5384460" y="1193858"/>
                <a:ext cx="410954" cy="7914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8" name="Connettore 2 17"/>
              <p:cNvCxnSpPr/>
              <p:nvPr/>
            </p:nvCxnSpPr>
            <p:spPr>
              <a:xfrm flipV="1">
                <a:off x="4356055" y="1342443"/>
                <a:ext cx="0" cy="47944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ttore 2 20"/>
              <p:cNvCxnSpPr/>
              <p:nvPr/>
            </p:nvCxnSpPr>
            <p:spPr>
              <a:xfrm>
                <a:off x="5169178" y="1354042"/>
                <a:ext cx="0" cy="47944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ttore 2 21"/>
              <p:cNvCxnSpPr/>
              <p:nvPr/>
            </p:nvCxnSpPr>
            <p:spPr>
              <a:xfrm rot="16200000">
                <a:off x="4760333" y="1477703"/>
                <a:ext cx="0" cy="251679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ttore 2 22"/>
              <p:cNvCxnSpPr/>
              <p:nvPr/>
            </p:nvCxnSpPr>
            <p:spPr>
              <a:xfrm rot="5400000" flipH="1">
                <a:off x="5586406" y="1485313"/>
                <a:ext cx="0" cy="251679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ttangolo 26"/>
              <p:cNvSpPr/>
              <p:nvPr/>
            </p:nvSpPr>
            <p:spPr>
              <a:xfrm>
                <a:off x="2508224" y="1191329"/>
                <a:ext cx="410954" cy="79146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8" name="Rettangolo 27"/>
              <p:cNvSpPr/>
              <p:nvPr/>
            </p:nvSpPr>
            <p:spPr>
              <a:xfrm>
                <a:off x="2921810" y="1192594"/>
                <a:ext cx="410954" cy="7914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9" name="Rettangolo 28"/>
              <p:cNvSpPr/>
              <p:nvPr/>
            </p:nvSpPr>
            <p:spPr>
              <a:xfrm>
                <a:off x="3328522" y="1190065"/>
                <a:ext cx="410954" cy="79146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0" name="Rettangolo 29"/>
              <p:cNvSpPr/>
              <p:nvPr/>
            </p:nvSpPr>
            <p:spPr>
              <a:xfrm>
                <a:off x="3742108" y="1191329"/>
                <a:ext cx="410954" cy="7914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35" name="Connettore 2 34"/>
              <p:cNvCxnSpPr/>
              <p:nvPr/>
            </p:nvCxnSpPr>
            <p:spPr>
              <a:xfrm flipV="1">
                <a:off x="2713702" y="1339914"/>
                <a:ext cx="0" cy="47944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ttore 2 37"/>
              <p:cNvCxnSpPr/>
              <p:nvPr/>
            </p:nvCxnSpPr>
            <p:spPr>
              <a:xfrm>
                <a:off x="3526826" y="1351513"/>
                <a:ext cx="0" cy="47944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ttore 2 38"/>
              <p:cNvCxnSpPr/>
              <p:nvPr/>
            </p:nvCxnSpPr>
            <p:spPr>
              <a:xfrm rot="16200000">
                <a:off x="3117980" y="1475174"/>
                <a:ext cx="0" cy="251679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ttore 2 39"/>
              <p:cNvCxnSpPr/>
              <p:nvPr/>
            </p:nvCxnSpPr>
            <p:spPr>
              <a:xfrm rot="5400000" flipH="1">
                <a:off x="3944053" y="1482784"/>
                <a:ext cx="0" cy="251679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CasellaDiTesto 42"/>
              <p:cNvSpPr txBox="1"/>
              <p:nvPr/>
            </p:nvSpPr>
            <p:spPr>
              <a:xfrm>
                <a:off x="4041971" y="2019908"/>
                <a:ext cx="868348" cy="5270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Z=0</a:t>
                </a:r>
                <a:endParaRPr lang="en-GB" dirty="0"/>
              </a:p>
            </p:txBody>
          </p:sp>
          <p:sp>
            <p:nvSpPr>
              <p:cNvPr id="44" name="Rettangolo 43"/>
              <p:cNvSpPr/>
              <p:nvPr/>
            </p:nvSpPr>
            <p:spPr>
              <a:xfrm>
                <a:off x="5799404" y="1191329"/>
                <a:ext cx="410954" cy="79146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46" name="Connettore 2 45"/>
              <p:cNvCxnSpPr/>
              <p:nvPr/>
            </p:nvCxnSpPr>
            <p:spPr>
              <a:xfrm flipV="1">
                <a:off x="6004883" y="1339914"/>
                <a:ext cx="0" cy="47944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Rettangolo 47"/>
              <p:cNvSpPr/>
              <p:nvPr/>
            </p:nvSpPr>
            <p:spPr>
              <a:xfrm>
                <a:off x="6220255" y="1183729"/>
                <a:ext cx="410954" cy="7914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52" name="Connettore 2 51"/>
              <p:cNvCxnSpPr/>
              <p:nvPr/>
            </p:nvCxnSpPr>
            <p:spPr>
              <a:xfrm rot="16200000">
                <a:off x="6416426" y="1466309"/>
                <a:ext cx="0" cy="251679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Rettangolo 55"/>
              <p:cNvSpPr/>
              <p:nvPr/>
            </p:nvSpPr>
            <p:spPr>
              <a:xfrm>
                <a:off x="1028331" y="1183427"/>
                <a:ext cx="104400" cy="79146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7" name="Rettangolo 56"/>
              <p:cNvSpPr/>
              <p:nvPr/>
            </p:nvSpPr>
            <p:spPr>
              <a:xfrm>
                <a:off x="1392489" y="1184692"/>
                <a:ext cx="205200" cy="7914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8" name="Rettangolo 57"/>
              <p:cNvSpPr/>
              <p:nvPr/>
            </p:nvSpPr>
            <p:spPr>
              <a:xfrm>
                <a:off x="1737416" y="1182163"/>
                <a:ext cx="309600" cy="79146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9" name="Rettangolo 58"/>
              <p:cNvSpPr/>
              <p:nvPr/>
            </p:nvSpPr>
            <p:spPr>
              <a:xfrm>
                <a:off x="2101574" y="1183427"/>
                <a:ext cx="410954" cy="7914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60" name="Connettore 2 59"/>
              <p:cNvCxnSpPr/>
              <p:nvPr/>
            </p:nvCxnSpPr>
            <p:spPr>
              <a:xfrm flipV="1">
                <a:off x="1073168" y="1332012"/>
                <a:ext cx="0" cy="47944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ttore 2 60"/>
              <p:cNvCxnSpPr/>
              <p:nvPr/>
            </p:nvCxnSpPr>
            <p:spPr>
              <a:xfrm>
                <a:off x="1886292" y="1343611"/>
                <a:ext cx="0" cy="47944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ttore 2 61"/>
              <p:cNvCxnSpPr/>
              <p:nvPr/>
            </p:nvCxnSpPr>
            <p:spPr>
              <a:xfrm rot="16200000">
                <a:off x="1477446" y="1467272"/>
                <a:ext cx="0" cy="251679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ttore 2 62"/>
              <p:cNvCxnSpPr/>
              <p:nvPr/>
            </p:nvCxnSpPr>
            <p:spPr>
              <a:xfrm rot="5400000" flipH="1">
                <a:off x="2303519" y="1474882"/>
                <a:ext cx="0" cy="251679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Rettangolo 63"/>
              <p:cNvSpPr/>
              <p:nvPr/>
            </p:nvSpPr>
            <p:spPr>
              <a:xfrm>
                <a:off x="1691358" y="1187543"/>
                <a:ext cx="410954" cy="791469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5" name="Rettangolo 64"/>
              <p:cNvSpPr/>
              <p:nvPr/>
            </p:nvSpPr>
            <p:spPr>
              <a:xfrm>
                <a:off x="1287699" y="1191659"/>
                <a:ext cx="410954" cy="791469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" name="Rettangolo 65"/>
              <p:cNvSpPr/>
              <p:nvPr/>
            </p:nvSpPr>
            <p:spPr>
              <a:xfrm>
                <a:off x="871685" y="1183418"/>
                <a:ext cx="410954" cy="791469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" name="Rettangolo 66"/>
              <p:cNvSpPr/>
              <p:nvPr/>
            </p:nvSpPr>
            <p:spPr>
              <a:xfrm>
                <a:off x="7654987" y="1196422"/>
                <a:ext cx="104400" cy="79146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" name="Rettangolo 67"/>
              <p:cNvSpPr/>
              <p:nvPr/>
            </p:nvSpPr>
            <p:spPr>
              <a:xfrm>
                <a:off x="7178397" y="1189185"/>
                <a:ext cx="205200" cy="7914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" name="Rettangolo 68"/>
              <p:cNvSpPr/>
              <p:nvPr/>
            </p:nvSpPr>
            <p:spPr>
              <a:xfrm>
                <a:off x="6699151" y="1189140"/>
                <a:ext cx="309600" cy="79146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70" name="Connettore 2 69"/>
              <p:cNvCxnSpPr/>
              <p:nvPr/>
            </p:nvCxnSpPr>
            <p:spPr>
              <a:xfrm flipV="1">
                <a:off x="7699824" y="1345007"/>
                <a:ext cx="0" cy="47944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nettore 2 70"/>
              <p:cNvCxnSpPr/>
              <p:nvPr/>
            </p:nvCxnSpPr>
            <p:spPr>
              <a:xfrm>
                <a:off x="6848027" y="1350588"/>
                <a:ext cx="0" cy="479448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Connettore 2 71"/>
              <p:cNvCxnSpPr/>
              <p:nvPr/>
            </p:nvCxnSpPr>
            <p:spPr>
              <a:xfrm rot="16200000">
                <a:off x="7263354" y="1471765"/>
                <a:ext cx="0" cy="251679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ettangolo 72"/>
              <p:cNvSpPr/>
              <p:nvPr/>
            </p:nvSpPr>
            <p:spPr>
              <a:xfrm>
                <a:off x="6653093" y="1194520"/>
                <a:ext cx="410954" cy="791469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" name="Rettangolo 73"/>
              <p:cNvSpPr/>
              <p:nvPr/>
            </p:nvSpPr>
            <p:spPr>
              <a:xfrm>
                <a:off x="7073607" y="1196152"/>
                <a:ext cx="410954" cy="791469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" name="Rettangolo 74"/>
              <p:cNvSpPr/>
              <p:nvPr/>
            </p:nvSpPr>
            <p:spPr>
              <a:xfrm>
                <a:off x="7498341" y="1196413"/>
                <a:ext cx="410954" cy="791469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0" name="CasellaDiTesto 79"/>
              <p:cNvSpPr txBox="1"/>
              <p:nvPr/>
            </p:nvSpPr>
            <p:spPr>
              <a:xfrm>
                <a:off x="9412362" y="1143300"/>
                <a:ext cx="242972" cy="527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6" name="CasellaDiTesto 5"/>
            <p:cNvSpPr txBox="1"/>
            <p:nvPr/>
          </p:nvSpPr>
          <p:spPr>
            <a:xfrm>
              <a:off x="957766" y="2018385"/>
              <a:ext cx="10967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¼   ½   ¾ </a:t>
              </a:r>
              <a:endParaRPr lang="en-GB" sz="2000" dirty="0"/>
            </a:p>
          </p:txBody>
        </p:sp>
        <p:sp>
          <p:nvSpPr>
            <p:cNvPr id="106" name="CasellaDiTesto 105"/>
            <p:cNvSpPr txBox="1"/>
            <p:nvPr/>
          </p:nvSpPr>
          <p:spPr>
            <a:xfrm>
              <a:off x="5393349" y="2041307"/>
              <a:ext cx="11544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/>
                <a:t>¾   ½   ¼  </a:t>
              </a:r>
              <a:endParaRPr lang="en-GB" sz="2000" dirty="0"/>
            </a:p>
          </p:txBody>
        </p:sp>
        <p:cxnSp>
          <p:nvCxnSpPr>
            <p:cNvPr id="26" name="Connettore 2 25"/>
            <p:cNvCxnSpPr/>
            <p:nvPr/>
          </p:nvCxnSpPr>
          <p:spPr>
            <a:xfrm rot="16200000">
              <a:off x="3008339" y="1864343"/>
              <a:ext cx="1296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Rettangolo 117"/>
          <p:cNvSpPr/>
          <p:nvPr/>
        </p:nvSpPr>
        <p:spPr>
          <a:xfrm>
            <a:off x="1338733" y="5900853"/>
            <a:ext cx="6431157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within typical values (</a:t>
            </a:r>
            <a:r>
              <a:rPr lang="en-GB" dirty="0" err="1" smtClean="0"/>
              <a:t>I</a:t>
            </a:r>
            <a:r>
              <a:rPr lang="en-GB" baseline="-30000" dirty="0" err="1" smtClean="0"/>
              <a:t>x,y</a:t>
            </a:r>
            <a:r>
              <a:rPr lang="en-GB" dirty="0" smtClean="0"/>
              <a:t> &lt;0.5 G m, </a:t>
            </a:r>
            <a:r>
              <a:rPr lang="en-GB" dirty="0" err="1" smtClean="0"/>
              <a:t>II</a:t>
            </a:r>
            <a:r>
              <a:rPr lang="en-GB" baseline="-30000" dirty="0" err="1" smtClean="0"/>
              <a:t>x,y</a:t>
            </a:r>
            <a:r>
              <a:rPr lang="en-GB" dirty="0" smtClean="0"/>
              <a:t> &lt;0.5 G m</a:t>
            </a:r>
            <a:r>
              <a:rPr lang="en-GB" baseline="30000" dirty="0" smtClean="0"/>
              <a:t>2</a:t>
            </a:r>
            <a:r>
              <a:rPr lang="en-GB" dirty="0" smtClean="0"/>
              <a:t>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ending magnets distance/width optimized for LP operation</a:t>
            </a:r>
          </a:p>
        </p:txBody>
      </p:sp>
      <p:grpSp>
        <p:nvGrpSpPr>
          <p:cNvPr id="119" name="Gruppo 118"/>
          <p:cNvGrpSpPr/>
          <p:nvPr/>
        </p:nvGrpSpPr>
        <p:grpSpPr>
          <a:xfrm>
            <a:off x="816817" y="3125033"/>
            <a:ext cx="4724083" cy="2432162"/>
            <a:chOff x="442127" y="3034602"/>
            <a:chExt cx="4724083" cy="2432162"/>
          </a:xfrm>
        </p:grpSpPr>
        <p:pic>
          <p:nvPicPr>
            <p:cNvPr id="120" name="Immagine 1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782" y="3054697"/>
              <a:ext cx="4195396" cy="2412067"/>
            </a:xfrm>
            <a:prstGeom prst="rect">
              <a:avLst/>
            </a:prstGeom>
          </p:spPr>
        </p:pic>
        <p:sp>
          <p:nvSpPr>
            <p:cNvPr id="121" name="Rettangolo 120"/>
            <p:cNvSpPr/>
            <p:nvPr/>
          </p:nvSpPr>
          <p:spPr>
            <a:xfrm>
              <a:off x="3568522" y="3485102"/>
              <a:ext cx="1597688" cy="4318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2" name="Rettangolo 121"/>
            <p:cNvSpPr/>
            <p:nvPr/>
          </p:nvSpPr>
          <p:spPr>
            <a:xfrm>
              <a:off x="1609207" y="3246084"/>
              <a:ext cx="964641" cy="221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3" name="Rettangolo 122"/>
            <p:cNvSpPr/>
            <p:nvPr/>
          </p:nvSpPr>
          <p:spPr>
            <a:xfrm>
              <a:off x="442127" y="3034602"/>
              <a:ext cx="3145135" cy="242165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124" name="Gruppo 123"/>
          <p:cNvGrpSpPr/>
          <p:nvPr/>
        </p:nvGrpSpPr>
        <p:grpSpPr>
          <a:xfrm>
            <a:off x="5098498" y="3125033"/>
            <a:ext cx="4484477" cy="2421653"/>
            <a:chOff x="4855028" y="3140337"/>
            <a:chExt cx="4484477" cy="2421653"/>
          </a:xfrm>
        </p:grpSpPr>
        <p:pic>
          <p:nvPicPr>
            <p:cNvPr id="125" name="Immagine 1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77691" y="3356616"/>
              <a:ext cx="4149670" cy="1989097"/>
            </a:xfrm>
            <a:prstGeom prst="rect">
              <a:avLst/>
            </a:prstGeom>
          </p:spPr>
        </p:pic>
        <p:grpSp>
          <p:nvGrpSpPr>
            <p:cNvPr id="126" name="Gruppo 125"/>
            <p:cNvGrpSpPr/>
            <p:nvPr/>
          </p:nvGrpSpPr>
          <p:grpSpPr>
            <a:xfrm>
              <a:off x="4855028" y="3140337"/>
              <a:ext cx="4484477" cy="2421653"/>
              <a:chOff x="4855028" y="3140337"/>
              <a:chExt cx="4484477" cy="2421653"/>
            </a:xfrm>
          </p:grpSpPr>
          <p:sp>
            <p:nvSpPr>
              <p:cNvPr id="127" name="Rettangolo 126"/>
              <p:cNvSpPr/>
              <p:nvPr/>
            </p:nvSpPr>
            <p:spPr>
              <a:xfrm>
                <a:off x="7741817" y="4406668"/>
                <a:ext cx="1597688" cy="4318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8" name="Rettangolo 127"/>
              <p:cNvSpPr/>
              <p:nvPr/>
            </p:nvSpPr>
            <p:spPr>
              <a:xfrm>
                <a:off x="5958673" y="3577213"/>
                <a:ext cx="964641" cy="2210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ettangolo 128"/>
              <p:cNvSpPr/>
              <p:nvPr/>
            </p:nvSpPr>
            <p:spPr>
              <a:xfrm>
                <a:off x="4855028" y="3140337"/>
                <a:ext cx="3145135" cy="242165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130" name="CasellaDiTesto 129"/>
          <p:cNvSpPr txBox="1"/>
          <p:nvPr/>
        </p:nvSpPr>
        <p:spPr>
          <a:xfrm>
            <a:off x="1950157" y="328685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I1 (G m)</a:t>
            </a:r>
            <a:endParaRPr lang="en-GB" dirty="0"/>
          </a:p>
        </p:txBody>
      </p:sp>
      <p:sp>
        <p:nvSpPr>
          <p:cNvPr id="131" name="CasellaDiTesto 130"/>
          <p:cNvSpPr txBox="1"/>
          <p:nvPr/>
        </p:nvSpPr>
        <p:spPr>
          <a:xfrm>
            <a:off x="6157718" y="3480819"/>
            <a:ext cx="1053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I2 (G m</a:t>
            </a:r>
            <a:r>
              <a:rPr lang="en-GB" baseline="30000" dirty="0" smtClean="0"/>
              <a:t>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32" name="CasellaDiTesto 131"/>
          <p:cNvSpPr txBox="1"/>
          <p:nvPr/>
        </p:nvSpPr>
        <p:spPr>
          <a:xfrm>
            <a:off x="2915711" y="3850151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Δz</a:t>
            </a:r>
            <a:r>
              <a:rPr lang="en-GB" dirty="0" smtClean="0"/>
              <a:t>/</a:t>
            </a:r>
            <a:r>
              <a:rPr lang="en-GB" dirty="0" err="1" smtClean="0"/>
              <a:t>λu</a:t>
            </a:r>
            <a:endParaRPr lang="en-GB" dirty="0"/>
          </a:p>
        </p:txBody>
      </p:sp>
      <p:sp>
        <p:nvSpPr>
          <p:cNvPr id="133" name="CasellaDiTesto 132"/>
          <p:cNvSpPr txBox="1"/>
          <p:nvPr/>
        </p:nvSpPr>
        <p:spPr>
          <a:xfrm>
            <a:off x="7530887" y="4715429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Δz</a:t>
            </a:r>
            <a:r>
              <a:rPr lang="en-GB" dirty="0" smtClean="0"/>
              <a:t>/</a:t>
            </a:r>
            <a:r>
              <a:rPr lang="en-GB" dirty="0" err="1" smtClean="0"/>
              <a:t>λu</a:t>
            </a:r>
            <a:endParaRPr lang="en-GB" dirty="0"/>
          </a:p>
        </p:txBody>
      </p:sp>
      <p:sp>
        <p:nvSpPr>
          <p:cNvPr id="134" name="CasellaDiTesto 133"/>
          <p:cNvSpPr txBox="1"/>
          <p:nvPr/>
        </p:nvSpPr>
        <p:spPr>
          <a:xfrm>
            <a:off x="1604933" y="2536996"/>
            <a:ext cx="6164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Variation of Field Integrals with phase (</a:t>
            </a:r>
            <a:r>
              <a:rPr lang="en-GB" b="1" dirty="0" err="1" smtClean="0"/>
              <a:t>Δz</a:t>
            </a:r>
            <a:r>
              <a:rPr lang="en-GB" b="1" dirty="0" smtClean="0"/>
              <a:t>/</a:t>
            </a:r>
            <a:r>
              <a:rPr lang="en-GB" b="1" dirty="0" err="1" smtClean="0"/>
              <a:t>λu</a:t>
            </a:r>
            <a:r>
              <a:rPr lang="en-GB" b="1" dirty="0" smtClean="0"/>
              <a:t>) at minimum gap</a:t>
            </a:r>
          </a:p>
          <a:p>
            <a:endParaRPr lang="en-GB" dirty="0"/>
          </a:p>
        </p:txBody>
      </p:sp>
      <p:grpSp>
        <p:nvGrpSpPr>
          <p:cNvPr id="7" name="Gruppo 6"/>
          <p:cNvGrpSpPr/>
          <p:nvPr/>
        </p:nvGrpSpPr>
        <p:grpSpPr>
          <a:xfrm>
            <a:off x="4133771" y="4054974"/>
            <a:ext cx="798844" cy="713927"/>
            <a:chOff x="4073483" y="4054974"/>
            <a:chExt cx="798844" cy="713927"/>
          </a:xfrm>
        </p:grpSpPr>
        <p:sp>
          <p:nvSpPr>
            <p:cNvPr id="135" name="CasellaDiTesto 134"/>
            <p:cNvSpPr txBox="1"/>
            <p:nvPr/>
          </p:nvSpPr>
          <p:spPr>
            <a:xfrm>
              <a:off x="4525705" y="4054974"/>
              <a:ext cx="3465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Iy</a:t>
              </a:r>
              <a:endParaRPr lang="en-GB" dirty="0"/>
            </a:p>
          </p:txBody>
        </p:sp>
        <p:sp>
          <p:nvSpPr>
            <p:cNvPr id="136" name="CasellaDiTesto 135"/>
            <p:cNvSpPr txBox="1"/>
            <p:nvPr/>
          </p:nvSpPr>
          <p:spPr>
            <a:xfrm>
              <a:off x="4530567" y="4399569"/>
              <a:ext cx="3417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Ix</a:t>
              </a:r>
              <a:endParaRPr lang="en-GB" dirty="0"/>
            </a:p>
          </p:txBody>
        </p:sp>
        <p:cxnSp>
          <p:nvCxnSpPr>
            <p:cNvPr id="137" name="Connettore 2 136"/>
            <p:cNvCxnSpPr/>
            <p:nvPr/>
          </p:nvCxnSpPr>
          <p:spPr>
            <a:xfrm flipH="1">
              <a:off x="4073483" y="4221322"/>
              <a:ext cx="428687" cy="0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ttore 2 137"/>
            <p:cNvCxnSpPr/>
            <p:nvPr/>
          </p:nvCxnSpPr>
          <p:spPr>
            <a:xfrm flipH="1">
              <a:off x="4086190" y="4597329"/>
              <a:ext cx="428687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4814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299" y="952592"/>
            <a:ext cx="4572638" cy="293410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49" y="971599"/>
            <a:ext cx="4563112" cy="299126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7355" y="191229"/>
            <a:ext cx="2059313" cy="685198"/>
          </a:xfrm>
          <a:noFill/>
        </p:spPr>
        <p:txBody>
          <a:bodyPr/>
          <a:lstStyle/>
          <a:p>
            <a:pPr algn="ctr"/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Trajectory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677122" y="4040074"/>
            <a:ext cx="3788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For a 2 m long undulator (</a:t>
            </a:r>
            <a:r>
              <a:rPr lang="en-GB" dirty="0" err="1" smtClean="0"/>
              <a:t>Nper</a:t>
            </a:r>
            <a:r>
              <a:rPr lang="en-GB" dirty="0" smtClean="0"/>
              <a:t>=110)</a:t>
            </a:r>
            <a:endParaRPr lang="en-GB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8370" y="121064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LP (H)</a:t>
            </a:r>
            <a:endParaRPr lang="en-GB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831359" y="4806987"/>
            <a:ext cx="748000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Exit position and angle must be close to 0 for an electron moving on axis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Optimized for the LP operation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&gt; 0 value in CP due to the magnetic properties of </a:t>
            </a:r>
            <a:r>
              <a:rPr lang="en-GB" dirty="0" err="1" smtClean="0"/>
              <a:t>NdFeB</a:t>
            </a:r>
            <a:endParaRPr lang="en-GB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Can be managed by correctors and/or correction coils</a:t>
            </a:r>
            <a:endParaRPr lang="en-GB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13030" y="1274008"/>
            <a:ext cx="428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CP</a:t>
            </a:r>
            <a:endParaRPr lang="en-GB" b="1" dirty="0"/>
          </a:p>
        </p:txBody>
      </p:sp>
      <p:grpSp>
        <p:nvGrpSpPr>
          <p:cNvPr id="23" name="Gruppo 22"/>
          <p:cNvGrpSpPr/>
          <p:nvPr/>
        </p:nvGrpSpPr>
        <p:grpSpPr>
          <a:xfrm>
            <a:off x="7829267" y="1020559"/>
            <a:ext cx="1016211" cy="713927"/>
            <a:chOff x="3968130" y="1109625"/>
            <a:chExt cx="1016211" cy="713927"/>
          </a:xfrm>
        </p:grpSpPr>
        <p:sp>
          <p:nvSpPr>
            <p:cNvPr id="18" name="CasellaDiTesto 17"/>
            <p:cNvSpPr txBox="1"/>
            <p:nvPr/>
          </p:nvSpPr>
          <p:spPr>
            <a:xfrm>
              <a:off x="4420352" y="1109625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hor</a:t>
              </a:r>
              <a:endParaRPr lang="en-GB" dirty="0"/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4425214" y="1454220"/>
              <a:ext cx="559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vert</a:t>
              </a:r>
              <a:endParaRPr lang="en-GB" dirty="0"/>
            </a:p>
          </p:txBody>
        </p:sp>
        <p:cxnSp>
          <p:nvCxnSpPr>
            <p:cNvPr id="20" name="Connettore 2 19"/>
            <p:cNvCxnSpPr/>
            <p:nvPr/>
          </p:nvCxnSpPr>
          <p:spPr>
            <a:xfrm flipH="1">
              <a:off x="3968130" y="1275973"/>
              <a:ext cx="428687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2 20"/>
            <p:cNvCxnSpPr/>
            <p:nvPr/>
          </p:nvCxnSpPr>
          <p:spPr>
            <a:xfrm flipH="1">
              <a:off x="3980837" y="1651980"/>
              <a:ext cx="428687" cy="0"/>
            </a:xfrm>
            <a:prstGeom prst="straightConnector1">
              <a:avLst/>
            </a:prstGeom>
            <a:ln w="19050">
              <a:solidFill>
                <a:srgbClr val="3406FA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892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657" y="3355035"/>
            <a:ext cx="3096057" cy="2191056"/>
          </a:xfrm>
          <a:prstGeom prst="rect">
            <a:avLst/>
          </a:prstGeom>
        </p:spPr>
      </p:pic>
      <p:pic>
        <p:nvPicPr>
          <p:cNvPr id="41" name="Immagin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316" y="3355035"/>
            <a:ext cx="3115110" cy="2210108"/>
          </a:xfrm>
          <a:prstGeom prst="rect">
            <a:avLst/>
          </a:prstGeom>
        </p:spPr>
      </p:pic>
      <p:grpSp>
        <p:nvGrpSpPr>
          <p:cNvPr id="40" name="Gruppo 39"/>
          <p:cNvGrpSpPr/>
          <p:nvPr/>
        </p:nvGrpSpPr>
        <p:grpSpPr>
          <a:xfrm>
            <a:off x="269657" y="798957"/>
            <a:ext cx="3105583" cy="2200582"/>
            <a:chOff x="269657" y="798957"/>
            <a:chExt cx="3105583" cy="2200582"/>
          </a:xfrm>
        </p:grpSpPr>
        <p:pic>
          <p:nvPicPr>
            <p:cNvPr id="12" name="Immagin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657" y="798957"/>
              <a:ext cx="3105583" cy="2200582"/>
            </a:xfrm>
            <a:prstGeom prst="rect">
              <a:avLst/>
            </a:prstGeom>
          </p:spPr>
        </p:pic>
        <p:sp>
          <p:nvSpPr>
            <p:cNvPr id="30" name="Rettangolo 29"/>
            <p:cNvSpPr/>
            <p:nvPr/>
          </p:nvSpPr>
          <p:spPr>
            <a:xfrm>
              <a:off x="343100" y="1838608"/>
              <a:ext cx="42992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b="1" dirty="0" smtClean="0"/>
                <a:t>LP</a:t>
              </a:r>
              <a:endParaRPr lang="en-GB" sz="2000" b="1" dirty="0"/>
            </a:p>
          </p:txBody>
        </p:sp>
        <p:sp>
          <p:nvSpPr>
            <p:cNvPr id="35" name="CasellaDiTesto 34"/>
            <p:cNvSpPr txBox="1"/>
            <p:nvPr/>
          </p:nvSpPr>
          <p:spPr>
            <a:xfrm>
              <a:off x="1627560" y="2410046"/>
              <a:ext cx="1326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off: 0.5 mm </a:t>
              </a:r>
              <a:endParaRPr lang="en-GB" dirty="0"/>
            </a:p>
          </p:txBody>
        </p:sp>
      </p:grpSp>
      <p:pic>
        <p:nvPicPr>
          <p:cNvPr id="39" name="Immagin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69" y="807485"/>
            <a:ext cx="3096057" cy="2191056"/>
          </a:xfrm>
          <a:prstGeom prst="rect">
            <a:avLst/>
          </a:prstGeom>
        </p:spPr>
      </p:pic>
      <p:sp>
        <p:nvSpPr>
          <p:cNvPr id="3" name="Titolo 1"/>
          <p:cNvSpPr txBox="1">
            <a:spLocks/>
          </p:cNvSpPr>
          <p:nvPr/>
        </p:nvSpPr>
        <p:spPr>
          <a:xfrm>
            <a:off x="426577" y="138133"/>
            <a:ext cx="4850297" cy="6314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Focusing properties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941928" y="298880"/>
            <a:ext cx="256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Looking at the Trajectory: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71688" y="5685364"/>
            <a:ext cx="2940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LP - Focusing in X, def. In Y</a:t>
            </a:r>
            <a:endParaRPr lang="en-GB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3737047" y="5704534"/>
            <a:ext cx="4978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CP - Focusing in both planes with equal strength</a:t>
            </a:r>
            <a:endParaRPr lang="en-GB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49086" y="6102008"/>
            <a:ext cx="881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Focusing map can be evaluated numerically (Kick maps = Kick angle vs entrance position)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Linear variation of Kick angles with the off-axis displacement for entrance offset &lt; 0.8 mm</a:t>
            </a:r>
            <a:endParaRPr lang="en-GB" dirty="0"/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5132" y="798957"/>
            <a:ext cx="3105583" cy="2200582"/>
          </a:xfrm>
          <a:prstGeom prst="rect">
            <a:avLst/>
          </a:prstGeom>
        </p:spPr>
      </p:pic>
      <p:pic>
        <p:nvPicPr>
          <p:cNvPr id="25" name="Immagin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34741" y="3355035"/>
            <a:ext cx="3124636" cy="2210108"/>
          </a:xfrm>
          <a:prstGeom prst="rect">
            <a:avLst/>
          </a:prstGeom>
        </p:spPr>
      </p:pic>
      <p:grpSp>
        <p:nvGrpSpPr>
          <p:cNvPr id="38" name="Gruppo 37"/>
          <p:cNvGrpSpPr/>
          <p:nvPr/>
        </p:nvGrpSpPr>
        <p:grpSpPr>
          <a:xfrm>
            <a:off x="7948430" y="245983"/>
            <a:ext cx="1016211" cy="713927"/>
            <a:chOff x="-995736" y="1494013"/>
            <a:chExt cx="1016211" cy="713927"/>
          </a:xfrm>
        </p:grpSpPr>
        <p:sp>
          <p:nvSpPr>
            <p:cNvPr id="26" name="CasellaDiTesto 25"/>
            <p:cNvSpPr txBox="1"/>
            <p:nvPr/>
          </p:nvSpPr>
          <p:spPr>
            <a:xfrm>
              <a:off x="-543514" y="1494013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hor</a:t>
              </a:r>
              <a:endParaRPr lang="en-GB" dirty="0"/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-538652" y="1838608"/>
              <a:ext cx="559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vert</a:t>
              </a:r>
              <a:endParaRPr lang="en-GB" dirty="0"/>
            </a:p>
          </p:txBody>
        </p:sp>
        <p:cxnSp>
          <p:nvCxnSpPr>
            <p:cNvPr id="28" name="Connettore 2 27"/>
            <p:cNvCxnSpPr/>
            <p:nvPr/>
          </p:nvCxnSpPr>
          <p:spPr>
            <a:xfrm flipH="1">
              <a:off x="-995736" y="1660361"/>
              <a:ext cx="428687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2 28"/>
            <p:cNvCxnSpPr/>
            <p:nvPr/>
          </p:nvCxnSpPr>
          <p:spPr>
            <a:xfrm flipH="1">
              <a:off x="-983029" y="2036368"/>
              <a:ext cx="428687" cy="0"/>
            </a:xfrm>
            <a:prstGeom prst="straightConnector1">
              <a:avLst/>
            </a:prstGeom>
            <a:ln w="19050">
              <a:solidFill>
                <a:srgbClr val="3406FA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ttangolo 30"/>
          <p:cNvSpPr/>
          <p:nvPr/>
        </p:nvSpPr>
        <p:spPr>
          <a:xfrm>
            <a:off x="343100" y="4334069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/>
              <a:t>CP</a:t>
            </a:r>
            <a:endParaRPr lang="en-GB" sz="2000" b="1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1627560" y="4953350"/>
            <a:ext cx="1326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off: 0.5 mm </a:t>
            </a:r>
            <a:endParaRPr lang="en-GB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4480526" y="4953350"/>
            <a:ext cx="1326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off: 0.8 mm </a:t>
            </a:r>
            <a:endParaRPr lang="en-GB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7399617" y="4953350"/>
            <a:ext cx="1152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off: 1 mm </a:t>
            </a:r>
            <a:endParaRPr lang="en-GB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4480526" y="2410046"/>
            <a:ext cx="1326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off: 0.8 mm </a:t>
            </a:r>
            <a:endParaRPr lang="en-GB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7399617" y="2410046"/>
            <a:ext cx="1152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off: 1 mm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142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o 14"/>
          <p:cNvGrpSpPr/>
          <p:nvPr/>
        </p:nvGrpSpPr>
        <p:grpSpPr>
          <a:xfrm>
            <a:off x="20914" y="1134587"/>
            <a:ext cx="1564366" cy="1439217"/>
            <a:chOff x="5662368" y="91540"/>
            <a:chExt cx="1564366" cy="1439217"/>
          </a:xfrm>
        </p:grpSpPr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368" y="91540"/>
              <a:ext cx="1564366" cy="1439217"/>
            </a:xfrm>
            <a:prstGeom prst="rect">
              <a:avLst/>
            </a:prstGeom>
          </p:spPr>
        </p:pic>
        <p:sp>
          <p:nvSpPr>
            <p:cNvPr id="6" name="CasellaDiTesto 5"/>
            <p:cNvSpPr txBox="1"/>
            <p:nvPr/>
          </p:nvSpPr>
          <p:spPr>
            <a:xfrm>
              <a:off x="6405976" y="277812"/>
              <a:ext cx="4780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/>
                <a:t>G1</a:t>
              </a:r>
              <a:endParaRPr lang="en-GB" sz="2000" b="1" dirty="0"/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5956917" y="277812"/>
              <a:ext cx="4780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/>
                <a:t>G2</a:t>
              </a:r>
              <a:endParaRPr lang="en-GB" sz="2000" b="1" dirty="0"/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5976795" y="807208"/>
              <a:ext cx="4780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/>
                <a:t>G3</a:t>
              </a:r>
              <a:endParaRPr lang="en-GB" sz="2000" b="1" dirty="0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6425042" y="804795"/>
              <a:ext cx="4780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/>
                <a:t>G4</a:t>
              </a:r>
              <a:endParaRPr lang="en-GB" sz="2000" b="1" dirty="0"/>
            </a:p>
          </p:txBody>
        </p:sp>
      </p:grp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2438" y="953821"/>
            <a:ext cx="3658110" cy="22482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1629" y="963693"/>
            <a:ext cx="3658110" cy="22482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6485" y="3303387"/>
            <a:ext cx="3658110" cy="22482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2438" y="3320064"/>
            <a:ext cx="3658110" cy="22482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3" name="CasellaDiTesto 32"/>
          <p:cNvSpPr txBox="1"/>
          <p:nvPr/>
        </p:nvSpPr>
        <p:spPr>
          <a:xfrm>
            <a:off x="1626052" y="3239184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G3</a:t>
            </a:r>
            <a:endParaRPr lang="en-GB" sz="2000" b="1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5323812" y="3236686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G4</a:t>
            </a:r>
            <a:endParaRPr lang="en-GB" sz="2000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8362" y="150488"/>
            <a:ext cx="4759047" cy="569152"/>
          </a:xfrm>
          <a:noFill/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Magnetic Forces on girders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87425" y="5829020"/>
            <a:ext cx="7475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Max </a:t>
            </a:r>
            <a:r>
              <a:rPr lang="en-GB" dirty="0" err="1" smtClean="0"/>
              <a:t>Fx</a:t>
            </a:r>
            <a:r>
              <a:rPr lang="en-GB" dirty="0" smtClean="0"/>
              <a:t> = ± 920 kg 		Max </a:t>
            </a:r>
            <a:r>
              <a:rPr lang="en-GB" dirty="0" err="1" smtClean="0"/>
              <a:t>Fy</a:t>
            </a:r>
            <a:r>
              <a:rPr lang="en-GB" dirty="0" smtClean="0"/>
              <a:t> = ± 1200 kg		Max </a:t>
            </a:r>
            <a:r>
              <a:rPr lang="en-GB" dirty="0" err="1" smtClean="0"/>
              <a:t>Fz</a:t>
            </a:r>
            <a:r>
              <a:rPr lang="en-GB" dirty="0" smtClean="0"/>
              <a:t> = ± 160 kg</a:t>
            </a:r>
            <a:endParaRPr lang="en-GB" dirty="0"/>
          </a:p>
        </p:txBody>
      </p:sp>
      <p:grpSp>
        <p:nvGrpSpPr>
          <p:cNvPr id="19" name="Gruppo 18"/>
          <p:cNvGrpSpPr/>
          <p:nvPr/>
        </p:nvGrpSpPr>
        <p:grpSpPr>
          <a:xfrm>
            <a:off x="190525" y="2876571"/>
            <a:ext cx="1074146" cy="1014168"/>
            <a:chOff x="53040" y="134658"/>
            <a:chExt cx="1074146" cy="1014168"/>
          </a:xfrm>
        </p:grpSpPr>
        <p:cxnSp>
          <p:nvCxnSpPr>
            <p:cNvPr id="23" name="Connettore 2 22"/>
            <p:cNvCxnSpPr/>
            <p:nvPr/>
          </p:nvCxnSpPr>
          <p:spPr>
            <a:xfrm flipH="1" flipV="1">
              <a:off x="300921" y="134658"/>
              <a:ext cx="11016" cy="9128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2 23"/>
            <p:cNvCxnSpPr/>
            <p:nvPr/>
          </p:nvCxnSpPr>
          <p:spPr>
            <a:xfrm flipV="1">
              <a:off x="300921" y="1003890"/>
              <a:ext cx="826265" cy="330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2 24"/>
            <p:cNvCxnSpPr/>
            <p:nvPr/>
          </p:nvCxnSpPr>
          <p:spPr>
            <a:xfrm flipV="1">
              <a:off x="311937" y="760585"/>
              <a:ext cx="297456" cy="2869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asellaDiTesto 25"/>
            <p:cNvSpPr txBox="1"/>
            <p:nvPr/>
          </p:nvSpPr>
          <p:spPr>
            <a:xfrm>
              <a:off x="576342" y="779494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x</a:t>
              </a:r>
              <a:endParaRPr lang="en-GB" dirty="0"/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53040" y="591072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y</a:t>
              </a:r>
              <a:endParaRPr lang="en-GB" dirty="0"/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438323" y="482743"/>
              <a:ext cx="276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z</a:t>
              </a:r>
              <a:endParaRPr lang="en-GB" dirty="0"/>
            </a:p>
          </p:txBody>
        </p:sp>
      </p:grpSp>
      <p:sp>
        <p:nvSpPr>
          <p:cNvPr id="10" name="Rettangolo 9"/>
          <p:cNvSpPr/>
          <p:nvPr/>
        </p:nvSpPr>
        <p:spPr>
          <a:xfrm>
            <a:off x="5905775" y="261844"/>
            <a:ext cx="2671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/>
              <a:t>@ minimum gap = 1.5 mm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572514" y="6291105"/>
            <a:ext cx="4305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Can be managed by conventional motors</a:t>
            </a:r>
            <a:endParaRPr lang="en-GB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5350631" y="898519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G1</a:t>
            </a:r>
            <a:endParaRPr lang="en-GB" sz="2000" b="1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1695232" y="885031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G2</a:t>
            </a:r>
            <a:endParaRPr lang="en-GB" sz="2000" b="1" dirty="0"/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362" y="4538035"/>
            <a:ext cx="6762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2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16125</TotalTime>
  <Words>710</Words>
  <Application>Microsoft Office PowerPoint</Application>
  <PresentationFormat>Presentazione su schermo (4:3)</PresentationFormat>
  <Paragraphs>171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Tema di Office</vt:lpstr>
      <vt:lpstr>WA6 Report APPLE-X Undulator for the AQUA line at EuPRAXIA@SPARC_LAB </vt:lpstr>
      <vt:lpstr>Apple-X Undulator structure</vt:lpstr>
      <vt:lpstr>Why an Apple-X for AQUA?</vt:lpstr>
      <vt:lpstr>Wavelength Tunability</vt:lpstr>
      <vt:lpstr>Transverse Field profile and homogeneity</vt:lpstr>
      <vt:lpstr>End magnets design and field integrals</vt:lpstr>
      <vt:lpstr>Trajectory</vt:lpstr>
      <vt:lpstr>Presentazione standard di PowerPoint</vt:lpstr>
      <vt:lpstr>Magnetic Forces on girders </vt:lpstr>
      <vt:lpstr>Conclusion and remarks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Account Microsoft</dc:creator>
  <cp:lastModifiedBy>Alberto</cp:lastModifiedBy>
  <cp:revision>525</cp:revision>
  <cp:lastPrinted>2022-03-01T10:18:05Z</cp:lastPrinted>
  <dcterms:created xsi:type="dcterms:W3CDTF">2021-06-21T12:37:58Z</dcterms:created>
  <dcterms:modified xsi:type="dcterms:W3CDTF">2022-06-04T16:33:44Z</dcterms:modified>
</cp:coreProperties>
</file>