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0" r:id="rId4"/>
    <p:sldId id="271" r:id="rId5"/>
    <p:sldId id="275" r:id="rId6"/>
    <p:sldId id="274" r:id="rId7"/>
    <p:sldId id="290" r:id="rId8"/>
    <p:sldId id="277" r:id="rId9"/>
    <p:sldId id="284" r:id="rId10"/>
    <p:sldId id="283" r:id="rId11"/>
    <p:sldId id="289" r:id="rId12"/>
    <p:sldId id="286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8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1279"/>
    <a:srgbClr val="003A69"/>
    <a:srgbClr val="008000"/>
    <a:srgbClr val="0033FF"/>
    <a:srgbClr val="003A00"/>
    <a:srgbClr val="E4E4E4"/>
    <a:srgbClr val="004884"/>
    <a:srgbClr val="2D79AA"/>
    <a:srgbClr val="003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80" autoAdjust="0"/>
  </p:normalViewPr>
  <p:slideViewPr>
    <p:cSldViewPr snapToObjects="1" showGuides="1">
      <p:cViewPr>
        <p:scale>
          <a:sx n="118" d="100"/>
          <a:sy n="118" d="100"/>
        </p:scale>
        <p:origin x="1344" y="240"/>
      </p:cViewPr>
      <p:guideLst>
        <p:guide orient="horz" pos="4148"/>
        <p:guide pos="2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06/06/22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06/06/22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35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35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70000"/>
            <a:ext cx="9165896" cy="4205663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6390820"/>
            <a:ext cx="9165896" cy="486583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054747"/>
            <a:ext cx="9165896" cy="729223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1"/>
            <a:ext cx="9144000" cy="1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09575" y="2905781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della presentazione – </a:t>
            </a:r>
            <a:r>
              <a:rPr lang="it-IT" dirty="0" err="1" smtClean="0"/>
              <a:t>Arial</a:t>
            </a:r>
            <a:r>
              <a:rPr lang="it-IT" dirty="0" smtClean="0"/>
              <a:t> 30pt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09656" y="5149831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 smtClean="0"/>
              <a:t>Autore Dipartimento/Unità – </a:t>
            </a:r>
            <a:r>
              <a:rPr lang="it-IT" dirty="0" err="1" smtClean="0"/>
              <a:t>Arial</a:t>
            </a:r>
            <a:r>
              <a:rPr lang="it-IT" dirty="0" smtClean="0"/>
              <a:t> 18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409575" y="1982187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della presentazione – </a:t>
            </a:r>
            <a:r>
              <a:rPr lang="it-IT" dirty="0" err="1" smtClean="0"/>
              <a:t>Arial</a:t>
            </a:r>
            <a:r>
              <a:rPr lang="it-IT" dirty="0" smtClean="0"/>
              <a:t> 30pt</a:t>
            </a:r>
            <a:endParaRPr lang="it-IT" dirty="0"/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59"/>
            <a:ext cx="9144000" cy="584861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656" y="4214797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Luogo e data – </a:t>
            </a:r>
            <a:r>
              <a:rPr lang="it-IT" dirty="0" err="1" smtClean="0"/>
              <a:t>Arial</a:t>
            </a:r>
            <a:r>
              <a:rPr lang="it-IT" dirty="0" smtClean="0"/>
              <a:t> 20pt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071248"/>
            <a:ext cx="8228898" cy="1877437"/>
          </a:xfrm>
        </p:spPr>
        <p:txBody>
          <a:bodyPr/>
          <a:lstStyle/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smtClean="0"/>
              <a:t>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 – </a:t>
            </a:r>
            <a:r>
              <a:rPr lang="it-IT" dirty="0" err="1" smtClean="0"/>
              <a:t>Arial</a:t>
            </a:r>
            <a:r>
              <a:rPr lang="it-IT" dirty="0" smtClean="0"/>
              <a:t> 26pt 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 smtClean="0"/>
              <a:t>Titolo di secondo livello 20pt </a:t>
            </a: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 smtClean="0"/>
              <a:t>Corpo del testo 20pt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Lista 16pt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 smtClean="0"/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26488" y="6223993"/>
            <a:ext cx="616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6-7  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2495552"/>
            <a:ext cx="8185150" cy="3255433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 dirty="0" smtClean="0"/>
              <a:t>Cliccare sull’icona per inserire la tabella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26488" y="6223993"/>
            <a:ext cx="616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61653" y="6223993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LEAPS-Innov Kick-Off Meeting – Federico Nguyen – April 20th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46084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026488" y="6223993"/>
            <a:ext cx="616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61653" y="6223993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LEAPS-Innov Kick-Off Meeting – Federico Nguyen – April 20th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4" y="273051"/>
            <a:ext cx="3008313" cy="58531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127325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26488" y="6223993"/>
            <a:ext cx="616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61653" y="6223993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LEAPS-Innov Kick-Off Meeting – Federico Nguyen – April 20th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9144000" cy="6223991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3465515" cy="6223991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26488" y="6223993"/>
            <a:ext cx="616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61653" y="6223993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LEAPS-Innov Kick-Off Meeting – Federico Nguyen – April 20th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9144000" cy="6223991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42815" y="4920514"/>
            <a:ext cx="7072564" cy="44818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042815" y="612775"/>
            <a:ext cx="7072564" cy="4208732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42815" y="5490643"/>
            <a:ext cx="7072564" cy="307777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26488" y="6223993"/>
            <a:ext cx="616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61653" y="6223993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LEAPS-Innov Kick-Off Meeting – Federico Nguyen – April 20th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9144000" cy="602946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it-IT" dirty="0" smtClean="0"/>
              <a:t>Immagine a tutto schermo con box per testo bianco su sfondo scuro</a:t>
            </a:r>
            <a:br>
              <a:rPr lang="it-IT" dirty="0" smtClean="0"/>
            </a:br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25,4 cm (1600px) per 14,29cm (900px)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396875" y="4360058"/>
            <a:ext cx="8289925" cy="804863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26488" y="6223993"/>
            <a:ext cx="616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61653" y="6223993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LEAPS-Innov Kick-Off Meeting – Federico Nguyen – April 20th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2571230" y="755564"/>
            <a:ext cx="4320000" cy="432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4"/>
            <a:ext cx="9144000" cy="803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2515098"/>
            <a:ext cx="3700296" cy="769441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Autore e </a:t>
            </a:r>
          </a:p>
          <a:p>
            <a:pPr lvl="0"/>
            <a:r>
              <a:rPr lang="it-IT" smtClean="0"/>
              <a:t>contatti</a:t>
            </a:r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9144000" cy="654625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61653" y="6223993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LEAPS-Innov Kick-Off Meeting – Federico Nguyen – April 20th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446138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058818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34751" y="6492875"/>
            <a:ext cx="616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pic>
        <p:nvPicPr>
          <p:cNvPr id="4" name="Immagine 3" descr="LogoENE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3" y="6514437"/>
            <a:ext cx="936564" cy="251279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6-7  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6" r:id="rId5"/>
    <p:sldLayoutId id="2147483660" r:id="rId6"/>
    <p:sldLayoutId id="2147483657" r:id="rId7"/>
    <p:sldLayoutId id="2147483658" r:id="rId8"/>
    <p:sldLayoutId id="2147483661" r:id="rId9"/>
    <p:sldLayoutId id="2147483663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49675" y="1735967"/>
            <a:ext cx="8072511" cy="852072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WA6 Status Report – FEL Integration &amp; Performance</a:t>
            </a:r>
            <a:endParaRPr lang="it-IT" sz="28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349675" y="2717085"/>
            <a:ext cx="8440738" cy="400110"/>
          </a:xfrm>
        </p:spPr>
        <p:txBody>
          <a:bodyPr/>
          <a:lstStyle/>
          <a:p>
            <a:r>
              <a:rPr lang="en-US" dirty="0" smtClean="0"/>
              <a:t>TDR Review Committee Meeting, June 6</a:t>
            </a:r>
            <a:r>
              <a:rPr lang="en-US" baseline="30000" dirty="0" smtClean="0"/>
              <a:t>th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656" y="3456576"/>
            <a:ext cx="8012530" cy="369332"/>
          </a:xfrm>
        </p:spPr>
        <p:txBody>
          <a:bodyPr/>
          <a:lstStyle/>
          <a:p>
            <a:r>
              <a:rPr lang="en-US" dirty="0" smtClean="0"/>
              <a:t>Federico Nguyen on behalf of the WA6 Working Group </a:t>
            </a:r>
            <a:endParaRPr lang="en-US" dirty="0"/>
          </a:p>
        </p:txBody>
      </p:sp>
      <p:pic>
        <p:nvPicPr>
          <p:cNvPr id="8" name="Picture 7" descr="LogoENEAcompletoE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31" y="224515"/>
            <a:ext cx="1997541" cy="633367"/>
          </a:xfrm>
          <a:prstGeom prst="rect">
            <a:avLst/>
          </a:prstGeom>
        </p:spPr>
      </p:pic>
      <p:pic>
        <p:nvPicPr>
          <p:cNvPr id="10" name="Immagine 2"/>
          <p:cNvPicPr>
            <a:picLocks noChangeAspect="1"/>
          </p:cNvPicPr>
          <p:nvPr/>
        </p:nvPicPr>
        <p:blipFill rotWithShape="1">
          <a:blip r:embed="rId3"/>
          <a:srcRect t="-1" b="11108"/>
          <a:stretch/>
        </p:blipFill>
        <p:spPr>
          <a:xfrm>
            <a:off x="94823" y="224139"/>
            <a:ext cx="5816600" cy="620915"/>
          </a:xfrm>
          <a:prstGeom prst="rect">
            <a:avLst/>
          </a:prstGeom>
        </p:spPr>
      </p:pic>
      <p:pic>
        <p:nvPicPr>
          <p:cNvPr id="13" name="Immagine 17">
            <a:extLst>
              <a:ext uri="{FF2B5EF4-FFF2-40B4-BE49-F238E27FC236}">
                <a16:creationId xmlns="" xmlns:a16="http://schemas.microsoft.com/office/drawing/2014/main" id="{50F63935-FB30-9C43-BF2A-CF1326B15A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858" b="4123"/>
          <a:stretch/>
        </p:blipFill>
        <p:spPr>
          <a:xfrm>
            <a:off x="6354236" y="4330429"/>
            <a:ext cx="1843612" cy="5216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Immagine 14">
            <a:extLst>
              <a:ext uri="{FF2B5EF4-FFF2-40B4-BE49-F238E27FC236}">
                <a16:creationId xmlns="" xmlns:a16="http://schemas.microsoft.com/office/drawing/2014/main" id="{ADF20309-EE7D-4D4A-BBEE-94A707155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4333749"/>
            <a:ext cx="1716606" cy="463403"/>
          </a:xfrm>
          <a:prstGeom prst="rect">
            <a:avLst/>
          </a:prstGeom>
        </p:spPr>
      </p:pic>
      <p:pic>
        <p:nvPicPr>
          <p:cNvPr id="15" name="Immagine 15">
            <a:extLst>
              <a:ext uri="{FF2B5EF4-FFF2-40B4-BE49-F238E27FC236}">
                <a16:creationId xmlns="" xmlns:a16="http://schemas.microsoft.com/office/drawing/2014/main" id="{D5CD0A64-22DD-1F41-A07E-46D00C9C7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603" y="4291946"/>
            <a:ext cx="1876947" cy="73968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7" name="Immagine 8">
            <a:extLst>
              <a:ext uri="{FF2B5EF4-FFF2-40B4-BE49-F238E27FC236}">
                <a16:creationId xmlns="" xmlns:a16="http://schemas.microsoft.com/office/drawing/2014/main" id="{076599E5-75B8-0F4B-A2D5-4534ECAC71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462"/>
          <a:stretch/>
        </p:blipFill>
        <p:spPr>
          <a:xfrm>
            <a:off x="349676" y="4266289"/>
            <a:ext cx="1342004" cy="8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6  2022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540" y="6497726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1177"/>
            <a:ext cx="8229600" cy="529997"/>
          </a:xfrm>
        </p:spPr>
        <p:txBody>
          <a:bodyPr>
            <a:normAutofit/>
          </a:bodyPr>
          <a:lstStyle/>
          <a:p>
            <a:pPr algn="ctr"/>
            <a:r>
              <a:rPr lang="it-IT" sz="2500" dirty="0" smtClean="0"/>
              <a:t>Electron </a:t>
            </a:r>
            <a:r>
              <a:rPr lang="it-IT" sz="2500" dirty="0" err="1" smtClean="0"/>
              <a:t>beam</a:t>
            </a:r>
            <a:r>
              <a:rPr lang="it-IT" sz="2500" dirty="0" smtClean="0"/>
              <a:t> </a:t>
            </a:r>
            <a:r>
              <a:rPr lang="it-IT" sz="2500" dirty="0" err="1" smtClean="0"/>
              <a:t>used</a:t>
            </a:r>
            <a:r>
              <a:rPr lang="it-IT" sz="2500" dirty="0" smtClean="0"/>
              <a:t> for FEL performance</a:t>
            </a:r>
            <a:endParaRPr lang="it-IT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-36512" y="1052736"/>
            <a:ext cx="9180512" cy="1744580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Average electron beam slice </a:t>
            </a: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parameters are </a:t>
            </a: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used to perform 3D time dependent simulations with the </a:t>
            </a:r>
            <a:r>
              <a:rPr lang="en-US" sz="1900" b="1" dirty="0" smtClean="0">
                <a:solidFill>
                  <a:srgbClr val="000090"/>
                </a:solidFill>
                <a:latin typeface="Courier"/>
                <a:ea typeface="Calibri" charset="0"/>
                <a:cs typeface="Courier"/>
                <a:sym typeface="Wingdings"/>
              </a:rPr>
              <a:t>Genesis1.3_V2</a:t>
            </a: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 code in </a:t>
            </a:r>
            <a:r>
              <a:rPr lang="en-US" sz="19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4 </a:t>
            </a:r>
            <a:r>
              <a:rPr lang="en-US" sz="1900" b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undulator</a:t>
            </a:r>
            <a:r>
              <a:rPr lang="en-US" sz="19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 + related magnetic </a:t>
            </a:r>
            <a:r>
              <a:rPr lang="en-US" sz="19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lattice </a:t>
            </a:r>
            <a:r>
              <a:rPr lang="en-US" sz="19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configurations: Linear &amp; Circular polarizations, targeting 4nm &amp; 5.75nm (</a:t>
            </a:r>
            <a:r>
              <a:rPr lang="en-US" sz="1900" b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K</a:t>
            </a:r>
            <a:r>
              <a:rPr lang="en-US" sz="1900" b="1" baseline="-250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max</a:t>
            </a:r>
            <a:r>
              <a:rPr lang="en-US" sz="19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endParaRPr lang="en-US" sz="1900" b="1" dirty="0" smtClean="0">
              <a:solidFill>
                <a:srgbClr val="000090"/>
              </a:solidFill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1900" b="1" dirty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An ideal Gaussian current profile is assumed with </a:t>
            </a:r>
            <a:r>
              <a:rPr lang="en-US" sz="1900" b="1" dirty="0" err="1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I</a:t>
            </a:r>
            <a:r>
              <a:rPr lang="en-US" sz="1900" b="1" baseline="-25000" dirty="0" err="1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peak</a:t>
            </a: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 = 1.8kA and Q = 30pC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" y="3070120"/>
            <a:ext cx="4211959" cy="3383346"/>
            <a:chOff x="0" y="3017938"/>
            <a:chExt cx="5024713" cy="35265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017938"/>
              <a:ext cx="5024713" cy="3364996"/>
            </a:xfrm>
            <a:prstGeom prst="rect">
              <a:avLst/>
            </a:prstGeom>
          </p:spPr>
        </p:pic>
        <p:pic>
          <p:nvPicPr>
            <p:cNvPr id="13" name="Picture 12" descr="zeta~_mu_m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667" y="6319224"/>
              <a:ext cx="682991" cy="225306"/>
            </a:xfrm>
            <a:prstGeom prst="rect">
              <a:avLst/>
            </a:prstGeom>
          </p:spPr>
        </p:pic>
      </p:grp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1619672" y="2998115"/>
            <a:ext cx="2171672" cy="4136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Dot"/>
          </a:ln>
        </p:spPr>
        <p:txBody>
          <a:bodyPr vert="horz" wrap="none" lIns="91440" tIns="0" rIns="91440" bIns="0" rtlCol="0">
            <a:spAutoFit/>
          </a:bodyPr>
          <a:lstStyle/>
          <a:p>
            <a:pPr marL="285750" indent="-285750">
              <a:buClr>
                <a:srgbClr val="FF0000"/>
              </a:buClr>
              <a:buFont typeface="Lucida Grande"/>
              <a:buChar char="—"/>
            </a:pPr>
            <a:r>
              <a:rPr lang="en-US" sz="1300" b="1" dirty="0" smtClean="0">
                <a:solidFill>
                  <a:srgbClr val="FF0000"/>
                </a:solidFill>
              </a:rPr>
              <a:t> beam current profile</a:t>
            </a:r>
          </a:p>
          <a:p>
            <a:pPr marL="285750" indent="-285750">
              <a:buClr>
                <a:srgbClr val="3366FF"/>
              </a:buClr>
              <a:buFont typeface="Lucida Grande"/>
              <a:buChar char="—"/>
            </a:pPr>
            <a:r>
              <a:rPr lang="en-US" sz="1300" b="1" dirty="0">
                <a:solidFill>
                  <a:srgbClr val="0033FF"/>
                </a:solidFill>
              </a:rPr>
              <a:t> </a:t>
            </a:r>
            <a:r>
              <a:rPr lang="en-US" sz="1300" b="1" dirty="0" smtClean="0">
                <a:solidFill>
                  <a:srgbClr val="0033FF"/>
                </a:solidFill>
              </a:rPr>
              <a:t>CP 4nm exit power</a:t>
            </a:r>
          </a:p>
        </p:txBody>
      </p:sp>
      <p:pic>
        <p:nvPicPr>
          <p:cNvPr id="17" name="Picture 16" descr="PulseEnergie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8571" r="1997" b="2029"/>
          <a:stretch/>
        </p:blipFill>
        <p:spPr>
          <a:xfrm rot="5400000">
            <a:off x="4863284" y="2378495"/>
            <a:ext cx="3728028" cy="47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6  2022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540" y="6497726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10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1177"/>
            <a:ext cx="8229600" cy="529997"/>
          </a:xfrm>
        </p:spPr>
        <p:txBody>
          <a:bodyPr>
            <a:normAutofit/>
          </a:bodyPr>
          <a:lstStyle/>
          <a:p>
            <a:pPr algn="ctr"/>
            <a:r>
              <a:rPr lang="it-IT" sz="2500" dirty="0" smtClean="0"/>
              <a:t>AQUA FEL </a:t>
            </a:r>
            <a:r>
              <a:rPr lang="it-IT" sz="2500" dirty="0" err="1" smtClean="0"/>
              <a:t>results</a:t>
            </a:r>
            <a:r>
              <a:rPr lang="it-IT" sz="2500" dirty="0" smtClean="0"/>
              <a:t> with </a:t>
            </a:r>
            <a:r>
              <a:rPr lang="it-IT" sz="2500" dirty="0" err="1" smtClean="0"/>
              <a:t>average</a:t>
            </a:r>
            <a:r>
              <a:rPr lang="it-IT" sz="2500" dirty="0" smtClean="0"/>
              <a:t> </a:t>
            </a:r>
            <a:r>
              <a:rPr lang="it-IT" sz="2500" dirty="0" err="1" smtClean="0"/>
              <a:t>beam</a:t>
            </a:r>
            <a:r>
              <a:rPr lang="it-IT" sz="2500" dirty="0" smtClean="0"/>
              <a:t> </a:t>
            </a:r>
            <a:r>
              <a:rPr lang="it-IT" sz="2500" dirty="0" err="1" smtClean="0"/>
              <a:t>parameters</a:t>
            </a:r>
            <a:endParaRPr lang="it-IT" sz="2500" dirty="0"/>
          </a:p>
        </p:txBody>
      </p:sp>
      <p:pic>
        <p:nvPicPr>
          <p:cNvPr id="4" name="Picture 3" descr="renewcommand_ar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47" y="1031868"/>
            <a:ext cx="8183949" cy="54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6  2022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540" y="6497726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11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1177"/>
            <a:ext cx="8229600" cy="529997"/>
          </a:xfrm>
        </p:spPr>
        <p:txBody>
          <a:bodyPr>
            <a:normAutofit/>
          </a:bodyPr>
          <a:lstStyle/>
          <a:p>
            <a:pPr algn="ctr"/>
            <a:r>
              <a:rPr lang="it-IT" sz="2500" dirty="0" err="1" smtClean="0"/>
              <a:t>Conclusions</a:t>
            </a:r>
            <a:r>
              <a:rPr lang="it-IT" sz="2500" dirty="0" smtClean="0"/>
              <a:t> &amp; </a:t>
            </a:r>
            <a:r>
              <a:rPr lang="it-IT" sz="2500" dirty="0" err="1" smtClean="0"/>
              <a:t>outlook</a:t>
            </a:r>
            <a:endParaRPr lang="it-IT" sz="2500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="" xmlns:a16="http://schemas.microsoft.com/office/drawing/2014/main" id="{3883F6BA-DF19-E341-9A22-C253D0176212}"/>
              </a:ext>
            </a:extLst>
          </p:cNvPr>
          <p:cNvSpPr txBox="1">
            <a:spLocks/>
          </p:cNvSpPr>
          <p:nvPr/>
        </p:nvSpPr>
        <p:spPr>
          <a:xfrm>
            <a:off x="170380" y="1146100"/>
            <a:ext cx="8973620" cy="5091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sz="1900" b="1" dirty="0" smtClean="0">
                <a:solidFill>
                  <a:srgbClr val="000090"/>
                </a:solidFill>
              </a:rPr>
              <a:t>AQUA </a:t>
            </a:r>
            <a:r>
              <a:rPr lang="en-US" sz="1900" b="1" dirty="0" err="1" smtClean="0">
                <a:solidFill>
                  <a:srgbClr val="000090"/>
                </a:solidFill>
              </a:rPr>
              <a:t>undulator</a:t>
            </a:r>
            <a:r>
              <a:rPr lang="en-US" sz="1900" b="1" dirty="0" smtClean="0">
                <a:solidFill>
                  <a:srgbClr val="000090"/>
                </a:solidFill>
              </a:rPr>
              <a:t> line is designed, featuring the magnetic lattice, intra-module distance and FODO </a:t>
            </a:r>
            <a:r>
              <a:rPr lang="en-US" sz="1900" b="1" dirty="0" err="1" smtClean="0">
                <a:solidFill>
                  <a:srgbClr val="000090"/>
                </a:solidFill>
              </a:rPr>
              <a:t>quadrupole</a:t>
            </a:r>
            <a:r>
              <a:rPr lang="en-US" sz="1900" b="1" dirty="0" smtClean="0">
                <a:solidFill>
                  <a:srgbClr val="000090"/>
                </a:solidFill>
              </a:rPr>
              <a:t> integral strengths </a:t>
            </a:r>
            <a:r>
              <a:rPr lang="en-US" sz="1900" b="1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1900" b="1" dirty="0" smtClean="0">
                <a:solidFill>
                  <a:srgbClr val="FF0000"/>
                </a:solidFill>
                <a:sym typeface="Wingdings"/>
              </a:rPr>
              <a:t>same line is able to sustain E &gt; 1 </a:t>
            </a:r>
            <a:r>
              <a:rPr lang="en-US" sz="1900" b="1" dirty="0" err="1" smtClean="0">
                <a:solidFill>
                  <a:srgbClr val="FF0000"/>
                </a:solidFill>
                <a:sym typeface="Wingdings"/>
              </a:rPr>
              <a:t>GeV</a:t>
            </a:r>
            <a:r>
              <a:rPr lang="en-US" sz="19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900" b="1" dirty="0" smtClean="0">
                <a:solidFill>
                  <a:srgbClr val="000090"/>
                </a:solidFill>
                <a:sym typeface="Wingdings"/>
              </a:rPr>
              <a:t>beam energies</a:t>
            </a:r>
          </a:p>
          <a:p>
            <a:pPr>
              <a:buClr>
                <a:srgbClr val="000090"/>
              </a:buClr>
              <a:buFont typeface="Wingdings" charset="2"/>
              <a:buChar char="ü"/>
            </a:pPr>
            <a:endParaRPr lang="en-US" sz="1900" b="1" dirty="0">
              <a:solidFill>
                <a:srgbClr val="000090"/>
              </a:solidFill>
              <a:sym typeface="Wingdings"/>
            </a:endParaRPr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sz="1900" b="1" dirty="0" smtClean="0">
                <a:solidFill>
                  <a:srgbClr val="000090"/>
                </a:solidFill>
                <a:sym typeface="Wingdings"/>
              </a:rPr>
              <a:t>Design of the full </a:t>
            </a:r>
            <a:r>
              <a:rPr lang="en-US" sz="1900" b="1" dirty="0" err="1" smtClean="0">
                <a:solidFill>
                  <a:srgbClr val="000090"/>
                </a:solidFill>
                <a:sym typeface="Wingdings"/>
              </a:rPr>
              <a:t>undulator</a:t>
            </a:r>
            <a:r>
              <a:rPr lang="en-US" sz="1900" b="1" dirty="0" smtClean="0">
                <a:solidFill>
                  <a:srgbClr val="000090"/>
                </a:solidFill>
                <a:sym typeface="Wingdings"/>
              </a:rPr>
              <a:t> line is going through the approval/blessing certification process</a:t>
            </a:r>
          </a:p>
          <a:p>
            <a:pPr>
              <a:buClr>
                <a:srgbClr val="000090"/>
              </a:buClr>
              <a:buFont typeface="Wingdings" charset="2"/>
              <a:buChar char="ü"/>
            </a:pPr>
            <a:endParaRPr lang="en-US" sz="1900" b="1" dirty="0">
              <a:solidFill>
                <a:srgbClr val="000090"/>
              </a:solidFill>
              <a:sym typeface="Wingdings"/>
            </a:endParaRPr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sz="1900" b="1" dirty="0" smtClean="0">
                <a:solidFill>
                  <a:srgbClr val="000090"/>
                </a:solidFill>
              </a:rPr>
              <a:t>Ideal reference electron beam values are used to perform 3D time dependent simulations: </a:t>
            </a:r>
            <a:r>
              <a:rPr lang="en-US" sz="1900" b="1" dirty="0" smtClean="0">
                <a:solidFill>
                  <a:srgbClr val="FF0000"/>
                </a:solidFill>
              </a:rPr>
              <a:t>both LP and CP APPLE-X, at 4nm and at 5.75nm </a:t>
            </a:r>
            <a:r>
              <a:rPr lang="en-US" sz="1900" b="1" dirty="0" err="1" smtClean="0">
                <a:solidFill>
                  <a:srgbClr val="FF0000"/>
                </a:solidFill>
              </a:rPr>
              <a:t>K</a:t>
            </a:r>
            <a:r>
              <a:rPr lang="en-US" sz="19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1900" b="1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sym typeface="Wingdings"/>
              </a:rPr>
              <a:t>CP at 5.75nm</a:t>
            </a:r>
            <a:r>
              <a:rPr lang="en-US" sz="1900" b="1" dirty="0" smtClean="0">
                <a:solidFill>
                  <a:srgbClr val="000090"/>
                </a:solidFill>
                <a:sym typeface="Wingdings"/>
              </a:rPr>
              <a:t> allows to enter the realm </a:t>
            </a:r>
            <a:r>
              <a:rPr lang="en-US" sz="1900" b="1" dirty="0" smtClean="0">
                <a:solidFill>
                  <a:srgbClr val="FF0000"/>
                </a:solidFill>
                <a:sym typeface="Wingdings"/>
              </a:rPr>
              <a:t>of O(10</a:t>
            </a:r>
            <a:r>
              <a:rPr lang="en-US" sz="1900" b="1" baseline="30000" dirty="0" smtClean="0">
                <a:solidFill>
                  <a:srgbClr val="FF0000"/>
                </a:solidFill>
                <a:sym typeface="Wingdings"/>
              </a:rPr>
              <a:t>12</a:t>
            </a:r>
            <a:r>
              <a:rPr lang="en-US" sz="1900" b="1" dirty="0" smtClean="0">
                <a:solidFill>
                  <a:srgbClr val="FF0000"/>
                </a:solidFill>
                <a:sym typeface="Wingdings"/>
              </a:rPr>
              <a:t>) N</a:t>
            </a:r>
            <a:r>
              <a:rPr lang="en-US" sz="19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900" b="1" dirty="0" smtClean="0">
                <a:solidFill>
                  <a:srgbClr val="FF0000"/>
                </a:solidFill>
                <a:sym typeface="Wingdings"/>
              </a:rPr>
              <a:t>/pulse </a:t>
            </a:r>
            <a:r>
              <a:rPr lang="en-US" sz="1900" b="1" dirty="0" smtClean="0">
                <a:solidFill>
                  <a:srgbClr val="000090"/>
                </a:solidFill>
                <a:sym typeface="Wingdings"/>
              </a:rPr>
              <a:t> to be achieved at shorter </a:t>
            </a:r>
            <a:r>
              <a:rPr lang="en-US" sz="1900" b="1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sz="1900" b="1" dirty="0" smtClean="0">
                <a:solidFill>
                  <a:srgbClr val="000090"/>
                </a:solidFill>
                <a:sym typeface="Wingdings"/>
              </a:rPr>
              <a:t> with higher </a:t>
            </a:r>
            <a:r>
              <a:rPr lang="en-US" sz="1900" b="1" dirty="0" err="1" smtClean="0">
                <a:solidFill>
                  <a:srgbClr val="000090"/>
                </a:solidFill>
                <a:sym typeface="Wingdings"/>
              </a:rPr>
              <a:t>E</a:t>
            </a:r>
            <a:r>
              <a:rPr lang="en-US" sz="1900" b="1" baseline="-25000" dirty="0" err="1" smtClean="0">
                <a:solidFill>
                  <a:srgbClr val="000090"/>
                </a:solidFill>
                <a:sym typeface="Wingdings"/>
              </a:rPr>
              <a:t>beam</a:t>
            </a:r>
            <a:r>
              <a:rPr lang="en-US" sz="1900" b="1" dirty="0" smtClean="0">
                <a:solidFill>
                  <a:srgbClr val="000090"/>
                </a:solidFill>
                <a:sym typeface="Wingdings"/>
              </a:rPr>
              <a:t> (or improved parameters  WA1)</a:t>
            </a:r>
            <a:endParaRPr lang="en-US" sz="1900" b="1" dirty="0" smtClean="0">
              <a:solidFill>
                <a:srgbClr val="FF0000"/>
              </a:solidFill>
              <a:sym typeface="Wingdings"/>
            </a:endParaRPr>
          </a:p>
          <a:p>
            <a:pPr>
              <a:buClr>
                <a:srgbClr val="000090"/>
              </a:buClr>
              <a:buFont typeface="Wingdings" charset="2"/>
              <a:buChar char="ü"/>
            </a:pPr>
            <a:endParaRPr lang="en-US" sz="1900" b="1" dirty="0">
              <a:solidFill>
                <a:srgbClr val="000090"/>
              </a:solidFill>
              <a:sym typeface="Wingdings"/>
            </a:endParaRPr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sz="1900" b="1" dirty="0" smtClean="0">
                <a:solidFill>
                  <a:srgbClr val="000090"/>
                </a:solidFill>
                <a:sym typeface="Wingdings"/>
              </a:rPr>
              <a:t>Now focus on the tolerance study and on the full S2E with electron </a:t>
            </a:r>
            <a:r>
              <a:rPr lang="en-US" sz="1900" b="1" dirty="0" err="1" smtClean="0">
                <a:solidFill>
                  <a:srgbClr val="000090"/>
                </a:solidFill>
                <a:sym typeface="Wingdings"/>
              </a:rPr>
              <a:t>macroparticles</a:t>
            </a:r>
            <a:r>
              <a:rPr lang="en-US" sz="1900" b="1" dirty="0" smtClean="0">
                <a:solidFill>
                  <a:srgbClr val="000090"/>
                </a:solidFill>
                <a:sym typeface="Wingdings"/>
              </a:rPr>
              <a:t> (</a:t>
            </a:r>
            <a:r>
              <a:rPr lang="en-US" sz="1900" b="1" i="1" u="sng" dirty="0" smtClean="0">
                <a:solidFill>
                  <a:srgbClr val="008000"/>
                </a:solidFill>
                <a:sym typeface="Wingdings"/>
              </a:rPr>
              <a:t>V. </a:t>
            </a:r>
            <a:r>
              <a:rPr lang="en-US" sz="1900" b="1" i="1" u="sng" dirty="0" err="1" smtClean="0">
                <a:solidFill>
                  <a:srgbClr val="008000"/>
                </a:solidFill>
                <a:sym typeface="Wingdings"/>
              </a:rPr>
              <a:t>Petrillo</a:t>
            </a:r>
            <a:r>
              <a:rPr lang="en-US" sz="1900" b="1" i="1" u="sng" dirty="0" smtClean="0">
                <a:solidFill>
                  <a:srgbClr val="008000"/>
                </a:solidFill>
                <a:sym typeface="Wingdings"/>
              </a:rPr>
              <a:t>, N. </a:t>
            </a:r>
            <a:r>
              <a:rPr lang="en-US" sz="1900" b="1" i="1" u="sng" dirty="0" err="1" smtClean="0">
                <a:solidFill>
                  <a:srgbClr val="008000"/>
                </a:solidFill>
                <a:sym typeface="Wingdings"/>
              </a:rPr>
              <a:t>Mirian</a:t>
            </a:r>
            <a:r>
              <a:rPr lang="en-US" sz="1900" b="1" i="1" u="sng" dirty="0" smtClean="0">
                <a:solidFill>
                  <a:srgbClr val="008000"/>
                </a:solidFill>
                <a:sym typeface="Wingdings"/>
              </a:rPr>
              <a:t>, M. </a:t>
            </a:r>
            <a:r>
              <a:rPr lang="en-US" sz="1900" b="1" i="1" u="sng" dirty="0" err="1" smtClean="0">
                <a:solidFill>
                  <a:srgbClr val="008000"/>
                </a:solidFill>
                <a:sym typeface="Wingdings"/>
              </a:rPr>
              <a:t>Opromolla</a:t>
            </a:r>
            <a:r>
              <a:rPr lang="en-US" sz="1900" b="1" i="1" u="sng" dirty="0" smtClean="0">
                <a:solidFill>
                  <a:srgbClr val="008000"/>
                </a:solidFill>
                <a:sym typeface="Wingdings"/>
              </a:rPr>
              <a:t> &amp; A. </a:t>
            </a:r>
            <a:r>
              <a:rPr lang="en-US" sz="1900" b="1" i="1" u="sng" dirty="0" err="1" smtClean="0">
                <a:solidFill>
                  <a:srgbClr val="008000"/>
                </a:solidFill>
                <a:sym typeface="Wingdings"/>
              </a:rPr>
              <a:t>Selce</a:t>
            </a:r>
            <a:r>
              <a:rPr lang="en-US" sz="1900" b="1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1900" b="1" dirty="0" smtClean="0">
                <a:solidFill>
                  <a:srgbClr val="008000"/>
                </a:solidFill>
                <a:sym typeface="Wingdings"/>
              </a:rPr>
              <a:t>will contribute</a:t>
            </a:r>
            <a:r>
              <a:rPr lang="en-US" sz="1900" b="1" dirty="0" smtClean="0">
                <a:solidFill>
                  <a:srgbClr val="000090"/>
                </a:solidFill>
                <a:sym typeface="Wingdings"/>
              </a:rPr>
              <a:t> on these)</a:t>
            </a:r>
            <a:endParaRPr lang="en-US" sz="1900" b="1" dirty="0" smtClean="0">
              <a:solidFill>
                <a:srgbClr val="00009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84168" y="6080479"/>
            <a:ext cx="3076483" cy="51687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it-IT" sz="2000" b="1" dirty="0" err="1" smtClean="0">
                <a:solidFill>
                  <a:srgbClr val="FF0000"/>
                </a:solidFill>
              </a:rPr>
              <a:t>Please</a:t>
            </a:r>
            <a:r>
              <a:rPr lang="it-IT" sz="2000" b="1" dirty="0" smtClean="0">
                <a:solidFill>
                  <a:srgbClr val="FF0000"/>
                </a:solidFill>
              </a:rPr>
              <a:t>, stay FEL-</a:t>
            </a:r>
            <a:r>
              <a:rPr lang="it-IT" sz="2000" b="1" dirty="0" err="1" smtClean="0">
                <a:solidFill>
                  <a:srgbClr val="FF0000"/>
                </a:solidFill>
              </a:rPr>
              <a:t>tuned</a:t>
            </a:r>
            <a:r>
              <a:rPr lang="it-IT" sz="2000" b="1" dirty="0" smtClean="0">
                <a:solidFill>
                  <a:srgbClr val="FF0000"/>
                </a:solidFill>
              </a:rPr>
              <a:t>!</a:t>
            </a:r>
          </a:p>
          <a:p>
            <a:pPr algn="ctr">
              <a:lnSpc>
                <a:spcPts val="1260"/>
              </a:lnSpc>
            </a:pPr>
            <a:endParaRPr lang="it-IT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1260"/>
              </a:lnSpc>
            </a:pPr>
            <a:r>
              <a:rPr lang="it-IT" sz="2000" b="1" dirty="0" err="1" smtClean="0">
                <a:solidFill>
                  <a:srgbClr val="FF0000"/>
                </a:solidFill>
              </a:rPr>
              <a:t>Thank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you</a:t>
            </a:r>
            <a:r>
              <a:rPr lang="it-IT" sz="2000" b="1" dirty="0">
                <a:solidFill>
                  <a:srgbClr val="FF0000"/>
                </a:solidFill>
              </a:rPr>
              <a:t>!</a:t>
            </a:r>
            <a:endParaRPr lang="it-IT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1177"/>
            <a:ext cx="8229600" cy="529997"/>
          </a:xfrm>
        </p:spPr>
        <p:txBody>
          <a:bodyPr>
            <a:normAutofit/>
          </a:bodyPr>
          <a:lstStyle/>
          <a:p>
            <a:pPr algn="ctr"/>
            <a:r>
              <a:rPr lang="it-IT" sz="2500" dirty="0" err="1" smtClean="0"/>
              <a:t>Workflow</a:t>
            </a:r>
            <a:endParaRPr lang="it-IT" sz="25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540" y="6497726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1</a:t>
            </a:fld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="" xmlns:a16="http://schemas.microsoft.com/office/drawing/2014/main" id="{3883F6BA-DF19-E341-9A22-C253D0176212}"/>
              </a:ext>
            </a:extLst>
          </p:cNvPr>
          <p:cNvSpPr txBox="1">
            <a:spLocks/>
          </p:cNvSpPr>
          <p:nvPr/>
        </p:nvSpPr>
        <p:spPr>
          <a:xfrm>
            <a:off x="71686" y="1100334"/>
            <a:ext cx="8957541" cy="5091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8000"/>
                </a:solidFill>
              </a:rPr>
              <a:t>Undulator</a:t>
            </a:r>
            <a:r>
              <a:rPr lang="en-US" sz="2400" b="1" dirty="0" smtClean="0">
                <a:solidFill>
                  <a:srgbClr val="008000"/>
                </a:solidFill>
              </a:rPr>
              <a:t> specifications (</a:t>
            </a:r>
            <a:r>
              <a:rPr lang="en-US" sz="2400" b="1" dirty="0" smtClean="0">
                <a:solidFill>
                  <a:srgbClr val="008000"/>
                </a:solidFill>
                <a:sym typeface="Wingdings"/>
              </a:rPr>
              <a:t> see A. </a:t>
            </a:r>
            <a:r>
              <a:rPr lang="en-US" sz="2400" b="1" dirty="0" err="1" smtClean="0">
                <a:solidFill>
                  <a:srgbClr val="008000"/>
                </a:solidFill>
                <a:sym typeface="Wingdings"/>
              </a:rPr>
              <a:t>Petralia’s</a:t>
            </a:r>
            <a:r>
              <a:rPr lang="en-US" sz="2400" b="1" dirty="0" smtClean="0">
                <a:solidFill>
                  <a:srgbClr val="008000"/>
                </a:solidFill>
                <a:sym typeface="Wingdings"/>
              </a:rPr>
              <a:t> talk</a:t>
            </a:r>
            <a:r>
              <a:rPr lang="en-US" sz="2400" b="1" dirty="0" smtClean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US" sz="2400" b="1" dirty="0" smtClean="0">
              <a:solidFill>
                <a:srgbClr val="00800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</a:rPr>
              <a:t>FEL Layout definition (</a:t>
            </a:r>
            <a:r>
              <a:rPr lang="en-US" sz="2400" b="1" dirty="0" smtClean="0">
                <a:solidFill>
                  <a:srgbClr val="008000"/>
                </a:solidFill>
                <a:sym typeface="Wingdings"/>
              </a:rPr>
              <a:t> see A. </a:t>
            </a:r>
            <a:r>
              <a:rPr lang="en-US" sz="2400" b="1" dirty="0" err="1" smtClean="0">
                <a:solidFill>
                  <a:srgbClr val="008000"/>
                </a:solidFill>
                <a:sym typeface="Wingdings"/>
              </a:rPr>
              <a:t>Ghigo’s</a:t>
            </a:r>
            <a:r>
              <a:rPr lang="en-US" sz="2400" b="1" dirty="0" smtClean="0">
                <a:solidFill>
                  <a:srgbClr val="008000"/>
                </a:solidFill>
                <a:sym typeface="Wingdings"/>
              </a:rPr>
              <a:t> talk</a:t>
            </a:r>
            <a:r>
              <a:rPr lang="en-US" sz="2400" b="1" dirty="0" smtClean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US" sz="2400" b="1" dirty="0" smtClean="0">
              <a:solidFill>
                <a:srgbClr val="80000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800000"/>
                </a:solidFill>
              </a:rPr>
              <a:t>Beam optics analysis (</a:t>
            </a:r>
            <a:r>
              <a:rPr lang="en-US" sz="2400" b="1" dirty="0" smtClean="0">
                <a:solidFill>
                  <a:srgbClr val="800000"/>
                </a:solidFill>
                <a:sym typeface="Wingdings"/>
              </a:rPr>
              <a:t> this talk</a:t>
            </a:r>
            <a:r>
              <a:rPr lang="en-US" sz="2400" b="1" dirty="0" smtClean="0">
                <a:solidFill>
                  <a:srgbClr val="800000"/>
                </a:solidFill>
              </a:rPr>
              <a:t>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US" sz="2400" b="1" dirty="0" smtClean="0">
              <a:solidFill>
                <a:srgbClr val="80000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800000"/>
                </a:solidFill>
              </a:rPr>
              <a:t>Baseline parameters simulation (</a:t>
            </a:r>
            <a:r>
              <a:rPr lang="en-US" sz="2400" b="1" dirty="0" smtClean="0">
                <a:solidFill>
                  <a:srgbClr val="800000"/>
                </a:solidFill>
                <a:sym typeface="Wingdings"/>
              </a:rPr>
              <a:t> this talk</a:t>
            </a:r>
            <a:r>
              <a:rPr lang="en-US" sz="2400" b="1" dirty="0" smtClean="0">
                <a:solidFill>
                  <a:srgbClr val="800000"/>
                </a:solidFill>
              </a:rPr>
              <a:t>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0090"/>
                </a:solidFill>
              </a:rPr>
              <a:t>Tolerance analysis (</a:t>
            </a:r>
            <a:r>
              <a:rPr lang="en-US" sz="2400" b="1" dirty="0" smtClean="0">
                <a:solidFill>
                  <a:srgbClr val="000090"/>
                </a:solidFill>
                <a:sym typeface="Wingdings"/>
              </a:rPr>
              <a:t> to-do list</a:t>
            </a:r>
            <a:r>
              <a:rPr lang="en-US" sz="2400" b="1" dirty="0" smtClean="0">
                <a:solidFill>
                  <a:srgbClr val="000090"/>
                </a:solidFill>
              </a:rPr>
              <a:t>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0090"/>
                </a:solidFill>
              </a:rPr>
              <a:t>Start to end simulation (</a:t>
            </a:r>
            <a:r>
              <a:rPr lang="en-US" sz="2400" b="1" dirty="0" smtClean="0">
                <a:solidFill>
                  <a:srgbClr val="000090"/>
                </a:solidFill>
                <a:sym typeface="Wingdings"/>
              </a:rPr>
              <a:t> to-do list</a:t>
            </a:r>
            <a:r>
              <a:rPr lang="en-US" sz="2400" b="1" dirty="0" smtClean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</a:t>
            </a:r>
            <a:r>
              <a:rPr lang="it-IT" dirty="0" smtClean="0"/>
              <a:t>6  </a:t>
            </a:r>
            <a:r>
              <a:rPr lang="it-IT" dirty="0" smtClean="0"/>
              <a:t>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73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550" y="1008252"/>
            <a:ext cx="8654564" cy="105259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From the baseline electron beam parameters and the frozen </a:t>
            </a:r>
            <a:r>
              <a:rPr lang="en-US" sz="1900" b="1" dirty="0" err="1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undulator</a:t>
            </a: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 specifics</a:t>
            </a:r>
          </a:p>
          <a:p>
            <a:pPr marL="285750" indent="-285750">
              <a:lnSpc>
                <a:spcPct val="120000"/>
              </a:lnSpc>
              <a:buFont typeface="Wingdings" charset="0"/>
              <a:buChar char="à"/>
            </a:pP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Design of the </a:t>
            </a:r>
            <a:r>
              <a:rPr lang="en-US" sz="1900" b="1" dirty="0" err="1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undulator</a:t>
            </a: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 section, intra-mod</a:t>
            </a:r>
            <a:r>
              <a:rPr lang="en-US" sz="1900" b="1" dirty="0" smtClean="0">
                <a:solidFill>
                  <a:srgbClr val="001279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ule</a:t>
            </a: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 distance and FODO properties</a:t>
            </a:r>
          </a:p>
          <a:p>
            <a:pPr marL="285750" indent="-285750">
              <a:lnSpc>
                <a:spcPct val="120000"/>
              </a:lnSpc>
              <a:buFont typeface="Wingdings" charset="0"/>
              <a:buChar char="à"/>
            </a:pPr>
            <a:r>
              <a:rPr lang="en-US" sz="19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Focus on the </a:t>
            </a:r>
            <a:r>
              <a:rPr lang="en-US" sz="19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red rectangle beam </a:t>
            </a:r>
            <a:r>
              <a:rPr lang="en-US" sz="19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parameters </a:t>
            </a:r>
            <a:r>
              <a:rPr lang="en-US" sz="1900" b="1" dirty="0" smtClean="0">
                <a:solidFill>
                  <a:srgbClr val="001279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(see WA1 C. </a:t>
            </a:r>
            <a:r>
              <a:rPr lang="en-US" sz="1900" b="1" dirty="0" err="1" smtClean="0">
                <a:solidFill>
                  <a:srgbClr val="001279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Vaccarezza’s</a:t>
            </a:r>
            <a:r>
              <a:rPr lang="en-US" sz="1900" b="1" dirty="0" smtClean="0">
                <a:solidFill>
                  <a:srgbClr val="001279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 talk)</a:t>
            </a:r>
            <a:endParaRPr lang="en-US" sz="1900" b="1" dirty="0" smtClean="0">
              <a:solidFill>
                <a:srgbClr val="00127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1177"/>
            <a:ext cx="8229600" cy="529997"/>
          </a:xfrm>
        </p:spPr>
        <p:txBody>
          <a:bodyPr>
            <a:normAutofit/>
          </a:bodyPr>
          <a:lstStyle/>
          <a:p>
            <a:pPr algn="ctr"/>
            <a:r>
              <a:rPr lang="it-IT" sz="2500" dirty="0" smtClean="0"/>
              <a:t>FEL Layout </a:t>
            </a:r>
            <a:r>
              <a:rPr lang="it-IT" sz="2500" dirty="0" err="1" smtClean="0"/>
              <a:t>definition</a:t>
            </a:r>
            <a:endParaRPr lang="it-IT" sz="25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540" y="6497726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2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6  2022</a:t>
            </a:r>
            <a:endParaRPr lang="it-IT" dirty="0"/>
          </a:p>
        </p:txBody>
      </p:sp>
      <p:graphicFrame>
        <p:nvGraphicFramePr>
          <p:cNvPr id="9" name="Tabella 2">
            <a:extLst>
              <a:ext uri="{FF2B5EF4-FFF2-40B4-BE49-F238E27FC236}">
                <a16:creationId xmlns:a16="http://schemas.microsoft.com/office/drawing/2014/main" xmlns="" id="{1554B0CF-F8FB-CF4E-9EB0-C8D9800B2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58655"/>
              </p:ext>
            </p:extLst>
          </p:nvPr>
        </p:nvGraphicFramePr>
        <p:xfrm>
          <a:off x="739876" y="2694241"/>
          <a:ext cx="7719289" cy="339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087">
                  <a:extLst>
                    <a:ext uri="{9D8B030D-6E8A-4147-A177-3AD203B41FA5}">
                      <a16:colId xmlns:a16="http://schemas.microsoft.com/office/drawing/2014/main" xmlns="" val="1259331492"/>
                    </a:ext>
                  </a:extLst>
                </a:gridCol>
                <a:gridCol w="863207">
                  <a:extLst>
                    <a:ext uri="{9D8B030D-6E8A-4147-A177-3AD203B41FA5}">
                      <a16:colId xmlns:a16="http://schemas.microsoft.com/office/drawing/2014/main" xmlns="" val="1432310498"/>
                    </a:ext>
                  </a:extLst>
                </a:gridCol>
                <a:gridCol w="843809">
                  <a:extLst>
                    <a:ext uri="{9D8B030D-6E8A-4147-A177-3AD203B41FA5}">
                      <a16:colId xmlns:a16="http://schemas.microsoft.com/office/drawing/2014/main" xmlns="" val="4253346997"/>
                    </a:ext>
                  </a:extLst>
                </a:gridCol>
                <a:gridCol w="979593">
                  <a:extLst>
                    <a:ext uri="{9D8B030D-6E8A-4147-A177-3AD203B41FA5}">
                      <a16:colId xmlns:a16="http://schemas.microsoft.com/office/drawing/2014/main" xmlns="" val="1666611853"/>
                    </a:ext>
                  </a:extLst>
                </a:gridCol>
                <a:gridCol w="727668">
                  <a:extLst>
                    <a:ext uri="{9D8B030D-6E8A-4147-A177-3AD203B41FA5}">
                      <a16:colId xmlns:a16="http://schemas.microsoft.com/office/drawing/2014/main" xmlns="" val="2509255375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xmlns="" val="3143618809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xmlns="" val="1574647375"/>
                    </a:ext>
                  </a:extLst>
                </a:gridCol>
                <a:gridCol w="1174171">
                  <a:extLst>
                    <a:ext uri="{9D8B030D-6E8A-4147-A177-3AD203B41FA5}">
                      <a16:colId xmlns:a16="http://schemas.microsoft.com/office/drawing/2014/main" xmlns="" val="99834858"/>
                    </a:ext>
                  </a:extLst>
                </a:gridCol>
              </a:tblGrid>
              <a:tr h="303671">
                <a:tc>
                  <a:txBody>
                    <a:bodyPr/>
                    <a:lstStyle/>
                    <a:p>
                      <a:r>
                        <a:rPr lang="en-US" sz="11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(CDR)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6272736"/>
                  </a:ext>
                </a:extLst>
              </a:tr>
              <a:tr h="303671">
                <a:tc>
                  <a:txBody>
                    <a:bodyPr/>
                    <a:lstStyle/>
                    <a:p>
                      <a:r>
                        <a:rPr lang="en-US" sz="1100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pC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539191"/>
                  </a:ext>
                </a:extLst>
              </a:tr>
              <a:tr h="303671">
                <a:tc>
                  <a:txBody>
                    <a:bodyPr/>
                    <a:lstStyle/>
                    <a:p>
                      <a:r>
                        <a:rPr lang="en-US" sz="110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0.996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6495584"/>
                  </a:ext>
                </a:extLst>
              </a:tr>
              <a:tr h="303671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Peak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I</a:t>
                      </a:r>
                      <a:r>
                        <a:rPr lang="en-US" sz="1100" baseline="-25000" dirty="0" err="1"/>
                        <a:t>peak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7104622"/>
                  </a:ext>
                </a:extLst>
              </a:tr>
              <a:tr h="303671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Bunch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𝝈</a:t>
                      </a:r>
                      <a:r>
                        <a:rPr lang="en-US" sz="1100" baseline="-250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μm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3889341"/>
                  </a:ext>
                </a:extLst>
              </a:tr>
              <a:tr h="303671">
                <a:tc>
                  <a:txBody>
                    <a:bodyPr/>
                    <a:lstStyle/>
                    <a:p>
                      <a:r>
                        <a:rPr lang="en-US" sz="1100" baseline="0" dirty="0" err="1"/>
                        <a:t>Proj</a:t>
                      </a:r>
                      <a:r>
                        <a:rPr lang="en-US" sz="1100" baseline="0" dirty="0"/>
                        <a:t>. norm. emittances (x/y)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𝜺</a:t>
                      </a:r>
                      <a:r>
                        <a:rPr lang="en-US" sz="1100" baseline="-25000" dirty="0" err="1"/>
                        <a:t>n,x,y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mm-</a:t>
                      </a:r>
                      <a:r>
                        <a:rPr lang="en-US" sz="1100" dirty="0" err="1"/>
                        <a:t>mrad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3/4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2423193"/>
                  </a:ext>
                </a:extLst>
              </a:tr>
              <a:tr h="303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Slice, norm. emittances (x/y)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𝜺</a:t>
                      </a:r>
                      <a:r>
                        <a:rPr lang="en-US" sz="1100" baseline="-25000" dirty="0" err="1"/>
                        <a:t>n,x,y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mm-</a:t>
                      </a:r>
                      <a:r>
                        <a:rPr lang="en-US" sz="1100" dirty="0" err="1"/>
                        <a:t>mrad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3/4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(1/1.2 at linac)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690251"/>
                  </a:ext>
                </a:extLst>
              </a:tr>
              <a:tr h="303671">
                <a:tc>
                  <a:txBody>
                    <a:bodyPr/>
                    <a:lstStyle/>
                    <a:p>
                      <a:r>
                        <a:rPr lang="en-US" sz="1100" baseline="0" dirty="0" err="1"/>
                        <a:t>Proj</a:t>
                      </a:r>
                      <a:r>
                        <a:rPr lang="en-US" sz="1100" baseline="0" dirty="0"/>
                        <a:t>.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𝝈</a:t>
                      </a:r>
                      <a:r>
                        <a:rPr lang="en-US" sz="1100" baseline="-25000" dirty="0"/>
                        <a:t>𝜹p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8112627"/>
                  </a:ext>
                </a:extLst>
              </a:tr>
              <a:tr h="303671">
                <a:tc>
                  <a:txBody>
                    <a:bodyPr/>
                    <a:lstStyle/>
                    <a:p>
                      <a:r>
                        <a:rPr lang="en-US" sz="1100" dirty="0"/>
                        <a:t>Slice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𝝈</a:t>
                      </a:r>
                      <a:r>
                        <a:rPr lang="en-US" sz="1100" baseline="-25000" dirty="0"/>
                        <a:t>𝜹s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215341"/>
                  </a:ext>
                </a:extLst>
              </a:tr>
            </a:tbl>
          </a:graphicData>
        </a:graphic>
      </p:graphicFrame>
      <p:sp>
        <p:nvSpPr>
          <p:cNvPr id="13" name="Rettangolo 15">
            <a:extLst>
              <a:ext uri="{FF2B5EF4-FFF2-40B4-BE49-F238E27FC236}">
                <a16:creationId xmlns:a16="http://schemas.microsoft.com/office/drawing/2014/main" xmlns="" id="{4028AE14-6D39-2141-A63E-0815832AB9E6}"/>
              </a:ext>
            </a:extLst>
          </p:cNvPr>
          <p:cNvSpPr/>
          <p:nvPr/>
        </p:nvSpPr>
        <p:spPr>
          <a:xfrm>
            <a:off x="7295384" y="2694474"/>
            <a:ext cx="1153391" cy="338743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21">
            <a:extLst>
              <a:ext uri="{FF2B5EF4-FFF2-40B4-BE49-F238E27FC236}">
                <a16:creationId xmlns:a16="http://schemas.microsoft.com/office/drawing/2014/main" xmlns="" id="{6FBB6AA1-94D9-E54C-8D48-86FE0AFD66A5}"/>
              </a:ext>
            </a:extLst>
          </p:cNvPr>
          <p:cNvSpPr txBox="1"/>
          <p:nvPr/>
        </p:nvSpPr>
        <p:spPr>
          <a:xfrm>
            <a:off x="5647221" y="6114782"/>
            <a:ext cx="281321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AQUA/ARIA</a:t>
            </a:r>
          </a:p>
        </p:txBody>
      </p:sp>
      <p:sp>
        <p:nvSpPr>
          <p:cNvPr id="15" name="CasellaDiTesto 22">
            <a:extLst>
              <a:ext uri="{FF2B5EF4-FFF2-40B4-BE49-F238E27FC236}">
                <a16:creationId xmlns:a16="http://schemas.microsoft.com/office/drawing/2014/main" xmlns="" id="{DDDDE795-2A07-7947-BC06-71ECC0D38B32}"/>
              </a:ext>
            </a:extLst>
          </p:cNvPr>
          <p:cNvSpPr txBox="1"/>
          <p:nvPr/>
        </p:nvSpPr>
        <p:spPr>
          <a:xfrm>
            <a:off x="3716989" y="6114782"/>
            <a:ext cx="848412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AQUA</a:t>
            </a:r>
          </a:p>
        </p:txBody>
      </p:sp>
      <p:sp>
        <p:nvSpPr>
          <p:cNvPr id="16" name="CasellaDiTesto 24">
            <a:extLst>
              <a:ext uri="{FF2B5EF4-FFF2-40B4-BE49-F238E27FC236}">
                <a16:creationId xmlns:a16="http://schemas.microsoft.com/office/drawing/2014/main" xmlns="" id="{ECD585FA-A1FB-3249-87A6-74D3EEA6D477}"/>
              </a:ext>
            </a:extLst>
          </p:cNvPr>
          <p:cNvSpPr txBox="1"/>
          <p:nvPr/>
        </p:nvSpPr>
        <p:spPr>
          <a:xfrm>
            <a:off x="4626473" y="6114782"/>
            <a:ext cx="848412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ARIA</a:t>
            </a:r>
          </a:p>
        </p:txBody>
      </p:sp>
      <p:sp>
        <p:nvSpPr>
          <p:cNvPr id="17" name="CasellaDiTesto 5">
            <a:extLst>
              <a:ext uri="{FF2B5EF4-FFF2-40B4-BE49-F238E27FC236}">
                <a16:creationId xmlns:a16="http://schemas.microsoft.com/office/drawing/2014/main" xmlns="" id="{2E7DEC4C-9ADF-AB40-B315-0B76DE51A865}"/>
              </a:ext>
            </a:extLst>
          </p:cNvPr>
          <p:cNvSpPr txBox="1"/>
          <p:nvPr/>
        </p:nvSpPr>
        <p:spPr>
          <a:xfrm>
            <a:off x="4646717" y="2123987"/>
            <a:ext cx="75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LINAC</a:t>
            </a:r>
          </a:p>
        </p:txBody>
      </p:sp>
      <p:sp>
        <p:nvSpPr>
          <p:cNvPr id="18" name="CasellaDiTesto 13">
            <a:extLst>
              <a:ext uri="{FF2B5EF4-FFF2-40B4-BE49-F238E27FC236}">
                <a16:creationId xmlns:a16="http://schemas.microsoft.com/office/drawing/2014/main" xmlns="" id="{3DCA8E82-EFEC-F443-8355-02A0026B0BF4}"/>
              </a:ext>
            </a:extLst>
          </p:cNvPr>
          <p:cNvSpPr txBox="1"/>
          <p:nvPr/>
        </p:nvSpPr>
        <p:spPr>
          <a:xfrm>
            <a:off x="6661370" y="2142573"/>
            <a:ext cx="143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LINAC + PWA</a:t>
            </a:r>
          </a:p>
        </p:txBody>
      </p:sp>
      <p:sp>
        <p:nvSpPr>
          <p:cNvPr id="19" name="Parentesi graffa aperta 7">
            <a:extLst>
              <a:ext uri="{FF2B5EF4-FFF2-40B4-BE49-F238E27FC236}">
                <a16:creationId xmlns:a16="http://schemas.microsoft.com/office/drawing/2014/main" xmlns="" id="{14786CC2-0614-C142-8BC4-AEB0CABAB953}"/>
              </a:ext>
            </a:extLst>
          </p:cNvPr>
          <p:cNvSpPr/>
          <p:nvPr/>
        </p:nvSpPr>
        <p:spPr>
          <a:xfrm rot="5400000">
            <a:off x="4908769" y="1282069"/>
            <a:ext cx="222689" cy="259856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entesi graffa aperta 16">
            <a:extLst>
              <a:ext uri="{FF2B5EF4-FFF2-40B4-BE49-F238E27FC236}">
                <a16:creationId xmlns:a16="http://schemas.microsoft.com/office/drawing/2014/main" xmlns="" id="{6DF54AAA-8B7F-6144-BF05-DFAC81615C39}"/>
              </a:ext>
            </a:extLst>
          </p:cNvPr>
          <p:cNvSpPr/>
          <p:nvPr/>
        </p:nvSpPr>
        <p:spPr>
          <a:xfrm rot="5400000">
            <a:off x="7291412" y="1523679"/>
            <a:ext cx="204106" cy="208933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17">
            <a:extLst>
              <a:ext uri="{FF2B5EF4-FFF2-40B4-BE49-F238E27FC236}">
                <a16:creationId xmlns:a16="http://schemas.microsoft.com/office/drawing/2014/main" xmlns="" id="{5BDE7341-E0A3-E447-BC3B-7BCD5F2337AF}"/>
              </a:ext>
            </a:extLst>
          </p:cNvPr>
          <p:cNvSpPr/>
          <p:nvPr/>
        </p:nvSpPr>
        <p:spPr>
          <a:xfrm>
            <a:off x="6321511" y="2693194"/>
            <a:ext cx="956893" cy="33918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1177"/>
            <a:ext cx="8229600" cy="529997"/>
          </a:xfrm>
        </p:spPr>
        <p:txBody>
          <a:bodyPr>
            <a:normAutofit/>
          </a:bodyPr>
          <a:lstStyle/>
          <a:p>
            <a:pPr algn="ctr"/>
            <a:r>
              <a:rPr lang="it-IT" sz="2500" dirty="0" smtClean="0"/>
              <a:t>AQUA </a:t>
            </a:r>
            <a:r>
              <a:rPr lang="it-IT" sz="2500" dirty="0" err="1" smtClean="0"/>
              <a:t>undulator</a:t>
            </a:r>
            <a:r>
              <a:rPr lang="it-IT" sz="2500" dirty="0" smtClean="0"/>
              <a:t> </a:t>
            </a:r>
            <a:r>
              <a:rPr lang="it-IT" sz="2500" dirty="0" err="1" smtClean="0"/>
              <a:t>magnetic</a:t>
            </a:r>
            <a:r>
              <a:rPr lang="it-IT" sz="2500" dirty="0" smtClean="0"/>
              <a:t> lattice</a:t>
            </a:r>
            <a:endParaRPr lang="it-IT" sz="25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540" y="6497726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3</a:t>
            </a:fld>
            <a:endParaRPr lang="it-I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14" y="1404396"/>
            <a:ext cx="7488440" cy="53258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1039164" y="1795876"/>
            <a:ext cx="3118470" cy="2572992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52120" y="1795876"/>
            <a:ext cx="3098844" cy="2622378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30000" y="4968000"/>
            <a:ext cx="2610010" cy="184666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en-US" sz="1200" b="1" smtClean="0"/>
              <a:t>198cm                     </a:t>
            </a:r>
            <a:r>
              <a:rPr lang="en-US" sz="1100" b="1" smtClean="0"/>
              <a:t>18cm  |!|   </a:t>
            </a:r>
            <a:r>
              <a:rPr lang="en-US" sz="1100" b="1" dirty="0" smtClean="0"/>
              <a:t>31cm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9592" y="4368868"/>
            <a:ext cx="7896778" cy="559040"/>
            <a:chOff x="251520" y="3310632"/>
            <a:chExt cx="8810930" cy="622424"/>
          </a:xfrm>
        </p:grpSpPr>
        <p:grpSp>
          <p:nvGrpSpPr>
            <p:cNvPr id="21" name="Group 20"/>
            <p:cNvGrpSpPr/>
            <p:nvPr/>
          </p:nvGrpSpPr>
          <p:grpSpPr>
            <a:xfrm>
              <a:off x="251520" y="3310632"/>
              <a:ext cx="8264655" cy="622424"/>
              <a:chOff x="251520" y="3310632"/>
              <a:chExt cx="8264655" cy="62242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/>
              <a:srcRect l="54743" r="31233" b="7390"/>
              <a:stretch/>
            </p:blipFill>
            <p:spPr>
              <a:xfrm>
                <a:off x="4034116" y="3310632"/>
                <a:ext cx="198122" cy="622424"/>
              </a:xfrm>
              <a:prstGeom prst="rect">
                <a:avLst/>
              </a:prstGeom>
            </p:spPr>
          </p:pic>
          <p:pic>
            <p:nvPicPr>
              <p:cNvPr id="24" name="Picture 23" descr="undulator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1520" y="3365617"/>
                <a:ext cx="3528392" cy="50405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/>
              <a:srcRect r="87566" b="8176"/>
              <a:stretch/>
            </p:blipFill>
            <p:spPr>
              <a:xfrm>
                <a:off x="8345393" y="3356992"/>
                <a:ext cx="170782" cy="542850"/>
              </a:xfrm>
              <a:prstGeom prst="rect">
                <a:avLst/>
              </a:prstGeom>
            </p:spPr>
          </p:pic>
          <p:pic>
            <p:nvPicPr>
              <p:cNvPr id="26" name="Picture 25" descr="undulator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44008" y="3365617"/>
                <a:ext cx="3528392" cy="504055"/>
              </a:xfrm>
              <a:prstGeom prst="rect">
                <a:avLst/>
              </a:prstGeom>
            </p:spPr>
          </p:pic>
        </p:grpSp>
        <p:cxnSp>
          <p:nvCxnSpPr>
            <p:cNvPr id="22" name="Straight Connector 21"/>
            <p:cNvCxnSpPr/>
            <p:nvPr/>
          </p:nvCxnSpPr>
          <p:spPr>
            <a:xfrm flipH="1">
              <a:off x="331864" y="3869672"/>
              <a:ext cx="8730586" cy="3017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713563" y="3892986"/>
            <a:ext cx="1305165" cy="400110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en-US" sz="1300" b="1" dirty="0" smtClean="0"/>
              <a:t>Quad </a:t>
            </a:r>
            <a:r>
              <a:rPr lang="en-US" sz="1300" b="1" dirty="0" err="1" smtClean="0"/>
              <a:t>magn</a:t>
            </a:r>
            <a:r>
              <a:rPr lang="en-US" sz="1300" b="1" dirty="0" smtClean="0"/>
              <a:t>.</a:t>
            </a:r>
          </a:p>
          <a:p>
            <a:pPr algn="ctr"/>
            <a:r>
              <a:rPr lang="en-US" sz="1300" b="1" dirty="0" smtClean="0"/>
              <a:t>length ~ 10cm</a:t>
            </a:r>
          </a:p>
        </p:txBody>
      </p:sp>
      <p:sp>
        <p:nvSpPr>
          <p:cNvPr id="29" name="Left Brace 28"/>
          <p:cNvSpPr/>
          <p:nvPr/>
        </p:nvSpPr>
        <p:spPr>
          <a:xfrm rot="5400000" flipH="1">
            <a:off x="4166688" y="4914432"/>
            <a:ext cx="513677" cy="11432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022956" y="5877272"/>
            <a:ext cx="8435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cs typeface="Symbol" charset="2"/>
              </a:rPr>
              <a:t>~ 60</a:t>
            </a:r>
            <a:r>
              <a:rPr lang="en-US" sz="1500" b="1" dirty="0" smtClean="0"/>
              <a:t>cm</a:t>
            </a:r>
            <a:endParaRPr lang="en-US" sz="1500" b="1" dirty="0"/>
          </a:p>
        </p:txBody>
      </p:sp>
      <p:sp>
        <p:nvSpPr>
          <p:cNvPr id="3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6  2022</a:t>
            </a:r>
            <a:endParaRPr lang="it-IT" dirty="0"/>
          </a:p>
        </p:txBody>
      </p:sp>
      <p:pic>
        <p:nvPicPr>
          <p:cNvPr id="32" name="Picture 31" descr="10_modules_with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72576"/>
            <a:ext cx="4383378" cy="59277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8393" y="1988840"/>
            <a:ext cx="1377263" cy="553998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en-US" b="1" dirty="0" smtClean="0"/>
              <a:t>Apple-X</a:t>
            </a:r>
          </a:p>
          <a:p>
            <a:r>
              <a:rPr lang="en-US" b="1" dirty="0" err="1" smtClean="0"/>
              <a:t>undulators</a:t>
            </a:r>
            <a:endParaRPr lang="en-US" b="1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6678659" y="1821530"/>
            <a:ext cx="250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~ 25 m whole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nearPol_FOD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" r="1905" b="1749"/>
          <a:stretch/>
        </p:blipFill>
        <p:spPr>
          <a:xfrm rot="5400000">
            <a:off x="58164" y="1439320"/>
            <a:ext cx="4026128" cy="4137448"/>
          </a:xfrm>
          <a:prstGeom prst="rect">
            <a:avLst/>
          </a:prstGeom>
        </p:spPr>
      </p:pic>
      <p:pic>
        <p:nvPicPr>
          <p:cNvPr id="4" name="Picture 3" descr="&amp;_K=1.189_&amp;_a_w=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63" b="73701"/>
          <a:stretch/>
        </p:blipFill>
        <p:spPr>
          <a:xfrm>
            <a:off x="124324" y="5661249"/>
            <a:ext cx="1207316" cy="650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1946" y="5518915"/>
            <a:ext cx="5252302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Slightly asymmetric </a:t>
            </a:r>
            <a:r>
              <a:rPr lang="en-US" sz="1700" b="1" dirty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Quad field 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strengths in Linear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Twiss 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values at und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. entrance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for 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the 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electron 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beam to match 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 constrain the upstream transfer line</a:t>
            </a:r>
            <a:endParaRPr lang="en-US" sz="1700" b="1" dirty="0">
              <a:latin typeface="Calibri"/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1177"/>
            <a:ext cx="8229600" cy="529997"/>
          </a:xfrm>
        </p:spPr>
        <p:txBody>
          <a:bodyPr>
            <a:normAutofit/>
          </a:bodyPr>
          <a:lstStyle/>
          <a:p>
            <a:pPr algn="ctr"/>
            <a:r>
              <a:rPr lang="it-IT" sz="2500" dirty="0" smtClean="0"/>
              <a:t>AQUA @4nm with Apple-X: </a:t>
            </a:r>
            <a:r>
              <a:rPr lang="it-IT" sz="2500" dirty="0" err="1" smtClean="0"/>
              <a:t>selectable</a:t>
            </a:r>
            <a:r>
              <a:rPr lang="it-IT" sz="2500" dirty="0" smtClean="0"/>
              <a:t> </a:t>
            </a:r>
            <a:r>
              <a:rPr lang="it-IT" sz="2500" dirty="0" err="1" smtClean="0"/>
              <a:t>polarization</a:t>
            </a:r>
            <a:endParaRPr lang="it-IT" sz="25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540" y="6497726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4</a:t>
            </a:fld>
            <a:endParaRPr lang="it-IT" dirty="0"/>
          </a:p>
        </p:txBody>
      </p:sp>
      <p:sp>
        <p:nvSpPr>
          <p:cNvPr id="3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6  2022</a:t>
            </a:r>
            <a:endParaRPr lang="it-IT" dirty="0"/>
          </a:p>
        </p:txBody>
      </p:sp>
      <p:pic>
        <p:nvPicPr>
          <p:cNvPr id="18" name="Picture 17" descr="&amp;_K=1.189_&amp;_a_w=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9" r="36570" b="42491"/>
          <a:stretch/>
        </p:blipFill>
        <p:spPr>
          <a:xfrm>
            <a:off x="35496" y="1052736"/>
            <a:ext cx="3121410" cy="360040"/>
          </a:xfrm>
          <a:prstGeom prst="rect">
            <a:avLst/>
          </a:prstGeom>
        </p:spPr>
      </p:pic>
      <p:pic>
        <p:nvPicPr>
          <p:cNvPr id="13" name="Picture 12" descr="CircularPol_FODO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" r="1706" b="1941"/>
          <a:stretch/>
        </p:blipFill>
        <p:spPr>
          <a:xfrm rot="5400000">
            <a:off x="5046899" y="1437070"/>
            <a:ext cx="4051726" cy="4147153"/>
          </a:xfrm>
          <a:prstGeom prst="rect">
            <a:avLst/>
          </a:prstGeom>
        </p:spPr>
      </p:pic>
      <p:pic>
        <p:nvPicPr>
          <p:cNvPr id="20" name="Picture 19" descr="&amp;_K=1.189_&amp;_K=a_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5" r="53426" b="51846"/>
          <a:stretch/>
        </p:blipFill>
        <p:spPr>
          <a:xfrm>
            <a:off x="6583942" y="1052737"/>
            <a:ext cx="2444509" cy="343790"/>
          </a:xfrm>
          <a:prstGeom prst="rect">
            <a:avLst/>
          </a:prstGeom>
        </p:spPr>
      </p:pic>
      <p:pic>
        <p:nvPicPr>
          <p:cNvPr id="21" name="Picture 20" descr="&amp;_K=1.189_&amp;_K=a_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96" b="68747"/>
          <a:stretch/>
        </p:blipFill>
        <p:spPr>
          <a:xfrm>
            <a:off x="7389832" y="5536510"/>
            <a:ext cx="1790680" cy="7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1177"/>
            <a:ext cx="8229600" cy="529997"/>
          </a:xfrm>
        </p:spPr>
        <p:txBody>
          <a:bodyPr>
            <a:normAutofit/>
          </a:bodyPr>
          <a:lstStyle/>
          <a:p>
            <a:pPr algn="ctr"/>
            <a:r>
              <a:rPr lang="it-IT" sz="2500" dirty="0" smtClean="0"/>
              <a:t>Quadrupole </a:t>
            </a:r>
            <a:r>
              <a:rPr lang="it-IT" sz="2500" dirty="0" err="1" smtClean="0"/>
              <a:t>integral</a:t>
            </a:r>
            <a:r>
              <a:rPr lang="it-IT" sz="2500" dirty="0" smtClean="0"/>
              <a:t> </a:t>
            </a:r>
            <a:r>
              <a:rPr lang="it-IT" sz="2500" dirty="0" err="1" smtClean="0"/>
              <a:t>fields</a:t>
            </a:r>
            <a:r>
              <a:rPr lang="it-IT" sz="2500" dirty="0" smtClean="0"/>
              <a:t> vs. </a:t>
            </a:r>
            <a:r>
              <a:rPr lang="it-IT" sz="2500" dirty="0" err="1" smtClean="0"/>
              <a:t>E</a:t>
            </a:r>
            <a:r>
              <a:rPr lang="it-IT" sz="2500" baseline="-25000" dirty="0" err="1" smtClean="0"/>
              <a:t>beam</a:t>
            </a:r>
            <a:endParaRPr lang="it-IT" sz="2500" baseline="-25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540" y="6497726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5</a:t>
            </a:fld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6  2022</a:t>
            </a:r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6588224" y="2420888"/>
            <a:ext cx="2555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 dirty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Quad integral field gradients should be such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to sustain even higher 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beam energies </a:t>
            </a:r>
          </a:p>
          <a:p>
            <a:pPr algn="r">
              <a:lnSpc>
                <a:spcPct val="110000"/>
              </a:lnSpc>
            </a:pPr>
            <a:endParaRPr lang="en-US" b="1" dirty="0" smtClean="0">
              <a:solidFill>
                <a:srgbClr val="000090"/>
              </a:solidFill>
              <a:latin typeface="Calibri"/>
              <a:cs typeface="Calibri"/>
              <a:sym typeface="Wingdings"/>
            </a:endParaRPr>
          </a:p>
          <a:p>
            <a:pPr algn="r">
              <a:lnSpc>
                <a:spcPct val="110000"/>
              </a:lnSpc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Possible to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reach for 3nm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with the same </a:t>
            </a:r>
            <a:r>
              <a:rPr lang="en-US" b="1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undulator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and </a:t>
            </a:r>
            <a:r>
              <a:rPr lang="en-US" b="1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quadrupole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devices, if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beam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~ 1.2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QUADField_Ebeam_wavele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1265" b="1783"/>
          <a:stretch/>
        </p:blipFill>
        <p:spPr>
          <a:xfrm rot="5400000">
            <a:off x="617569" y="482681"/>
            <a:ext cx="5436414" cy="66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1177"/>
            <a:ext cx="8229600" cy="529997"/>
          </a:xfrm>
        </p:spPr>
        <p:txBody>
          <a:bodyPr>
            <a:normAutofit/>
          </a:bodyPr>
          <a:lstStyle/>
          <a:p>
            <a:pPr algn="ctr"/>
            <a:r>
              <a:rPr lang="it-IT" sz="2500" dirty="0" err="1" smtClean="0"/>
              <a:t>Towards</a:t>
            </a:r>
            <a:r>
              <a:rPr lang="it-IT" sz="2500" dirty="0" smtClean="0"/>
              <a:t> </a:t>
            </a:r>
            <a:r>
              <a:rPr lang="it-IT" sz="2500" dirty="0" err="1" smtClean="0"/>
              <a:t>approval</a:t>
            </a:r>
            <a:r>
              <a:rPr lang="it-IT" sz="2500" dirty="0" smtClean="0"/>
              <a:t> of the </a:t>
            </a:r>
            <a:r>
              <a:rPr lang="it-IT" sz="2500" dirty="0" err="1" smtClean="0"/>
              <a:t>adopted</a:t>
            </a:r>
            <a:r>
              <a:rPr lang="it-IT" sz="2500" dirty="0" smtClean="0"/>
              <a:t> </a:t>
            </a:r>
            <a:r>
              <a:rPr lang="it-IT" sz="2500" dirty="0" err="1" smtClean="0"/>
              <a:t>solution</a:t>
            </a:r>
            <a:endParaRPr lang="it-IT" sz="2500" baseline="-25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540" y="6497726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6</a:t>
            </a:fld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6  2022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687970"/>
            <a:ext cx="7056784" cy="483737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5496" y="1052736"/>
            <a:ext cx="216024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The process towards </a:t>
            </a:r>
            <a:r>
              <a:rPr lang="en-US" b="1" i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Blessing 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of the chosen configuration</a:t>
            </a:r>
          </a:p>
          <a:p>
            <a:pPr lvl="0">
              <a:lnSpc>
                <a:spcPct val="110000"/>
              </a:lnSpc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has started</a:t>
            </a:r>
          </a:p>
          <a:p>
            <a:pPr lvl="0">
              <a:lnSpc>
                <a:spcPct val="110000"/>
              </a:lnSpc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(see A. </a:t>
            </a:r>
            <a:r>
              <a:rPr lang="en-US" b="1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Falone’s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talk)</a:t>
            </a:r>
          </a:p>
          <a:p>
            <a:pPr lvl="0">
              <a:lnSpc>
                <a:spcPct val="110000"/>
              </a:lnSpc>
            </a:pPr>
            <a:endParaRPr lang="en-US" b="1" dirty="0" smtClean="0">
              <a:solidFill>
                <a:srgbClr val="000090"/>
              </a:solidFill>
              <a:latin typeface="Calibri"/>
              <a:cs typeface="Calibri"/>
              <a:sym typeface="Wingdings"/>
            </a:endParaRPr>
          </a:p>
          <a:p>
            <a:pPr lvl="0">
              <a:lnSpc>
                <a:spcPct val="110000"/>
              </a:lnSpc>
            </a:pPr>
            <a:endParaRPr lang="en-US" b="1" dirty="0">
              <a:solidFill>
                <a:srgbClr val="000090"/>
              </a:solidFill>
              <a:latin typeface="Calibri"/>
              <a:cs typeface="Calibri"/>
              <a:sym typeface="Wingdings"/>
            </a:endParaRPr>
          </a:p>
          <a:p>
            <a:pPr lvl="0">
              <a:lnSpc>
                <a:spcPct val="110000"/>
              </a:lnSpc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D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raft of the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Physics Interface Document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will be circulated soon, to be scrutinized for approval</a:t>
            </a:r>
            <a:endParaRPr lang="en-US" b="1" dirty="0">
              <a:solidFill>
                <a:srgbClr val="000090"/>
              </a:solidFill>
              <a:latin typeface="Calibri"/>
              <a:cs typeface="Calibri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600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6  2022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540" y="6497726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7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1177"/>
            <a:ext cx="8229600" cy="529997"/>
          </a:xfrm>
        </p:spPr>
        <p:txBody>
          <a:bodyPr>
            <a:normAutofit/>
          </a:bodyPr>
          <a:lstStyle/>
          <a:p>
            <a:pPr algn="ctr"/>
            <a:r>
              <a:rPr lang="it-IT" sz="2500" dirty="0" smtClean="0"/>
              <a:t>Linear </a:t>
            </a:r>
            <a:r>
              <a:rPr lang="it-IT" sz="2500" dirty="0" err="1" smtClean="0"/>
              <a:t>Pol</a:t>
            </a:r>
            <a:r>
              <a:rPr lang="it-IT" sz="2500" dirty="0" smtClean="0"/>
              <a:t>. Apple-X </a:t>
            </a:r>
            <a:r>
              <a:rPr lang="it-IT" sz="2500" dirty="0" err="1" smtClean="0"/>
              <a:t>overall</a:t>
            </a:r>
            <a:r>
              <a:rPr lang="it-IT" sz="2500" dirty="0" smtClean="0"/>
              <a:t> FEL performance</a:t>
            </a:r>
            <a:endParaRPr lang="it-IT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482"/>
            <a:ext cx="7380312" cy="43768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59832" y="1052736"/>
            <a:ext cx="6048672" cy="730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900" b="1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Tunability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both in beam energy </a:t>
            </a:r>
            <a:r>
              <a:rPr lang="en-US" sz="1900" b="1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m</a:t>
            </a:r>
            <a:r>
              <a:rPr lang="en-US" sz="1900" b="1" baseline="-25000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e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c</a:t>
            </a:r>
            <a:r>
              <a:rPr lang="en-US" sz="1900" b="1" baseline="30000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2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 and</a:t>
            </a:r>
          </a:p>
          <a:p>
            <a:pPr algn="r">
              <a:lnSpc>
                <a:spcPct val="110000"/>
              </a:lnSpc>
            </a:pP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in </a:t>
            </a:r>
            <a:r>
              <a:rPr lang="en-US" sz="1900" b="1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undulator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gap </a:t>
            </a:r>
            <a:r>
              <a:rPr lang="en-US" sz="1900" b="1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g</a:t>
            </a:r>
            <a:r>
              <a:rPr lang="en-US" sz="1900" b="1" baseline="-25000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u</a:t>
            </a:r>
            <a:r>
              <a:rPr lang="en-US" sz="1900" b="1" dirty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weighted for N</a:t>
            </a:r>
            <a:r>
              <a:rPr lang="en-US" sz="19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900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/pulse</a:t>
            </a:r>
            <a:r>
              <a:rPr lang="en-US" sz="1900" b="1" dirty="0" smtClean="0">
                <a:solidFill>
                  <a:srgbClr val="800000"/>
                </a:solidFill>
                <a:latin typeface="Calibri"/>
                <a:cs typeface="Calibri"/>
                <a:sym typeface="Wingdings"/>
              </a:rPr>
              <a:t> </a:t>
            </a:r>
            <a:endParaRPr lang="en-US" sz="19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13" name="Picture 12" descr="rm_lambda_res_=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3" y="1147709"/>
            <a:ext cx="2922449" cy="6750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92280" y="2334742"/>
            <a:ext cx="2069183" cy="2102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</a:pPr>
            <a:r>
              <a:rPr lang="en-US" sz="1700" b="1" dirty="0" err="1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U</a:t>
            </a:r>
            <a:r>
              <a:rPr lang="en-US" sz="1700" b="1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ndulator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gap gives limited lever arm:</a:t>
            </a:r>
          </a:p>
          <a:p>
            <a:pPr lvl="0" algn="r">
              <a:lnSpc>
                <a:spcPct val="110000"/>
              </a:lnSpc>
            </a:pPr>
            <a:endParaRPr lang="en-US" sz="1700" b="1" dirty="0">
              <a:solidFill>
                <a:srgbClr val="000090"/>
              </a:solidFill>
              <a:latin typeface="Calibri"/>
              <a:cs typeface="Calibri"/>
              <a:sym typeface="Wingdings"/>
            </a:endParaRPr>
          </a:p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shorter </a:t>
            </a:r>
            <a:r>
              <a:rPr lang="en-US" sz="1700" b="1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sz="1700" b="1" baseline="-25000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res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700" b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en-US" sz="1700" b="1" dirty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lower K values </a:t>
            </a:r>
            <a:r>
              <a:rPr lang="en-US" sz="1700" b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700" b="1" dirty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700" b="1" dirty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lower</a:t>
            </a:r>
          </a:p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N</a:t>
            </a:r>
            <a:r>
              <a:rPr lang="en-US" sz="1700" b="1" baseline="-25000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/pulse</a:t>
            </a:r>
            <a:endParaRPr lang="en-US" sz="17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15186" y="4797152"/>
            <a:ext cx="3293318" cy="1814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By </a:t>
            </a:r>
            <a:r>
              <a:rPr lang="en-US" sz="1700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increasing beam energy</a:t>
            </a:r>
          </a:p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(other parameters constant) </a:t>
            </a:r>
          </a:p>
          <a:p>
            <a:pPr lvl="0" algn="r">
              <a:lnSpc>
                <a:spcPct val="110000"/>
              </a:lnSpc>
            </a:pPr>
            <a:endParaRPr lang="en-US" sz="1700" b="1" dirty="0" smtClean="0">
              <a:solidFill>
                <a:srgbClr val="000090"/>
              </a:solidFill>
              <a:latin typeface="Calibri"/>
              <a:cs typeface="Calibri"/>
              <a:sym typeface="Wingdings"/>
            </a:endParaRPr>
          </a:p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chance to reach for </a:t>
            </a:r>
            <a:r>
              <a:rPr lang="en-US" sz="1700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4nm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with performance similar to longer wavelengths </a:t>
            </a:r>
            <a:endParaRPr lang="en-US" sz="17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141" y="5949280"/>
            <a:ext cx="1818255" cy="200055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300" i="1" dirty="0" err="1" smtClean="0">
                <a:latin typeface="Calibri" charset="0"/>
                <a:ea typeface="Calibri" charset="0"/>
                <a:cs typeface="Calibri" charset="0"/>
              </a:rPr>
              <a:t>Courtesy</a:t>
            </a:r>
            <a:r>
              <a:rPr lang="it-IT" sz="1300" i="1" dirty="0" smtClean="0">
                <a:latin typeface="Calibri" charset="0"/>
                <a:ea typeface="Calibri" charset="0"/>
                <a:cs typeface="Calibri" charset="0"/>
              </a:rPr>
              <a:t> of L. </a:t>
            </a:r>
            <a:r>
              <a:rPr lang="it-IT" sz="1300" i="1" dirty="0" err="1" smtClean="0">
                <a:latin typeface="Calibri" charset="0"/>
                <a:ea typeface="Calibri" charset="0"/>
                <a:cs typeface="Calibri" charset="0"/>
              </a:rPr>
              <a:t>Giannessi</a:t>
            </a:r>
            <a:r>
              <a:rPr lang="it-IT" sz="1300" i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it-IT" sz="1300" i="1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988840"/>
            <a:ext cx="7250858" cy="4363463"/>
          </a:xfrm>
          <a:prstGeom prst="rect">
            <a:avLst/>
          </a:prstGeom>
        </p:spPr>
      </p:pic>
      <p:sp>
        <p:nvSpPr>
          <p:cNvPr id="1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20468" y="6492875"/>
            <a:ext cx="648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EuPRAXIA@SPARC_LAB</a:t>
            </a:r>
            <a:r>
              <a:rPr lang="it-IT" dirty="0" smtClean="0"/>
              <a:t> TDR </a:t>
            </a:r>
            <a:r>
              <a:rPr lang="it-IT" dirty="0" err="1" smtClean="0"/>
              <a:t>Review</a:t>
            </a:r>
            <a:r>
              <a:rPr lang="it-IT" dirty="0" smtClean="0"/>
              <a:t> – Federico </a:t>
            </a:r>
            <a:r>
              <a:rPr lang="it-IT" dirty="0" err="1" smtClean="0"/>
              <a:t>Nguyen</a:t>
            </a:r>
            <a:r>
              <a:rPr lang="it-IT" dirty="0" smtClean="0"/>
              <a:t> – </a:t>
            </a:r>
            <a:r>
              <a:rPr lang="it-IT" dirty="0" err="1" smtClean="0"/>
              <a:t>June</a:t>
            </a:r>
            <a:r>
              <a:rPr lang="it-IT" dirty="0" smtClean="0"/>
              <a:t> 6  2022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540" y="6497726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8</a:t>
            </a:fld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3347864" y="1052736"/>
            <a:ext cx="5760640" cy="730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900" b="1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Tunability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both in beam energy </a:t>
            </a:r>
            <a:r>
              <a:rPr lang="en-US" sz="1900" b="1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m</a:t>
            </a:r>
            <a:r>
              <a:rPr lang="en-US" sz="1900" b="1" baseline="-25000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e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c</a:t>
            </a:r>
            <a:r>
              <a:rPr lang="en-US" sz="1900" b="1" baseline="30000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2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 and</a:t>
            </a:r>
          </a:p>
          <a:p>
            <a:pPr algn="r">
              <a:lnSpc>
                <a:spcPct val="110000"/>
              </a:lnSpc>
            </a:pP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in </a:t>
            </a:r>
            <a:r>
              <a:rPr lang="en-US" sz="1900" b="1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undulator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gap </a:t>
            </a:r>
            <a:r>
              <a:rPr lang="en-US" sz="1900" b="1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g</a:t>
            </a:r>
            <a:r>
              <a:rPr lang="en-US" sz="1900" b="1" baseline="-25000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u</a:t>
            </a:r>
            <a:r>
              <a:rPr lang="en-US" sz="1900" b="1" dirty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9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weighted for N</a:t>
            </a:r>
            <a:r>
              <a:rPr lang="en-US" sz="19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900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/pulse</a:t>
            </a:r>
            <a:r>
              <a:rPr lang="en-US" sz="1900" b="1" dirty="0" smtClean="0">
                <a:solidFill>
                  <a:srgbClr val="800000"/>
                </a:solidFill>
                <a:latin typeface="Calibri"/>
                <a:cs typeface="Calibri"/>
                <a:sym typeface="Wingdings"/>
              </a:rPr>
              <a:t> </a:t>
            </a:r>
            <a:endParaRPr lang="en-US" sz="19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48540" y="2060848"/>
            <a:ext cx="2212923" cy="268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Circular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1700" b="1" dirty="0" err="1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Polariz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.:  </a:t>
            </a:r>
            <a:r>
              <a:rPr lang="en-US" sz="1700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wider </a:t>
            </a:r>
            <a:r>
              <a:rPr lang="en-US" sz="1700" b="1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undulator</a:t>
            </a:r>
            <a:endParaRPr lang="en-US" sz="1700" b="1" dirty="0">
              <a:solidFill>
                <a:srgbClr val="FF0000"/>
              </a:solidFill>
              <a:latin typeface="Calibri"/>
              <a:cs typeface="Calibri"/>
              <a:sym typeface="Wingdings"/>
            </a:endParaRPr>
          </a:p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gap </a:t>
            </a:r>
            <a:r>
              <a:rPr lang="en-US" sz="1700" b="1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tunability</a:t>
            </a:r>
            <a:endParaRPr lang="en-US" sz="1700" b="1" dirty="0">
              <a:solidFill>
                <a:srgbClr val="FF0000"/>
              </a:solidFill>
              <a:latin typeface="Calibri"/>
              <a:cs typeface="Calibri"/>
              <a:sym typeface="Wingdings"/>
            </a:endParaRPr>
          </a:p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2060"/>
                </a:solidFill>
                <a:latin typeface="Calibri"/>
                <a:cs typeface="Calibri"/>
                <a:sym typeface="Wingdings"/>
              </a:rPr>
              <a:t>than Linear </a:t>
            </a:r>
          </a:p>
          <a:p>
            <a:pPr lvl="0" algn="r">
              <a:lnSpc>
                <a:spcPct val="110000"/>
              </a:lnSpc>
            </a:pPr>
            <a:endParaRPr lang="en-US" sz="1700" b="1" dirty="0" smtClean="0">
              <a:solidFill>
                <a:srgbClr val="000090"/>
              </a:solidFill>
              <a:latin typeface="Calibri"/>
              <a:cs typeface="Calibri"/>
              <a:sym typeface="Wingdings"/>
            </a:endParaRPr>
          </a:p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“water window”</a:t>
            </a:r>
          </a:p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wavelengths</a:t>
            </a:r>
          </a:p>
          <a:p>
            <a:pPr lvl="0" algn="r">
              <a:lnSpc>
                <a:spcPct val="110000"/>
              </a:lnSpc>
            </a:pPr>
            <a:r>
              <a:rPr lang="en-US" sz="1700" b="1" dirty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p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robed with</a:t>
            </a:r>
          </a:p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higher N</a:t>
            </a:r>
            <a:r>
              <a:rPr lang="en-US" sz="1700" b="1" baseline="-25000" dirty="0" smtClean="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g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yield </a:t>
            </a:r>
            <a:endParaRPr lang="en-US" sz="1700" b="1" dirty="0">
              <a:solidFill>
                <a:srgbClr val="000090"/>
              </a:solidFill>
              <a:latin typeface="Calibri"/>
              <a:cs typeface="Calibri"/>
              <a:sym typeface="Wingding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15186" y="4797152"/>
            <a:ext cx="3293318" cy="1814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By </a:t>
            </a:r>
            <a:r>
              <a:rPr lang="en-US" sz="1700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increasing beam energy</a:t>
            </a:r>
          </a:p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(other parameters constant) </a:t>
            </a:r>
          </a:p>
          <a:p>
            <a:pPr lvl="0" algn="r">
              <a:lnSpc>
                <a:spcPct val="110000"/>
              </a:lnSpc>
            </a:pPr>
            <a:endParaRPr lang="en-US" sz="1700" b="1" dirty="0" smtClean="0">
              <a:solidFill>
                <a:srgbClr val="000090"/>
              </a:solidFill>
              <a:latin typeface="Calibri"/>
              <a:cs typeface="Calibri"/>
              <a:sym typeface="Wingdings"/>
            </a:endParaRPr>
          </a:p>
          <a:p>
            <a:pPr lvl="0" algn="r">
              <a:lnSpc>
                <a:spcPct val="11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chance to reach for </a:t>
            </a:r>
            <a:r>
              <a:rPr lang="en-US" sz="1700" b="1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3nm</a:t>
            </a:r>
            <a:r>
              <a:rPr lang="en-US" sz="1700" b="1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 with performance similar to longer wavelengths </a:t>
            </a:r>
            <a:endParaRPr lang="en-US" sz="17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rm_lambda_res_=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6318"/>
            <a:ext cx="3240360" cy="72598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1177"/>
            <a:ext cx="8229600" cy="529997"/>
          </a:xfrm>
        </p:spPr>
        <p:txBody>
          <a:bodyPr>
            <a:normAutofit/>
          </a:bodyPr>
          <a:lstStyle/>
          <a:p>
            <a:pPr algn="ctr"/>
            <a:r>
              <a:rPr lang="it-IT" sz="2500" dirty="0" err="1" smtClean="0"/>
              <a:t>Circular</a:t>
            </a:r>
            <a:r>
              <a:rPr lang="it-IT" sz="2500" dirty="0" smtClean="0"/>
              <a:t> </a:t>
            </a:r>
            <a:r>
              <a:rPr lang="it-IT" sz="2500" dirty="0" err="1" smtClean="0"/>
              <a:t>Pol</a:t>
            </a:r>
            <a:r>
              <a:rPr lang="it-IT" sz="2500" dirty="0" smtClean="0"/>
              <a:t>. Apple-X </a:t>
            </a:r>
            <a:r>
              <a:rPr lang="it-IT" sz="2500" dirty="0" err="1" smtClean="0"/>
              <a:t>overall</a:t>
            </a:r>
            <a:r>
              <a:rPr lang="it-IT" sz="2500" dirty="0" smtClean="0"/>
              <a:t> FEL performance</a:t>
            </a:r>
            <a:endParaRPr lang="it-IT" sz="25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141" y="5949280"/>
            <a:ext cx="1818255" cy="200055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300" i="1" dirty="0" err="1" smtClean="0">
                <a:latin typeface="Calibri" charset="0"/>
                <a:ea typeface="Calibri" charset="0"/>
                <a:cs typeface="Calibri" charset="0"/>
              </a:rPr>
              <a:t>Courtesy</a:t>
            </a:r>
            <a:r>
              <a:rPr lang="it-IT" sz="1300" i="1" dirty="0" smtClean="0">
                <a:latin typeface="Calibri" charset="0"/>
                <a:ea typeface="Calibri" charset="0"/>
                <a:cs typeface="Calibri" charset="0"/>
              </a:rPr>
              <a:t> of L. </a:t>
            </a:r>
            <a:r>
              <a:rPr lang="it-IT" sz="1300" i="1" dirty="0" err="1" smtClean="0">
                <a:latin typeface="Calibri" charset="0"/>
                <a:ea typeface="Calibri" charset="0"/>
                <a:cs typeface="Calibri" charset="0"/>
              </a:rPr>
              <a:t>Giannessi</a:t>
            </a:r>
            <a:r>
              <a:rPr lang="it-IT" sz="1300" i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it-IT" sz="1300" i="1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11316</TotalTime>
  <Words>839</Words>
  <Application>Microsoft Macintosh PowerPoint</Application>
  <PresentationFormat>Presentazione su schermo (4:3)</PresentationFormat>
  <Paragraphs>189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Calibri</vt:lpstr>
      <vt:lpstr>Comic Sans MS</vt:lpstr>
      <vt:lpstr>Courier</vt:lpstr>
      <vt:lpstr>Lucida Grande</vt:lpstr>
      <vt:lpstr>Symbol</vt:lpstr>
      <vt:lpstr>Wingdings</vt:lpstr>
      <vt:lpstr>Arial</vt:lpstr>
      <vt:lpstr>ModelloTemplateENEAita</vt:lpstr>
      <vt:lpstr>WA6 Status Report – FEL Integration &amp; Performance</vt:lpstr>
      <vt:lpstr>Workflow</vt:lpstr>
      <vt:lpstr>FEL Layout definition</vt:lpstr>
      <vt:lpstr>AQUA undulator magnetic lattice</vt:lpstr>
      <vt:lpstr>AQUA @4nm with Apple-X: selectable polarization</vt:lpstr>
      <vt:lpstr>Quadrupole integral fields vs. Ebeam</vt:lpstr>
      <vt:lpstr>Towards approval of the adopted solution</vt:lpstr>
      <vt:lpstr>Linear Pol. Apple-X overall FEL performance</vt:lpstr>
      <vt:lpstr>Circular Pol. Apple-X overall FEL performance</vt:lpstr>
      <vt:lpstr>Electron beam used for FEL performance</vt:lpstr>
      <vt:lpstr>AQUA FEL results with average beam parameters</vt:lpstr>
      <vt:lpstr>Conclusions &amp; outlook</vt:lpstr>
    </vt:vector>
  </TitlesOfParts>
  <Company>ENEA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Microsoft Office User</cp:lastModifiedBy>
  <cp:revision>257</cp:revision>
  <cp:lastPrinted>2022-06-06T09:20:09Z</cp:lastPrinted>
  <dcterms:created xsi:type="dcterms:W3CDTF">2017-01-03T12:35:40Z</dcterms:created>
  <dcterms:modified xsi:type="dcterms:W3CDTF">2022-06-06T09:21:19Z</dcterms:modified>
</cp:coreProperties>
</file>