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68" r:id="rId2"/>
    <p:sldId id="267" r:id="rId3"/>
    <p:sldId id="350" r:id="rId4"/>
    <p:sldId id="361" r:id="rId5"/>
    <p:sldId id="354" r:id="rId6"/>
    <p:sldId id="367" r:id="rId7"/>
    <p:sldId id="363" r:id="rId8"/>
    <p:sldId id="355" r:id="rId9"/>
    <p:sldId id="356" r:id="rId10"/>
    <p:sldId id="362" r:id="rId11"/>
    <p:sldId id="283" r:id="rId12"/>
    <p:sldId id="360" r:id="rId13"/>
    <p:sldId id="35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7EF"/>
    <a:srgbClr val="88CEE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/>
    <p:restoredTop sz="94640"/>
  </p:normalViewPr>
  <p:slideViewPr>
    <p:cSldViewPr>
      <p:cViewPr varScale="1">
        <p:scale>
          <a:sx n="102" d="100"/>
          <a:sy n="102" d="100"/>
        </p:scale>
        <p:origin x="20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97B52F-A402-C54E-8AFA-4B16C5448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E434A6-678F-2949-AAE1-3D3D6BDAE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465119A-E704-3141-B439-1BC298C386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1982784-4493-F047-BA0E-B02913157A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B4CEAC3-BE53-9D41-A696-C908140A59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FE8331F-400B-944C-AC0C-2132A62C8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2E93E23-2FD6-7140-B0F1-0E43B97A4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080D5-01B9-F340-A15C-806CE3BFE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1D6BB-D510-F746-8706-F2CB77EF1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DD2FD-FA20-CA44-9039-ECC66766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424A-99AF-8942-B685-5DA70F248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ED354-1CBB-7D40-BDEC-6DFBC7D57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6DE7D-C28F-DE4C-84A8-B424270F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D43B46-8CC5-674D-8C3B-07839485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2FA9-939B-2A4D-9EFE-0A53F65F0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994B67-9980-AA47-B59B-BB477748E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E1ED1-2500-7C46-A45E-7E5079699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55127-94E8-4049-BAB5-AB723C049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9896-E3CA-4746-A979-E824550AB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0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BCB1B-BA3C-5746-8134-BD6920285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47BB1-FD56-AE4E-8B9A-57C600101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790DA-0E6C-D949-A489-FDDBEBE03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811E-B62B-AC41-9CA4-4CB649A4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2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4CE2D-61C4-B441-BB4A-DBEEBF73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CA23F-B7BC-3B41-9281-1A3EFBF18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9EE37-449D-1748-824C-4D6164F6B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2FCB-81E9-7947-AF5B-3392BEAFD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2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4FDBA-10F2-7D48-B851-8E8AA51B7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AF954-4589-654B-BE01-A66A0D23F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57A11-E385-9E47-9DE5-BB47FDF04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7443-5DB0-B047-8A83-101544D31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E3DAE2-4E53-FA4D-8047-17778A0D4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7E15FD-B144-264E-9F6E-9294E3B8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1E85F1-4189-FE44-B3D4-1332B0FF8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BC5-CB45-AA4E-AAAF-987A67CDB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510D12-3BF0-C14F-97BD-9D7B9A47A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76BF15-2928-0F40-9698-946DA49C5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8ADF1C-1193-5B4C-B8E0-899B8AEE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6CC0-16EF-AD48-AC09-C9C9F88CD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7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A71F1F-17F4-7746-95B8-5E6F6472A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68B69-11E9-E84B-BB55-085C6E2F8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5142E-2368-A046-ADA2-DBA1AD73F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E115-E9B3-C249-9D62-EB1084E17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7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F0F98-1468-0745-A255-D171D54F6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9B502-ACF7-DD4A-9E77-D670F8E63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9B668-8B39-B54D-B038-7072CD69A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9308-2CED-514B-96E8-DDDB52632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D2223-B1C8-5B40-BE2F-5E3534DCC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0AC46-F1B4-9D42-BC28-E55A99987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C7B8E-C714-D847-A725-7E9DCAF4C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908-D181-D64B-BEBA-91E2862A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2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6FB506-80AC-194C-A5C3-0371AADC9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26DEE9-95C4-734F-9B44-86D2F1922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214141-4ED4-4F4A-A645-12634B5036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9577F5-6F06-C54F-89DB-A783325C0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62A7FC-97CF-084F-A5D6-26C5CA3A93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408C4E5-BCCC-2C4A-A1B0-69D8BD56D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90E851E-B06D-305D-1461-092376C6BFD4}"/>
              </a:ext>
            </a:extLst>
          </p:cNvPr>
          <p:cNvSpPr txBox="1">
            <a:spLocks/>
          </p:cNvSpPr>
          <p:nvPr/>
        </p:nvSpPr>
        <p:spPr bwMode="auto">
          <a:xfrm>
            <a:off x="1158207" y="1143748"/>
            <a:ext cx="6975158" cy="200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it-IT" sz="3600" b="1" kern="0" dirty="0" err="1">
                <a:solidFill>
                  <a:srgbClr val="FFFF66"/>
                </a:solidFill>
              </a:rPr>
              <a:t>EuPRAXIA@SPARC-LAB</a:t>
            </a:r>
            <a:r>
              <a:rPr lang="it-IT" sz="3600" b="1" kern="0" dirty="0">
                <a:solidFill>
                  <a:srgbClr val="FFFF66"/>
                </a:solidFill>
              </a:rPr>
              <a:t>:</a:t>
            </a:r>
            <a:br>
              <a:rPr lang="it-IT" sz="3600" b="1" kern="0" dirty="0">
                <a:solidFill>
                  <a:srgbClr val="FFFF66"/>
                </a:solidFill>
              </a:rPr>
            </a:br>
            <a:r>
              <a:rPr lang="it-IT" sz="3600" b="1" kern="0" dirty="0">
                <a:solidFill>
                  <a:srgbClr val="FFFF66"/>
                </a:solidFill>
              </a:rPr>
              <a:t>Machine Layout</a:t>
            </a:r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0E9702B3-9DB2-A583-0A01-EA69F3D9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0" y="140614"/>
            <a:ext cx="2372829" cy="1198974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FBA3F-7B6A-1FF5-1B3B-E0199E72ED71}"/>
              </a:ext>
            </a:extLst>
          </p:cNvPr>
          <p:cNvSpPr txBox="1"/>
          <p:nvPr/>
        </p:nvSpPr>
        <p:spPr>
          <a:xfrm>
            <a:off x="2378458" y="2860666"/>
            <a:ext cx="4431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Andrea Ghigo on </a:t>
            </a:r>
            <a:r>
              <a:rPr lang="it-IT" b="1" dirty="0" err="1">
                <a:solidFill>
                  <a:schemeClr val="bg1"/>
                </a:solidFill>
              </a:rPr>
              <a:t>behalf</a:t>
            </a:r>
            <a:r>
              <a:rPr lang="it-IT" b="1" dirty="0">
                <a:solidFill>
                  <a:schemeClr val="bg1"/>
                </a:solidFill>
              </a:rPr>
              <a:t> of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EuPRAXIA@SPARC-LAB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collaboration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DB3878D4-914A-5BF6-C220-6FFBA238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2077848" cy="11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F5121-5356-4255-033A-30C9CB6525ED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4900CB-D1BF-A666-7000-3A6AA731C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33" b="18363"/>
          <a:stretch/>
        </p:blipFill>
        <p:spPr>
          <a:xfrm>
            <a:off x="4776140" y="3782304"/>
            <a:ext cx="4291660" cy="2449135"/>
          </a:xfrm>
          <a:prstGeom prst="rect">
            <a:avLst/>
          </a:prstGeom>
        </p:spPr>
      </p:pic>
      <p:pic>
        <p:nvPicPr>
          <p:cNvPr id="15" name="Picture 14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FF866198-7875-C089-75FB-FB38F3E7F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6" y="3782304"/>
            <a:ext cx="4530899" cy="24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284097" y="362897"/>
            <a:ext cx="489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layout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0AA09-CBC2-5C26-F487-027B6356A80D}"/>
              </a:ext>
            </a:extLst>
          </p:cNvPr>
          <p:cNvSpPr txBox="1"/>
          <p:nvPr/>
        </p:nvSpPr>
        <p:spPr>
          <a:xfrm>
            <a:off x="-1236822" y="64432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Riunione Giunta Esecutiva INFN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Roma 18 Maggio 2022</a:t>
            </a: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D12600-BEB8-6211-B9B1-72F6159BD763}"/>
              </a:ext>
            </a:extLst>
          </p:cNvPr>
          <p:cNvGrpSpPr/>
          <p:nvPr/>
        </p:nvGrpSpPr>
        <p:grpSpPr>
          <a:xfrm>
            <a:off x="142875" y="1755718"/>
            <a:ext cx="9001125" cy="4416482"/>
            <a:chOff x="142875" y="1600201"/>
            <a:chExt cx="9001125" cy="441648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627C971-BE3D-211E-CEEC-806BBCDC2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046"/>
            <a:stretch/>
          </p:blipFill>
          <p:spPr>
            <a:xfrm>
              <a:off x="142875" y="1600201"/>
              <a:ext cx="8772669" cy="44164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05D4D8ED-5706-FC41-7759-A9891770605E}"/>
                </a:ext>
              </a:extLst>
            </p:cNvPr>
            <p:cNvSpPr/>
            <p:nvPr/>
          </p:nvSpPr>
          <p:spPr>
            <a:xfrm rot="1473226">
              <a:off x="1693252" y="3593787"/>
              <a:ext cx="83042" cy="1063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E2E781-97DA-77C2-081D-42A767E5CF73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>
              <a:off x="1604987" y="3580731"/>
              <a:ext cx="92021" cy="48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CAEC48E-55AD-26DF-73C6-DAA097B2CF91}"/>
                </a:ext>
              </a:extLst>
            </p:cNvPr>
            <p:cNvSpPr/>
            <p:nvPr/>
          </p:nvSpPr>
          <p:spPr>
            <a:xfrm rot="1473226">
              <a:off x="3779769" y="3593788"/>
              <a:ext cx="83042" cy="1063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EE6D786-381E-89C3-4577-FA51CC244D9B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3691503" y="3580732"/>
              <a:ext cx="92021" cy="48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3B8094A-AEE7-7A2E-263D-E49B83F3B8ED}"/>
                </a:ext>
              </a:extLst>
            </p:cNvPr>
            <p:cNvSpPr/>
            <p:nvPr/>
          </p:nvSpPr>
          <p:spPr>
            <a:xfrm rot="2090580">
              <a:off x="5968626" y="3830327"/>
              <a:ext cx="83042" cy="1063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B16EB9B-5A10-0026-C7B8-336A3035FA24}"/>
                </a:ext>
              </a:extLst>
            </p:cNvPr>
            <p:cNvCxnSpPr>
              <a:cxnSpLocks/>
            </p:cNvCxnSpPr>
            <p:nvPr/>
          </p:nvCxnSpPr>
          <p:spPr>
            <a:xfrm>
              <a:off x="5561827" y="3544529"/>
              <a:ext cx="292422" cy="187587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9193408-4BDE-4257-64B8-EFDF13159A6F}"/>
                </a:ext>
              </a:extLst>
            </p:cNvPr>
            <p:cNvCxnSpPr>
              <a:cxnSpLocks/>
              <a:endCxn id="59" idx="1"/>
            </p:cNvCxnSpPr>
            <p:nvPr/>
          </p:nvCxnSpPr>
          <p:spPr>
            <a:xfrm>
              <a:off x="5854249" y="3739606"/>
              <a:ext cx="121821" cy="11933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C25F88E-CDD1-6AC5-F7B4-E4A25C5DD91C}"/>
                </a:ext>
              </a:extLst>
            </p:cNvPr>
            <p:cNvSpPr/>
            <p:nvPr/>
          </p:nvSpPr>
          <p:spPr>
            <a:xfrm>
              <a:off x="5848698" y="3713192"/>
              <a:ext cx="49413" cy="736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C056A0-CA81-D842-5C0A-79F15FEAF61A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H="1" flipV="1">
              <a:off x="5873405" y="3732116"/>
              <a:ext cx="2960775" cy="749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5163055-E1E6-0FDB-472E-6F4E42E2F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2047" y="3569193"/>
              <a:ext cx="3139091" cy="115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9F076AA4-E93E-3B96-2E76-47AA12DE0137}"/>
                </a:ext>
              </a:extLst>
            </p:cNvPr>
            <p:cNvSpPr/>
            <p:nvPr/>
          </p:nvSpPr>
          <p:spPr>
            <a:xfrm>
              <a:off x="8751138" y="3508633"/>
              <a:ext cx="83042" cy="1063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2824402C-6A91-3250-1DF8-EB5280DC23A8}"/>
                </a:ext>
              </a:extLst>
            </p:cNvPr>
            <p:cNvSpPr/>
            <p:nvPr/>
          </p:nvSpPr>
          <p:spPr>
            <a:xfrm>
              <a:off x="8751138" y="3686432"/>
              <a:ext cx="83042" cy="10634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E8EB260-B843-D816-7524-5957871C9230}"/>
                </a:ext>
              </a:extLst>
            </p:cNvPr>
            <p:cNvSpPr/>
            <p:nvPr/>
          </p:nvSpPr>
          <p:spPr>
            <a:xfrm>
              <a:off x="8486050" y="3505040"/>
              <a:ext cx="146211" cy="92764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4DA7047-8F76-00C4-386B-1C037C26B842}"/>
                </a:ext>
              </a:extLst>
            </p:cNvPr>
            <p:cNvSpPr/>
            <p:nvPr/>
          </p:nvSpPr>
          <p:spPr>
            <a:xfrm>
              <a:off x="8486050" y="3697280"/>
              <a:ext cx="146211" cy="92764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A4044D-DDB6-2C6B-5955-6180B0404D3B}"/>
                </a:ext>
              </a:extLst>
            </p:cNvPr>
            <p:cNvCxnSpPr>
              <a:stCxn id="65" idx="3"/>
            </p:cNvCxnSpPr>
            <p:nvPr/>
          </p:nvCxnSpPr>
          <p:spPr>
            <a:xfrm>
              <a:off x="8834180" y="3561807"/>
              <a:ext cx="309820" cy="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D7C3D0-790D-8E65-381E-725955311138}"/>
                </a:ext>
              </a:extLst>
            </p:cNvPr>
            <p:cNvCxnSpPr/>
            <p:nvPr/>
          </p:nvCxnSpPr>
          <p:spPr>
            <a:xfrm>
              <a:off x="8834180" y="3739606"/>
              <a:ext cx="30982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81E10A0-D8E9-B250-02EF-120B6A132D2E}"/>
              </a:ext>
            </a:extLst>
          </p:cNvPr>
          <p:cNvSpPr txBox="1"/>
          <p:nvPr/>
        </p:nvSpPr>
        <p:spPr>
          <a:xfrm>
            <a:off x="1455586" y="1205326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dirty="0">
                <a:solidFill>
                  <a:schemeClr val="bg1"/>
                </a:solidFill>
              </a:rPr>
              <a:t>Accelerator + 2 undulator lines + beam dumps</a:t>
            </a:r>
          </a:p>
        </p:txBody>
      </p:sp>
    </p:spTree>
    <p:extLst>
      <p:ext uri="{BB962C8B-B14F-4D97-AF65-F5344CB8AC3E}">
        <p14:creationId xmlns:p14="http://schemas.microsoft.com/office/powerpoint/2010/main" val="131667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32D57F15-B576-884E-914D-BBD30A65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0614"/>
            <a:ext cx="2224660" cy="112410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9" name="Picture 4" descr="Risultati immagini per infn frascati logo nuovo">
            <a:extLst>
              <a:ext uri="{FF2B5EF4-FFF2-40B4-BE49-F238E27FC236}">
                <a16:creationId xmlns:a16="http://schemas.microsoft.com/office/drawing/2014/main" id="{E5687D1E-7B9A-CD46-9226-7127A323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921416" cy="10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98DC1-B27C-99DE-1898-0452CC8E6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11" y="2636748"/>
            <a:ext cx="6586578" cy="370495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E3CC06-8CCE-A7FE-295C-C6FFCF9703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93" t="12185" b="5591"/>
          <a:stretch/>
        </p:blipFill>
        <p:spPr>
          <a:xfrm>
            <a:off x="5257800" y="25958"/>
            <a:ext cx="3886200" cy="2586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3FEE9-0B31-4A19-D5B7-86B4F51D8D10}"/>
              </a:ext>
            </a:extLst>
          </p:cNvPr>
          <p:cNvSpPr txBox="1"/>
          <p:nvPr/>
        </p:nvSpPr>
        <p:spPr>
          <a:xfrm>
            <a:off x="6779489" y="5715000"/>
            <a:ext cx="213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</a:rPr>
              <a:t>F.Chiarelli courtesy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53500-09B6-2A18-C26D-0F66F1B11BC7}"/>
              </a:ext>
            </a:extLst>
          </p:cNvPr>
          <p:cNvSpPr/>
          <p:nvPr/>
        </p:nvSpPr>
        <p:spPr>
          <a:xfrm>
            <a:off x="2556978" y="225612"/>
            <a:ext cx="22012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Electron </a:t>
            </a:r>
          </a:p>
          <a:p>
            <a:pPr algn="ctr"/>
            <a:r>
              <a:rPr lang="it-IT" sz="28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beam</a:t>
            </a:r>
            <a:r>
              <a:rPr lang="it-IT" sz="28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dump</a:t>
            </a:r>
            <a:endParaRPr lang="en-IT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6226E-CA34-F377-918E-76BE85129797}"/>
              </a:ext>
            </a:extLst>
          </p:cNvPr>
          <p:cNvSpPr txBox="1"/>
          <p:nvPr/>
        </p:nvSpPr>
        <p:spPr>
          <a:xfrm>
            <a:off x="457200" y="1557924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Intermediate dumps</a:t>
            </a:r>
          </a:p>
          <a:p>
            <a:pPr algn="ctr"/>
            <a:r>
              <a:rPr lang="en-IT" dirty="0">
                <a:solidFill>
                  <a:schemeClr val="bg1"/>
                </a:solidFill>
              </a:rPr>
              <a:t>1 Hz for </a:t>
            </a:r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IT" dirty="0">
                <a:solidFill>
                  <a:schemeClr val="bg1"/>
                </a:solidFill>
              </a:rPr>
              <a:t>eam diagnostic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IT" dirty="0">
                <a:solidFill>
                  <a:schemeClr val="bg1"/>
                </a:solidFill>
              </a:rPr>
              <a:t>ame design for 300, 800, 1200 MeV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70FE0-FF4D-182F-3B34-E7A093757F10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328408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32D57F15-B576-884E-914D-BBD30A65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0614"/>
            <a:ext cx="2224660" cy="112410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9" name="Picture 4" descr="Risultati immagini per infn frascati logo nuovo">
            <a:extLst>
              <a:ext uri="{FF2B5EF4-FFF2-40B4-BE49-F238E27FC236}">
                <a16:creationId xmlns:a16="http://schemas.microsoft.com/office/drawing/2014/main" id="{E5687D1E-7B9A-CD46-9226-7127A323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921416" cy="10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CE48280-9767-3569-53D4-208DA9199031}"/>
              </a:ext>
            </a:extLst>
          </p:cNvPr>
          <p:cNvGrpSpPr/>
          <p:nvPr/>
        </p:nvGrpSpPr>
        <p:grpSpPr>
          <a:xfrm>
            <a:off x="38101" y="69766"/>
            <a:ext cx="4533900" cy="2749634"/>
            <a:chOff x="-1" y="0"/>
            <a:chExt cx="5029200" cy="3504389"/>
          </a:xfrm>
        </p:grpSpPr>
        <p:pic>
          <p:nvPicPr>
            <p:cNvPr id="3" name="Picture 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5D657AE7-5E6A-AF53-271A-C81B81B4D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5029200" cy="35043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702E23-B925-8EED-76D9-50F4237B9B73}"/>
                </a:ext>
              </a:extLst>
            </p:cNvPr>
            <p:cNvSpPr txBox="1"/>
            <p:nvPr/>
          </p:nvSpPr>
          <p:spPr>
            <a:xfrm>
              <a:off x="3276600" y="25908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300MeV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32A3D3-B34A-93F6-B106-0FCE6F27B3E1}"/>
              </a:ext>
            </a:extLst>
          </p:cNvPr>
          <p:cNvGrpSpPr/>
          <p:nvPr/>
        </p:nvGrpSpPr>
        <p:grpSpPr>
          <a:xfrm>
            <a:off x="58579" y="3019974"/>
            <a:ext cx="4495799" cy="2974539"/>
            <a:chOff x="0" y="3886200"/>
            <a:chExt cx="5029200" cy="3504390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47B2102-FBBC-3234-48C0-4F705562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886200"/>
              <a:ext cx="5029200" cy="35043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E37723-D358-3755-614F-D51C9549B005}"/>
                </a:ext>
              </a:extLst>
            </p:cNvPr>
            <p:cNvSpPr txBox="1"/>
            <p:nvPr/>
          </p:nvSpPr>
          <p:spPr>
            <a:xfrm>
              <a:off x="3276600" y="651325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800MeV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3C9FC5-1F15-6421-A760-1F26EBECB7E4}"/>
              </a:ext>
            </a:extLst>
          </p:cNvPr>
          <p:cNvGrpSpPr/>
          <p:nvPr/>
        </p:nvGrpSpPr>
        <p:grpSpPr>
          <a:xfrm>
            <a:off x="4676171" y="3019974"/>
            <a:ext cx="4387199" cy="2993651"/>
            <a:chOff x="5455729" y="3504389"/>
            <a:chExt cx="5029201" cy="3504390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0190F43-FABA-BE74-B76E-BF78C783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55729" y="3504389"/>
              <a:ext cx="5029201" cy="350439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2C92D4-52DC-4404-C5CC-752AAC57A9B9}"/>
                </a:ext>
              </a:extLst>
            </p:cNvPr>
            <p:cNvSpPr txBox="1"/>
            <p:nvPr/>
          </p:nvSpPr>
          <p:spPr>
            <a:xfrm>
              <a:off x="8078122" y="661589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1200MeV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A9DF0DB-349D-32D8-2DA3-36A7BB16532F}"/>
              </a:ext>
            </a:extLst>
          </p:cNvPr>
          <p:cNvSpPr/>
          <p:nvPr/>
        </p:nvSpPr>
        <p:spPr>
          <a:xfrm>
            <a:off x="5029200" y="1353533"/>
            <a:ext cx="32592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Electro </a:t>
            </a:r>
            <a:r>
              <a:rPr lang="it-IT" sz="28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beam</a:t>
            </a:r>
            <a:r>
              <a:rPr lang="it-IT" sz="28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</a:t>
            </a:r>
          </a:p>
          <a:p>
            <a:pPr algn="ctr"/>
            <a:r>
              <a:rPr lang="it-IT" sz="28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dump</a:t>
            </a:r>
            <a:r>
              <a:rPr lang="it-IT" sz="28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simulations</a:t>
            </a:r>
            <a:endParaRPr lang="en-IT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7B609-FAEA-D738-D0EA-1074338941B1}"/>
              </a:ext>
            </a:extLst>
          </p:cNvPr>
          <p:cNvSpPr txBox="1"/>
          <p:nvPr/>
        </p:nvSpPr>
        <p:spPr>
          <a:xfrm>
            <a:off x="4587691" y="2390298"/>
            <a:ext cx="4523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dirty="0">
                <a:solidFill>
                  <a:schemeClr val="bg1"/>
                </a:solidFill>
              </a:rPr>
              <a:t>Dose rate in external area &lt; 1 </a:t>
            </a:r>
            <a:r>
              <a:rPr lang="en-IT" sz="2000" dirty="0">
                <a:solidFill>
                  <a:schemeClr val="bg1"/>
                </a:solidFill>
                <a:latin typeface="Symbol" pitchFamily="2" charset="2"/>
              </a:rPr>
              <a:t>m</a:t>
            </a:r>
            <a:r>
              <a:rPr lang="en-IT" sz="2000" dirty="0">
                <a:solidFill>
                  <a:schemeClr val="bg1"/>
                </a:solidFill>
              </a:rPr>
              <a:t>S/year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4E80D-6CBF-9498-C1A8-5F15B336268A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208819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42100-FE00-4269-8109-DFD503E73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947898"/>
            <a:ext cx="6364605" cy="962204"/>
          </a:xfrm>
        </p:spPr>
        <p:txBody>
          <a:bodyPr>
            <a:normAutofit/>
          </a:bodyPr>
          <a:lstStyle/>
          <a:p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Thanks</a:t>
            </a:r>
            <a:r>
              <a:rPr lang="it-IT" sz="3600" b="1" dirty="0">
                <a:solidFill>
                  <a:srgbClr val="FFFF00"/>
                </a:solidFill>
                <a:ea typeface="Yu Gothic UI Light" panose="020B0300000000000000" pitchFamily="34" charset="-128"/>
              </a:rPr>
              <a:t> for the </a:t>
            </a:r>
            <a:r>
              <a:rPr lang="it-IT" sz="3600" b="1" dirty="0" err="1">
                <a:solidFill>
                  <a:srgbClr val="FFFF00"/>
                </a:solidFill>
                <a:ea typeface="Yu Gothic UI Light" panose="020B0300000000000000" pitchFamily="34" charset="-128"/>
              </a:rPr>
              <a:t>attention</a:t>
            </a:r>
            <a:endParaRPr lang="it-IT" sz="3600" b="1" dirty="0">
              <a:solidFill>
                <a:srgbClr val="FFFF00"/>
              </a:solidFill>
              <a:ea typeface="Yu Gothic UI Light" panose="020B0300000000000000" pitchFamily="34" charset="-128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32D57F15-B576-884E-914D-BBD30A65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0614"/>
            <a:ext cx="2224660" cy="112410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9" name="Picture 4" descr="Risultati immagini per infn frascati logo nuovo">
            <a:extLst>
              <a:ext uri="{FF2B5EF4-FFF2-40B4-BE49-F238E27FC236}">
                <a16:creationId xmlns:a16="http://schemas.microsoft.com/office/drawing/2014/main" id="{E5687D1E-7B9A-CD46-9226-7127A323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" y="140614"/>
            <a:ext cx="1921416" cy="10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59A43-D8CB-1278-2462-D100CDC4AB36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3576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A25E8A-ADFF-004F-ADA0-4B515D3C6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24262"/>
          <a:stretch/>
        </p:blipFill>
        <p:spPr>
          <a:xfrm>
            <a:off x="-152400" y="2216000"/>
            <a:ext cx="9443612" cy="280680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529603-3339-034D-9EA9-89161A751E88}"/>
              </a:ext>
            </a:extLst>
          </p:cNvPr>
          <p:cNvSpPr txBox="1"/>
          <p:nvPr/>
        </p:nvSpPr>
        <p:spPr>
          <a:xfrm>
            <a:off x="6305426" y="780737"/>
            <a:ext cx="2783775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Laser &amp; </a:t>
            </a:r>
            <a:r>
              <a:rPr lang="it-IT" dirty="0" err="1">
                <a:solidFill>
                  <a:srgbClr val="FFFF00"/>
                </a:solidFill>
              </a:rPr>
              <a:t>THz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clean</a:t>
            </a:r>
            <a:r>
              <a:rPr lang="it-IT" dirty="0">
                <a:solidFill>
                  <a:srgbClr val="FFFF00"/>
                </a:solidFill>
              </a:rPr>
              <a:t> rooms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6AD1B-8392-C64E-841E-E04C1168516B}"/>
              </a:ext>
            </a:extLst>
          </p:cNvPr>
          <p:cNvSpPr txBox="1"/>
          <p:nvPr/>
        </p:nvSpPr>
        <p:spPr>
          <a:xfrm>
            <a:off x="3533775" y="1290187"/>
            <a:ext cx="29418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Particle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experimental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halls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DCB71-5834-E840-92A0-AC4E7DA6D962}"/>
              </a:ext>
            </a:extLst>
          </p:cNvPr>
          <p:cNvSpPr txBox="1"/>
          <p:nvPr/>
        </p:nvSpPr>
        <p:spPr>
          <a:xfrm>
            <a:off x="55896" y="1580132"/>
            <a:ext cx="33009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Photon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user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experimental</a:t>
            </a:r>
            <a:r>
              <a:rPr lang="it-IT" dirty="0">
                <a:solidFill>
                  <a:srgbClr val="FFFF00"/>
                </a:solidFill>
              </a:rPr>
              <a:t> hall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E5D2B-BFD3-F54D-840D-A9C2D6C6811A}"/>
              </a:ext>
            </a:extLst>
          </p:cNvPr>
          <p:cNvSpPr txBox="1"/>
          <p:nvPr/>
        </p:nvSpPr>
        <p:spPr>
          <a:xfrm>
            <a:off x="3533775" y="5821710"/>
            <a:ext cx="2044149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Accelerator tunnel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D1A8A-F0CF-7246-8ECE-66D511A44EA3}"/>
              </a:ext>
            </a:extLst>
          </p:cNvPr>
          <p:cNvSpPr txBox="1"/>
          <p:nvPr/>
        </p:nvSpPr>
        <p:spPr>
          <a:xfrm>
            <a:off x="1584404" y="5237591"/>
            <a:ext cx="1992853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Undulators</a:t>
            </a:r>
            <a:r>
              <a:rPr lang="it-IT" dirty="0">
                <a:solidFill>
                  <a:srgbClr val="FFFF00"/>
                </a:solidFill>
              </a:rPr>
              <a:t> tunnel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CAC81E-5FA5-564E-B9C6-1852510F1ADC}"/>
              </a:ext>
            </a:extLst>
          </p:cNvPr>
          <p:cNvSpPr txBox="1"/>
          <p:nvPr/>
        </p:nvSpPr>
        <p:spPr>
          <a:xfrm>
            <a:off x="5893979" y="5785858"/>
            <a:ext cx="249299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Klystron&amp;modulators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  <a:p>
            <a:r>
              <a:rPr lang="it-IT" dirty="0" err="1">
                <a:solidFill>
                  <a:srgbClr val="FFFF00"/>
                </a:solidFill>
              </a:rPr>
              <a:t>Power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supplies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gallery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058FCC-1CE9-134A-B8AC-3E64937D6285}"/>
              </a:ext>
            </a:extLst>
          </p:cNvPr>
          <p:cNvCxnSpPr>
            <a:cxnSpLocks/>
          </p:cNvCxnSpPr>
          <p:nvPr/>
        </p:nvCxnSpPr>
        <p:spPr>
          <a:xfrm flipH="1">
            <a:off x="6475606" y="1245368"/>
            <a:ext cx="1116761" cy="19550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9BCFC0-D433-8347-BFC6-77EF0882DFE3}"/>
              </a:ext>
            </a:extLst>
          </p:cNvPr>
          <p:cNvCxnSpPr>
            <a:cxnSpLocks/>
          </p:cNvCxnSpPr>
          <p:nvPr/>
        </p:nvCxnSpPr>
        <p:spPr>
          <a:xfrm flipH="1">
            <a:off x="4608743" y="1764798"/>
            <a:ext cx="602660" cy="12770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535B4A-AC14-8040-ABCC-C4014DA62BC3}"/>
              </a:ext>
            </a:extLst>
          </p:cNvPr>
          <p:cNvCxnSpPr>
            <a:cxnSpLocks/>
          </p:cNvCxnSpPr>
          <p:nvPr/>
        </p:nvCxnSpPr>
        <p:spPr>
          <a:xfrm flipH="1">
            <a:off x="1762126" y="2079215"/>
            <a:ext cx="447674" cy="15783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9AD43D-76F2-4D44-9DD1-169A1C07BDAE}"/>
              </a:ext>
            </a:extLst>
          </p:cNvPr>
          <p:cNvCxnSpPr>
            <a:cxnSpLocks/>
          </p:cNvCxnSpPr>
          <p:nvPr/>
        </p:nvCxnSpPr>
        <p:spPr>
          <a:xfrm flipV="1">
            <a:off x="3533775" y="4029075"/>
            <a:ext cx="504825" cy="11824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EA083A-31DD-7E43-9B4A-F10159BD3A37}"/>
              </a:ext>
            </a:extLst>
          </p:cNvPr>
          <p:cNvCxnSpPr>
            <a:cxnSpLocks/>
          </p:cNvCxnSpPr>
          <p:nvPr/>
        </p:nvCxnSpPr>
        <p:spPr>
          <a:xfrm flipV="1">
            <a:off x="4748095" y="3861143"/>
            <a:ext cx="992464" cy="19605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12214E-BCAC-EF4B-BA35-544DF26A18A2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603474" y="4440230"/>
            <a:ext cx="537000" cy="13456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7C20F7-82F9-3E47-A0E2-CC1782CFF16D}"/>
              </a:ext>
            </a:extLst>
          </p:cNvPr>
          <p:cNvSpPr txBox="1"/>
          <p:nvPr/>
        </p:nvSpPr>
        <p:spPr>
          <a:xfrm>
            <a:off x="7592366" y="5153262"/>
            <a:ext cx="151836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FF00"/>
                </a:solidFill>
              </a:rPr>
              <a:t>Plant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gallery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C7186E-C0DB-0445-A310-4965D89D161D}"/>
              </a:ext>
            </a:extLst>
          </p:cNvPr>
          <p:cNvCxnSpPr>
            <a:cxnSpLocks/>
          </p:cNvCxnSpPr>
          <p:nvPr/>
        </p:nvCxnSpPr>
        <p:spPr>
          <a:xfrm flipH="1" flipV="1">
            <a:off x="8097528" y="4575911"/>
            <a:ext cx="289441" cy="5796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8A5AD5-EF86-DC4C-AE70-1200C04DC6CB}"/>
              </a:ext>
            </a:extLst>
          </p:cNvPr>
          <p:cNvSpPr txBox="1"/>
          <p:nvPr/>
        </p:nvSpPr>
        <p:spPr>
          <a:xfrm>
            <a:off x="1896827" y="93285"/>
            <a:ext cx="4283545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Functional description </a:t>
            </a:r>
          </a:p>
          <a:p>
            <a:r>
              <a:rPr lang="en-GB" sz="3200" dirty="0">
                <a:solidFill>
                  <a:srgbClr val="FFFF00"/>
                </a:solidFill>
              </a:rPr>
              <a:t>of the areas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68CD36-EB9F-77F9-0799-B98249BA8BE3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  <p:pic>
        <p:nvPicPr>
          <p:cNvPr id="20" name="Immagine 2">
            <a:extLst>
              <a:ext uri="{FF2B5EF4-FFF2-40B4-BE49-F238E27FC236}">
                <a16:creationId xmlns:a16="http://schemas.microsoft.com/office/drawing/2014/main" id="{DD705725-78E9-3C4B-D15A-5DB2ED3D2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57233" cy="685800"/>
          </a:xfrm>
          <a:prstGeom prst="rect">
            <a:avLst/>
          </a:prstGeom>
          <a:noFill/>
          <a:effectLst/>
        </p:spPr>
      </p:pic>
      <p:pic>
        <p:nvPicPr>
          <p:cNvPr id="21" name="Picture 4" descr="Risultati immagini per infn frascati logo nuovo">
            <a:extLst>
              <a:ext uri="{FF2B5EF4-FFF2-40B4-BE49-F238E27FC236}">
                <a16:creationId xmlns:a16="http://schemas.microsoft.com/office/drawing/2014/main" id="{49D6D204-794D-C58B-7BB9-A3936B46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" y="35787"/>
            <a:ext cx="1512849" cy="8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1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6200"/>
            <a:ext cx="1357233" cy="685800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529156" y="155667"/>
            <a:ext cx="4099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Linac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&amp;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3D </a:t>
            </a:r>
          </a:p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in the building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62219-412D-E521-3283-77D3CB6CE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7" r="4167"/>
          <a:stretch/>
        </p:blipFill>
        <p:spPr>
          <a:xfrm>
            <a:off x="76200" y="1136914"/>
            <a:ext cx="8934615" cy="5416286"/>
          </a:xfrm>
          <a:prstGeom prst="rect">
            <a:avLst/>
          </a:prstGeom>
        </p:spPr>
      </p:pic>
      <p:pic>
        <p:nvPicPr>
          <p:cNvPr id="7" name="Picture 4" descr="Risultati immagini per infn frascati logo nuovo">
            <a:extLst>
              <a:ext uri="{FF2B5EF4-FFF2-40B4-BE49-F238E27FC236}">
                <a16:creationId xmlns:a16="http://schemas.microsoft.com/office/drawing/2014/main" id="{CF18D751-1232-2E95-6990-9C2A3590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" y="35787"/>
            <a:ext cx="1512849" cy="8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8CC0E0-1681-C2C3-1EC4-C29897FA388F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65737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3824969" y="153142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Injector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6B7C6DE-950A-C7EC-6574-0ACF3C6E1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10" y="828188"/>
            <a:ext cx="8414482" cy="56096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A72D00-32CF-5CF8-858E-1DEE384CC34F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  <p:sp>
        <p:nvSpPr>
          <p:cNvPr id="7" name="Rettangolo 1">
            <a:extLst>
              <a:ext uri="{FF2B5EF4-FFF2-40B4-BE49-F238E27FC236}">
                <a16:creationId xmlns:a16="http://schemas.microsoft.com/office/drawing/2014/main" id="{90778411-A5E0-94CF-1411-7F7215A059EB}"/>
              </a:ext>
            </a:extLst>
          </p:cNvPr>
          <p:cNvSpPr/>
          <p:nvPr/>
        </p:nvSpPr>
        <p:spPr>
          <a:xfrm>
            <a:off x="2209800" y="3711714"/>
            <a:ext cx="5416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Gun + 4 RF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S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-Band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accelerating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structure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: </a:t>
            </a:r>
          </a:p>
          <a:p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the first 3m long, the </a:t>
            </a:r>
            <a:r>
              <a:rPr lang="it-IT" sz="2000" b="1" dirty="0" err="1">
                <a:latin typeface="+mj-lt"/>
                <a:ea typeface="Yu Gothic UI Light" panose="020B0300000000000000" pitchFamily="34" charset="-128"/>
              </a:rPr>
              <a:t>other</a:t>
            </a:r>
            <a:r>
              <a:rPr lang="it-IT" sz="2000" b="1" dirty="0">
                <a:latin typeface="+mj-lt"/>
                <a:ea typeface="Yu Gothic UI Light" panose="020B0300000000000000" pitchFamily="34" charset="-128"/>
              </a:rPr>
              <a:t> 2m long </a:t>
            </a:r>
            <a:endParaRPr lang="it-IT" sz="2000" b="1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E9F81-46FF-C186-DFDA-A8B490FA4326}"/>
              </a:ext>
            </a:extLst>
          </p:cNvPr>
          <p:cNvSpPr/>
          <p:nvPr/>
        </p:nvSpPr>
        <p:spPr>
          <a:xfrm>
            <a:off x="3005834" y="271735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ea typeface="Yu Gothic UI Light" panose="020B0300000000000000" pitchFamily="34" charset="-128"/>
              </a:rPr>
              <a:t>3 </a:t>
            </a:r>
            <a:r>
              <a:rPr lang="it-IT" b="1" dirty="0" err="1">
                <a:ea typeface="Yu Gothic UI Light" panose="020B0300000000000000" pitchFamily="34" charset="-128"/>
              </a:rPr>
              <a:t>S</a:t>
            </a:r>
            <a:r>
              <a:rPr lang="it-IT" b="1" dirty="0">
                <a:ea typeface="Yu Gothic UI Light" panose="020B0300000000000000" pitchFamily="34" charset="-128"/>
              </a:rPr>
              <a:t>-Band RF power station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5618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3476111" y="282231"/>
            <a:ext cx="22204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The LINAC  </a:t>
            </a:r>
          </a:p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E6F008-3337-612E-5973-4C3E6D14EAF0}"/>
              </a:ext>
            </a:extLst>
          </p:cNvPr>
          <p:cNvGrpSpPr/>
          <p:nvPr/>
        </p:nvGrpSpPr>
        <p:grpSpPr>
          <a:xfrm>
            <a:off x="228600" y="2417014"/>
            <a:ext cx="8772525" cy="3810000"/>
            <a:chOff x="152400" y="2133601"/>
            <a:chExt cx="8772525" cy="381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A1093A-5527-31F3-4BEA-EB2E75FE5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0292" r="29534" b="7239"/>
            <a:stretch/>
          </p:blipFill>
          <p:spPr>
            <a:xfrm>
              <a:off x="152400" y="2133601"/>
              <a:ext cx="8772525" cy="381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A5D58E9-E534-BDC6-491B-4118AF096654}"/>
                </a:ext>
              </a:extLst>
            </p:cNvPr>
            <p:cNvSpPr/>
            <p:nvPr/>
          </p:nvSpPr>
          <p:spPr>
            <a:xfrm rot="1473226">
              <a:off x="2352550" y="3729743"/>
              <a:ext cx="117845" cy="11387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FFA390-3162-DB13-FFF7-690C90176B0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2227292" y="3715763"/>
              <a:ext cx="130588" cy="517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40C8096-D121-6061-734E-57F514567349}"/>
                </a:ext>
              </a:extLst>
            </p:cNvPr>
            <p:cNvSpPr/>
            <p:nvPr/>
          </p:nvSpPr>
          <p:spPr>
            <a:xfrm rot="1473226">
              <a:off x="5313539" y="3729744"/>
              <a:ext cx="117845" cy="11387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ADD83-52D6-F64A-C6CF-7F30172D91E9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5188280" y="3715764"/>
              <a:ext cx="130588" cy="517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52B2007-D7B3-78A8-D86E-F40CA1C0497C}"/>
                </a:ext>
              </a:extLst>
            </p:cNvPr>
            <p:cNvSpPr/>
            <p:nvPr/>
          </p:nvSpPr>
          <p:spPr>
            <a:xfrm rot="2090580">
              <a:off x="8419760" y="3983032"/>
              <a:ext cx="117845" cy="11387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29AD60-F94A-9B52-108B-22869BD934C9}"/>
                </a:ext>
              </a:extLst>
            </p:cNvPr>
            <p:cNvCxnSpPr>
              <a:cxnSpLocks/>
            </p:cNvCxnSpPr>
            <p:nvPr/>
          </p:nvCxnSpPr>
          <p:spPr>
            <a:xfrm>
              <a:off x="7842469" y="3676998"/>
              <a:ext cx="414978" cy="20087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BC7EDE-B43A-CD7F-20F2-14095D5E3F3A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257447" y="3885887"/>
              <a:ext cx="172877" cy="12778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FDF7A4-D323-2E7E-139F-C8AE47E25AF3}"/>
                </a:ext>
              </a:extLst>
            </p:cNvPr>
            <p:cNvSpPr/>
            <p:nvPr/>
          </p:nvSpPr>
          <p:spPr>
            <a:xfrm>
              <a:off x="8249569" y="3857603"/>
              <a:ext cx="70122" cy="789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49424A-A3B1-C39A-655F-87EFA9B4AC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3737" y="3681186"/>
              <a:ext cx="1011188" cy="20264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D4BC042-9967-1CF4-E4FC-DEC421CDF5DB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7CEA7-C9C1-3DE3-33FF-B770C3224CD9}"/>
              </a:ext>
            </a:extLst>
          </p:cNvPr>
          <p:cNvSpPr txBox="1"/>
          <p:nvPr/>
        </p:nvSpPr>
        <p:spPr>
          <a:xfrm>
            <a:off x="1660405" y="1072733"/>
            <a:ext cx="6314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000" dirty="0">
                <a:solidFill>
                  <a:schemeClr val="bg1"/>
                </a:solidFill>
              </a:rPr>
              <a:t>Low energy linac: 8 X-Band accelerating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</a:rPr>
              <a:t>Bunch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compressor</a:t>
            </a:r>
            <a:r>
              <a:rPr lang="it-IT" sz="2000" dirty="0">
                <a:solidFill>
                  <a:schemeClr val="bg1"/>
                </a:solidFill>
              </a:rPr>
              <a:t> : </a:t>
            </a:r>
            <a:r>
              <a:rPr lang="it-IT" sz="2000" dirty="0" err="1">
                <a:solidFill>
                  <a:schemeClr val="bg1"/>
                </a:solidFill>
              </a:rPr>
              <a:t>magnetic</a:t>
            </a:r>
            <a:r>
              <a:rPr lang="it-IT" sz="2000" dirty="0">
                <a:solidFill>
                  <a:schemeClr val="bg1"/>
                </a:solidFill>
              </a:rPr>
              <a:t> chicane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High energy </a:t>
            </a:r>
            <a:r>
              <a:rPr lang="it-IT" sz="2000" dirty="0" err="1">
                <a:solidFill>
                  <a:schemeClr val="bg1"/>
                </a:solidFill>
              </a:rPr>
              <a:t>linac</a:t>
            </a:r>
            <a:r>
              <a:rPr lang="it-IT" sz="2000" dirty="0">
                <a:solidFill>
                  <a:schemeClr val="bg1"/>
                </a:solidFill>
              </a:rPr>
              <a:t>: 8 X-Band </a:t>
            </a:r>
            <a:r>
              <a:rPr lang="it-IT" sz="2000" dirty="0" err="1">
                <a:solidFill>
                  <a:schemeClr val="bg1"/>
                </a:solidFill>
              </a:rPr>
              <a:t>accelerating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structures</a:t>
            </a:r>
            <a:endParaRPr lang="it-IT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Plasma </a:t>
            </a:r>
            <a:r>
              <a:rPr lang="it-IT" sz="2000" dirty="0" err="1">
                <a:solidFill>
                  <a:schemeClr val="bg1"/>
                </a:solidFill>
              </a:rPr>
              <a:t>acceleration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module</a:t>
            </a:r>
            <a:endParaRPr lang="en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6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665216" y="70220"/>
            <a:ext cx="6386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Diagram of the openings of the building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 descr="A picture containing text, screenshot, device&#10;&#10;Description automatically generated">
            <a:extLst>
              <a:ext uri="{FF2B5EF4-FFF2-40B4-BE49-F238E27FC236}">
                <a16:creationId xmlns:a16="http://schemas.microsoft.com/office/drawing/2014/main" id="{FE451E93-4EE4-E512-10EC-7B43DE7D0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2611"/>
            <a:ext cx="9144000" cy="5492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609ED-433D-4929-960C-FCF23A1100ED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25936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6" y="70220"/>
            <a:ext cx="1363695" cy="689065"/>
          </a:xfrm>
          <a:prstGeom prst="rect">
            <a:avLst/>
          </a:prstGeom>
          <a:noFill/>
          <a:effectLst/>
        </p:spPr>
      </p:pic>
      <p:pic>
        <p:nvPicPr>
          <p:cNvPr id="10" name="Picture 4" descr="Risultati immagini per infn frascati logo nuovo">
            <a:extLst>
              <a:ext uri="{FF2B5EF4-FFF2-40B4-BE49-F238E27FC236}">
                <a16:creationId xmlns:a16="http://schemas.microsoft.com/office/drawing/2014/main" id="{D86F10D5-9066-0FBC-998B-30E07825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5426"/>
            <a:ext cx="1379387" cy="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BFA1429-52B5-CD91-86E0-617205FA2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147" y="0"/>
            <a:ext cx="9192293" cy="6499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51A2E-DE99-43BE-5564-444D7B304B08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146564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97552"/>
            <a:ext cx="1504950" cy="760440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997996" y="437346"/>
            <a:ext cx="3159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AQUA and ARIA</a:t>
            </a:r>
          </a:p>
          <a:p>
            <a:pPr algn="ctr"/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undulators</a:t>
            </a:r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 lines  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CB9507-FF37-ADDB-5CD8-527755595879}"/>
              </a:ext>
            </a:extLst>
          </p:cNvPr>
          <p:cNvGrpSpPr/>
          <p:nvPr/>
        </p:nvGrpSpPr>
        <p:grpSpPr>
          <a:xfrm>
            <a:off x="19050" y="1600200"/>
            <a:ext cx="9048750" cy="4343400"/>
            <a:chOff x="0" y="1200689"/>
            <a:chExt cx="9048750" cy="4343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A48BDFC-84E7-8B3B-C67D-1DA42D054A99}"/>
                </a:ext>
              </a:extLst>
            </p:cNvPr>
            <p:cNvGrpSpPr/>
            <p:nvPr/>
          </p:nvGrpSpPr>
          <p:grpSpPr>
            <a:xfrm>
              <a:off x="0" y="1200689"/>
              <a:ext cx="9048750" cy="4343400"/>
              <a:chOff x="457200" y="1200689"/>
              <a:chExt cx="9048750" cy="43434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C74A234-DA38-8314-FF50-A9F3776962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333" t="27154" r="5000" b="35846"/>
              <a:stretch/>
            </p:blipFill>
            <p:spPr>
              <a:xfrm>
                <a:off x="457200" y="1200689"/>
                <a:ext cx="9048750" cy="434340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5A8257A-CD5A-1E39-F210-70909B7D7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1200" y="3886200"/>
                <a:ext cx="7524750" cy="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B0AAD66-CD1A-8B04-F526-D2A3E13E5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8400" y="3886200"/>
                <a:ext cx="609600" cy="43815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91F4987-163B-84FA-0F17-ADB4E7537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0" y="4324350"/>
                <a:ext cx="6457950" cy="0"/>
              </a:xfrm>
              <a:prstGeom prst="line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BE4D97-30F2-27E2-F32B-E2F6EC15A274}"/>
                </a:ext>
              </a:extLst>
            </p:cNvPr>
            <p:cNvSpPr txBox="1"/>
            <p:nvPr/>
          </p:nvSpPr>
          <p:spPr>
            <a:xfrm>
              <a:off x="3035966" y="2953722"/>
              <a:ext cx="4267200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rgbClr val="FFFF00"/>
                  </a:solidFill>
                </a:rPr>
                <a:t>AQUA: 10 undulator modules 2m long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6255A5-8786-FF64-4F79-BB21C9D14AC9}"/>
                </a:ext>
              </a:extLst>
            </p:cNvPr>
            <p:cNvSpPr txBox="1"/>
            <p:nvPr/>
          </p:nvSpPr>
          <p:spPr>
            <a:xfrm>
              <a:off x="2597177" y="4717677"/>
              <a:ext cx="5102679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T" dirty="0">
                  <a:solidFill>
                    <a:srgbClr val="FFFF00"/>
                  </a:solidFill>
                </a:rPr>
                <a:t>ARIA: 5 undulator modules + dispersive section </a:t>
              </a:r>
            </a:p>
          </p:txBody>
        </p:sp>
      </p:grpSp>
      <p:pic>
        <p:nvPicPr>
          <p:cNvPr id="26" name="Picture 4" descr="Risultati immagini per infn frascati logo nuovo">
            <a:extLst>
              <a:ext uri="{FF2B5EF4-FFF2-40B4-BE49-F238E27FC236}">
                <a16:creationId xmlns:a16="http://schemas.microsoft.com/office/drawing/2014/main" id="{C8521D68-54AE-779D-6079-892C44EC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76200"/>
            <a:ext cx="1710744" cy="9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807687-8FE8-31FA-B6C9-E2DD04C661A6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</p:spTree>
    <p:extLst>
      <p:ext uri="{BB962C8B-B14F-4D97-AF65-F5344CB8AC3E}">
        <p14:creationId xmlns:p14="http://schemas.microsoft.com/office/powerpoint/2010/main" val="413327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5FA1E63-F73C-B49F-089D-BDD6BBFC7957}"/>
              </a:ext>
            </a:extLst>
          </p:cNvPr>
          <p:cNvGrpSpPr/>
          <p:nvPr/>
        </p:nvGrpSpPr>
        <p:grpSpPr>
          <a:xfrm>
            <a:off x="637255" y="1037678"/>
            <a:ext cx="7564690" cy="5457176"/>
            <a:chOff x="637255" y="1037678"/>
            <a:chExt cx="7564690" cy="5457176"/>
          </a:xfrm>
        </p:grpSpPr>
        <p:pic>
          <p:nvPicPr>
            <p:cNvPr id="5" name="Picture 4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8DB283B9-2E31-0DD7-C572-8F30C8ACC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346" t="29958" r="-1" b="23791"/>
            <a:stretch/>
          </p:blipFill>
          <p:spPr>
            <a:xfrm>
              <a:off x="637255" y="1037678"/>
              <a:ext cx="7564690" cy="5457176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8FD38F-58AF-5887-656B-763CE9081288}"/>
                </a:ext>
              </a:extLst>
            </p:cNvPr>
            <p:cNvSpPr/>
            <p:nvPr/>
          </p:nvSpPr>
          <p:spPr>
            <a:xfrm>
              <a:off x="1295400" y="3429000"/>
              <a:ext cx="2362200" cy="1905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97552"/>
            <a:ext cx="1504950" cy="760440"/>
          </a:xfrm>
          <a:prstGeom prst="rect">
            <a:avLst/>
          </a:prstGeom>
          <a:noFill/>
          <a:effectLst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729989" y="287594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User area </a:t>
            </a:r>
            <a:r>
              <a:rPr lang="it-IT" sz="2800" b="1" dirty="0" err="1">
                <a:solidFill>
                  <a:srgbClr val="FFFF00"/>
                </a:solidFill>
                <a:latin typeface="+mj-lt"/>
                <a:ea typeface="Yu Gothic UI Light" panose="020B0300000000000000" pitchFamily="34" charset="-128"/>
              </a:rPr>
              <a:t>schematic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6" name="Picture 4" descr="Risultati immagini per infn frascati logo nuovo">
            <a:extLst>
              <a:ext uri="{FF2B5EF4-FFF2-40B4-BE49-F238E27FC236}">
                <a16:creationId xmlns:a16="http://schemas.microsoft.com/office/drawing/2014/main" id="{C8521D68-54AE-779D-6079-892C44EC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76200"/>
            <a:ext cx="1710744" cy="9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BC4A56-7B97-5362-0B7E-CA2CBEBA2A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28"/>
          <a:stretch/>
        </p:blipFill>
        <p:spPr>
          <a:xfrm>
            <a:off x="1295400" y="2438400"/>
            <a:ext cx="6705600" cy="164950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2649900-8212-E53E-070A-D0DD41958ACD}"/>
              </a:ext>
            </a:extLst>
          </p:cNvPr>
          <p:cNvSpPr txBox="1"/>
          <p:nvPr/>
        </p:nvSpPr>
        <p:spPr>
          <a:xfrm>
            <a:off x="-1066800" y="6506746"/>
            <a:ext cx="1158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</a:rPr>
              <a:t>EuPRAXIA</a:t>
            </a:r>
            <a:r>
              <a:rPr lang="it-IT" sz="1600" dirty="0">
                <a:solidFill>
                  <a:schemeClr val="bg1"/>
                </a:solidFill>
              </a:rPr>
              <a:t> Review Committee		</a:t>
            </a:r>
            <a:r>
              <a:rPr lang="it-IT" sz="1600" dirty="0" err="1">
                <a:solidFill>
                  <a:schemeClr val="bg1"/>
                </a:solidFill>
              </a:rPr>
              <a:t>A.Ghigo</a:t>
            </a:r>
            <a:r>
              <a:rPr lang="it-IT" sz="1600" dirty="0">
                <a:solidFill>
                  <a:schemeClr val="bg1"/>
                </a:solidFill>
              </a:rPr>
              <a:t> 		Frascati 6 June 2022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7A9580-F59D-FC65-737E-59CC16850633}"/>
              </a:ext>
            </a:extLst>
          </p:cNvPr>
          <p:cNvSpPr txBox="1">
            <a:spLocks/>
          </p:cNvSpPr>
          <p:nvPr/>
        </p:nvSpPr>
        <p:spPr bwMode="auto">
          <a:xfrm>
            <a:off x="961346" y="4253881"/>
            <a:ext cx="3311450" cy="18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Beam lines:</a:t>
            </a:r>
          </a:p>
          <a:p>
            <a:pPr lvl="1"/>
            <a:r>
              <a:rPr lang="en-US" sz="1350" kern="0" dirty="0"/>
              <a:t>Defining apertures</a:t>
            </a:r>
          </a:p>
          <a:p>
            <a:pPr lvl="1"/>
            <a:r>
              <a:rPr lang="en-US" sz="1350" kern="0" dirty="0"/>
              <a:t>Mirror and focusing</a:t>
            </a:r>
          </a:p>
          <a:p>
            <a:pPr lvl="1"/>
            <a:r>
              <a:rPr lang="en-US" sz="1350" kern="0" dirty="0"/>
              <a:t>Filter and attenuators</a:t>
            </a:r>
          </a:p>
          <a:p>
            <a:pPr lvl="1"/>
            <a:r>
              <a:rPr lang="en-US" sz="1350" kern="0" dirty="0"/>
              <a:t>Monochromator</a:t>
            </a:r>
          </a:p>
          <a:p>
            <a:pPr lvl="1"/>
            <a:r>
              <a:rPr lang="en-US" sz="1350" kern="0" dirty="0"/>
              <a:t>Split &amp; delay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F9439-1B1A-F48B-E319-D0FE7EB79620}"/>
              </a:ext>
            </a:extLst>
          </p:cNvPr>
          <p:cNvSpPr txBox="1">
            <a:spLocks/>
          </p:cNvSpPr>
          <p:nvPr/>
        </p:nvSpPr>
        <p:spPr>
          <a:xfrm>
            <a:off x="3829724" y="4289465"/>
            <a:ext cx="4679819" cy="201519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j-lt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800" dirty="0"/>
              <a:t>Diagnostic:</a:t>
            </a:r>
          </a:p>
          <a:p>
            <a:pPr lvl="1"/>
            <a:r>
              <a:rPr lang="en-US" sz="1500" dirty="0"/>
              <a:t>Beam position monitors</a:t>
            </a:r>
          </a:p>
          <a:p>
            <a:pPr lvl="1"/>
            <a:r>
              <a:rPr lang="en-US" sz="1500" dirty="0"/>
              <a:t>Intensity monitors</a:t>
            </a:r>
          </a:p>
          <a:p>
            <a:pPr lvl="1"/>
            <a:r>
              <a:rPr lang="en-US" sz="1500" dirty="0"/>
              <a:t>Spectrometer</a:t>
            </a:r>
          </a:p>
          <a:p>
            <a:pPr lvl="1"/>
            <a:r>
              <a:rPr lang="en-US" sz="1500" dirty="0"/>
              <a:t>Transverse dimension</a:t>
            </a:r>
          </a:p>
          <a:p>
            <a:pPr lvl="1"/>
            <a:r>
              <a:rPr lang="en-US" sz="1500" dirty="0"/>
              <a:t>Longitudinal dimension &amp; time arrival</a:t>
            </a:r>
          </a:p>
          <a:p>
            <a:pPr lvl="1"/>
            <a:r>
              <a:rPr lang="en-US" sz="1500" dirty="0"/>
              <a:t>Wavefront measurement</a:t>
            </a:r>
          </a:p>
          <a:p>
            <a:pPr lvl="1"/>
            <a:r>
              <a:rPr lang="en-US" sz="1500" dirty="0"/>
              <a:t>Polarization measurement</a:t>
            </a:r>
          </a:p>
          <a:p>
            <a:pPr lvl="1"/>
            <a:r>
              <a:rPr lang="en-US" sz="1500" dirty="0"/>
              <a:t>Coherence measurement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091237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51000</TotalTime>
  <Words>409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dei Laboratori Nazionali di Frascati</dc:title>
  <dc:creator>Microsoft Office User</dc:creator>
  <cp:lastModifiedBy>Andrea Ghigo</cp:lastModifiedBy>
  <cp:revision>162</cp:revision>
  <cp:lastPrinted>2021-02-05T10:40:02Z</cp:lastPrinted>
  <dcterms:created xsi:type="dcterms:W3CDTF">2017-05-02T08:21:11Z</dcterms:created>
  <dcterms:modified xsi:type="dcterms:W3CDTF">2022-06-06T07:28:31Z</dcterms:modified>
</cp:coreProperties>
</file>