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698" r:id="rId2"/>
    <p:sldMasterId id="2147483716" r:id="rId3"/>
    <p:sldMasterId id="2147483781" r:id="rId4"/>
    <p:sldMasterId id="2147483902" r:id="rId5"/>
    <p:sldMasterId id="2147483921" r:id="rId6"/>
  </p:sldMasterIdLst>
  <p:notesMasterIdLst>
    <p:notesMasterId r:id="rId39"/>
  </p:notesMasterIdLst>
  <p:handoutMasterIdLst>
    <p:handoutMasterId r:id="rId40"/>
  </p:handoutMasterIdLst>
  <p:sldIdLst>
    <p:sldId id="1332" r:id="rId7"/>
    <p:sldId id="3614" r:id="rId8"/>
    <p:sldId id="3617" r:id="rId9"/>
    <p:sldId id="3621" r:id="rId10"/>
    <p:sldId id="3622" r:id="rId11"/>
    <p:sldId id="3623" r:id="rId12"/>
    <p:sldId id="3651" r:id="rId13"/>
    <p:sldId id="3652" r:id="rId14"/>
    <p:sldId id="3699" r:id="rId15"/>
    <p:sldId id="3691" r:id="rId16"/>
    <p:sldId id="3692" r:id="rId17"/>
    <p:sldId id="3693" r:id="rId18"/>
    <p:sldId id="3694" r:id="rId19"/>
    <p:sldId id="3685" r:id="rId20"/>
    <p:sldId id="3688" r:id="rId21"/>
    <p:sldId id="3690" r:id="rId22"/>
    <p:sldId id="3686" r:id="rId23"/>
    <p:sldId id="3687" r:id="rId24"/>
    <p:sldId id="3697" r:id="rId25"/>
    <p:sldId id="3624" r:id="rId26"/>
    <p:sldId id="3695" r:id="rId27"/>
    <p:sldId id="3673" r:id="rId28"/>
    <p:sldId id="3689" r:id="rId29"/>
    <p:sldId id="3696" r:id="rId30"/>
    <p:sldId id="3700" r:id="rId31"/>
    <p:sldId id="3698" r:id="rId32"/>
    <p:sldId id="3681" r:id="rId33"/>
    <p:sldId id="1734" r:id="rId34"/>
    <p:sldId id="807" r:id="rId35"/>
    <p:sldId id="1599" r:id="rId36"/>
    <p:sldId id="1720" r:id="rId37"/>
    <p:sldId id="1719" r:id="rId38"/>
  </p:sldIdLst>
  <p:sldSz cx="12192000" cy="6858000"/>
  <p:notesSz cx="6858000" cy="91440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20D"/>
    <a:srgbClr val="00A2FF"/>
    <a:srgbClr val="970D53"/>
    <a:srgbClr val="017101"/>
    <a:srgbClr val="D7E4BE"/>
    <a:srgbClr val="0167AC"/>
    <a:srgbClr val="0000FF"/>
    <a:srgbClr val="FF0000"/>
    <a:srgbClr val="7F7F7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6" autoAdjust="0"/>
    <p:restoredTop sz="96197" autoAdjust="0"/>
  </p:normalViewPr>
  <p:slideViewPr>
    <p:cSldViewPr snapToGrid="0" showGuides="1">
      <p:cViewPr>
        <p:scale>
          <a:sx n="107" d="100"/>
          <a:sy n="107" d="100"/>
        </p:scale>
        <p:origin x="248" y="160"/>
      </p:cViewPr>
      <p:guideLst>
        <p:guide orient="horz" pos="913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3DA44-D101-4B5B-9FC4-A2B7AE7450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5DF4A5-2E12-42C0-B535-95A3D1537752}">
      <dgm:prSet/>
      <dgm:spPr/>
      <dgm:t>
        <a:bodyPr/>
        <a:lstStyle/>
        <a:p>
          <a:r>
            <a:rPr lang="de-DE" dirty="0" err="1"/>
            <a:t>Accelerator</a:t>
          </a:r>
          <a:r>
            <a:rPr lang="de-DE" dirty="0"/>
            <a:t> </a:t>
          </a:r>
          <a:r>
            <a:rPr lang="de-DE" dirty="0" err="1"/>
            <a:t>Facilities</a:t>
          </a:r>
          <a:endParaRPr lang="en-US" dirty="0"/>
        </a:p>
      </dgm:t>
    </dgm:pt>
    <dgm:pt modelId="{B5B70EB1-FE68-4EB0-B465-CEAA9BBD480B}" type="parTrans" cxnId="{D45EBD5F-3B2B-4C78-9254-D0317C91C41E}">
      <dgm:prSet/>
      <dgm:spPr/>
      <dgm:t>
        <a:bodyPr/>
        <a:lstStyle/>
        <a:p>
          <a:endParaRPr lang="en-US"/>
        </a:p>
      </dgm:t>
    </dgm:pt>
    <dgm:pt modelId="{31ED7126-F174-41F9-A4E0-C07BE0CE285F}" type="sibTrans" cxnId="{D45EBD5F-3B2B-4C78-9254-D0317C91C41E}">
      <dgm:prSet/>
      <dgm:spPr/>
      <dgm:t>
        <a:bodyPr/>
        <a:lstStyle/>
        <a:p>
          <a:endParaRPr lang="en-US"/>
        </a:p>
      </dgm:t>
    </dgm:pt>
    <dgm:pt modelId="{34BA2C32-4826-40AA-ADDA-2C96D7D40CC6}">
      <dgm:prSet/>
      <dgm:spPr/>
      <dgm:t>
        <a:bodyPr/>
        <a:lstStyle/>
        <a:p>
          <a:r>
            <a:rPr lang="de-DE"/>
            <a:t>10.1 B€ invest</a:t>
          </a:r>
          <a:endParaRPr lang="en-US"/>
        </a:p>
      </dgm:t>
    </dgm:pt>
    <dgm:pt modelId="{F7043652-C5C4-48A7-B493-65BBE1154A09}" type="parTrans" cxnId="{B821B954-698F-42E8-99A0-47F20A622D89}">
      <dgm:prSet/>
      <dgm:spPr/>
      <dgm:t>
        <a:bodyPr/>
        <a:lstStyle/>
        <a:p>
          <a:endParaRPr lang="en-US"/>
        </a:p>
      </dgm:t>
    </dgm:pt>
    <dgm:pt modelId="{8637774A-7804-4C18-84AE-1BD0AE9F6F64}" type="sibTrans" cxnId="{B821B954-698F-42E8-99A0-47F20A622D89}">
      <dgm:prSet/>
      <dgm:spPr/>
      <dgm:t>
        <a:bodyPr/>
        <a:lstStyle/>
        <a:p>
          <a:endParaRPr lang="en-US"/>
        </a:p>
      </dgm:t>
    </dgm:pt>
    <dgm:pt modelId="{B3088574-59E8-496E-90D8-EFB6B68FA4B1}">
      <dgm:prSet/>
      <dgm:spPr/>
      <dgm:t>
        <a:bodyPr/>
        <a:lstStyle/>
        <a:p>
          <a:r>
            <a:rPr lang="de-DE"/>
            <a:t>730 M€ OP / year</a:t>
          </a:r>
          <a:endParaRPr lang="en-US"/>
        </a:p>
      </dgm:t>
    </dgm:pt>
    <dgm:pt modelId="{9FFBD996-8D9F-4F82-B90D-1F0EADED0B9D}" type="parTrans" cxnId="{B2D6C658-AAC2-4849-A505-F032F00933D0}">
      <dgm:prSet/>
      <dgm:spPr/>
      <dgm:t>
        <a:bodyPr/>
        <a:lstStyle/>
        <a:p>
          <a:endParaRPr lang="en-US"/>
        </a:p>
      </dgm:t>
    </dgm:pt>
    <dgm:pt modelId="{5B2B2031-9E5F-487A-BFB1-D3F12DD0491C}" type="sibTrans" cxnId="{B2D6C658-AAC2-4849-A505-F032F00933D0}">
      <dgm:prSet/>
      <dgm:spPr/>
      <dgm:t>
        <a:bodyPr/>
        <a:lstStyle/>
        <a:p>
          <a:endParaRPr lang="en-US"/>
        </a:p>
      </dgm:t>
    </dgm:pt>
    <dgm:pt modelId="{5B22693C-58B7-4E09-B076-4A497A9A4888}">
      <dgm:prSet/>
      <dgm:spPr/>
      <dgm:t>
        <a:bodyPr/>
        <a:lstStyle/>
        <a:p>
          <a:r>
            <a:rPr lang="de-DE" dirty="0" err="1"/>
            <a:t>Telescopes</a:t>
          </a:r>
          <a:endParaRPr lang="en-US" dirty="0"/>
        </a:p>
      </dgm:t>
    </dgm:pt>
    <dgm:pt modelId="{AA8D6D61-6BCB-4829-BF16-424BD1DB5ED9}" type="parTrans" cxnId="{3FC054F7-00EC-440A-9BE5-166AE4EF2B2E}">
      <dgm:prSet/>
      <dgm:spPr/>
      <dgm:t>
        <a:bodyPr/>
        <a:lstStyle/>
        <a:p>
          <a:endParaRPr lang="en-US"/>
        </a:p>
      </dgm:t>
    </dgm:pt>
    <dgm:pt modelId="{9E85BB7D-785B-40FD-B647-569939EA8C5B}" type="sibTrans" cxnId="{3FC054F7-00EC-440A-9BE5-166AE4EF2B2E}">
      <dgm:prSet/>
      <dgm:spPr/>
      <dgm:t>
        <a:bodyPr/>
        <a:lstStyle/>
        <a:p>
          <a:endParaRPr lang="en-US"/>
        </a:p>
      </dgm:t>
    </dgm:pt>
    <dgm:pt modelId="{A982E6DC-E7A2-43E1-A5E3-327DCD19DD76}">
      <dgm:prSet/>
      <dgm:spPr/>
      <dgm:t>
        <a:bodyPr/>
        <a:lstStyle/>
        <a:p>
          <a:r>
            <a:rPr lang="de-DE"/>
            <a:t>6.0 B€ invest</a:t>
          </a:r>
          <a:endParaRPr lang="en-US"/>
        </a:p>
      </dgm:t>
    </dgm:pt>
    <dgm:pt modelId="{BE5A90CF-C960-450A-9545-D174BF659F1D}" type="parTrans" cxnId="{5B2FE94A-BE0D-4B52-B526-8D39DEA6A7E4}">
      <dgm:prSet/>
      <dgm:spPr/>
      <dgm:t>
        <a:bodyPr/>
        <a:lstStyle/>
        <a:p>
          <a:endParaRPr lang="en-US"/>
        </a:p>
      </dgm:t>
    </dgm:pt>
    <dgm:pt modelId="{E4577484-11FC-4967-B84D-0C3929426506}" type="sibTrans" cxnId="{5B2FE94A-BE0D-4B52-B526-8D39DEA6A7E4}">
      <dgm:prSet/>
      <dgm:spPr/>
      <dgm:t>
        <a:bodyPr/>
        <a:lstStyle/>
        <a:p>
          <a:endParaRPr lang="en-US"/>
        </a:p>
      </dgm:t>
    </dgm:pt>
    <dgm:pt modelId="{E8C9C564-0F12-45D4-A1C5-C5C84112788D}">
      <dgm:prSet/>
      <dgm:spPr/>
      <dgm:t>
        <a:bodyPr/>
        <a:lstStyle/>
        <a:p>
          <a:r>
            <a:rPr lang="de-DE"/>
            <a:t>197 M€ OP / year</a:t>
          </a:r>
          <a:endParaRPr lang="en-US"/>
        </a:p>
      </dgm:t>
    </dgm:pt>
    <dgm:pt modelId="{DDB198D2-3F89-4D04-9715-E87627E8FD6E}" type="parTrans" cxnId="{0ADA8CA7-080D-446A-B0B2-1712E27E6653}">
      <dgm:prSet/>
      <dgm:spPr/>
      <dgm:t>
        <a:bodyPr/>
        <a:lstStyle/>
        <a:p>
          <a:endParaRPr lang="en-US"/>
        </a:p>
      </dgm:t>
    </dgm:pt>
    <dgm:pt modelId="{ACB70F12-0529-4E74-A066-114270AEF131}" type="sibTrans" cxnId="{0ADA8CA7-080D-446A-B0B2-1712E27E6653}">
      <dgm:prSet/>
      <dgm:spPr/>
      <dgm:t>
        <a:bodyPr/>
        <a:lstStyle/>
        <a:p>
          <a:endParaRPr lang="en-US"/>
        </a:p>
      </dgm:t>
    </dgm:pt>
    <dgm:pt modelId="{3BAE34C2-CDC4-4FC8-9AC2-1B77D5142170}">
      <dgm:prSet/>
      <dgm:spPr/>
      <dgm:t>
        <a:bodyPr/>
        <a:lstStyle/>
        <a:p>
          <a:r>
            <a:rPr lang="de-DE" dirty="0"/>
            <a:t>Laser </a:t>
          </a:r>
          <a:r>
            <a:rPr lang="de-DE" dirty="0" err="1"/>
            <a:t>Facilities</a:t>
          </a:r>
          <a:r>
            <a:rPr lang="de-DE" dirty="0"/>
            <a:t> (ELI)</a:t>
          </a:r>
          <a:endParaRPr lang="en-US" dirty="0"/>
        </a:p>
      </dgm:t>
    </dgm:pt>
    <dgm:pt modelId="{86020EF6-8FD7-4B06-B22A-D04F4FF98B99}" type="parTrans" cxnId="{B53CC6E4-3721-4C3B-8D97-159B513C895E}">
      <dgm:prSet/>
      <dgm:spPr/>
      <dgm:t>
        <a:bodyPr/>
        <a:lstStyle/>
        <a:p>
          <a:endParaRPr lang="en-US"/>
        </a:p>
      </dgm:t>
    </dgm:pt>
    <dgm:pt modelId="{BFB56FFC-5470-4E65-A379-B0D84F6FCA4E}" type="sibTrans" cxnId="{B53CC6E4-3721-4C3B-8D97-159B513C895E}">
      <dgm:prSet/>
      <dgm:spPr/>
      <dgm:t>
        <a:bodyPr/>
        <a:lstStyle/>
        <a:p>
          <a:endParaRPr lang="en-US"/>
        </a:p>
      </dgm:t>
    </dgm:pt>
    <dgm:pt modelId="{D19E5B0F-AC2C-46F6-867F-2A45F9B1CCC0}">
      <dgm:prSet/>
      <dgm:spPr/>
      <dgm:t>
        <a:bodyPr/>
        <a:lstStyle/>
        <a:p>
          <a:r>
            <a:rPr lang="de-DE"/>
            <a:t>0.85 B€ invest</a:t>
          </a:r>
          <a:endParaRPr lang="en-US"/>
        </a:p>
      </dgm:t>
    </dgm:pt>
    <dgm:pt modelId="{9F3A6742-12D2-4980-ACA4-0B73BE1C0AAE}" type="parTrans" cxnId="{06D2D6C7-F984-4B1D-B3C4-69E52E6FD8BE}">
      <dgm:prSet/>
      <dgm:spPr/>
      <dgm:t>
        <a:bodyPr/>
        <a:lstStyle/>
        <a:p>
          <a:endParaRPr lang="en-US"/>
        </a:p>
      </dgm:t>
    </dgm:pt>
    <dgm:pt modelId="{C29FD995-8DAD-4AF9-98A0-FCB320E76409}" type="sibTrans" cxnId="{06D2D6C7-F984-4B1D-B3C4-69E52E6FD8BE}">
      <dgm:prSet/>
      <dgm:spPr/>
      <dgm:t>
        <a:bodyPr/>
        <a:lstStyle/>
        <a:p>
          <a:endParaRPr lang="en-US"/>
        </a:p>
      </dgm:t>
    </dgm:pt>
    <dgm:pt modelId="{6DEC3312-E09D-4FF7-A928-23531B252FAA}">
      <dgm:prSet/>
      <dgm:spPr/>
      <dgm:t>
        <a:bodyPr/>
        <a:lstStyle/>
        <a:p>
          <a:r>
            <a:rPr lang="de-DE"/>
            <a:t>80 M€ OP / year</a:t>
          </a:r>
          <a:endParaRPr lang="en-US"/>
        </a:p>
      </dgm:t>
    </dgm:pt>
    <dgm:pt modelId="{846EAF7E-E00A-4778-B9C5-6BCBC1F0F6B4}" type="parTrans" cxnId="{DB367B0B-9291-4B89-BC00-356F1C81F1BC}">
      <dgm:prSet/>
      <dgm:spPr/>
      <dgm:t>
        <a:bodyPr/>
        <a:lstStyle/>
        <a:p>
          <a:endParaRPr lang="en-US"/>
        </a:p>
      </dgm:t>
    </dgm:pt>
    <dgm:pt modelId="{E27C829F-ECB5-4F0C-BA16-6E74989F606A}" type="sibTrans" cxnId="{DB367B0B-9291-4B89-BC00-356F1C81F1BC}">
      <dgm:prSet/>
      <dgm:spPr/>
      <dgm:t>
        <a:bodyPr/>
        <a:lstStyle/>
        <a:p>
          <a:endParaRPr lang="en-US"/>
        </a:p>
      </dgm:t>
    </dgm:pt>
    <dgm:pt modelId="{E4AD7404-0F29-48EC-9FC1-D9304F76AE32}">
      <dgm:prSet/>
      <dgm:spPr/>
      <dgm:t>
        <a:bodyPr/>
        <a:lstStyle/>
        <a:p>
          <a:r>
            <a:rPr lang="de-DE" dirty="0" err="1"/>
            <a:t>Reactor</a:t>
          </a:r>
          <a:r>
            <a:rPr lang="de-DE" dirty="0"/>
            <a:t> </a:t>
          </a:r>
          <a:r>
            <a:rPr lang="de-DE" dirty="0" err="1"/>
            <a:t>neutrons</a:t>
          </a:r>
          <a:r>
            <a:rPr lang="de-DE" dirty="0"/>
            <a:t> (ILL)</a:t>
          </a:r>
          <a:endParaRPr lang="en-US" dirty="0"/>
        </a:p>
      </dgm:t>
    </dgm:pt>
    <dgm:pt modelId="{ED8353EA-584C-46DA-AEAD-FB04970A9C87}" type="parTrans" cxnId="{9915ED89-B10C-4735-BF4D-D01BA931715A}">
      <dgm:prSet/>
      <dgm:spPr/>
      <dgm:t>
        <a:bodyPr/>
        <a:lstStyle/>
        <a:p>
          <a:endParaRPr lang="en-US"/>
        </a:p>
      </dgm:t>
    </dgm:pt>
    <dgm:pt modelId="{7E16AEB5-586A-4E32-8DDD-D845466C20F1}" type="sibTrans" cxnId="{9915ED89-B10C-4735-BF4D-D01BA931715A}">
      <dgm:prSet/>
      <dgm:spPr/>
      <dgm:t>
        <a:bodyPr/>
        <a:lstStyle/>
        <a:p>
          <a:endParaRPr lang="en-US"/>
        </a:p>
      </dgm:t>
    </dgm:pt>
    <dgm:pt modelId="{68F9A585-41CC-4D5B-94D7-0527594164F6}">
      <dgm:prSet/>
      <dgm:spPr/>
      <dgm:t>
        <a:bodyPr/>
        <a:lstStyle/>
        <a:p>
          <a:r>
            <a:rPr lang="de-DE"/>
            <a:t>0.19 B€ invest</a:t>
          </a:r>
          <a:endParaRPr lang="en-US"/>
        </a:p>
      </dgm:t>
    </dgm:pt>
    <dgm:pt modelId="{66CE0A9B-D66A-4F88-A941-C00D1B52800C}" type="parTrans" cxnId="{6ACAC62B-39F9-4635-B151-BA0C7B1C8DB1}">
      <dgm:prSet/>
      <dgm:spPr/>
      <dgm:t>
        <a:bodyPr/>
        <a:lstStyle/>
        <a:p>
          <a:endParaRPr lang="en-US"/>
        </a:p>
      </dgm:t>
    </dgm:pt>
    <dgm:pt modelId="{9A89801C-F8B0-4DF5-8593-D7690FDBBCA8}" type="sibTrans" cxnId="{6ACAC62B-39F9-4635-B151-BA0C7B1C8DB1}">
      <dgm:prSet/>
      <dgm:spPr/>
      <dgm:t>
        <a:bodyPr/>
        <a:lstStyle/>
        <a:p>
          <a:endParaRPr lang="en-US"/>
        </a:p>
      </dgm:t>
    </dgm:pt>
    <dgm:pt modelId="{DDF69A34-EA4B-4EA0-8960-44D936BF596C}">
      <dgm:prSet/>
      <dgm:spPr/>
      <dgm:t>
        <a:bodyPr/>
        <a:lstStyle/>
        <a:p>
          <a:r>
            <a:rPr lang="de-DE"/>
            <a:t>100 M€ OP / year</a:t>
          </a:r>
          <a:endParaRPr lang="en-US"/>
        </a:p>
      </dgm:t>
    </dgm:pt>
    <dgm:pt modelId="{18295BFB-A5D5-4F78-918B-E59FCA53F9E8}" type="parTrans" cxnId="{15055191-457E-4819-AC41-B34BD3518795}">
      <dgm:prSet/>
      <dgm:spPr/>
      <dgm:t>
        <a:bodyPr/>
        <a:lstStyle/>
        <a:p>
          <a:endParaRPr lang="en-US"/>
        </a:p>
      </dgm:t>
    </dgm:pt>
    <dgm:pt modelId="{BFEC9B4A-9EAF-41B7-8E3A-FEEA559064DE}" type="sibTrans" cxnId="{15055191-457E-4819-AC41-B34BD3518795}">
      <dgm:prSet/>
      <dgm:spPr/>
      <dgm:t>
        <a:bodyPr/>
        <a:lstStyle/>
        <a:p>
          <a:endParaRPr lang="en-US"/>
        </a:p>
      </dgm:t>
    </dgm:pt>
    <dgm:pt modelId="{5DC897FD-B5A9-40C0-B359-40094D374B71}">
      <dgm:prSet/>
      <dgm:spPr/>
      <dgm:t>
        <a:bodyPr/>
        <a:lstStyle/>
        <a:p>
          <a:r>
            <a:rPr lang="de-DE"/>
            <a:t>Magnet lab (EMFL) </a:t>
          </a:r>
          <a:endParaRPr lang="en-US"/>
        </a:p>
      </dgm:t>
    </dgm:pt>
    <dgm:pt modelId="{71B70CFC-36AA-40D0-B551-B54E4111AC91}" type="parTrans" cxnId="{0D84F74F-E78B-4050-ADEF-9DB350B6905C}">
      <dgm:prSet/>
      <dgm:spPr/>
      <dgm:t>
        <a:bodyPr/>
        <a:lstStyle/>
        <a:p>
          <a:endParaRPr lang="en-US"/>
        </a:p>
      </dgm:t>
    </dgm:pt>
    <dgm:pt modelId="{D901A73A-62A8-4B5F-9B98-82258A3027B0}" type="sibTrans" cxnId="{0D84F74F-E78B-4050-ADEF-9DB350B6905C}">
      <dgm:prSet/>
      <dgm:spPr/>
      <dgm:t>
        <a:bodyPr/>
        <a:lstStyle/>
        <a:p>
          <a:endParaRPr lang="en-US"/>
        </a:p>
      </dgm:t>
    </dgm:pt>
    <dgm:pt modelId="{97EA8D4D-3F51-42B4-A42A-9837A51B1E27}">
      <dgm:prSet/>
      <dgm:spPr/>
      <dgm:t>
        <a:bodyPr/>
        <a:lstStyle/>
        <a:p>
          <a:r>
            <a:rPr lang="de-DE"/>
            <a:t>0.17 B€ invest</a:t>
          </a:r>
          <a:endParaRPr lang="en-US"/>
        </a:p>
      </dgm:t>
    </dgm:pt>
    <dgm:pt modelId="{FE7A8680-D907-4BAA-A64E-6F3DCD38B74F}" type="parTrans" cxnId="{7DADF559-6E6A-401C-A292-98DA3F148CDB}">
      <dgm:prSet/>
      <dgm:spPr/>
      <dgm:t>
        <a:bodyPr/>
        <a:lstStyle/>
        <a:p>
          <a:endParaRPr lang="en-US"/>
        </a:p>
      </dgm:t>
    </dgm:pt>
    <dgm:pt modelId="{8F82ACB9-4669-4594-8AE0-E7C4D7AF1D98}" type="sibTrans" cxnId="{7DADF559-6E6A-401C-A292-98DA3F148CDB}">
      <dgm:prSet/>
      <dgm:spPr/>
      <dgm:t>
        <a:bodyPr/>
        <a:lstStyle/>
        <a:p>
          <a:endParaRPr lang="en-US"/>
        </a:p>
      </dgm:t>
    </dgm:pt>
    <dgm:pt modelId="{2A264674-AB7C-47CB-81C3-1559F0787B78}">
      <dgm:prSet/>
      <dgm:spPr/>
      <dgm:t>
        <a:bodyPr/>
        <a:lstStyle/>
        <a:p>
          <a:r>
            <a:rPr lang="de-DE"/>
            <a:t>20 M€ OP / year</a:t>
          </a:r>
          <a:br>
            <a:rPr lang="de-DE"/>
          </a:br>
          <a:endParaRPr lang="en-US"/>
        </a:p>
      </dgm:t>
    </dgm:pt>
    <dgm:pt modelId="{C35EEB0D-B992-45FB-9B74-EB5B0DC05182}" type="parTrans" cxnId="{FA463612-C155-4554-9877-5FC2FCACE76B}">
      <dgm:prSet/>
      <dgm:spPr/>
      <dgm:t>
        <a:bodyPr/>
        <a:lstStyle/>
        <a:p>
          <a:endParaRPr lang="en-US"/>
        </a:p>
      </dgm:t>
    </dgm:pt>
    <dgm:pt modelId="{0DD22EE8-2F9A-435C-8A62-8E16CE3E1A7F}" type="sibTrans" cxnId="{FA463612-C155-4554-9877-5FC2FCACE76B}">
      <dgm:prSet/>
      <dgm:spPr/>
      <dgm:t>
        <a:bodyPr/>
        <a:lstStyle/>
        <a:p>
          <a:endParaRPr lang="en-US"/>
        </a:p>
      </dgm:t>
    </dgm:pt>
    <dgm:pt modelId="{1C414C46-7A41-EB42-BE6B-B46F50D78D79}" type="pres">
      <dgm:prSet presAssocID="{47C3DA44-D101-4B5B-9FC4-A2B7AE7450E3}" presName="Name0" presStyleCnt="0">
        <dgm:presLayoutVars>
          <dgm:dir/>
          <dgm:animLvl val="lvl"/>
          <dgm:resizeHandles val="exact"/>
        </dgm:presLayoutVars>
      </dgm:prSet>
      <dgm:spPr/>
    </dgm:pt>
    <dgm:pt modelId="{F66126B7-02A6-4E4E-98BC-CBF0FB8A9B5F}" type="pres">
      <dgm:prSet presAssocID="{5B5DF4A5-2E12-42C0-B535-95A3D1537752}" presName="linNode" presStyleCnt="0"/>
      <dgm:spPr/>
    </dgm:pt>
    <dgm:pt modelId="{A7154E83-064E-1947-A89A-CDA8BDFF232A}" type="pres">
      <dgm:prSet presAssocID="{5B5DF4A5-2E12-42C0-B535-95A3D1537752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E578C09-ACCD-DC40-BC8A-8BD060E9ACB4}" type="pres">
      <dgm:prSet presAssocID="{5B5DF4A5-2E12-42C0-B535-95A3D1537752}" presName="descendantText" presStyleLbl="alignAccFollowNode1" presStyleIdx="0" presStyleCnt="5">
        <dgm:presLayoutVars>
          <dgm:bulletEnabled val="1"/>
        </dgm:presLayoutVars>
      </dgm:prSet>
      <dgm:spPr/>
    </dgm:pt>
    <dgm:pt modelId="{DD7E93A6-1782-4D44-BD72-8314B96878DD}" type="pres">
      <dgm:prSet presAssocID="{31ED7126-F174-41F9-A4E0-C07BE0CE285F}" presName="sp" presStyleCnt="0"/>
      <dgm:spPr/>
    </dgm:pt>
    <dgm:pt modelId="{5C9C92AE-7BD4-6C4F-9A27-984B11581C01}" type="pres">
      <dgm:prSet presAssocID="{5B22693C-58B7-4E09-B076-4A497A9A4888}" presName="linNode" presStyleCnt="0"/>
      <dgm:spPr/>
    </dgm:pt>
    <dgm:pt modelId="{05A18D95-5B9D-7843-B660-C11A1922A7EA}" type="pres">
      <dgm:prSet presAssocID="{5B22693C-58B7-4E09-B076-4A497A9A488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FBC38FEA-2743-AE4C-9C22-6413CB15AE86}" type="pres">
      <dgm:prSet presAssocID="{5B22693C-58B7-4E09-B076-4A497A9A4888}" presName="descendantText" presStyleLbl="alignAccFollowNode1" presStyleIdx="1" presStyleCnt="5">
        <dgm:presLayoutVars>
          <dgm:bulletEnabled val="1"/>
        </dgm:presLayoutVars>
      </dgm:prSet>
      <dgm:spPr/>
    </dgm:pt>
    <dgm:pt modelId="{DAC46BB3-B702-834A-A5D9-CC4ADF28075F}" type="pres">
      <dgm:prSet presAssocID="{9E85BB7D-785B-40FD-B647-569939EA8C5B}" presName="sp" presStyleCnt="0"/>
      <dgm:spPr/>
    </dgm:pt>
    <dgm:pt modelId="{3677751E-9865-B542-A83E-3E505A66B7A7}" type="pres">
      <dgm:prSet presAssocID="{3BAE34C2-CDC4-4FC8-9AC2-1B77D5142170}" presName="linNode" presStyleCnt="0"/>
      <dgm:spPr/>
    </dgm:pt>
    <dgm:pt modelId="{A8DD5E70-B18B-664F-9EC8-61B580B5E14B}" type="pres">
      <dgm:prSet presAssocID="{3BAE34C2-CDC4-4FC8-9AC2-1B77D514217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18F691F-3ED7-3C42-BDB9-07696F03A7CE}" type="pres">
      <dgm:prSet presAssocID="{3BAE34C2-CDC4-4FC8-9AC2-1B77D5142170}" presName="descendantText" presStyleLbl="alignAccFollowNode1" presStyleIdx="2" presStyleCnt="5">
        <dgm:presLayoutVars>
          <dgm:bulletEnabled val="1"/>
        </dgm:presLayoutVars>
      </dgm:prSet>
      <dgm:spPr/>
    </dgm:pt>
    <dgm:pt modelId="{DC8F4610-DD38-E643-B3A7-641252FA0996}" type="pres">
      <dgm:prSet presAssocID="{BFB56FFC-5470-4E65-A379-B0D84F6FCA4E}" presName="sp" presStyleCnt="0"/>
      <dgm:spPr/>
    </dgm:pt>
    <dgm:pt modelId="{0493488B-D85D-AF47-8C45-01E85431A236}" type="pres">
      <dgm:prSet presAssocID="{E4AD7404-0F29-48EC-9FC1-D9304F76AE32}" presName="linNode" presStyleCnt="0"/>
      <dgm:spPr/>
    </dgm:pt>
    <dgm:pt modelId="{2C28BF97-1D25-B748-8EB3-3BDACAD2EEF0}" type="pres">
      <dgm:prSet presAssocID="{E4AD7404-0F29-48EC-9FC1-D9304F76AE3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DCDEE9B-6E18-1E40-B64E-9BCB43C39C8E}" type="pres">
      <dgm:prSet presAssocID="{E4AD7404-0F29-48EC-9FC1-D9304F76AE32}" presName="descendantText" presStyleLbl="alignAccFollowNode1" presStyleIdx="3" presStyleCnt="5">
        <dgm:presLayoutVars>
          <dgm:bulletEnabled val="1"/>
        </dgm:presLayoutVars>
      </dgm:prSet>
      <dgm:spPr/>
    </dgm:pt>
    <dgm:pt modelId="{4DE61BA4-4399-9943-91E6-BA796302DD13}" type="pres">
      <dgm:prSet presAssocID="{7E16AEB5-586A-4E32-8DDD-D845466C20F1}" presName="sp" presStyleCnt="0"/>
      <dgm:spPr/>
    </dgm:pt>
    <dgm:pt modelId="{2DD10134-108E-0B41-BE74-3147CABC3B41}" type="pres">
      <dgm:prSet presAssocID="{5DC897FD-B5A9-40C0-B359-40094D374B71}" presName="linNode" presStyleCnt="0"/>
      <dgm:spPr/>
    </dgm:pt>
    <dgm:pt modelId="{96AC35F6-05E3-F145-89B6-7CFE39A4B5BD}" type="pres">
      <dgm:prSet presAssocID="{5DC897FD-B5A9-40C0-B359-40094D374B71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3A1BF40B-1E16-374D-A469-72BB4C77D300}" type="pres">
      <dgm:prSet presAssocID="{5DC897FD-B5A9-40C0-B359-40094D374B71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F6437E02-E981-E746-AC92-50AD6803509D}" type="presOf" srcId="{5B5DF4A5-2E12-42C0-B535-95A3D1537752}" destId="{A7154E83-064E-1947-A89A-CDA8BDFF232A}" srcOrd="0" destOrd="0" presId="urn:microsoft.com/office/officeart/2005/8/layout/vList5"/>
    <dgm:cxn modelId="{8357E007-5A8F-134D-8A86-6353A09F0006}" type="presOf" srcId="{D19E5B0F-AC2C-46F6-867F-2A45F9B1CCC0}" destId="{018F691F-3ED7-3C42-BDB9-07696F03A7CE}" srcOrd="0" destOrd="0" presId="urn:microsoft.com/office/officeart/2005/8/layout/vList5"/>
    <dgm:cxn modelId="{DB367B0B-9291-4B89-BC00-356F1C81F1BC}" srcId="{3BAE34C2-CDC4-4FC8-9AC2-1B77D5142170}" destId="{6DEC3312-E09D-4FF7-A928-23531B252FAA}" srcOrd="1" destOrd="0" parTransId="{846EAF7E-E00A-4778-B9C5-6BCBC1F0F6B4}" sibTransId="{E27C829F-ECB5-4F0C-BA16-6E74989F606A}"/>
    <dgm:cxn modelId="{FA463612-C155-4554-9877-5FC2FCACE76B}" srcId="{5DC897FD-B5A9-40C0-B359-40094D374B71}" destId="{2A264674-AB7C-47CB-81C3-1559F0787B78}" srcOrd="1" destOrd="0" parTransId="{C35EEB0D-B992-45FB-9B74-EB5B0DC05182}" sibTransId="{0DD22EE8-2F9A-435C-8A62-8E16CE3E1A7F}"/>
    <dgm:cxn modelId="{2D28DC18-6337-9044-A2F3-15A594FD994D}" type="presOf" srcId="{E8C9C564-0F12-45D4-A1C5-C5C84112788D}" destId="{FBC38FEA-2743-AE4C-9C22-6413CB15AE86}" srcOrd="0" destOrd="1" presId="urn:microsoft.com/office/officeart/2005/8/layout/vList5"/>
    <dgm:cxn modelId="{6ACAC62B-39F9-4635-B151-BA0C7B1C8DB1}" srcId="{E4AD7404-0F29-48EC-9FC1-D9304F76AE32}" destId="{68F9A585-41CC-4D5B-94D7-0527594164F6}" srcOrd="0" destOrd="0" parTransId="{66CE0A9B-D66A-4F88-A941-C00D1B52800C}" sibTransId="{9A89801C-F8B0-4DF5-8593-D7690FDBBCA8}"/>
    <dgm:cxn modelId="{18A00C2C-D439-AA45-8084-F00C1C91D2F0}" type="presOf" srcId="{E4AD7404-0F29-48EC-9FC1-D9304F76AE32}" destId="{2C28BF97-1D25-B748-8EB3-3BDACAD2EEF0}" srcOrd="0" destOrd="0" presId="urn:microsoft.com/office/officeart/2005/8/layout/vList5"/>
    <dgm:cxn modelId="{C801913C-1396-DC4C-9A96-C98F48805143}" type="presOf" srcId="{68F9A585-41CC-4D5B-94D7-0527594164F6}" destId="{5DCDEE9B-6E18-1E40-B64E-9BCB43C39C8E}" srcOrd="0" destOrd="0" presId="urn:microsoft.com/office/officeart/2005/8/layout/vList5"/>
    <dgm:cxn modelId="{5B2FE94A-BE0D-4B52-B526-8D39DEA6A7E4}" srcId="{5B22693C-58B7-4E09-B076-4A497A9A4888}" destId="{A982E6DC-E7A2-43E1-A5E3-327DCD19DD76}" srcOrd="0" destOrd="0" parTransId="{BE5A90CF-C960-450A-9545-D174BF659F1D}" sibTransId="{E4577484-11FC-4967-B84D-0C3929426506}"/>
    <dgm:cxn modelId="{0D84F74F-E78B-4050-ADEF-9DB350B6905C}" srcId="{47C3DA44-D101-4B5B-9FC4-A2B7AE7450E3}" destId="{5DC897FD-B5A9-40C0-B359-40094D374B71}" srcOrd="4" destOrd="0" parTransId="{71B70CFC-36AA-40D0-B551-B54E4111AC91}" sibTransId="{D901A73A-62A8-4B5F-9B98-82258A3027B0}"/>
    <dgm:cxn modelId="{0F7CE552-4D86-C148-8615-DCAA405DEDAA}" type="presOf" srcId="{A982E6DC-E7A2-43E1-A5E3-327DCD19DD76}" destId="{FBC38FEA-2743-AE4C-9C22-6413CB15AE86}" srcOrd="0" destOrd="0" presId="urn:microsoft.com/office/officeart/2005/8/layout/vList5"/>
    <dgm:cxn modelId="{62A87454-ACDE-FF48-9E9B-6E6E1B2AEA76}" type="presOf" srcId="{5B22693C-58B7-4E09-B076-4A497A9A4888}" destId="{05A18D95-5B9D-7843-B660-C11A1922A7EA}" srcOrd="0" destOrd="0" presId="urn:microsoft.com/office/officeart/2005/8/layout/vList5"/>
    <dgm:cxn modelId="{B821B954-698F-42E8-99A0-47F20A622D89}" srcId="{5B5DF4A5-2E12-42C0-B535-95A3D1537752}" destId="{34BA2C32-4826-40AA-ADDA-2C96D7D40CC6}" srcOrd="0" destOrd="0" parTransId="{F7043652-C5C4-48A7-B493-65BBE1154A09}" sibTransId="{8637774A-7804-4C18-84AE-1BD0AE9F6F64}"/>
    <dgm:cxn modelId="{B2D6C658-AAC2-4849-A505-F032F00933D0}" srcId="{5B5DF4A5-2E12-42C0-B535-95A3D1537752}" destId="{B3088574-59E8-496E-90D8-EFB6B68FA4B1}" srcOrd="1" destOrd="0" parTransId="{9FFBD996-8D9F-4F82-B90D-1F0EADED0B9D}" sibTransId="{5B2B2031-9E5F-487A-BFB1-D3F12DD0491C}"/>
    <dgm:cxn modelId="{7DADF559-6E6A-401C-A292-98DA3F148CDB}" srcId="{5DC897FD-B5A9-40C0-B359-40094D374B71}" destId="{97EA8D4D-3F51-42B4-A42A-9837A51B1E27}" srcOrd="0" destOrd="0" parTransId="{FE7A8680-D907-4BAA-A64E-6F3DCD38B74F}" sibTransId="{8F82ACB9-4669-4594-8AE0-E7C4D7AF1D98}"/>
    <dgm:cxn modelId="{A6315D5F-3830-4142-BE58-30B9107853C2}" type="presOf" srcId="{2A264674-AB7C-47CB-81C3-1559F0787B78}" destId="{3A1BF40B-1E16-374D-A469-72BB4C77D300}" srcOrd="0" destOrd="1" presId="urn:microsoft.com/office/officeart/2005/8/layout/vList5"/>
    <dgm:cxn modelId="{D45EBD5F-3B2B-4C78-9254-D0317C91C41E}" srcId="{47C3DA44-D101-4B5B-9FC4-A2B7AE7450E3}" destId="{5B5DF4A5-2E12-42C0-B535-95A3D1537752}" srcOrd="0" destOrd="0" parTransId="{B5B70EB1-FE68-4EB0-B465-CEAA9BBD480B}" sibTransId="{31ED7126-F174-41F9-A4E0-C07BE0CE285F}"/>
    <dgm:cxn modelId="{9915ED89-B10C-4735-BF4D-D01BA931715A}" srcId="{47C3DA44-D101-4B5B-9FC4-A2B7AE7450E3}" destId="{E4AD7404-0F29-48EC-9FC1-D9304F76AE32}" srcOrd="3" destOrd="0" parTransId="{ED8353EA-584C-46DA-AEAD-FB04970A9C87}" sibTransId="{7E16AEB5-586A-4E32-8DDD-D845466C20F1}"/>
    <dgm:cxn modelId="{8A196E8F-3639-6E4C-8A9C-460843B6FB9C}" type="presOf" srcId="{6DEC3312-E09D-4FF7-A928-23531B252FAA}" destId="{018F691F-3ED7-3C42-BDB9-07696F03A7CE}" srcOrd="0" destOrd="1" presId="urn:microsoft.com/office/officeart/2005/8/layout/vList5"/>
    <dgm:cxn modelId="{15055191-457E-4819-AC41-B34BD3518795}" srcId="{E4AD7404-0F29-48EC-9FC1-D9304F76AE32}" destId="{DDF69A34-EA4B-4EA0-8960-44D936BF596C}" srcOrd="1" destOrd="0" parTransId="{18295BFB-A5D5-4F78-918B-E59FCA53F9E8}" sibTransId="{BFEC9B4A-9EAF-41B7-8E3A-FEEA559064DE}"/>
    <dgm:cxn modelId="{0ADA8CA7-080D-446A-B0B2-1712E27E6653}" srcId="{5B22693C-58B7-4E09-B076-4A497A9A4888}" destId="{E8C9C564-0F12-45D4-A1C5-C5C84112788D}" srcOrd="1" destOrd="0" parTransId="{DDB198D2-3F89-4D04-9715-E87627E8FD6E}" sibTransId="{ACB70F12-0529-4E74-A066-114270AEF131}"/>
    <dgm:cxn modelId="{C326C3A9-AAE0-5E49-85E7-0429BE9540FD}" type="presOf" srcId="{34BA2C32-4826-40AA-ADDA-2C96D7D40CC6}" destId="{9E578C09-ACCD-DC40-BC8A-8BD060E9ACB4}" srcOrd="0" destOrd="0" presId="urn:microsoft.com/office/officeart/2005/8/layout/vList5"/>
    <dgm:cxn modelId="{5E5A81AA-E450-D445-8278-A62AA84A136C}" type="presOf" srcId="{97EA8D4D-3F51-42B4-A42A-9837A51B1E27}" destId="{3A1BF40B-1E16-374D-A469-72BB4C77D300}" srcOrd="0" destOrd="0" presId="urn:microsoft.com/office/officeart/2005/8/layout/vList5"/>
    <dgm:cxn modelId="{57B322AB-AA41-7840-9D04-86AC05CF91B6}" type="presOf" srcId="{47C3DA44-D101-4B5B-9FC4-A2B7AE7450E3}" destId="{1C414C46-7A41-EB42-BE6B-B46F50D78D79}" srcOrd="0" destOrd="0" presId="urn:microsoft.com/office/officeart/2005/8/layout/vList5"/>
    <dgm:cxn modelId="{5DA6CBAD-2EAC-9240-B34B-79F85E357D1F}" type="presOf" srcId="{DDF69A34-EA4B-4EA0-8960-44D936BF596C}" destId="{5DCDEE9B-6E18-1E40-B64E-9BCB43C39C8E}" srcOrd="0" destOrd="1" presId="urn:microsoft.com/office/officeart/2005/8/layout/vList5"/>
    <dgm:cxn modelId="{925543C2-33B9-1D43-BB0D-FDDA22ABB8A2}" type="presOf" srcId="{3BAE34C2-CDC4-4FC8-9AC2-1B77D5142170}" destId="{A8DD5E70-B18B-664F-9EC8-61B580B5E14B}" srcOrd="0" destOrd="0" presId="urn:microsoft.com/office/officeart/2005/8/layout/vList5"/>
    <dgm:cxn modelId="{06D2D6C7-F984-4B1D-B3C4-69E52E6FD8BE}" srcId="{3BAE34C2-CDC4-4FC8-9AC2-1B77D5142170}" destId="{D19E5B0F-AC2C-46F6-867F-2A45F9B1CCC0}" srcOrd="0" destOrd="0" parTransId="{9F3A6742-12D2-4980-ACA4-0B73BE1C0AAE}" sibTransId="{C29FD995-8DAD-4AF9-98A0-FCB320E76409}"/>
    <dgm:cxn modelId="{091A67C9-DA72-4E4B-BD04-F4DBB0E1C960}" type="presOf" srcId="{5DC897FD-B5A9-40C0-B359-40094D374B71}" destId="{96AC35F6-05E3-F145-89B6-7CFE39A4B5BD}" srcOrd="0" destOrd="0" presId="urn:microsoft.com/office/officeart/2005/8/layout/vList5"/>
    <dgm:cxn modelId="{B53CC6E4-3721-4C3B-8D97-159B513C895E}" srcId="{47C3DA44-D101-4B5B-9FC4-A2B7AE7450E3}" destId="{3BAE34C2-CDC4-4FC8-9AC2-1B77D5142170}" srcOrd="2" destOrd="0" parTransId="{86020EF6-8FD7-4B06-B22A-D04F4FF98B99}" sibTransId="{BFB56FFC-5470-4E65-A379-B0D84F6FCA4E}"/>
    <dgm:cxn modelId="{3FC054F7-00EC-440A-9BE5-166AE4EF2B2E}" srcId="{47C3DA44-D101-4B5B-9FC4-A2B7AE7450E3}" destId="{5B22693C-58B7-4E09-B076-4A497A9A4888}" srcOrd="1" destOrd="0" parTransId="{AA8D6D61-6BCB-4829-BF16-424BD1DB5ED9}" sibTransId="{9E85BB7D-785B-40FD-B647-569939EA8C5B}"/>
    <dgm:cxn modelId="{CF84DBFD-918E-214A-BC66-DB6058A66D7E}" type="presOf" srcId="{B3088574-59E8-496E-90D8-EFB6B68FA4B1}" destId="{9E578C09-ACCD-DC40-BC8A-8BD060E9ACB4}" srcOrd="0" destOrd="1" presId="urn:microsoft.com/office/officeart/2005/8/layout/vList5"/>
    <dgm:cxn modelId="{2F954485-1B7C-F74A-99B3-1E1BA2A9658A}" type="presParOf" srcId="{1C414C46-7A41-EB42-BE6B-B46F50D78D79}" destId="{F66126B7-02A6-4E4E-98BC-CBF0FB8A9B5F}" srcOrd="0" destOrd="0" presId="urn:microsoft.com/office/officeart/2005/8/layout/vList5"/>
    <dgm:cxn modelId="{2EDEECA5-2E29-A54F-A03E-944F26F0441A}" type="presParOf" srcId="{F66126B7-02A6-4E4E-98BC-CBF0FB8A9B5F}" destId="{A7154E83-064E-1947-A89A-CDA8BDFF232A}" srcOrd="0" destOrd="0" presId="urn:microsoft.com/office/officeart/2005/8/layout/vList5"/>
    <dgm:cxn modelId="{D914CD38-C609-EC41-B23E-AF247A86C612}" type="presParOf" srcId="{F66126B7-02A6-4E4E-98BC-CBF0FB8A9B5F}" destId="{9E578C09-ACCD-DC40-BC8A-8BD060E9ACB4}" srcOrd="1" destOrd="0" presId="urn:microsoft.com/office/officeart/2005/8/layout/vList5"/>
    <dgm:cxn modelId="{6E8207A2-A06E-F941-A358-ED7ACBDD84BD}" type="presParOf" srcId="{1C414C46-7A41-EB42-BE6B-B46F50D78D79}" destId="{DD7E93A6-1782-4D44-BD72-8314B96878DD}" srcOrd="1" destOrd="0" presId="urn:microsoft.com/office/officeart/2005/8/layout/vList5"/>
    <dgm:cxn modelId="{B32570C8-DE05-1E48-AABB-5A8FC22A9DC7}" type="presParOf" srcId="{1C414C46-7A41-EB42-BE6B-B46F50D78D79}" destId="{5C9C92AE-7BD4-6C4F-9A27-984B11581C01}" srcOrd="2" destOrd="0" presId="urn:microsoft.com/office/officeart/2005/8/layout/vList5"/>
    <dgm:cxn modelId="{7EEE6C9D-90EA-0D4B-80FA-9E93E55C1773}" type="presParOf" srcId="{5C9C92AE-7BD4-6C4F-9A27-984B11581C01}" destId="{05A18D95-5B9D-7843-B660-C11A1922A7EA}" srcOrd="0" destOrd="0" presId="urn:microsoft.com/office/officeart/2005/8/layout/vList5"/>
    <dgm:cxn modelId="{DC02C043-7A6B-8841-9AE1-C618A442DA75}" type="presParOf" srcId="{5C9C92AE-7BD4-6C4F-9A27-984B11581C01}" destId="{FBC38FEA-2743-AE4C-9C22-6413CB15AE86}" srcOrd="1" destOrd="0" presId="urn:microsoft.com/office/officeart/2005/8/layout/vList5"/>
    <dgm:cxn modelId="{8957451E-1113-BA4D-8AF0-235FE987B5BE}" type="presParOf" srcId="{1C414C46-7A41-EB42-BE6B-B46F50D78D79}" destId="{DAC46BB3-B702-834A-A5D9-CC4ADF28075F}" srcOrd="3" destOrd="0" presId="urn:microsoft.com/office/officeart/2005/8/layout/vList5"/>
    <dgm:cxn modelId="{69D965C3-5634-D240-AC61-43DB278BCDE1}" type="presParOf" srcId="{1C414C46-7A41-EB42-BE6B-B46F50D78D79}" destId="{3677751E-9865-B542-A83E-3E505A66B7A7}" srcOrd="4" destOrd="0" presId="urn:microsoft.com/office/officeart/2005/8/layout/vList5"/>
    <dgm:cxn modelId="{70B009D1-9EAF-8E49-BE53-888E970D9728}" type="presParOf" srcId="{3677751E-9865-B542-A83E-3E505A66B7A7}" destId="{A8DD5E70-B18B-664F-9EC8-61B580B5E14B}" srcOrd="0" destOrd="0" presId="urn:microsoft.com/office/officeart/2005/8/layout/vList5"/>
    <dgm:cxn modelId="{0285DB1D-8508-C946-B720-44C1D8AEA737}" type="presParOf" srcId="{3677751E-9865-B542-A83E-3E505A66B7A7}" destId="{018F691F-3ED7-3C42-BDB9-07696F03A7CE}" srcOrd="1" destOrd="0" presId="urn:microsoft.com/office/officeart/2005/8/layout/vList5"/>
    <dgm:cxn modelId="{C6B692AE-1100-1D4D-9E87-ADC1D03FF908}" type="presParOf" srcId="{1C414C46-7A41-EB42-BE6B-B46F50D78D79}" destId="{DC8F4610-DD38-E643-B3A7-641252FA0996}" srcOrd="5" destOrd="0" presId="urn:microsoft.com/office/officeart/2005/8/layout/vList5"/>
    <dgm:cxn modelId="{783F1B97-AECE-4D47-A867-E9EDABD178CE}" type="presParOf" srcId="{1C414C46-7A41-EB42-BE6B-B46F50D78D79}" destId="{0493488B-D85D-AF47-8C45-01E85431A236}" srcOrd="6" destOrd="0" presId="urn:microsoft.com/office/officeart/2005/8/layout/vList5"/>
    <dgm:cxn modelId="{161B2B93-6BFC-0642-8C6D-4E8E51B76034}" type="presParOf" srcId="{0493488B-D85D-AF47-8C45-01E85431A236}" destId="{2C28BF97-1D25-B748-8EB3-3BDACAD2EEF0}" srcOrd="0" destOrd="0" presId="urn:microsoft.com/office/officeart/2005/8/layout/vList5"/>
    <dgm:cxn modelId="{9213C602-37E7-5E4D-895D-932D20F8C733}" type="presParOf" srcId="{0493488B-D85D-AF47-8C45-01E85431A236}" destId="{5DCDEE9B-6E18-1E40-B64E-9BCB43C39C8E}" srcOrd="1" destOrd="0" presId="urn:microsoft.com/office/officeart/2005/8/layout/vList5"/>
    <dgm:cxn modelId="{459CC38C-68AE-DB47-AA89-943D6D61F217}" type="presParOf" srcId="{1C414C46-7A41-EB42-BE6B-B46F50D78D79}" destId="{4DE61BA4-4399-9943-91E6-BA796302DD13}" srcOrd="7" destOrd="0" presId="urn:microsoft.com/office/officeart/2005/8/layout/vList5"/>
    <dgm:cxn modelId="{EA950957-552E-9948-A95D-34C63320A2BB}" type="presParOf" srcId="{1C414C46-7A41-EB42-BE6B-B46F50D78D79}" destId="{2DD10134-108E-0B41-BE74-3147CABC3B41}" srcOrd="8" destOrd="0" presId="urn:microsoft.com/office/officeart/2005/8/layout/vList5"/>
    <dgm:cxn modelId="{34523EEB-5F0D-A849-862D-AF74EF39223D}" type="presParOf" srcId="{2DD10134-108E-0B41-BE74-3147CABC3B41}" destId="{96AC35F6-05E3-F145-89B6-7CFE39A4B5BD}" srcOrd="0" destOrd="0" presId="urn:microsoft.com/office/officeart/2005/8/layout/vList5"/>
    <dgm:cxn modelId="{80D7E275-4B3E-F24B-863B-629FFEA995E7}" type="presParOf" srcId="{2DD10134-108E-0B41-BE74-3147CABC3B41}" destId="{3A1BF40B-1E16-374D-A469-72BB4C77D3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78C09-ACCD-DC40-BC8A-8BD060E9ACB4}">
      <dsp:nvSpPr>
        <dsp:cNvPr id="0" name=""/>
        <dsp:cNvSpPr/>
      </dsp:nvSpPr>
      <dsp:spPr>
        <a:xfrm rot="5400000">
          <a:off x="1793049" y="-523243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10.1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730 M€ OP / year</a:t>
          </a:r>
          <a:endParaRPr lang="en-US" sz="1500" kern="1200"/>
        </a:p>
      </dsp:txBody>
      <dsp:txXfrm rot="-5400000">
        <a:off x="1165404" y="144262"/>
        <a:ext cx="2031969" cy="736819"/>
      </dsp:txXfrm>
    </dsp:sp>
    <dsp:sp modelId="{A7154E83-064E-1947-A89A-CDA8BDFF232A}">
      <dsp:nvSpPr>
        <dsp:cNvPr id="0" name=""/>
        <dsp:cNvSpPr/>
      </dsp:nvSpPr>
      <dsp:spPr>
        <a:xfrm>
          <a:off x="0" y="2334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Accelerator</a:t>
          </a:r>
          <a:r>
            <a:rPr lang="de-DE" sz="1500" kern="1200" dirty="0"/>
            <a:t> </a:t>
          </a:r>
          <a:r>
            <a:rPr lang="de-DE" sz="1500" kern="1200" dirty="0" err="1"/>
            <a:t>Facilities</a:t>
          </a:r>
          <a:endParaRPr lang="en-US" sz="1500" kern="1200" dirty="0"/>
        </a:p>
      </dsp:txBody>
      <dsp:txXfrm>
        <a:off x="49825" y="52159"/>
        <a:ext cx="1065754" cy="921024"/>
      </dsp:txXfrm>
    </dsp:sp>
    <dsp:sp modelId="{FBC38FEA-2743-AE4C-9C22-6413CB15AE86}">
      <dsp:nvSpPr>
        <dsp:cNvPr id="0" name=""/>
        <dsp:cNvSpPr/>
      </dsp:nvSpPr>
      <dsp:spPr>
        <a:xfrm rot="5400000">
          <a:off x="1793049" y="548464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6.0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197 M€ OP / year</a:t>
          </a:r>
          <a:endParaRPr lang="en-US" sz="1500" kern="1200"/>
        </a:p>
      </dsp:txBody>
      <dsp:txXfrm rot="-5400000">
        <a:off x="1165404" y="1215969"/>
        <a:ext cx="2031969" cy="736819"/>
      </dsp:txXfrm>
    </dsp:sp>
    <dsp:sp modelId="{05A18D95-5B9D-7843-B660-C11A1922A7EA}">
      <dsp:nvSpPr>
        <dsp:cNvPr id="0" name=""/>
        <dsp:cNvSpPr/>
      </dsp:nvSpPr>
      <dsp:spPr>
        <a:xfrm>
          <a:off x="0" y="1074042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Telescopes</a:t>
          </a:r>
          <a:endParaRPr lang="en-US" sz="1500" kern="1200" dirty="0"/>
        </a:p>
      </dsp:txBody>
      <dsp:txXfrm>
        <a:off x="49825" y="1123867"/>
        <a:ext cx="1065754" cy="921024"/>
      </dsp:txXfrm>
    </dsp:sp>
    <dsp:sp modelId="{018F691F-3ED7-3C42-BDB9-07696F03A7CE}">
      <dsp:nvSpPr>
        <dsp:cNvPr id="0" name=""/>
        <dsp:cNvSpPr/>
      </dsp:nvSpPr>
      <dsp:spPr>
        <a:xfrm rot="5400000">
          <a:off x="1793049" y="1620172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0.85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80 M€ OP / year</a:t>
          </a:r>
          <a:endParaRPr lang="en-US" sz="1500" kern="1200"/>
        </a:p>
      </dsp:txBody>
      <dsp:txXfrm rot="-5400000">
        <a:off x="1165404" y="2287677"/>
        <a:ext cx="2031969" cy="736819"/>
      </dsp:txXfrm>
    </dsp:sp>
    <dsp:sp modelId="{A8DD5E70-B18B-664F-9EC8-61B580B5E14B}">
      <dsp:nvSpPr>
        <dsp:cNvPr id="0" name=""/>
        <dsp:cNvSpPr/>
      </dsp:nvSpPr>
      <dsp:spPr>
        <a:xfrm>
          <a:off x="0" y="2145749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Laser </a:t>
          </a:r>
          <a:r>
            <a:rPr lang="de-DE" sz="1500" kern="1200" dirty="0" err="1"/>
            <a:t>Facilities</a:t>
          </a:r>
          <a:r>
            <a:rPr lang="de-DE" sz="1500" kern="1200" dirty="0"/>
            <a:t> (ELI)</a:t>
          </a:r>
          <a:endParaRPr lang="en-US" sz="1500" kern="1200" dirty="0"/>
        </a:p>
      </dsp:txBody>
      <dsp:txXfrm>
        <a:off x="49825" y="2195574"/>
        <a:ext cx="1065754" cy="921024"/>
      </dsp:txXfrm>
    </dsp:sp>
    <dsp:sp modelId="{5DCDEE9B-6E18-1E40-B64E-9BCB43C39C8E}">
      <dsp:nvSpPr>
        <dsp:cNvPr id="0" name=""/>
        <dsp:cNvSpPr/>
      </dsp:nvSpPr>
      <dsp:spPr>
        <a:xfrm rot="5400000">
          <a:off x="1793049" y="2691879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0.19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100 M€ OP / year</a:t>
          </a:r>
          <a:endParaRPr lang="en-US" sz="1500" kern="1200"/>
        </a:p>
      </dsp:txBody>
      <dsp:txXfrm rot="-5400000">
        <a:off x="1165404" y="3359384"/>
        <a:ext cx="2031969" cy="736819"/>
      </dsp:txXfrm>
    </dsp:sp>
    <dsp:sp modelId="{2C28BF97-1D25-B748-8EB3-3BDACAD2EEF0}">
      <dsp:nvSpPr>
        <dsp:cNvPr id="0" name=""/>
        <dsp:cNvSpPr/>
      </dsp:nvSpPr>
      <dsp:spPr>
        <a:xfrm>
          <a:off x="0" y="3217457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Reactor</a:t>
          </a:r>
          <a:r>
            <a:rPr lang="de-DE" sz="1500" kern="1200" dirty="0"/>
            <a:t> </a:t>
          </a:r>
          <a:r>
            <a:rPr lang="de-DE" sz="1500" kern="1200" dirty="0" err="1"/>
            <a:t>neutrons</a:t>
          </a:r>
          <a:r>
            <a:rPr lang="de-DE" sz="1500" kern="1200" dirty="0"/>
            <a:t> (ILL)</a:t>
          </a:r>
          <a:endParaRPr lang="en-US" sz="1500" kern="1200" dirty="0"/>
        </a:p>
      </dsp:txBody>
      <dsp:txXfrm>
        <a:off x="49825" y="3267282"/>
        <a:ext cx="1065754" cy="921024"/>
      </dsp:txXfrm>
    </dsp:sp>
    <dsp:sp modelId="{3A1BF40B-1E16-374D-A469-72BB4C77D300}">
      <dsp:nvSpPr>
        <dsp:cNvPr id="0" name=""/>
        <dsp:cNvSpPr/>
      </dsp:nvSpPr>
      <dsp:spPr>
        <a:xfrm rot="5400000">
          <a:off x="1793049" y="3763587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0.17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20 M€ OP / year</a:t>
          </a:r>
          <a:br>
            <a:rPr lang="de-DE" sz="1500" kern="1200"/>
          </a:br>
          <a:endParaRPr lang="en-US" sz="1500" kern="1200"/>
        </a:p>
      </dsp:txBody>
      <dsp:txXfrm rot="-5400000">
        <a:off x="1165404" y="4431092"/>
        <a:ext cx="2031969" cy="736819"/>
      </dsp:txXfrm>
    </dsp:sp>
    <dsp:sp modelId="{96AC35F6-05E3-F145-89B6-7CFE39A4B5BD}">
      <dsp:nvSpPr>
        <dsp:cNvPr id="0" name=""/>
        <dsp:cNvSpPr/>
      </dsp:nvSpPr>
      <dsp:spPr>
        <a:xfrm>
          <a:off x="0" y="4289165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Magnet lab (EMFL) </a:t>
          </a:r>
          <a:endParaRPr lang="en-US" sz="1500" kern="1200"/>
        </a:p>
      </dsp:txBody>
      <dsp:txXfrm>
        <a:off x="49825" y="4338990"/>
        <a:ext cx="1065754" cy="92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05.06.22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05.06.22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7792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582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898" indent="-187317" algn="l" defTabSz="914354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689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480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74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Maria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7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Maria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4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6" y="2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0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9" y="3573016"/>
            <a:ext cx="11376025" cy="1296144"/>
          </a:xfrm>
        </p:spPr>
        <p:txBody>
          <a:bodyPr/>
          <a:lstStyle>
            <a:lvl1pPr marL="0" indent="0" algn="l">
              <a:buNone/>
              <a:defRPr sz="1900" b="1">
                <a:solidFill>
                  <a:schemeClr val="accent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6" y="4937944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5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4" y="5669582"/>
            <a:ext cx="793751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90" y="3501009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" y="5533348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5697183"/>
            <a:ext cx="1067253" cy="7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3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292800"/>
            <a:ext cx="11233633" cy="4527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9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921600"/>
            <a:ext cx="11232000" cy="3567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2700" baseline="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376890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8821" y="6573383"/>
            <a:ext cx="9415652" cy="19498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GB" sz="2400">
                <a:solidFill>
                  <a:prstClr val="black"/>
                </a:solidFill>
                <a:latin typeface="Arial"/>
              </a:rPr>
              <a:t>R. Assmann - EuPRAXIA@SPARClab Review - 6 June 2022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1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9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4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90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36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DBD27C-AAA0-DF45-AF2E-569AD904CCA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lIns="121917" tIns="60958" rIns="121917" bIns="60958"/>
          <a:lstStyle>
            <a:lvl1pPr>
              <a:defRPr/>
            </a:lvl1pPr>
          </a:lstStyle>
          <a:p>
            <a:pPr defTabSz="609585"/>
            <a:endParaRPr lang="de-DE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A0433FF-CBB0-A24E-971C-0529FA9591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lIns="121917" tIns="60958" rIns="121917" bIns="60958"/>
          <a:lstStyle/>
          <a:p>
            <a:pPr defTabSz="609585"/>
            <a:fld id="{A9DEAEC5-3744-C841-BC5A-B58FB667A823}" type="slidenum">
              <a:rPr lang="de-DE" sz="2400" smtClean="0">
                <a:solidFill>
                  <a:prstClr val="black"/>
                </a:solidFill>
                <a:latin typeface="Arial"/>
              </a:rPr>
              <a:pPr defTabSz="609585"/>
              <a:t>‹Nr.›</a:t>
            </a:fld>
            <a:endParaRPr lang="de-DE" sz="24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491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91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441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8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5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0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26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02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R. Assmann - EuPRAXIA@SPARClab Review - 6 June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0" y="817502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87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9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5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4" y="1449391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4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49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49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7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28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44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76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14400"/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14400"/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14400"/>
            <a:r>
              <a:rPr lang="en-GB" altLang="en-US" sz="24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14400"/>
            <a:r>
              <a:rPr lang="en-GB" altLang="en-US" sz="24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7E8047B-931F-4016-99D3-0ED0AA97AB15}"/>
              </a:ext>
            </a:extLst>
          </p:cNvPr>
          <p:cNvGrpSpPr/>
          <p:nvPr userDrawn="1"/>
        </p:nvGrpSpPr>
        <p:grpSpPr>
          <a:xfrm>
            <a:off x="293939" y="5207203"/>
            <a:ext cx="4032448" cy="1152130"/>
            <a:chOff x="755576" y="5229198"/>
            <a:chExt cx="4032448" cy="11521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29EB28-3979-4E23-B67B-4BD9DC678876}"/>
                </a:ext>
              </a:extLst>
            </p:cNvPr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B5343-DEF8-428B-9601-6F9A5A8D7147}"/>
                </a:ext>
              </a:extLst>
            </p:cNvPr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13" name="Picture 12" descr="de.png">
                <a:extLst>
                  <a:ext uri="{FF2B5EF4-FFF2-40B4-BE49-F238E27FC236}">
                    <a16:creationId xmlns:a16="http://schemas.microsoft.com/office/drawing/2014/main" id="{374DBCFF-5E3A-42F4-84DC-D52AC027567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 descr="gb.png">
                <a:extLst>
                  <a:ext uri="{FF2B5EF4-FFF2-40B4-BE49-F238E27FC236}">
                    <a16:creationId xmlns:a16="http://schemas.microsoft.com/office/drawing/2014/main" id="{1CD0D48D-A961-4BB5-990F-0A03C5AF4AD0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Picture 14" descr="fr.png">
                <a:extLst>
                  <a:ext uri="{FF2B5EF4-FFF2-40B4-BE49-F238E27FC236}">
                    <a16:creationId xmlns:a16="http://schemas.microsoft.com/office/drawing/2014/main" id="{491FD068-FBD3-4CDE-8432-4127C212D8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 descr="it.png">
                <a:extLst>
                  <a:ext uri="{FF2B5EF4-FFF2-40B4-BE49-F238E27FC236}">
                    <a16:creationId xmlns:a16="http://schemas.microsoft.com/office/drawing/2014/main" id="{B34B65D5-9FD0-4D9A-8766-469EC1535B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6" descr="pt.png">
                <a:extLst>
                  <a:ext uri="{FF2B5EF4-FFF2-40B4-BE49-F238E27FC236}">
                    <a16:creationId xmlns:a16="http://schemas.microsoft.com/office/drawing/2014/main" id="{01549676-8E73-4E05-AE67-DBB530B999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17" descr="jp.png">
                <a:extLst>
                  <a:ext uri="{FF2B5EF4-FFF2-40B4-BE49-F238E27FC236}">
                    <a16:creationId xmlns:a16="http://schemas.microsoft.com/office/drawing/2014/main" id="{D1CC7EA9-E704-4605-BD3C-C3957849C7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 descr="us.png">
                <a:extLst>
                  <a:ext uri="{FF2B5EF4-FFF2-40B4-BE49-F238E27FC236}">
                    <a16:creationId xmlns:a16="http://schemas.microsoft.com/office/drawing/2014/main" id="{DF8ECB0A-DD57-4A5F-8697-B65FF16CF49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hu.png">
                <a:extLst>
                  <a:ext uri="{FF2B5EF4-FFF2-40B4-BE49-F238E27FC236}">
                    <a16:creationId xmlns:a16="http://schemas.microsoft.com/office/drawing/2014/main" id="{5630AC14-8F1B-4352-B4FA-989D57B98649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 descr="se.png">
                <a:extLst>
                  <a:ext uri="{FF2B5EF4-FFF2-40B4-BE49-F238E27FC236}">
                    <a16:creationId xmlns:a16="http://schemas.microsoft.com/office/drawing/2014/main" id="{D42E610E-8D6C-4DCB-A391-B89BA1E7AD34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Picture 21" descr="cn.png">
                <a:extLst>
                  <a:ext uri="{FF2B5EF4-FFF2-40B4-BE49-F238E27FC236}">
                    <a16:creationId xmlns:a16="http://schemas.microsoft.com/office/drawing/2014/main" id="{1FE80E1A-F10E-4A5F-A6AC-744DA453B5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502D29-D994-4404-8F68-0B7F8FB0397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40422B5-BAE0-4CD7-BD78-509BC442EE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90"/>
            <a:ext cx="330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04" y="6453035"/>
            <a:ext cx="47211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430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800">
              <a:solidFill>
                <a:srgbClr val="C6D9F1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>
                <a:latin typeface="Calibri"/>
              </a:rPr>
              <a:pPr/>
              <a:t>‹Nr.›</a:t>
            </a:fld>
            <a:endParaRPr lang="en-GB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3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F7430-E5E4-4E3E-967C-CA4BF4306AA7}"/>
              </a:ext>
            </a:extLst>
          </p:cNvPr>
          <p:cNvSpPr txBox="1"/>
          <p:nvPr userDrawn="1"/>
        </p:nvSpPr>
        <p:spPr>
          <a:xfrm>
            <a:off x="10967119" y="490882"/>
            <a:ext cx="1086566" cy="20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pPr algn="l"/>
            <a:r>
              <a:rPr lang="en-GB">
                <a:latin typeface="Calibri"/>
              </a:rPr>
              <a:t>R. Assmann - EuPRAXIA@SPARClab Review - 6 June 2022</a:t>
            </a:r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029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67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416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01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1424" y="6565569"/>
            <a:ext cx="9289032" cy="165431"/>
          </a:xfrm>
        </p:spPr>
        <p:txBody>
          <a:bodyPr/>
          <a:lstStyle/>
          <a:p>
            <a:r>
              <a:rPr lang="en-GB" noProof="0"/>
              <a:t>R. Assmann - EuPRAXIA@SPARClab Review - 6 June 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0" y="817502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87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951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392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588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770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086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818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579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Arial"/>
              </a:rPr>
              <a:t>R. Assmann - EuPRAXIA@SPARClab Review - 6 June 2022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3" y="817503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73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3" y="1406431"/>
            <a:ext cx="7524751" cy="245437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3" y="3963538"/>
            <a:ext cx="7524751" cy="245437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7" y="1449391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7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462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2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dirty="0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21623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R. Assmann - EuPRAXIA@SPARClab Review - 6 June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E1C79-D823-8ED4-095A-544C9021A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BE4A7-6E78-0B17-966E-56D7E54D0C30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3008396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R. Assmann - EuPRAXIA@SPARClab Review - 6 June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8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7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8134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R. Assmann - EuPRAXIA@SPARClab Review - 6 June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83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70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5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5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14536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195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78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908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42437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2"/>
            <a:ext cx="11376024" cy="451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0" y="1406430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424" y="6556142"/>
            <a:ext cx="9289032" cy="165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R. Assmann - EuPRAXIA@SPARClab Review - 6 June 2022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45437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9" y="6575855"/>
            <a:ext cx="419951" cy="1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8" y="6538055"/>
            <a:ext cx="591255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1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687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687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898" indent="-276212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585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272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2958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8408" y="6311902"/>
            <a:ext cx="1698472" cy="406311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6504003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1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591380" y="6635873"/>
            <a:ext cx="1006698" cy="29238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R. Assmann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3815777" y="6641581"/>
            <a:ext cx="823286" cy="29238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ATHENA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25" y="6405331"/>
            <a:ext cx="803063" cy="2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11585307" y="6517963"/>
            <a:ext cx="455191" cy="32829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fld id="{3C172518-173E-4150-ADC7-9A676108EB8A}" type="slidenum">
              <a:rPr lang="en-GB" sz="1300" smtClean="0">
                <a:solidFill>
                  <a:prstClr val="white"/>
                </a:solidFill>
                <a:latin typeface="Arial"/>
              </a:rPr>
              <a:pPr defTabSz="1219110"/>
              <a:t>‹Nr.›</a:t>
            </a:fld>
            <a:endParaRPr lang="en-GB" sz="13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51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dt="0"/>
  <p:txStyles>
    <p:titleStyle>
      <a:lvl1pPr algn="l" defTabSz="1219110" rtl="0" eaLnBrk="1" latinLnBrk="0" hangingPunct="1">
        <a:spcBef>
          <a:spcPct val="0"/>
        </a:spcBef>
        <a:buNone/>
        <a:defRPr sz="29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83" indent="-241283" algn="l" defTabSz="239983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83" algn="l"/>
          <a:tab pos="479964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48" indent="-239167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21731" indent="-241283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8" indent="-232817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33400" indent="-380972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indent="0" algn="l" defTabSz="1219110" rtl="0" eaLnBrk="1" latinLnBrk="0" hangingPunct="1">
        <a:spcBef>
          <a:spcPct val="2000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4001"/>
            <a:ext cx="12192000" cy="36195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478368" y="1364771"/>
            <a:ext cx="1123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671" y="6475088"/>
            <a:ext cx="1430831" cy="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9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Assmann - EuPRAXIA@SPARClab Review - 6 June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A3A6714-3D1F-4857-9904-D935B84167F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9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R. Assmann - EuPRAXIA@SPARClab Review - 6 June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61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9.pn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24" Type="http://schemas.openxmlformats.org/officeDocument/2006/relationships/image" Target="../media/image127.jpe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28" Type="http://schemas.openxmlformats.org/officeDocument/2006/relationships/image" Target="../media/image131.gif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jpeg"/><Relationship Id="rId27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alph.assmann@lnf.infn.it" TargetMode="External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1.png"/><Relationship Id="rId4" Type="http://schemas.openxmlformats.org/officeDocument/2006/relationships/hyperlink" Target="mailto:ralph.assmann@desy.d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86" y="2531733"/>
            <a:ext cx="3983239" cy="1794533"/>
          </a:xfrm>
        </p:spPr>
        <p:txBody>
          <a:bodyPr>
            <a:noAutofit/>
          </a:bodyPr>
          <a:lstStyle/>
          <a:p>
            <a:r>
              <a:rPr lang="en-GB" sz="4000" dirty="0" err="1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EuPRAXIA</a:t>
            </a:r>
            <a:r>
              <a:rPr lang="en-GB" sz="40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 – ESFRI and Preparatory Phase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46" y="4624834"/>
            <a:ext cx="4042535" cy="835381"/>
          </a:xfrm>
          <a:effectLst>
            <a:glow rad="355600">
              <a:schemeClr val="accent1"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Ralph W. </a:t>
            </a:r>
            <a:r>
              <a:rPr lang="en-GB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Aßmann</a:t>
            </a:r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Coordinator</a:t>
            </a:r>
            <a:b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(INFN and DESY)</a:t>
            </a:r>
          </a:p>
          <a:p>
            <a:r>
              <a:rPr lang="en-GB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EuPRAXIA@SPARClab</a:t>
            </a:r>
            <a:r>
              <a:rPr lang="en-GB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Review</a:t>
            </a:r>
          </a:p>
          <a:p>
            <a:r>
              <a:rPr lang="en-GB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LNF/INFN, 6 June 2022</a:t>
            </a:r>
          </a:p>
        </p:txBody>
      </p:sp>
      <p:pic>
        <p:nvPicPr>
          <p:cNvPr id="6" name="Picture 5" descr="ESFRI-EuPRAXIA-03-highlight-pic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81" y="241521"/>
            <a:ext cx="7540379" cy="628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nder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78" y="377400"/>
            <a:ext cx="4675103" cy="3148725"/>
          </a:xfrm>
          <a:prstGeom prst="rect">
            <a:avLst/>
          </a:prstGeom>
        </p:spPr>
      </p:pic>
      <p:pic>
        <p:nvPicPr>
          <p:cNvPr id="7" name="Grafik 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65C3740-89B1-2A2C-6118-40F4AC2147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118" y="1680519"/>
            <a:ext cx="1866825" cy="1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181B3431-AC6A-4E01-62C3-4C27A7E65ABB}"/>
              </a:ext>
            </a:extLst>
          </p:cNvPr>
          <p:cNvSpPr/>
          <p:nvPr/>
        </p:nvSpPr>
        <p:spPr>
          <a:xfrm>
            <a:off x="1409700" y="4670190"/>
            <a:ext cx="6165870" cy="1654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5883F34-E091-9EFE-BE59-A8ABAA9AD11C}"/>
              </a:ext>
            </a:extLst>
          </p:cNvPr>
          <p:cNvSpPr/>
          <p:nvPr/>
        </p:nvSpPr>
        <p:spPr>
          <a:xfrm>
            <a:off x="5908728" y="3155290"/>
            <a:ext cx="6003872" cy="3167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BD184AF-47A5-ADA2-1A52-505865B447F6}"/>
              </a:ext>
            </a:extLst>
          </p:cNvPr>
          <p:cNvSpPr/>
          <p:nvPr/>
        </p:nvSpPr>
        <p:spPr>
          <a:xfrm>
            <a:off x="4450283" y="927100"/>
            <a:ext cx="7462317" cy="1807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CCB4C1F-EA0A-163A-0B42-D6978F9259CE}"/>
              </a:ext>
            </a:extLst>
          </p:cNvPr>
          <p:cNvSpPr/>
          <p:nvPr/>
        </p:nvSpPr>
        <p:spPr>
          <a:xfrm>
            <a:off x="279399" y="927100"/>
            <a:ext cx="5235791" cy="3167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99DAE6B-B4AC-082C-3399-87DF1C371790}"/>
              </a:ext>
            </a:extLst>
          </p:cNvPr>
          <p:cNvSpPr/>
          <p:nvPr/>
        </p:nvSpPr>
        <p:spPr>
          <a:xfrm>
            <a:off x="5902398" y="4858663"/>
            <a:ext cx="3298609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EuPRAXIA</a:t>
            </a:r>
            <a:r>
              <a:rPr lang="de-DE" sz="3200" dirty="0">
                <a:latin typeface="+mn-lt"/>
              </a:rPr>
              <a:t>-PP </a:t>
            </a:r>
            <a:r>
              <a:rPr lang="de-DE" sz="3200" dirty="0" err="1">
                <a:latin typeface="+mn-lt"/>
              </a:rPr>
              <a:t>Consortium</a:t>
            </a:r>
            <a:r>
              <a:rPr lang="de-DE" sz="3200" dirty="0">
                <a:latin typeface="+mn-lt"/>
              </a:rPr>
              <a:t> 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5126" name="Picture 6" descr="Logo Uni Tor Vergata - Logo Tor Vergata Png, Transparent Png -  1080x1080(#4444311) - PngFind">
            <a:extLst>
              <a:ext uri="{FF2B5EF4-FFF2-40B4-BE49-F238E27FC236}">
                <a16:creationId xmlns:a16="http://schemas.microsoft.com/office/drawing/2014/main" id="{74838D82-4EFD-4E4E-381C-5FA30640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316" y="1048718"/>
            <a:ext cx="116796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Sapienza University of Rome - EU Agenda">
            <a:extLst>
              <a:ext uri="{FF2B5EF4-FFF2-40B4-BE49-F238E27FC236}">
                <a16:creationId xmlns:a16="http://schemas.microsoft.com/office/drawing/2014/main" id="{C8750B49-AC11-4B0C-1AA9-97CD9C8B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619" y="1048718"/>
            <a:ext cx="262894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0" name="Picture 10" descr="Elettra">
            <a:extLst>
              <a:ext uri="{FF2B5EF4-FFF2-40B4-BE49-F238E27FC236}">
                <a16:creationId xmlns:a16="http://schemas.microsoft.com/office/drawing/2014/main" id="{8644E252-2B88-CA8B-D7CA-44A67E27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86" y="2578559"/>
            <a:ext cx="207728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4" name="Picture 14" descr="Deutschlands größtes Beschleunigerzentrum - Deutsches  Elektronen-Synchrotron DESY">
            <a:extLst>
              <a:ext uri="{FF2B5EF4-FFF2-40B4-BE49-F238E27FC236}">
                <a16:creationId xmlns:a16="http://schemas.microsoft.com/office/drawing/2014/main" id="{19740890-386D-6FC4-F701-AB658B17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805" y="4846632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6" name="Picture 16" descr="Logos im Überblick (HZDR, Helmholtz, NCT, DRESDEN-concept)">
            <a:extLst>
              <a:ext uri="{FF2B5EF4-FFF2-40B4-BE49-F238E27FC236}">
                <a16:creationId xmlns:a16="http://schemas.microsoft.com/office/drawing/2014/main" id="{DFF5896A-C622-A2E1-DC62-141A8BF2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668" y="4855423"/>
            <a:ext cx="270456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8" name="Picture 18" descr="Bilderservice | Ferdinand-Braun-Institut">
            <a:extLst>
              <a:ext uri="{FF2B5EF4-FFF2-40B4-BE49-F238E27FC236}">
                <a16:creationId xmlns:a16="http://schemas.microsoft.com/office/drawing/2014/main" id="{F471F6B2-EE6E-17E3-F666-50C702A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842" y="3291003"/>
            <a:ext cx="212247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0" name="Picture 20" descr="Fraunhofer ILT drives laser-based manufacturing - AMable">
            <a:extLst>
              <a:ext uri="{FF2B5EF4-FFF2-40B4-BE49-F238E27FC236}">
                <a16:creationId xmlns:a16="http://schemas.microsoft.com/office/drawing/2014/main" id="{595390DF-5AE4-1796-1566-F86ADBC9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457" y="3261384"/>
            <a:ext cx="1998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2" name="Picture 22" descr="Forschungszentrum Jülich - Hidden - FZJ Logo">
            <a:extLst>
              <a:ext uri="{FF2B5EF4-FFF2-40B4-BE49-F238E27FC236}">
                <a16:creationId xmlns:a16="http://schemas.microsoft.com/office/drawing/2014/main" id="{DAC0F5E4-4E85-E59D-E7E8-3045BCDF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581" y="5087843"/>
            <a:ext cx="2983563" cy="867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46" name="Picture 26" descr="Logo - LMU München">
            <a:extLst>
              <a:ext uri="{FF2B5EF4-FFF2-40B4-BE49-F238E27FC236}">
                <a16:creationId xmlns:a16="http://schemas.microsoft.com/office/drawing/2014/main" id="{B9EC5BA6-E43E-BF39-60D1-655C61192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3168" y="4858663"/>
            <a:ext cx="237234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1FA67A-132C-7419-45D4-AE0DDD8A73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33" y="1977019"/>
            <a:ext cx="2575629" cy="192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49590B-568A-8058-1F29-E75D5CC29A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772" y="1048718"/>
            <a:ext cx="161677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rafik 32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08ABAB59-5356-BED9-42DB-2E386E1527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241" y="927100"/>
            <a:ext cx="1322623" cy="981508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E4745D14-5016-4F78-86BC-B320E62F8162}"/>
              </a:ext>
            </a:extLst>
          </p:cNvPr>
          <p:cNvSpPr/>
          <p:nvPr/>
        </p:nvSpPr>
        <p:spPr>
          <a:xfrm>
            <a:off x="9145474" y="1032481"/>
            <a:ext cx="2590043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" descr="Grottaroli ed ENEA insieme in Antartide - Grottaroli">
            <a:extLst>
              <a:ext uri="{FF2B5EF4-FFF2-40B4-BE49-F238E27FC236}">
                <a16:creationId xmlns:a16="http://schemas.microsoft.com/office/drawing/2014/main" id="{D331CA81-7155-777F-98E7-D693F9F3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381" y="1281830"/>
            <a:ext cx="2502243" cy="8657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8FFDE1E-1C18-FBFF-006A-C7D783E616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0"/>
          <a:stretch/>
        </p:blipFill>
        <p:spPr>
          <a:xfrm>
            <a:off x="5908727" y="3160673"/>
            <a:ext cx="1322623" cy="98150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6E3FE08-1D40-65AD-DCF9-C1DE75AE6B2B}"/>
              </a:ext>
            </a:extLst>
          </p:cNvPr>
          <p:cNvSpPr txBox="1"/>
          <p:nvPr/>
        </p:nvSpPr>
        <p:spPr>
          <a:xfrm>
            <a:off x="1649770" y="1461187"/>
            <a:ext cx="140019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MARKER FELT THIN" panose="02000400000000000000" pitchFamily="2" charset="77"/>
              </a:rPr>
              <a:t>Coordinator</a:t>
            </a:r>
            <a:endParaRPr lang="de-DE" b="1" dirty="0">
              <a:latin typeface="MARKER FELT THIN" panose="02000400000000000000" pitchFamily="2" charset="77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651BD10-6C8A-E600-7334-BD3313A9F0C9}"/>
              </a:ext>
            </a:extLst>
          </p:cNvPr>
          <p:cNvSpPr txBox="1"/>
          <p:nvPr/>
        </p:nvSpPr>
        <p:spPr>
          <a:xfrm>
            <a:off x="1622890" y="926572"/>
            <a:ext cx="6875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ITALY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13AE071-4A3D-9FD5-9EBD-FAEE0837474B}"/>
              </a:ext>
            </a:extLst>
          </p:cNvPr>
          <p:cNvSpPr txBox="1"/>
          <p:nvPr/>
        </p:nvSpPr>
        <p:spPr>
          <a:xfrm>
            <a:off x="5966724" y="4148027"/>
            <a:ext cx="12153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GERMANY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CA95FC-D315-00CD-1354-A1AF841C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33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F84E28E8-8E8A-C393-680C-BECE47AF0C47}"/>
              </a:ext>
            </a:extLst>
          </p:cNvPr>
          <p:cNvSpPr/>
          <p:nvPr/>
        </p:nvSpPr>
        <p:spPr>
          <a:xfrm>
            <a:off x="9399314" y="3567871"/>
            <a:ext cx="2320569" cy="26463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5BCB25A-7109-67BC-E505-ACCBDA7CE1F2}"/>
              </a:ext>
            </a:extLst>
          </p:cNvPr>
          <p:cNvSpPr/>
          <p:nvPr/>
        </p:nvSpPr>
        <p:spPr>
          <a:xfrm>
            <a:off x="869149" y="4642386"/>
            <a:ext cx="7998480" cy="15718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Calibri"/>
              </a:rPr>
              <a:t>EuPRAXIA</a:t>
            </a:r>
            <a:r>
              <a:rPr lang="de-DE" sz="3200" dirty="0">
                <a:latin typeface="Calibri"/>
              </a:rPr>
              <a:t>-PP </a:t>
            </a:r>
            <a:r>
              <a:rPr lang="de-DE" sz="3200" dirty="0" err="1">
                <a:latin typeface="Calibri"/>
              </a:rPr>
              <a:t>Consortium</a:t>
            </a:r>
            <a:r>
              <a:rPr lang="de-DE" sz="3200" dirty="0">
                <a:latin typeface="Calibri"/>
              </a:rPr>
              <a:t> II</a:t>
            </a:r>
            <a:endParaRPr lang="de-DE" sz="3200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97C182-9163-EBEB-D30F-48C4C941C551}"/>
              </a:ext>
            </a:extLst>
          </p:cNvPr>
          <p:cNvSpPr/>
          <p:nvPr/>
        </p:nvSpPr>
        <p:spPr>
          <a:xfrm>
            <a:off x="4450283" y="1079500"/>
            <a:ext cx="3277355" cy="15718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72BF6E9-32BD-AF38-0728-7F8B3A3EFD4C}"/>
              </a:ext>
            </a:extLst>
          </p:cNvPr>
          <p:cNvSpPr/>
          <p:nvPr/>
        </p:nvSpPr>
        <p:spPr>
          <a:xfrm>
            <a:off x="279400" y="1079500"/>
            <a:ext cx="7448238" cy="311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BCCBF733-8625-5F9F-6C45-92761550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6"/>
          <a:stretch/>
        </p:blipFill>
        <p:spPr>
          <a:xfrm>
            <a:off x="286241" y="1078995"/>
            <a:ext cx="1322623" cy="981508"/>
          </a:xfrm>
          <a:prstGeom prst="rect">
            <a:avLst/>
          </a:prstGeom>
        </p:spPr>
      </p:pic>
      <p:pic>
        <p:nvPicPr>
          <p:cNvPr id="8202" name="Picture 10" descr="Important new UKRI Open Access Policy | Open Access Australasia">
            <a:extLst>
              <a:ext uri="{FF2B5EF4-FFF2-40B4-BE49-F238E27FC236}">
                <a16:creationId xmlns:a16="http://schemas.microsoft.com/office/drawing/2014/main" id="{EF8FBF55-FA6A-7D0E-B793-B9571BD9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17" y="1141206"/>
            <a:ext cx="23976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University of Liverpool: Medicine Taster Day « St. Clare's Careers">
            <a:extLst>
              <a:ext uri="{FF2B5EF4-FFF2-40B4-BE49-F238E27FC236}">
                <a16:creationId xmlns:a16="http://schemas.microsoft.com/office/drawing/2014/main" id="{3AD0135B-2227-F0CE-FA1B-9EF175E7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399" y="1142578"/>
            <a:ext cx="315665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University of Oxford Logo - PNG and Vector - Logo Download">
            <a:extLst>
              <a:ext uri="{FF2B5EF4-FFF2-40B4-BE49-F238E27FC236}">
                <a16:creationId xmlns:a16="http://schemas.microsoft.com/office/drawing/2014/main" id="{E12049BB-0902-0A9B-7DFD-9A93DC19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71" y="2714940"/>
            <a:ext cx="133794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Branding | University of Strathclyde">
            <a:extLst>
              <a:ext uri="{FF2B5EF4-FFF2-40B4-BE49-F238E27FC236}">
                <a16:creationId xmlns:a16="http://schemas.microsoft.com/office/drawing/2014/main" id="{76FE0F3E-B78E-056E-37D3-3A40A712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015" y="2738636"/>
            <a:ext cx="1184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The Imperial logo | Staff | Imperial College London">
            <a:extLst>
              <a:ext uri="{FF2B5EF4-FFF2-40B4-BE49-F238E27FC236}">
                <a16:creationId xmlns:a16="http://schemas.microsoft.com/office/drawing/2014/main" id="{31892233-30F7-EB82-F790-F7C6DA54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820" y="2727903"/>
            <a:ext cx="203905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Queen's University Belfast: Shaping a Better World since 1845">
            <a:extLst>
              <a:ext uri="{FF2B5EF4-FFF2-40B4-BE49-F238E27FC236}">
                <a16:creationId xmlns:a16="http://schemas.microsoft.com/office/drawing/2014/main" id="{E7666826-B16C-73B2-5103-1ED8C5E6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210" y="2732995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DB21ADE-E801-6678-3425-A68C48F6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384" y="4738443"/>
            <a:ext cx="163383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2CD36A2-0979-AAF7-8E88-0EF4D082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152" y="4738443"/>
            <a:ext cx="2397601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hales-logo - Arianespace">
            <a:extLst>
              <a:ext uri="{FF2B5EF4-FFF2-40B4-BE49-F238E27FC236}">
                <a16:creationId xmlns:a16="http://schemas.microsoft.com/office/drawing/2014/main" id="{9E545B03-F879-5729-A89B-363FFEA1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638" y="4743368"/>
            <a:ext cx="1998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C880FD6D-2911-76C7-7795-13950142C5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4" r="-1216"/>
          <a:stretch/>
        </p:blipFill>
        <p:spPr>
          <a:xfrm>
            <a:off x="857012" y="4632190"/>
            <a:ext cx="1322623" cy="98150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E333441-7E10-3B08-2B3F-BFCE51A250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851" y="3817000"/>
            <a:ext cx="1791644" cy="179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67C76ED2-4E00-401E-88A8-46A68984A3B9}"/>
              </a:ext>
            </a:extLst>
          </p:cNvPr>
          <p:cNvSpPr/>
          <p:nvPr/>
        </p:nvSpPr>
        <p:spPr>
          <a:xfrm>
            <a:off x="8465485" y="1397888"/>
            <a:ext cx="2982111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816A0BD4-D4B5-AA71-BA1E-D1C4BB8235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552" y="1477318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rafik 32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0F91EFDB-8562-4291-03EE-A0DA03B852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6"/>
          <a:stretch/>
        </p:blipFill>
        <p:spPr>
          <a:xfrm>
            <a:off x="8478185" y="1366560"/>
            <a:ext cx="1322623" cy="981508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367420A-DFC8-4336-AE0F-CD75C8F7A572}"/>
              </a:ext>
            </a:extLst>
          </p:cNvPr>
          <p:cNvSpPr txBox="1"/>
          <p:nvPr/>
        </p:nvSpPr>
        <p:spPr>
          <a:xfrm>
            <a:off x="339853" y="2060503"/>
            <a:ext cx="4683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2E530A0-2F1E-FF7C-8474-578BBE0C70FF}"/>
              </a:ext>
            </a:extLst>
          </p:cNvPr>
          <p:cNvSpPr txBox="1"/>
          <p:nvPr/>
        </p:nvSpPr>
        <p:spPr>
          <a:xfrm>
            <a:off x="8521363" y="2342859"/>
            <a:ext cx="12589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CZECH REP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9E6412E-6202-670F-D382-24F5061CE6D2}"/>
              </a:ext>
            </a:extLst>
          </p:cNvPr>
          <p:cNvSpPr txBox="1"/>
          <p:nvPr/>
        </p:nvSpPr>
        <p:spPr>
          <a:xfrm>
            <a:off x="905292" y="5600194"/>
            <a:ext cx="9765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FRANCE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F4E938A-DA8B-C5C8-D487-23960B0E9D62}"/>
              </a:ext>
            </a:extLst>
          </p:cNvPr>
          <p:cNvSpPr txBox="1"/>
          <p:nvPr/>
        </p:nvSpPr>
        <p:spPr>
          <a:xfrm>
            <a:off x="9654003" y="5694574"/>
            <a:ext cx="17942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INTERNATIONAL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64322A-1CA8-2E7D-59DE-BD3AC76A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07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AFFE2E23-91C2-5423-0F5D-BD357A1ECBE5}"/>
              </a:ext>
            </a:extLst>
          </p:cNvPr>
          <p:cNvSpPr/>
          <p:nvPr/>
        </p:nvSpPr>
        <p:spPr>
          <a:xfrm>
            <a:off x="409874" y="3029497"/>
            <a:ext cx="5559127" cy="30527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89F1779-B791-8C97-BC4E-FFC6D96DBD6B}"/>
              </a:ext>
            </a:extLst>
          </p:cNvPr>
          <p:cNvSpPr/>
          <p:nvPr/>
        </p:nvSpPr>
        <p:spPr>
          <a:xfrm>
            <a:off x="2573805" y="1104661"/>
            <a:ext cx="4681038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Calibri"/>
              </a:rPr>
              <a:t>EuPRAXIA</a:t>
            </a:r>
            <a:r>
              <a:rPr lang="de-DE" sz="3200" dirty="0">
                <a:latin typeface="Calibri"/>
              </a:rPr>
              <a:t>-PP </a:t>
            </a:r>
            <a:r>
              <a:rPr lang="de-DE" sz="3200" dirty="0" err="1">
                <a:latin typeface="Calibri"/>
              </a:rPr>
              <a:t>Consortium</a:t>
            </a:r>
            <a:r>
              <a:rPr lang="de-DE" sz="3200" dirty="0">
                <a:latin typeface="Calibri"/>
              </a:rPr>
              <a:t> III</a:t>
            </a:r>
            <a:endParaRPr lang="de-DE" sz="3200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7178" name="Picture 10" descr="Customers">
            <a:extLst>
              <a:ext uri="{FF2B5EF4-FFF2-40B4-BE49-F238E27FC236}">
                <a16:creationId xmlns:a16="http://schemas.microsoft.com/office/drawing/2014/main" id="{2BD28819-B52D-ECC7-2A8B-54886214D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208" y="3111134"/>
            <a:ext cx="234242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University of Szeged (@Uni_Szeged) / Twitter">
            <a:extLst>
              <a:ext uri="{FF2B5EF4-FFF2-40B4-BE49-F238E27FC236}">
                <a16:creationId xmlns:a16="http://schemas.microsoft.com/office/drawing/2014/main" id="{3EB59736-79F7-5B47-4FED-ACF70461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209" y="3111134"/>
            <a:ext cx="131761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University of Pécs | EURAXESS">
            <a:extLst>
              <a:ext uri="{FF2B5EF4-FFF2-40B4-BE49-F238E27FC236}">
                <a16:creationId xmlns:a16="http://schemas.microsoft.com/office/drawing/2014/main" id="{642154AE-51AA-88AE-F816-5534E8E8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208" y="4595621"/>
            <a:ext cx="215058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Instituto Superior Técnico | ULisboa">
            <a:extLst>
              <a:ext uri="{FF2B5EF4-FFF2-40B4-BE49-F238E27FC236}">
                <a16:creationId xmlns:a16="http://schemas.microsoft.com/office/drawing/2014/main" id="{5033E340-8C58-BB28-6CF6-2BFF469C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41" y="1184091"/>
            <a:ext cx="302727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FFFA0746-043C-0D27-4766-CC21CD4E5A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3"/>
          <a:stretch/>
        </p:blipFill>
        <p:spPr>
          <a:xfrm>
            <a:off x="2573804" y="1085289"/>
            <a:ext cx="1322623" cy="981508"/>
          </a:xfrm>
          <a:prstGeom prst="rect">
            <a:avLst/>
          </a:prstGeom>
        </p:spPr>
      </p:pic>
      <p:pic>
        <p:nvPicPr>
          <p:cNvPr id="40" name="Grafik 39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335267CE-AADD-B627-EDBD-A37D4EBA7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73" y="3010126"/>
            <a:ext cx="1308339" cy="981508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FCA614C9-2080-BFB8-C21B-5C16C57269D0}"/>
              </a:ext>
            </a:extLst>
          </p:cNvPr>
          <p:cNvSpPr/>
          <p:nvPr/>
        </p:nvSpPr>
        <p:spPr>
          <a:xfrm>
            <a:off x="7694990" y="1836673"/>
            <a:ext cx="4087136" cy="3184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8" name="Grafik 4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5ED7E17-142E-A426-E2B4-6B66B319B5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988" y="1817301"/>
            <a:ext cx="1322623" cy="981508"/>
          </a:xfrm>
          <a:prstGeom prst="rect">
            <a:avLst/>
          </a:prstGeom>
        </p:spPr>
      </p:pic>
      <p:pic>
        <p:nvPicPr>
          <p:cNvPr id="49" name="Picture 2" descr="Site">
            <a:extLst>
              <a:ext uri="{FF2B5EF4-FFF2-40B4-BE49-F238E27FC236}">
                <a16:creationId xmlns:a16="http://schemas.microsoft.com/office/drawing/2014/main" id="{FC3FDB62-89BF-07ED-7347-F9A3190A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323" y="1945112"/>
            <a:ext cx="242956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CENTRO DE LÁSERES PULSADOS | Villamayor Empresarial">
            <a:extLst>
              <a:ext uri="{FF2B5EF4-FFF2-40B4-BE49-F238E27FC236}">
                <a16:creationId xmlns:a16="http://schemas.microsoft.com/office/drawing/2014/main" id="{BA0754E2-996A-82C6-3156-D3724396C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5279" y="3445481"/>
            <a:ext cx="354561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130F253-6174-8DE5-92D8-02D94CF7281B}"/>
              </a:ext>
            </a:extLst>
          </p:cNvPr>
          <p:cNvSpPr txBox="1"/>
          <p:nvPr/>
        </p:nvSpPr>
        <p:spPr>
          <a:xfrm>
            <a:off x="481271" y="4011005"/>
            <a:ext cx="119417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HUNGARY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2CCF80-391C-A3FC-600F-40B63ADC0844}"/>
              </a:ext>
            </a:extLst>
          </p:cNvPr>
          <p:cNvSpPr txBox="1"/>
          <p:nvPr/>
        </p:nvSpPr>
        <p:spPr>
          <a:xfrm>
            <a:off x="2602317" y="2098709"/>
            <a:ext cx="127714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PORTUGAL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A5B855E-8099-4341-4A79-8F26E4637E4C}"/>
              </a:ext>
            </a:extLst>
          </p:cNvPr>
          <p:cNvSpPr txBox="1"/>
          <p:nvPr/>
        </p:nvSpPr>
        <p:spPr>
          <a:xfrm>
            <a:off x="7758380" y="2816914"/>
            <a:ext cx="7646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SPAIN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CF9458-4ECC-81BF-7F4C-923298BA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776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55F3DF0A-875E-EE6B-99F0-8F0FC6A7AF99}"/>
              </a:ext>
            </a:extLst>
          </p:cNvPr>
          <p:cNvSpPr/>
          <p:nvPr/>
        </p:nvSpPr>
        <p:spPr>
          <a:xfrm>
            <a:off x="410546" y="1176657"/>
            <a:ext cx="8329693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EuPRAXIA</a:t>
            </a:r>
            <a:r>
              <a:rPr lang="de-DE" sz="3200" dirty="0">
                <a:latin typeface="+mn-lt"/>
              </a:rPr>
              <a:t>-PP </a:t>
            </a:r>
            <a:r>
              <a:rPr lang="de-DE" sz="3200" dirty="0" err="1">
                <a:latin typeface="+mn-lt"/>
              </a:rPr>
              <a:t>Consortium</a:t>
            </a:r>
            <a:r>
              <a:rPr lang="de-DE" sz="3200" dirty="0">
                <a:latin typeface="+mn-lt"/>
              </a:rPr>
              <a:t> IV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15883E8-6C64-F557-F529-21FCC21A6D95}"/>
              </a:ext>
            </a:extLst>
          </p:cNvPr>
          <p:cNvSpPr/>
          <p:nvPr/>
        </p:nvSpPr>
        <p:spPr>
          <a:xfrm>
            <a:off x="5009848" y="1266404"/>
            <a:ext cx="3547073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C1CB299-FB4C-899F-463E-E79E06C6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005" y="1280936"/>
            <a:ext cx="354707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dentity ‒ Overview ‐ EPFL">
            <a:extLst>
              <a:ext uri="{FF2B5EF4-FFF2-40B4-BE49-F238E27FC236}">
                <a16:creationId xmlns:a16="http://schemas.microsoft.com/office/drawing/2014/main" id="{7B233FFE-BD58-A650-01F8-73910C27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143" y="1254515"/>
            <a:ext cx="2368001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BF03607F-DF1A-ACA3-593D-365925BFF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6"/>
          <a:stretch/>
        </p:blipFill>
        <p:spPr>
          <a:xfrm>
            <a:off x="410545" y="1157285"/>
            <a:ext cx="1322623" cy="981508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5F7B79B8-AEEC-7D73-31AB-CA23CA967D4D}"/>
              </a:ext>
            </a:extLst>
          </p:cNvPr>
          <p:cNvSpPr/>
          <p:nvPr/>
        </p:nvSpPr>
        <p:spPr>
          <a:xfrm>
            <a:off x="8308613" y="3195566"/>
            <a:ext cx="3364442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12579F0-6AEF-D719-0ED2-F5944ACDBD8C}"/>
              </a:ext>
            </a:extLst>
          </p:cNvPr>
          <p:cNvSpPr/>
          <p:nvPr/>
        </p:nvSpPr>
        <p:spPr>
          <a:xfrm>
            <a:off x="9810973" y="3279031"/>
            <a:ext cx="1636939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3EA74088-B661-1BC1-D2A3-C3654496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8373" y="3297166"/>
            <a:ext cx="1307428" cy="1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F28C23EB-A579-1A53-62EF-33FE7C94DD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84"/>
          <a:stretch/>
        </p:blipFill>
        <p:spPr>
          <a:xfrm>
            <a:off x="8308611" y="3176194"/>
            <a:ext cx="1322623" cy="981508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4EA2C0F5-34D2-2C8B-53E8-65C05C391D22}"/>
              </a:ext>
            </a:extLst>
          </p:cNvPr>
          <p:cNvSpPr/>
          <p:nvPr/>
        </p:nvSpPr>
        <p:spPr>
          <a:xfrm>
            <a:off x="1832945" y="3178742"/>
            <a:ext cx="2588545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Grafik 41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613EE309-6453-4855-AA17-F53B9F0233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944" y="3159370"/>
            <a:ext cx="1322623" cy="981508"/>
          </a:xfrm>
          <a:prstGeom prst="rect">
            <a:avLst/>
          </a:prstGeom>
        </p:spPr>
      </p:pic>
      <p:pic>
        <p:nvPicPr>
          <p:cNvPr id="43" name="Picture 16" descr="IASA">
            <a:extLst>
              <a:ext uri="{FF2B5EF4-FFF2-40B4-BE49-F238E27FC236}">
                <a16:creationId xmlns:a16="http://schemas.microsoft.com/office/drawing/2014/main" id="{17F56C91-EA4A-F0D8-6F4A-B0F121C2E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4790" y="3258172"/>
            <a:ext cx="98043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EDAD4F1-1F88-2E1E-E0D6-5A9154B76B21}"/>
              </a:ext>
            </a:extLst>
          </p:cNvPr>
          <p:cNvSpPr/>
          <p:nvPr/>
        </p:nvSpPr>
        <p:spPr>
          <a:xfrm>
            <a:off x="4931630" y="3178742"/>
            <a:ext cx="2866843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5" name="Grafik 44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6658048F-6435-7D96-AE04-5D1FC66D5D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05"/>
          <a:stretch/>
        </p:blipFill>
        <p:spPr>
          <a:xfrm>
            <a:off x="4931629" y="3159370"/>
            <a:ext cx="1322623" cy="981508"/>
          </a:xfrm>
          <a:prstGeom prst="rect">
            <a:avLst/>
          </a:prstGeom>
        </p:spPr>
      </p:pic>
      <p:pic>
        <p:nvPicPr>
          <p:cNvPr id="46" name="Picture 18" descr="Hebrew University of Jerusalem Logo | University, Jerusalem, First principle">
            <a:extLst>
              <a:ext uri="{FF2B5EF4-FFF2-40B4-BE49-F238E27FC236}">
                <a16:creationId xmlns:a16="http://schemas.microsoft.com/office/drawing/2014/main" id="{6ADB93B8-85C1-CA73-DE13-6A61E60C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39" y="3242862"/>
            <a:ext cx="125403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DA7DC0-2B9A-9012-8FE0-50E0B39FEB1B}"/>
              </a:ext>
            </a:extLst>
          </p:cNvPr>
          <p:cNvSpPr txBox="1"/>
          <p:nvPr/>
        </p:nvSpPr>
        <p:spPr>
          <a:xfrm>
            <a:off x="410545" y="5115299"/>
            <a:ext cx="115782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Complemented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institutes</a:t>
            </a:r>
            <a:r>
              <a:rPr lang="de-DE" dirty="0"/>
              <a:t> in </a:t>
            </a:r>
            <a:r>
              <a:rPr lang="de-DE" dirty="0" err="1"/>
              <a:t>EuPRAXIA</a:t>
            </a:r>
            <a:r>
              <a:rPr lang="de-DE" dirty="0"/>
              <a:t> ESFRI </a:t>
            </a:r>
            <a:r>
              <a:rPr lang="de-DE" dirty="0" err="1"/>
              <a:t>consortium</a:t>
            </a:r>
            <a:r>
              <a:rPr lang="de-DE" dirty="0"/>
              <a:t>: </a:t>
            </a:r>
            <a:r>
              <a:rPr lang="de-DE" b="1" dirty="0"/>
              <a:t>additional 17 </a:t>
            </a:r>
            <a:r>
              <a:rPr lang="de-DE" b="1" dirty="0" err="1"/>
              <a:t>institutes</a:t>
            </a:r>
            <a:r>
              <a:rPr lang="de-DE" b="1" dirty="0"/>
              <a:t> </a:t>
            </a:r>
            <a:r>
              <a:rPr lang="de-DE" dirty="0" err="1"/>
              <a:t>from</a:t>
            </a:r>
            <a:r>
              <a:rPr lang="de-DE" dirty="0"/>
              <a:t> France, Germany, </a:t>
            </a:r>
            <a:r>
              <a:rPr lang="de-DE" i="1" dirty="0" err="1"/>
              <a:t>Poland</a:t>
            </a:r>
            <a:r>
              <a:rPr lang="de-DE" dirty="0"/>
              <a:t>, </a:t>
            </a:r>
            <a:r>
              <a:rPr lang="de-DE" b="1" dirty="0" err="1"/>
              <a:t>Sweden</a:t>
            </a:r>
            <a:r>
              <a:rPr lang="de-DE" dirty="0"/>
              <a:t>, United Kingdom, </a:t>
            </a:r>
            <a:r>
              <a:rPr lang="de-DE" i="1" dirty="0"/>
              <a:t>China</a:t>
            </a:r>
            <a:r>
              <a:rPr lang="de-DE" dirty="0"/>
              <a:t>, </a:t>
            </a:r>
            <a:r>
              <a:rPr lang="de-DE" i="1" dirty="0"/>
              <a:t>Japan</a:t>
            </a:r>
            <a:r>
              <a:rPr lang="de-DE" dirty="0"/>
              <a:t>, United States. </a:t>
            </a:r>
            <a:r>
              <a:rPr lang="de-DE" i="1" dirty="0"/>
              <a:t>Russia</a:t>
            </a:r>
            <a:r>
              <a:rPr lang="de-DE" dirty="0"/>
              <a:t> </a:t>
            </a:r>
            <a:r>
              <a:rPr lang="de-DE" dirty="0" err="1"/>
              <a:t>presently</a:t>
            </a:r>
            <a:r>
              <a:rPr lang="de-DE" dirty="0"/>
              <a:t> </a:t>
            </a:r>
            <a:r>
              <a:rPr lang="de-DE" dirty="0" err="1"/>
              <a:t>suspended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EuPRAXIA</a:t>
            </a:r>
            <a:r>
              <a:rPr lang="de-DE" dirty="0"/>
              <a:t>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818DD6A-8C63-2A24-3C7F-B7E2D58E9D7F}"/>
              </a:ext>
            </a:extLst>
          </p:cNvPr>
          <p:cNvSpPr txBox="1"/>
          <p:nvPr/>
        </p:nvSpPr>
        <p:spPr>
          <a:xfrm>
            <a:off x="489481" y="2105337"/>
            <a:ext cx="160794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SWITZERLAND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6068DF3-E5FE-9074-B2C0-E9776BF22313}"/>
              </a:ext>
            </a:extLst>
          </p:cNvPr>
          <p:cNvSpPr txBox="1"/>
          <p:nvPr/>
        </p:nvSpPr>
        <p:spPr>
          <a:xfrm>
            <a:off x="1832944" y="4206088"/>
            <a:ext cx="9544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GREECE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D59BA9F-EBE0-6C51-138D-93192ED1FAB7}"/>
              </a:ext>
            </a:extLst>
          </p:cNvPr>
          <p:cNvSpPr txBox="1"/>
          <p:nvPr/>
        </p:nvSpPr>
        <p:spPr>
          <a:xfrm>
            <a:off x="4947301" y="4209164"/>
            <a:ext cx="8531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ISRAEL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7F8BA62-AD38-C731-64C7-17B1BC268499}"/>
              </a:ext>
            </a:extLst>
          </p:cNvPr>
          <p:cNvSpPr txBox="1"/>
          <p:nvPr/>
        </p:nvSpPr>
        <p:spPr>
          <a:xfrm>
            <a:off x="8370292" y="4211356"/>
            <a:ext cx="5932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USA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F9F923-3C9C-95B8-2E08-48A28D1554F5}"/>
              </a:ext>
            </a:extLst>
          </p:cNvPr>
          <p:cNvSpPr txBox="1"/>
          <p:nvPr/>
        </p:nvSpPr>
        <p:spPr>
          <a:xfrm>
            <a:off x="1018344" y="5863878"/>
            <a:ext cx="48099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is</a:t>
            </a:r>
            <a:r>
              <a:rPr lang="de-DE" i="1" dirty="0"/>
              <a:t> in </a:t>
            </a:r>
            <a:r>
              <a:rPr lang="de-DE" i="1" dirty="0" err="1"/>
              <a:t>EuPRAXIA</a:t>
            </a:r>
            <a:r>
              <a:rPr lang="de-DE" i="1" dirty="0"/>
              <a:t> </a:t>
            </a:r>
            <a:r>
              <a:rPr lang="de-DE" i="1" dirty="0" err="1"/>
              <a:t>doctoral</a:t>
            </a:r>
            <a:r>
              <a:rPr lang="de-DE" i="1" dirty="0"/>
              <a:t> network, </a:t>
            </a:r>
            <a:r>
              <a:rPr lang="de-DE" i="1" dirty="0" err="1"/>
              <a:t>funded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EU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CFCE3E-28CC-47A4-CE4C-E867FCF1D181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771896" y="5792407"/>
            <a:ext cx="246448" cy="263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ED713A-BC71-3A95-CBFA-09F1D197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45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5487" y="0"/>
            <a:ext cx="10197489" cy="685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556260" y="2721063"/>
            <a:ext cx="53676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RI Concept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31C737D3-A8D4-001D-3898-5409E27130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521" y="148282"/>
            <a:ext cx="2045001" cy="1985534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69295D-40EB-13D9-8F67-31C54E09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44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Headquarter and Site 1: </a:t>
            </a:r>
            <a:r>
              <a:rPr lang="de-DE" sz="3200" dirty="0" err="1">
                <a:latin typeface="+mn-lt"/>
              </a:rPr>
              <a:t>EuPRAXIA@SPARClab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0383C0-95DD-AC45-AB95-89879BB839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951"/>
            <a:ext cx="8812693" cy="48891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14C69E-0970-5E48-B855-1B0515BBD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558" y="3818074"/>
            <a:ext cx="4224813" cy="25508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Frascati`s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facility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&gt; 108 M€ </a:t>
            </a:r>
            <a:r>
              <a:rPr lang="de-DE" dirty="0" err="1"/>
              <a:t>invest</a:t>
            </a:r>
            <a:r>
              <a:rPr lang="de-DE" dirty="0"/>
              <a:t> </a:t>
            </a:r>
            <a:r>
              <a:rPr lang="de-DE" dirty="0" err="1"/>
              <a:t>funding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Beam-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accelerator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Europe`s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compact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southern 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world`s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compact</a:t>
            </a:r>
            <a:r>
              <a:rPr lang="de-DE" dirty="0"/>
              <a:t> RF </a:t>
            </a:r>
            <a:r>
              <a:rPr lang="de-DE" dirty="0" err="1"/>
              <a:t>accelerator</a:t>
            </a:r>
            <a:r>
              <a:rPr lang="de-DE" dirty="0"/>
              <a:t> (X band </a:t>
            </a:r>
            <a:r>
              <a:rPr lang="de-DE" dirty="0" err="1"/>
              <a:t>with</a:t>
            </a:r>
            <a:r>
              <a:rPr lang="de-DE" dirty="0"/>
              <a:t> CERN)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1682AD-5799-694B-B576-5E5681C7C1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64" y="4530350"/>
            <a:ext cx="1531394" cy="2407461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4CC55B-769A-9241-87F8-797036D1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05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3A6CFD-52CD-3AC6-9616-94A8E0BA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809BE82-0B0F-C7D7-EE71-0C47459C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latin typeface="Calibri"/>
              </a:rPr>
              <a:t>LNF Hosts </a:t>
            </a:r>
            <a:r>
              <a:rPr lang="de-DE" sz="3200" dirty="0" err="1">
                <a:latin typeface="Calibri"/>
              </a:rPr>
              <a:t>EuPRAXIA</a:t>
            </a:r>
            <a:r>
              <a:rPr lang="de-DE" sz="3200" dirty="0">
                <a:latin typeface="Calibri"/>
              </a:rPr>
              <a:t> Management Office</a:t>
            </a:r>
            <a:br>
              <a:rPr lang="de-DE" sz="3200" dirty="0">
                <a:latin typeface="Calibri"/>
              </a:rPr>
            </a:br>
            <a:r>
              <a:rPr lang="de-DE" sz="2000" b="0" i="1" dirty="0">
                <a:latin typeface="Calibri"/>
              </a:rPr>
              <a:t>(</a:t>
            </a:r>
            <a:r>
              <a:rPr lang="de-DE" sz="2000" b="0" i="1" dirty="0" err="1">
                <a:latin typeface="Calibri"/>
              </a:rPr>
              <a:t>Preparatory</a:t>
            </a:r>
            <a:r>
              <a:rPr lang="de-DE" sz="2000" b="0" i="1" dirty="0">
                <a:latin typeface="Calibri"/>
              </a:rPr>
              <a:t> Phase Project Drives Overall </a:t>
            </a:r>
            <a:r>
              <a:rPr lang="de-DE" sz="2000" b="0" i="1" dirty="0" err="1">
                <a:latin typeface="Calibri"/>
              </a:rPr>
              <a:t>EuPRAXIA</a:t>
            </a:r>
            <a:r>
              <a:rPr lang="de-DE" sz="2000" b="0" i="1" dirty="0">
                <a:latin typeface="Calibri"/>
              </a:rPr>
              <a:t> Scheme)</a:t>
            </a:r>
            <a:endParaRPr lang="de-DE" b="0" i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2D7B89-BE93-A815-AEDF-838437E4168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186011-12F5-BAA0-1FF3-B703B6726401}"/>
              </a:ext>
            </a:extLst>
          </p:cNvPr>
          <p:cNvSpPr txBox="1"/>
          <p:nvPr/>
        </p:nvSpPr>
        <p:spPr>
          <a:xfrm>
            <a:off x="119085" y="894690"/>
            <a:ext cx="1193437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Total </a:t>
            </a:r>
            <a:r>
              <a:rPr kumimoji="0" lang="de-DE" sz="2800" b="1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PP </a:t>
            </a:r>
            <a:r>
              <a:rPr kumimoji="0" lang="de-DE" sz="2800" b="1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2800" b="1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volume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in-kind):  		8.3 M€</a:t>
            </a:r>
            <a:b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000" i="1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EU </a:t>
            </a:r>
            <a:r>
              <a:rPr kumimoji="0" lang="de-DE" sz="2000" i="1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000" i="1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: 2.49 M€, UKRI </a:t>
            </a:r>
            <a:r>
              <a:rPr kumimoji="0" lang="de-DE" sz="2000" i="1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guarantee</a:t>
            </a:r>
            <a:r>
              <a:rPr kumimoji="0" lang="de-DE" sz="2000" i="1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i="1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000" i="1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0.51 M€, </a:t>
            </a:r>
            <a:r>
              <a:rPr lang="de-DE" sz="2000" i="1" dirty="0"/>
              <a:t>Swiss </a:t>
            </a:r>
            <a:r>
              <a:rPr lang="de-DE" sz="2000" i="1" dirty="0" err="1"/>
              <a:t>funding</a:t>
            </a:r>
            <a:r>
              <a:rPr lang="de-DE" sz="2000" i="1" dirty="0"/>
              <a:t> 0.69 M€ plus in-kind </a:t>
            </a:r>
            <a:r>
              <a:rPr lang="de-DE" sz="2000" i="1" dirty="0" err="1"/>
              <a:t>person</a:t>
            </a:r>
            <a:r>
              <a:rPr lang="de-DE" sz="2000" i="1" dirty="0"/>
              <a:t> power</a:t>
            </a:r>
            <a:endParaRPr kumimoji="0" lang="de-DE" sz="2400" i="1" u="none" strike="noStrike" kern="1200" normalizeH="0" baseline="0" noProof="0" dirty="0"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16 Work </a:t>
            </a:r>
            <a:r>
              <a:rPr lang="de-DE" sz="2400" dirty="0"/>
              <a:t>Packages, 34 </a:t>
            </a:r>
            <a:r>
              <a:rPr lang="de-DE" sz="2400" dirty="0" err="1"/>
              <a:t>participating</a:t>
            </a:r>
            <a:r>
              <a:rPr lang="de-DE" sz="2400" dirty="0"/>
              <a:t> </a:t>
            </a:r>
            <a:r>
              <a:rPr lang="de-DE" sz="2400" dirty="0" err="1"/>
              <a:t>organizations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12 countries, LNF-INFN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coordinator</a:t>
            </a:r>
            <a:r>
              <a:rPr lang="de-DE" sz="2400" dirty="0"/>
              <a:t> and </a:t>
            </a:r>
            <a:r>
              <a:rPr lang="de-DE" sz="2400" dirty="0" err="1"/>
              <a:t>location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headquarter</a:t>
            </a:r>
            <a:endParaRPr kumimoji="0" lang="de-DE" sz="2400" i="0" u="none" strike="noStrike" kern="1200" normalizeH="0" baseline="0" noProof="0" dirty="0"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Project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dates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: 		1 Nov 2022 – 31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Oct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2026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Establish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“Board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Financial Sponsors“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representatives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i="0" u="none" strike="noStrike" kern="1200" normalizeH="0" baseline="0" noProof="0" dirty="0" err="1">
                <a:uLnTx/>
                <a:uFillTx/>
                <a:latin typeface="Calibri"/>
                <a:ea typeface="+mn-ea"/>
                <a:cs typeface="+mn-cs"/>
              </a:rPr>
              <a:t>agencies</a:t>
            </a:r>
            <a:r>
              <a:rPr kumimoji="0" lang="de-DE" sz="2400" i="0" u="none" strike="noStrike" kern="1200" normalizeH="0" baseline="0" noProof="0" dirty="0"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0B76B06-AC8A-AEA5-4CAC-D2C3AF021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9229"/>
              </p:ext>
            </p:extLst>
          </p:nvPr>
        </p:nvGraphicFramePr>
        <p:xfrm>
          <a:off x="256730" y="4176751"/>
          <a:ext cx="11678539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361">
                  <a:extLst>
                    <a:ext uri="{9D8B030D-6E8A-4147-A177-3AD203B41FA5}">
                      <a16:colId xmlns:a16="http://schemas.microsoft.com/office/drawing/2014/main" val="1361383892"/>
                    </a:ext>
                  </a:extLst>
                </a:gridCol>
                <a:gridCol w="7813964">
                  <a:extLst>
                    <a:ext uri="{9D8B030D-6E8A-4147-A177-3AD203B41FA5}">
                      <a16:colId xmlns:a16="http://schemas.microsoft.com/office/drawing/2014/main" val="2719678260"/>
                    </a:ext>
                  </a:extLst>
                </a:gridCol>
                <a:gridCol w="498763">
                  <a:extLst>
                    <a:ext uri="{9D8B030D-6E8A-4147-A177-3AD203B41FA5}">
                      <a16:colId xmlns:a16="http://schemas.microsoft.com/office/drawing/2014/main" val="1571579808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890593939"/>
                    </a:ext>
                  </a:extLst>
                </a:gridCol>
                <a:gridCol w="475013">
                  <a:extLst>
                    <a:ext uri="{9D8B030D-6E8A-4147-A177-3AD203B41FA5}">
                      <a16:colId xmlns:a16="http://schemas.microsoft.com/office/drawing/2014/main" val="1308489385"/>
                    </a:ext>
                  </a:extLst>
                </a:gridCol>
                <a:gridCol w="855024">
                  <a:extLst>
                    <a:ext uri="{9D8B030D-6E8A-4147-A177-3AD203B41FA5}">
                      <a16:colId xmlns:a16="http://schemas.microsoft.com/office/drawing/2014/main" val="3480254248"/>
                    </a:ext>
                  </a:extLst>
                </a:gridCol>
                <a:gridCol w="510640">
                  <a:extLst>
                    <a:ext uri="{9D8B030D-6E8A-4147-A177-3AD203B41FA5}">
                      <a16:colId xmlns:a16="http://schemas.microsoft.com/office/drawing/2014/main" val="4131737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Data Management Plan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943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Description of updated implementation scheme after site decision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663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D1.3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EuPRAXIA-RI Implementation Plan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506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D4.1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on benchmark of financial and legal models of comparable RI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12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63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D4.2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Cost Implementation and service preliminary assessment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81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D4.3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EuPRAXIA Socio-economic Impact assessment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530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D4.4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(R) on final EuPRAXIA financial and legal mo-del including RI governance and management (M46)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46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0095974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8CE01405-3E20-8015-25DC-98D18A8B9CB8}"/>
              </a:ext>
            </a:extLst>
          </p:cNvPr>
          <p:cNvSpPr txBox="1"/>
          <p:nvPr/>
        </p:nvSpPr>
        <p:spPr>
          <a:xfrm>
            <a:off x="209230" y="3809193"/>
            <a:ext cx="21142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Preparatory</a:t>
            </a:r>
            <a:r>
              <a:rPr lang="de-DE" b="1" dirty="0"/>
              <a:t> Phase: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911444-64C1-0FBE-23B7-A6798981B5BC}"/>
              </a:ext>
            </a:extLst>
          </p:cNvPr>
          <p:cNvSpPr txBox="1"/>
          <p:nvPr/>
        </p:nvSpPr>
        <p:spPr>
          <a:xfrm rot="20342207">
            <a:off x="9443393" y="3677068"/>
            <a:ext cx="1462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err="1"/>
              <a:t>Responsible</a:t>
            </a:r>
            <a:r>
              <a:rPr lang="de-DE" sz="1200" i="1" dirty="0"/>
              <a:t> </a:t>
            </a:r>
            <a:r>
              <a:rPr lang="de-DE" sz="1200" i="1" dirty="0" err="1"/>
              <a:t>institute</a:t>
            </a:r>
            <a:endParaRPr lang="de-DE" sz="1200" i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704C4F-6CEC-69BB-3607-5EC25184E05A}"/>
              </a:ext>
            </a:extLst>
          </p:cNvPr>
          <p:cNvSpPr txBox="1"/>
          <p:nvPr/>
        </p:nvSpPr>
        <p:spPr>
          <a:xfrm rot="20342207">
            <a:off x="11219206" y="3372028"/>
            <a:ext cx="88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Due date (</a:t>
            </a:r>
            <a:r>
              <a:rPr lang="de-DE" sz="1200" i="1" dirty="0" err="1"/>
              <a:t>months</a:t>
            </a:r>
            <a:r>
              <a:rPr lang="de-DE" sz="1200" i="1" dirty="0"/>
              <a:t> </a:t>
            </a:r>
            <a:r>
              <a:rPr lang="de-DE" sz="1200" i="1" dirty="0" err="1"/>
              <a:t>from</a:t>
            </a:r>
            <a:r>
              <a:rPr lang="de-DE" sz="1200" i="1" dirty="0"/>
              <a:t> </a:t>
            </a:r>
            <a:r>
              <a:rPr lang="de-DE" sz="1200" i="1" dirty="0" err="1"/>
              <a:t>start</a:t>
            </a:r>
            <a:r>
              <a:rPr lang="de-DE" sz="12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303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010C6D1-8EBD-064F-83CB-5DD9FD63D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3671868"/>
            <a:ext cx="2850641" cy="1965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DDC0ED-D1A5-8949-B73D-6DF11A59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200">
                <a:latin typeface="+mn-lt"/>
              </a:rPr>
              <a:t>Candidate 2</a:t>
            </a:r>
            <a:r>
              <a:rPr lang="en-DE" sz="3200" baseline="30000">
                <a:latin typeface="+mn-lt"/>
              </a:rPr>
              <a:t>nd</a:t>
            </a:r>
            <a:r>
              <a:rPr lang="en-DE" sz="3200">
                <a:latin typeface="+mn-lt"/>
              </a:rPr>
              <a:t> Sites from CDR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7271-5EB4-944A-A44A-24BD3B43B7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947C8-AC75-904A-88FA-4B892C56BF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1200276"/>
            <a:ext cx="2561890" cy="206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8AD5A-D22D-7143-84D5-04F7DC2AC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436" y="960326"/>
            <a:ext cx="4950237" cy="2470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731B5-E0E8-4447-A379-5A49309A6F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8" y="960326"/>
            <a:ext cx="4375068" cy="2468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Screen Shot 2017-06-05 at 11.56.21.png">
            <a:extLst>
              <a:ext uri="{FF2B5EF4-FFF2-40B4-BE49-F238E27FC236}">
                <a16:creationId xmlns:a16="http://schemas.microsoft.com/office/drawing/2014/main" id="{200BCCD7-5A5A-D64A-A059-BF5386046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250" y="4416483"/>
            <a:ext cx="2396385" cy="169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C89333-6CA5-BD44-B45D-4C41D393B7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r="13281"/>
          <a:stretch/>
        </p:blipFill>
        <p:spPr>
          <a:xfrm>
            <a:off x="2519605" y="3663545"/>
            <a:ext cx="4065396" cy="259317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B758-B3BC-C849-8D33-50D6745F5FB2}"/>
              </a:ext>
            </a:extLst>
          </p:cNvPr>
          <p:cNvGrpSpPr/>
          <p:nvPr/>
        </p:nvGrpSpPr>
        <p:grpSpPr>
          <a:xfrm>
            <a:off x="115321" y="3699402"/>
            <a:ext cx="2403035" cy="2557927"/>
            <a:chOff x="8554502" y="2778929"/>
            <a:chExt cx="2540962" cy="270474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2AD1A8-A324-5D4F-8D3A-3609F9D84D6C}"/>
                </a:ext>
              </a:extLst>
            </p:cNvPr>
            <p:cNvSpPr/>
            <p:nvPr/>
          </p:nvSpPr>
          <p:spPr>
            <a:xfrm>
              <a:off x="8554502" y="3100014"/>
              <a:ext cx="2540962" cy="238366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AFFEFB-D973-2D49-9EA0-935E5C06BABE}"/>
                </a:ext>
              </a:extLst>
            </p:cNvPr>
            <p:cNvGrpSpPr/>
            <p:nvPr/>
          </p:nvGrpSpPr>
          <p:grpSpPr>
            <a:xfrm>
              <a:off x="8559702" y="2778929"/>
              <a:ext cx="2442115" cy="2511146"/>
              <a:chOff x="6156176" y="444934"/>
              <a:chExt cx="2893690" cy="3024189"/>
            </a:xfrm>
          </p:grpSpPr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2E112574-E668-604C-AE69-1B9ACD95F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219" y="444934"/>
                <a:ext cx="2046208" cy="3024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3" descr="http://www.adams-institute.ac.uk/sites/jai.physics.ox.ac.uk/themes/micrositetheme/logo.png">
                <a:extLst>
                  <a:ext uri="{FF2B5EF4-FFF2-40B4-BE49-F238E27FC236}">
                    <a16:creationId xmlns:a16="http://schemas.microsoft.com/office/drawing/2014/main" id="{549783F4-4DC5-534A-BA8A-F59D4ECD1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4623" y="2429967"/>
                <a:ext cx="834874" cy="26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top_logo">
                <a:extLst>
                  <a:ext uri="{FF2B5EF4-FFF2-40B4-BE49-F238E27FC236}">
                    <a16:creationId xmlns:a16="http://schemas.microsoft.com/office/drawing/2014/main" id="{E47BD981-18EE-DB40-9ECC-676E3AE48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4899" y="2243407"/>
                <a:ext cx="632235" cy="318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 descr="Image result for lancaster university logo">
                <a:extLst>
                  <a:ext uri="{FF2B5EF4-FFF2-40B4-BE49-F238E27FC236}">
                    <a16:creationId xmlns:a16="http://schemas.microsoft.com/office/drawing/2014/main" id="{8DA873E2-BFA3-F04B-8594-42326A891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3163" y="1933055"/>
                <a:ext cx="827670" cy="25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 descr="Image result for york university logo">
                <a:extLst>
                  <a:ext uri="{FF2B5EF4-FFF2-40B4-BE49-F238E27FC236}">
                    <a16:creationId xmlns:a16="http://schemas.microsoft.com/office/drawing/2014/main" id="{E77F604F-9A50-BB40-B4D3-917E30C3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085" y="1545115"/>
                <a:ext cx="876303" cy="38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EA1D25CF-8AC5-EA46-BD74-876C0D93C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8292" y="1955760"/>
                <a:ext cx="1105356" cy="339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elvetica" panose="020B0500000000000000" pitchFamily="34" charset="0"/>
                    <a:ea typeface="+mn-ea"/>
                    <a:cs typeface="+mn-cs"/>
                  </a:rPr>
                  <a:t>PWASC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7" name="Picture 8" descr="Image result for university of liverpool logo">
                <a:extLst>
                  <a:ext uri="{FF2B5EF4-FFF2-40B4-BE49-F238E27FC236}">
                    <a16:creationId xmlns:a16="http://schemas.microsoft.com/office/drawing/2014/main" id="{AE3A5269-EED0-1149-AB36-E82D5646C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2036796"/>
                <a:ext cx="1212234" cy="47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" descr="Image result for university of manchester logo">
                <a:extLst>
                  <a:ext uri="{FF2B5EF4-FFF2-40B4-BE49-F238E27FC236}">
                    <a16:creationId xmlns:a16="http://schemas.microsoft.com/office/drawing/2014/main" id="{70E377F7-8376-9C4C-81B4-BAD6C3BB8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2135" y="1886851"/>
                <a:ext cx="789843" cy="322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4" descr="Image result for university college london logo">
                <a:extLst>
                  <a:ext uri="{FF2B5EF4-FFF2-40B4-BE49-F238E27FC236}">
                    <a16:creationId xmlns:a16="http://schemas.microsoft.com/office/drawing/2014/main" id="{98EDD3EC-4693-2643-8D76-0C6695718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5616" y="2706320"/>
                <a:ext cx="770029" cy="21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">
                <a:extLst>
                  <a:ext uri="{FF2B5EF4-FFF2-40B4-BE49-F238E27FC236}">
                    <a16:creationId xmlns:a16="http://schemas.microsoft.com/office/drawing/2014/main" id="{E4E2EBE9-1280-DA41-B151-BAADE8610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2727" y="1241737"/>
                <a:ext cx="692577" cy="379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3C6BD913-9B94-E44C-B550-889F5279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328" y="2599963"/>
                <a:ext cx="928538" cy="236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973E600-68F3-FD4D-981E-3FEB63585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5304" y="2559861"/>
                <a:ext cx="679067" cy="51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B05E97D6-2AFA-6642-B676-54F81E0C5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558" y="1204251"/>
                <a:ext cx="1234750" cy="524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A3F05CC-8442-3540-A45C-FD422E266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4126" y="1635780"/>
                <a:ext cx="788943" cy="275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D73A3D-55C3-EA4C-965D-2B813A017723}"/>
              </a:ext>
            </a:extLst>
          </p:cNvPr>
          <p:cNvGrpSpPr/>
          <p:nvPr/>
        </p:nvGrpSpPr>
        <p:grpSpPr>
          <a:xfrm>
            <a:off x="6257023" y="3660000"/>
            <a:ext cx="2622905" cy="620181"/>
            <a:chOff x="5404181" y="3652985"/>
            <a:chExt cx="3514504" cy="830998"/>
          </a:xfrm>
        </p:grpSpPr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4C7245-B56E-D441-8895-82CDF750A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4181" y="3652985"/>
              <a:ext cx="1887249" cy="83099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7D7E83-3420-654A-A138-443D40580B7E}"/>
                </a:ext>
              </a:extLst>
            </p:cNvPr>
            <p:cNvSpPr txBox="1"/>
            <p:nvPr/>
          </p:nvSpPr>
          <p:spPr>
            <a:xfrm>
              <a:off x="7278259" y="3707082"/>
              <a:ext cx="1640426" cy="65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@ EPAC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81B3BB1-E7FA-954B-857C-22CF95890569}"/>
              </a:ext>
            </a:extLst>
          </p:cNvPr>
          <p:cNvSpPr/>
          <p:nvPr/>
        </p:nvSpPr>
        <p:spPr>
          <a:xfrm>
            <a:off x="17638" y="3663545"/>
            <a:ext cx="8964997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7F44DF-1FC4-7441-AFB9-C9EF89015B45}"/>
              </a:ext>
            </a:extLst>
          </p:cNvPr>
          <p:cNvSpPr txBox="1"/>
          <p:nvPr/>
        </p:nvSpPr>
        <p:spPr>
          <a:xfrm>
            <a:off x="9321157" y="5676529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CNR Campus Pisa</a:t>
            </a:r>
          </a:p>
        </p:txBody>
      </p:sp>
      <p:pic>
        <p:nvPicPr>
          <p:cNvPr id="51" name="Immagine 3">
            <a:extLst>
              <a:ext uri="{FF2B5EF4-FFF2-40B4-BE49-F238E27FC236}">
                <a16:creationId xmlns:a16="http://schemas.microsoft.com/office/drawing/2014/main" id="{A25D19D3-52CF-B440-8C2E-0C44B27CE3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17019" y="4320454"/>
            <a:ext cx="1994188" cy="659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BD5AF1-F315-744F-8A90-2D1C0079A178}"/>
              </a:ext>
            </a:extLst>
          </p:cNvPr>
          <p:cNvSpPr/>
          <p:nvPr/>
        </p:nvSpPr>
        <p:spPr>
          <a:xfrm>
            <a:off x="9292983" y="3652870"/>
            <a:ext cx="2854173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2" descr="CLF | WayForLight">
            <a:extLst>
              <a:ext uri="{FF2B5EF4-FFF2-40B4-BE49-F238E27FC236}">
                <a16:creationId xmlns:a16="http://schemas.microsoft.com/office/drawing/2014/main" id="{40BBB5F1-68F2-8644-8E71-999C4A8B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307" y="3673773"/>
            <a:ext cx="770186" cy="7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275CE0-2FDC-734B-B154-79E24CCD43C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38" y="988000"/>
            <a:ext cx="1681229" cy="673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759BA-83FB-F645-AAC0-EACBDD8FD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0" y="3659783"/>
            <a:ext cx="773468" cy="51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12B29-C8C4-2D48-9D51-736BD380874C}"/>
              </a:ext>
            </a:extLst>
          </p:cNvPr>
          <p:cNvSpPr txBox="1"/>
          <p:nvPr/>
        </p:nvSpPr>
        <p:spPr>
          <a:xfrm>
            <a:off x="7311590" y="4100580"/>
            <a:ext cx="170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Rutherford, STFC, UK</a:t>
            </a:r>
          </a:p>
        </p:txBody>
      </p:sp>
      <p:pic>
        <p:nvPicPr>
          <p:cNvPr id="1028" name="Picture 4" descr="Flag of the Czech Republic - Wikipedia">
            <a:extLst>
              <a:ext uri="{FF2B5EF4-FFF2-40B4-BE49-F238E27FC236}">
                <a16:creationId xmlns:a16="http://schemas.microsoft.com/office/drawing/2014/main" id="{6702FB39-EE04-2F4D-A72E-247B2C11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" y="975814"/>
            <a:ext cx="835331" cy="55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28852-B208-2D4B-846C-82F03328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940" y="3659783"/>
            <a:ext cx="812567" cy="5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2D09613-A434-F346-99E2-166EF6014D90}"/>
              </a:ext>
            </a:extLst>
          </p:cNvPr>
          <p:cNvSpPr txBox="1"/>
          <p:nvPr/>
        </p:nvSpPr>
        <p:spPr>
          <a:xfrm>
            <a:off x="2275967" y="930204"/>
            <a:ext cx="994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Prague, Czech Republi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Interaktive Schaltfläche: Anpassen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16878E-5079-6748-B98C-8DB3216D2614}"/>
              </a:ext>
            </a:extLst>
          </p:cNvPr>
          <p:cNvSpPr/>
          <p:nvPr/>
        </p:nvSpPr>
        <p:spPr>
          <a:xfrm>
            <a:off x="11799746" y="920905"/>
            <a:ext cx="337127" cy="324000"/>
          </a:xfrm>
          <a:prstGeom prst="actionButtonBlank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02B9705-F381-3C09-ABE5-463B7F60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46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D1EAA8-F7C6-9649-B12B-C6F64C2528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52098"/>
              </p:ext>
            </p:extLst>
          </p:nvPr>
        </p:nvGraphicFramePr>
        <p:xfrm>
          <a:off x="231251" y="927827"/>
          <a:ext cx="11603994" cy="36319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7998">
                  <a:extLst>
                    <a:ext uri="{9D8B030D-6E8A-4147-A177-3AD203B41FA5}">
                      <a16:colId xmlns:a16="http://schemas.microsoft.com/office/drawing/2014/main" val="2006704976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382776220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2234901617"/>
                    </a:ext>
                  </a:extLst>
                </a:gridCol>
              </a:tblGrid>
              <a:tr h="453470"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Legal/Political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Technical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Financial</a:t>
                      </a: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54522"/>
                  </a:ext>
                </a:extLst>
              </a:tr>
              <a:tr h="849843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Compliance of host institution with </a:t>
                      </a:r>
                      <a:r>
                        <a:rPr lang="en-GB" sz="1600" b="1" dirty="0" err="1"/>
                        <a:t>EuPRAXIA</a:t>
                      </a:r>
                      <a:r>
                        <a:rPr lang="en-GB" sz="1600" b="1" dirty="0"/>
                        <a:t> Access </a:t>
                      </a:r>
                      <a:r>
                        <a:rPr lang="en-GB" sz="1600" b="0" dirty="0"/>
                        <a:t>Policy</a:t>
                      </a:r>
                      <a:endParaRPr lang="en-DE" sz="1600" b="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Site provides sufficient </a:t>
                      </a:r>
                      <a:r>
                        <a:rPr lang="en-GB" sz="1600" b="1"/>
                        <a:t>space</a:t>
                      </a:r>
                      <a:r>
                        <a:rPr lang="en-GB" sz="1600"/>
                        <a:t> (about 175 m x 35 m)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Commitment to </a:t>
                      </a:r>
                      <a:r>
                        <a:rPr lang="en-GB" sz="1600" b="1"/>
                        <a:t>sustainability</a:t>
                      </a:r>
                      <a:r>
                        <a:rPr lang="en-GB" sz="1600"/>
                        <a:t> of EuPRAXIA (host lab covers site operation costs)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44613"/>
                  </a:ext>
                </a:extLst>
              </a:tr>
              <a:tr h="849843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Compliance of host institution with </a:t>
                      </a:r>
                      <a:r>
                        <a:rPr lang="en-GB" sz="1600" b="1" dirty="0" err="1"/>
                        <a:t>EuPRAXIA</a:t>
                      </a:r>
                      <a:r>
                        <a:rPr lang="en-GB" sz="1600" b="1" dirty="0"/>
                        <a:t> Open Innovation </a:t>
                      </a:r>
                      <a:r>
                        <a:rPr lang="en-GB" sz="1600" dirty="0"/>
                        <a:t>and </a:t>
                      </a:r>
                      <a:r>
                        <a:rPr lang="en-GB" sz="1600" b="1" dirty="0"/>
                        <a:t>Open Science </a:t>
                      </a:r>
                      <a:r>
                        <a:rPr lang="en-GB" sz="1600" dirty="0"/>
                        <a:t>Policy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Laboratory has </a:t>
                      </a:r>
                      <a:r>
                        <a:rPr lang="en-GB" sz="1600" b="1" dirty="0"/>
                        <a:t>infrastructures</a:t>
                      </a:r>
                      <a:r>
                        <a:rPr lang="en-GB" sz="1600" dirty="0"/>
                        <a:t> in one or several of RF accelerators, laser installations, user access.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b="1"/>
                        <a:t>Previous investments </a:t>
                      </a:r>
                      <a:r>
                        <a:rPr lang="en-DE" sz="1600"/>
                        <a:t>into local infrastructures of relevance for EuPRAXIA (leverage effect)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024526"/>
                  </a:ext>
                </a:extLst>
              </a:tr>
              <a:tr h="849843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Agreement of host institution with the </a:t>
                      </a:r>
                      <a:r>
                        <a:rPr lang="en-GB" sz="1600" b="1" dirty="0"/>
                        <a:t>long-term scientific agenda </a:t>
                      </a:r>
                      <a:r>
                        <a:rPr lang="en-GB" sz="1600" dirty="0"/>
                        <a:t>of </a:t>
                      </a:r>
                      <a:r>
                        <a:rPr lang="en-GB" sz="1600" dirty="0" err="1"/>
                        <a:t>EuPRAXIA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Site provides required </a:t>
                      </a:r>
                      <a:r>
                        <a:rPr lang="en-GB" sz="1600" b="1" dirty="0"/>
                        <a:t>services</a:t>
                      </a:r>
                      <a:r>
                        <a:rPr lang="en-GB" sz="1600" dirty="0"/>
                        <a:t> and facilities for support of external users, including E infrastructure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Existence of one or a mix of </a:t>
                      </a:r>
                      <a:r>
                        <a:rPr lang="en-GB" sz="1600" b="1" dirty="0"/>
                        <a:t>funding sources </a:t>
                      </a:r>
                      <a:r>
                        <a:rPr lang="en-GB" sz="1600" dirty="0"/>
                        <a:t>able to finance implementation of the site</a:t>
                      </a: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981959"/>
                  </a:ext>
                </a:extLst>
              </a:tr>
              <a:tr h="577554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600"/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33512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DB90ABD-6D66-DA44-86DA-5B953C8A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200">
                <a:latin typeface="+mn-lt"/>
              </a:rPr>
              <a:t>Selection 2</a:t>
            </a:r>
            <a:r>
              <a:rPr lang="en-DE" sz="3200" baseline="30000">
                <a:latin typeface="+mn-lt"/>
              </a:rPr>
              <a:t>nd</a:t>
            </a:r>
            <a:r>
              <a:rPr lang="en-DE" sz="3200">
                <a:latin typeface="+mn-lt"/>
              </a:rPr>
              <a:t> EuPRAXIA Site</a:t>
            </a:r>
            <a:br>
              <a:rPr lang="en-DE"/>
            </a:br>
            <a:r>
              <a:rPr lang="en-DE" sz="2000" b="0" i="1"/>
              <a:t>(</a:t>
            </a:r>
            <a:r>
              <a:rPr lang="de-CH" sz="2000" b="0" i="1" dirty="0"/>
              <a:t>date </a:t>
            </a:r>
            <a:r>
              <a:rPr lang="de-CH" sz="2000" b="0" i="1" dirty="0" err="1"/>
              <a:t>for</a:t>
            </a:r>
            <a:r>
              <a:rPr lang="de-CH" sz="2000" b="0" i="1" dirty="0"/>
              <a:t> </a:t>
            </a:r>
            <a:r>
              <a:rPr lang="de-CH" sz="2000" b="0" i="1" dirty="0" err="1"/>
              <a:t>decision</a:t>
            </a:r>
            <a:r>
              <a:rPr lang="de-CH" sz="2000" b="0" i="1" dirty="0"/>
              <a:t> </a:t>
            </a:r>
            <a:r>
              <a:rPr lang="de-CH" sz="2000" b="0" i="1" dirty="0" err="1"/>
              <a:t>legally</a:t>
            </a:r>
            <a:r>
              <a:rPr lang="de-CH" sz="2000" b="0" i="1" dirty="0"/>
              <a:t> </a:t>
            </a:r>
            <a:r>
              <a:rPr lang="de-CH" sz="2000" b="0" i="1" dirty="0" err="1"/>
              <a:t>defined</a:t>
            </a:r>
            <a:r>
              <a:rPr lang="de-CH" sz="2000" b="0" i="1" dirty="0"/>
              <a:t>: June 2024</a:t>
            </a:r>
            <a:r>
              <a:rPr lang="en-DE" sz="2000" b="0" i="1"/>
              <a:t>)</a:t>
            </a:r>
            <a:endParaRPr lang="en-DE" b="0" i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41B8-E634-1546-9C20-2888480CE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96FA5-ECE0-3148-82A8-8FB6C4E0C665}"/>
              </a:ext>
            </a:extLst>
          </p:cNvPr>
          <p:cNvSpPr/>
          <p:nvPr/>
        </p:nvSpPr>
        <p:spPr>
          <a:xfrm>
            <a:off x="638611" y="4010584"/>
            <a:ext cx="692075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has existing groups in place to guarantee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requirements (laser, radio-protection, access control) and rules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A904F-73CC-1F48-A67B-7E6F17EFCCF4}"/>
              </a:ext>
            </a:extLst>
          </p:cNvPr>
          <p:cNvSpPr txBox="1"/>
          <p:nvPr/>
        </p:nvSpPr>
        <p:spPr>
          <a:xfrm>
            <a:off x="8645371" y="4026763"/>
            <a:ext cx="318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approach reduces cost (pre-invest) and risks of cost-overun.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0ACA31-6E59-F6CF-B23E-18AE93A02BEC}"/>
              </a:ext>
            </a:extLst>
          </p:cNvPr>
          <p:cNvSpPr txBox="1"/>
          <p:nvPr/>
        </p:nvSpPr>
        <p:spPr>
          <a:xfrm>
            <a:off x="202380" y="4952015"/>
            <a:ext cx="21142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Preparatory</a:t>
            </a:r>
            <a:r>
              <a:rPr lang="de-DE" b="1" dirty="0"/>
              <a:t> Phase: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9B41265-F43D-C03D-187D-47BAA7581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8170"/>
              </p:ext>
            </p:extLst>
          </p:nvPr>
        </p:nvGraphicFramePr>
        <p:xfrm>
          <a:off x="2529447" y="4997569"/>
          <a:ext cx="9305798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531">
                  <a:extLst>
                    <a:ext uri="{9D8B030D-6E8A-4147-A177-3AD203B41FA5}">
                      <a16:colId xmlns:a16="http://schemas.microsoft.com/office/drawing/2014/main" val="3870592091"/>
                    </a:ext>
                  </a:extLst>
                </a:gridCol>
                <a:gridCol w="5094877">
                  <a:extLst>
                    <a:ext uri="{9D8B030D-6E8A-4147-A177-3AD203B41FA5}">
                      <a16:colId xmlns:a16="http://schemas.microsoft.com/office/drawing/2014/main" val="125342663"/>
                    </a:ext>
                  </a:extLst>
                </a:gridCol>
                <a:gridCol w="486888">
                  <a:extLst>
                    <a:ext uri="{9D8B030D-6E8A-4147-A177-3AD203B41FA5}">
                      <a16:colId xmlns:a16="http://schemas.microsoft.com/office/drawing/2014/main" val="2647064520"/>
                    </a:ext>
                  </a:extLst>
                </a:gridCol>
                <a:gridCol w="926275">
                  <a:extLst>
                    <a:ext uri="{9D8B030D-6E8A-4147-A177-3AD203B41FA5}">
                      <a16:colId xmlns:a16="http://schemas.microsoft.com/office/drawing/2014/main" val="3492689984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2445324834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3181699230"/>
                    </a:ext>
                  </a:extLst>
                </a:gridCol>
                <a:gridCol w="529936">
                  <a:extLst>
                    <a:ext uri="{9D8B030D-6E8A-4147-A177-3AD203B41FA5}">
                      <a16:colId xmlns:a16="http://schemas.microsoft.com/office/drawing/2014/main" val="828182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D3.1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Criteria and methodology for 2nd site selection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CNRS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154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D3.2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on the decision on the 2nd site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CNRS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106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D3.3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Report on the distributed RI concept including organization and rules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CNRS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8978414"/>
                  </a:ext>
                </a:extLst>
              </a:tr>
            </a:tbl>
          </a:graphicData>
        </a:graphic>
      </p:graphicFrame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EFB6F7A-5DE4-CC20-34D3-06E5E982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21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08BFB345-F01A-4B3D-33D3-2841E5BB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961" y="893040"/>
            <a:ext cx="5300561" cy="380458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018F7-85D3-9CE1-421C-253AE2B5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6E39C3-743B-EA9A-4051-0ADF374B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latin typeface="Calibri"/>
              </a:rPr>
              <a:t>Construction Sites Integrated in PP Project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3BD979-16C2-E81C-8B40-B01B63CE32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DC2540AE-BF75-C81E-1909-AEA250B0D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54627"/>
              </p:ext>
            </p:extLst>
          </p:nvPr>
        </p:nvGraphicFramePr>
        <p:xfrm>
          <a:off x="285009" y="4910147"/>
          <a:ext cx="11569864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9397">
                  <a:extLst>
                    <a:ext uri="{9D8B030D-6E8A-4147-A177-3AD203B41FA5}">
                      <a16:colId xmlns:a16="http://schemas.microsoft.com/office/drawing/2014/main" val="4268947188"/>
                    </a:ext>
                  </a:extLst>
                </a:gridCol>
                <a:gridCol w="7182146">
                  <a:extLst>
                    <a:ext uri="{9D8B030D-6E8A-4147-A177-3AD203B41FA5}">
                      <a16:colId xmlns:a16="http://schemas.microsoft.com/office/drawing/2014/main" val="2081812597"/>
                    </a:ext>
                  </a:extLst>
                </a:gridCol>
                <a:gridCol w="462575">
                  <a:extLst>
                    <a:ext uri="{9D8B030D-6E8A-4147-A177-3AD203B41FA5}">
                      <a16:colId xmlns:a16="http://schemas.microsoft.com/office/drawing/2014/main" val="1061412761"/>
                    </a:ext>
                  </a:extLst>
                </a:gridCol>
                <a:gridCol w="1059054">
                  <a:extLst>
                    <a:ext uri="{9D8B030D-6E8A-4147-A177-3AD203B41FA5}">
                      <a16:colId xmlns:a16="http://schemas.microsoft.com/office/drawing/2014/main" val="1253401028"/>
                    </a:ext>
                  </a:extLst>
                </a:gridCol>
                <a:gridCol w="575379">
                  <a:extLst>
                    <a:ext uri="{9D8B030D-6E8A-4147-A177-3AD203B41FA5}">
                      <a16:colId xmlns:a16="http://schemas.microsoft.com/office/drawing/2014/main" val="3804142955"/>
                    </a:ext>
                  </a:extLst>
                </a:gridCol>
                <a:gridCol w="909875">
                  <a:extLst>
                    <a:ext uri="{9D8B030D-6E8A-4147-A177-3AD203B41FA5}">
                      <a16:colId xmlns:a16="http://schemas.microsoft.com/office/drawing/2014/main" val="2397046747"/>
                    </a:ext>
                  </a:extLst>
                </a:gridCol>
                <a:gridCol w="561438">
                  <a:extLst>
                    <a:ext uri="{9D8B030D-6E8A-4147-A177-3AD203B41FA5}">
                      <a16:colId xmlns:a16="http://schemas.microsoft.com/office/drawing/2014/main" val="33307026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D15.1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Progress report of implementation plan for site 1- EuPRAXIA@SPARC_LAB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5862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D15.2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Mid-term report on TDR status for EuPRAXIA@SPARC_LAB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3954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D15.3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Report on TDR status for </a:t>
                      </a:r>
                      <a:r>
                        <a:rPr lang="en-US" sz="1800" dirty="0" err="1">
                          <a:effectLst/>
                        </a:rPr>
                        <a:t>EuPRAXIA@SPARC_LAB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INFN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65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D16.1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Update on </a:t>
                      </a:r>
                      <a:r>
                        <a:rPr lang="en-US" sz="1800" dirty="0" err="1">
                          <a:effectLst/>
                        </a:rPr>
                        <a:t>EuPRAXIA</a:t>
                      </a:r>
                      <a:r>
                        <a:rPr lang="en-US" sz="1800" dirty="0">
                          <a:effectLst/>
                        </a:rPr>
                        <a:t> plans for selected site 2 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IP-ASCR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517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D16.2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Report on TDR status for EuPRAXIA@Site 2, laser driven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IP-ASCR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2637888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3D8E2BD2-117B-7216-5C5B-D53939823177}"/>
              </a:ext>
            </a:extLst>
          </p:cNvPr>
          <p:cNvSpPr txBox="1"/>
          <p:nvPr/>
        </p:nvSpPr>
        <p:spPr>
          <a:xfrm>
            <a:off x="285009" y="4525426"/>
            <a:ext cx="21142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Preparatory</a:t>
            </a:r>
            <a:r>
              <a:rPr lang="de-DE" b="1" dirty="0"/>
              <a:t> Phase: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682A8A-C5F7-1296-89C3-4E42C2A3D8C3}"/>
              </a:ext>
            </a:extLst>
          </p:cNvPr>
          <p:cNvSpPr txBox="1"/>
          <p:nvPr/>
        </p:nvSpPr>
        <p:spPr>
          <a:xfrm>
            <a:off x="332508" y="2366723"/>
            <a:ext cx="2266967" cy="523220"/>
          </a:xfrm>
          <a:prstGeom prst="rect">
            <a:avLst/>
          </a:prstGeom>
          <a:solidFill>
            <a:srgbClr val="D7E4BE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SITE 1 = WP15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248BD8-3FA6-2AFB-B043-F9D1A0799CC8}"/>
              </a:ext>
            </a:extLst>
          </p:cNvPr>
          <p:cNvSpPr txBox="1"/>
          <p:nvPr/>
        </p:nvSpPr>
        <p:spPr>
          <a:xfrm>
            <a:off x="9501383" y="2366722"/>
            <a:ext cx="2266967" cy="523220"/>
          </a:xfrm>
          <a:prstGeom prst="rect">
            <a:avLst/>
          </a:prstGeom>
          <a:solidFill>
            <a:srgbClr val="D7E4BE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SITE 2 = WP16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D371B17-187F-1089-C19B-FE898251F65E}"/>
              </a:ext>
            </a:extLst>
          </p:cNvPr>
          <p:cNvCxnSpPr>
            <a:cxnSpLocks/>
          </p:cNvCxnSpPr>
          <p:nvPr/>
        </p:nvCxnSpPr>
        <p:spPr>
          <a:xfrm>
            <a:off x="2563850" y="2628333"/>
            <a:ext cx="7398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5B21183-C80D-1968-F429-CD43BC249CD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36478" y="2628332"/>
            <a:ext cx="116490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61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5F1DFC-853B-A522-1E4E-C5D8FC8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EC506B-8090-23CF-0815-A0E449E1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>
                <a:latin typeface="Calibri"/>
              </a:rPr>
              <a:t>EuPRAXIA</a:t>
            </a:r>
            <a:r>
              <a:rPr lang="de-DE" sz="3200" dirty="0">
                <a:latin typeface="Calibri"/>
              </a:rPr>
              <a:t> – A Project </a:t>
            </a:r>
            <a:r>
              <a:rPr lang="de-DE" sz="3200" dirty="0" err="1">
                <a:latin typeface="Calibri"/>
              </a:rPr>
              <a:t>of</a:t>
            </a:r>
            <a:r>
              <a:rPr lang="de-DE" sz="3200" dirty="0">
                <a:latin typeface="Calibri"/>
              </a:rPr>
              <a:t> Many “Firsts“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F5C183-81B2-ECB8-1C18-9C18D743C8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A080631-728F-71C1-CB21-992E46EC3DA0}"/>
              </a:ext>
            </a:extLst>
          </p:cNvPr>
          <p:cNvSpPr txBox="1">
            <a:spLocks/>
          </p:cNvSpPr>
          <p:nvPr/>
        </p:nvSpPr>
        <p:spPr>
          <a:xfrm>
            <a:off x="211015" y="842469"/>
            <a:ext cx="9085385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Project “firsts”: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First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world-wide conceptual design </a:t>
            </a:r>
            <a:r>
              <a:rPr lang="en-US" sz="2000" dirty="0">
                <a:solidFill>
                  <a:prstClr val="black"/>
                </a:solidFill>
                <a:latin typeface="Calibri"/>
                <a:sym typeface="Wingdings"/>
              </a:rPr>
              <a:t>report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of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lang="en-US" sz="2000" dirty="0">
                <a:solidFill>
                  <a:prstClr val="black"/>
                </a:solidFill>
                <a:latin typeface="Calibri"/>
                <a:sym typeface="Wingdings"/>
              </a:rPr>
              <a:t>, </a:t>
            </a:r>
            <a:r>
              <a:rPr lang="en-US" sz="2000" dirty="0">
                <a:solidFill>
                  <a:prstClr val="black"/>
                </a:solidFill>
              </a:rPr>
              <a:t>funded by 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EU Horizon2020 program. Completed by 16+25 institutes.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sym typeface="Wingdings"/>
              </a:rPr>
              <a:t>First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plasma accelerator project selected and placed on the European ESFRI roadmap (and first accelerator project since </a:t>
            </a:r>
            <a:r>
              <a:rPr lang="en-US" sz="2000" dirty="0" err="1">
                <a:solidFill>
                  <a:prstClr val="black"/>
                </a:solidFill>
                <a:sym typeface="Wingdings"/>
              </a:rPr>
              <a:t>HiLumiLHC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).</a:t>
            </a:r>
          </a:p>
          <a:p>
            <a:pPr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sym typeface="Wingdings"/>
              </a:rPr>
              <a:t>First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EU funded preparatory phase (PP) project on a plasma accelerator facility. Negotiations almost finished (3</a:t>
            </a:r>
            <a:r>
              <a:rPr lang="en-US" sz="2000" baseline="30000" dirty="0">
                <a:solidFill>
                  <a:prstClr val="black"/>
                </a:solidFill>
                <a:sym typeface="Wingdings"/>
              </a:rPr>
              <a:t>rd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sz="2000" dirty="0" err="1">
                <a:solidFill>
                  <a:prstClr val="black"/>
                </a:solidFill>
                <a:sym typeface="Wingdings"/>
              </a:rPr>
              <a:t>interation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, EU almost happy). Consortium of 34 institutes (Greece and Spain new) for PP. Plus another 18 institutes.</a:t>
            </a:r>
          </a:p>
          <a:p>
            <a:pPr>
              <a:lnSpc>
                <a:spcPct val="120000"/>
              </a:lnSpc>
              <a:defRPr/>
            </a:pPr>
            <a:r>
              <a:rPr lang="en-US" sz="2400" dirty="0">
                <a:solidFill>
                  <a:prstClr val="black"/>
                </a:solidFill>
                <a:sym typeface="Wingdings"/>
              </a:rPr>
              <a:t>Technical “firsts”: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sym typeface="Wingdings"/>
              </a:rPr>
              <a:t>First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start-to-end simulations for plasma FEL facility in CDR.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sym typeface="Wingdings"/>
              </a:rPr>
              <a:t>First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modular solution for energy spread compensation scheme, plus others.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sym typeface="Wingdings"/>
              </a:rPr>
              <a:t>First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 FEL lasing with an electron beam from a beam-driven plasma acc (Nature).</a:t>
            </a:r>
          </a:p>
        </p:txBody>
      </p:sp>
      <p:pic>
        <p:nvPicPr>
          <p:cNvPr id="12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E60F2E3-CFF7-E4B8-9A09-DD76E45C1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2626" y="-60705"/>
            <a:ext cx="2399374" cy="3489705"/>
          </a:xfrm>
          <a:prstGeom prst="rect">
            <a:avLst/>
          </a:prstGeom>
        </p:spPr>
      </p:pic>
      <p:pic>
        <p:nvPicPr>
          <p:cNvPr id="1026" name="Picture 2" descr="esfri18">
            <a:extLst>
              <a:ext uri="{FF2B5EF4-FFF2-40B4-BE49-F238E27FC236}">
                <a16:creationId xmlns:a16="http://schemas.microsoft.com/office/drawing/2014/main" id="{CA4269A7-5F33-3ABA-D98E-E2A9CBCCA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2626" y="3640481"/>
            <a:ext cx="2399374" cy="10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E2644E-2F98-547C-96E1-2D0654F3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2626" y="4881209"/>
            <a:ext cx="2399374" cy="15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39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EuPRAXIA Deliverables and User Interests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255" y="940248"/>
            <a:ext cx="3753259" cy="3354765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 is designed to deliver at 10-100 Hz ultra-short pulses of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Electrons (0.1-5 GeV,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 (0.5-10 MeV,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 (GeV source)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 (100 J,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10-100 Hz)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 (5-18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 light (0.2-36 nm,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636" y="857214"/>
            <a:ext cx="7942246" cy="35196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0151" y="4366443"/>
            <a:ext cx="10347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Expressions of interest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 research groups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representing several thousand scientists in total.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C72967-4B82-A247-B99F-D93AF0D56B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3378" y="6462572"/>
            <a:ext cx="6544711" cy="365125"/>
          </a:xfrm>
        </p:spPr>
        <p:txBody>
          <a:bodyPr/>
          <a:lstStyle/>
          <a:p>
            <a:pPr algn="l"/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0D278EA-E0EB-4C43-8B8C-251F31DF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ADA0ED2-6DAD-750D-8086-5974511F9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642273"/>
              </p:ext>
            </p:extLst>
          </p:nvPr>
        </p:nvGraphicFramePr>
        <p:xfrm>
          <a:off x="187255" y="5226737"/>
          <a:ext cx="1181748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71">
                  <a:extLst>
                    <a:ext uri="{9D8B030D-6E8A-4147-A177-3AD203B41FA5}">
                      <a16:colId xmlns:a16="http://schemas.microsoft.com/office/drawing/2014/main" val="1687344129"/>
                    </a:ext>
                  </a:extLst>
                </a:gridCol>
                <a:gridCol w="5745450">
                  <a:extLst>
                    <a:ext uri="{9D8B030D-6E8A-4147-A177-3AD203B41FA5}">
                      <a16:colId xmlns:a16="http://schemas.microsoft.com/office/drawing/2014/main" val="1749362028"/>
                    </a:ext>
                  </a:extLst>
                </a:gridCol>
                <a:gridCol w="660130">
                  <a:extLst>
                    <a:ext uri="{9D8B030D-6E8A-4147-A177-3AD203B41FA5}">
                      <a16:colId xmlns:a16="http://schemas.microsoft.com/office/drawing/2014/main" val="2211731876"/>
                    </a:ext>
                  </a:extLst>
                </a:gridCol>
                <a:gridCol w="1511350">
                  <a:extLst>
                    <a:ext uri="{9D8B030D-6E8A-4147-A177-3AD203B41FA5}">
                      <a16:colId xmlns:a16="http://schemas.microsoft.com/office/drawing/2014/main" val="1421148180"/>
                    </a:ext>
                  </a:extLst>
                </a:gridCol>
                <a:gridCol w="821111">
                  <a:extLst>
                    <a:ext uri="{9D8B030D-6E8A-4147-A177-3AD203B41FA5}">
                      <a16:colId xmlns:a16="http://schemas.microsoft.com/office/drawing/2014/main" val="2615462297"/>
                    </a:ext>
                  </a:extLst>
                </a:gridCol>
                <a:gridCol w="984404">
                  <a:extLst>
                    <a:ext uri="{9D8B030D-6E8A-4147-A177-3AD203B41FA5}">
                      <a16:colId xmlns:a16="http://schemas.microsoft.com/office/drawing/2014/main" val="479217647"/>
                    </a:ext>
                  </a:extLst>
                </a:gridCol>
                <a:gridCol w="1115273">
                  <a:extLst>
                    <a:ext uri="{9D8B030D-6E8A-4147-A177-3AD203B41FA5}">
                      <a16:colId xmlns:a16="http://schemas.microsoft.com/office/drawing/2014/main" val="3056350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D2.4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EuPRAXIA Symposium and outreach event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ULIV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DEC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7377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D2.5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EuPRAXIA Open innovation forum &amp; 2nd Symposium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ULIV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DEC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46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00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D5.1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(R) on EuPRAXIA-RI demand analysis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UNITOV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32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919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D5.2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(R) on EuPRAXIA-RI terms of services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UNITOV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0539828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D86FCBB9-A570-77EC-8506-690B9ABC5544}"/>
              </a:ext>
            </a:extLst>
          </p:cNvPr>
          <p:cNvSpPr txBox="1"/>
          <p:nvPr/>
        </p:nvSpPr>
        <p:spPr>
          <a:xfrm>
            <a:off x="150151" y="4842016"/>
            <a:ext cx="21142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Preparatory</a:t>
            </a:r>
            <a:r>
              <a:rPr lang="de-DE" b="1" dirty="0"/>
              <a:t> Phase:</a:t>
            </a:r>
          </a:p>
        </p:txBody>
      </p:sp>
    </p:spTree>
    <p:extLst>
      <p:ext uri="{BB962C8B-B14F-4D97-AF65-F5344CB8AC3E}">
        <p14:creationId xmlns:p14="http://schemas.microsoft.com/office/powerpoint/2010/main" val="92141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190928-072A-951C-E7DD-207B08BD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4569704-2376-4AC8-C836-3EB7A046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37037" cy="1325563"/>
          </a:xfrm>
        </p:spPr>
        <p:txBody>
          <a:bodyPr/>
          <a:lstStyle/>
          <a:p>
            <a:r>
              <a:rPr lang="en-US" dirty="0" err="1">
                <a:latin typeface="Calibri"/>
              </a:rPr>
              <a:t>EuPRAXIA</a:t>
            </a:r>
            <a:r>
              <a:rPr lang="en-US" dirty="0">
                <a:latin typeface="Calibri"/>
              </a:rPr>
              <a:t> Data and E-Infrastructure Concept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F6949A-1219-CAE2-7768-666C9C53B9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840D7D9-122A-464A-F754-1B84EC5157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011852"/>
              </p:ext>
            </p:extLst>
          </p:nvPr>
        </p:nvGraphicFramePr>
        <p:xfrm>
          <a:off x="410545" y="966788"/>
          <a:ext cx="11444904" cy="2722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28302">
                  <a:extLst>
                    <a:ext uri="{9D8B030D-6E8A-4147-A177-3AD203B41FA5}">
                      <a16:colId xmlns:a16="http://schemas.microsoft.com/office/drawing/2014/main" val="468383524"/>
                    </a:ext>
                  </a:extLst>
                </a:gridCol>
                <a:gridCol w="1650670">
                  <a:extLst>
                    <a:ext uri="{9D8B030D-6E8A-4147-A177-3AD203B41FA5}">
                      <a16:colId xmlns:a16="http://schemas.microsoft.com/office/drawing/2014/main" val="2849220236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4182332335"/>
                    </a:ext>
                  </a:extLst>
                </a:gridCol>
                <a:gridCol w="1721922">
                  <a:extLst>
                    <a:ext uri="{9D8B030D-6E8A-4147-A177-3AD203B41FA5}">
                      <a16:colId xmlns:a16="http://schemas.microsoft.com/office/drawing/2014/main" val="2146372647"/>
                    </a:ext>
                  </a:extLst>
                </a:gridCol>
                <a:gridCol w="1923803">
                  <a:extLst>
                    <a:ext uri="{9D8B030D-6E8A-4147-A177-3AD203B41FA5}">
                      <a16:colId xmlns:a16="http://schemas.microsoft.com/office/drawing/2014/main" val="3568911816"/>
                    </a:ext>
                  </a:extLst>
                </a:gridCol>
                <a:gridCol w="1618919">
                  <a:extLst>
                    <a:ext uri="{9D8B030D-6E8A-4147-A177-3AD203B41FA5}">
                      <a16:colId xmlns:a16="http://schemas.microsoft.com/office/drawing/2014/main" val="2263622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600"/>
                        <a:t>Data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600"/>
                        <a:t>Data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600"/>
                        <a:t>Data / exp for online analysis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600"/>
                        <a:t>Reduced data / exp for long term storage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600"/>
                        <a:t>Long term storage (reduced data)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Exchange (derived data and meta data)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44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600"/>
                        <a:t>Modeling and simulations (3D)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300 T</a:t>
                      </a:r>
                      <a:r>
                        <a:rPr lang="en-GB" sz="1600" dirty="0"/>
                        <a:t>B</a:t>
                      </a:r>
                      <a:r>
                        <a:rPr lang="en-DE" sz="1600"/>
                        <a:t> /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900 TB</a:t>
                      </a:r>
                      <a:endParaRPr lang="en-DE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1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0.1 PB/y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12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4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600"/>
                        <a:t>Machine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20 T</a:t>
                      </a:r>
                      <a:r>
                        <a:rPr lang="en-GB" sz="1600" dirty="0"/>
                        <a:t>B</a:t>
                      </a:r>
                      <a:r>
                        <a:rPr lang="en-DE" sz="1600" dirty="0"/>
                        <a:t> /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2.4 PB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/>
                        <a:t>5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0.17 P</a:t>
                      </a:r>
                      <a:r>
                        <a:rPr lang="en-GB" sz="1600" dirty="0"/>
                        <a:t>B</a:t>
                      </a:r>
                      <a:r>
                        <a:rPr lang="en-DE" sz="1600" dirty="0"/>
                        <a:t>/y (A)</a:t>
                      </a:r>
                    </a:p>
                    <a:p>
                      <a:pPr algn="ctr"/>
                      <a:r>
                        <a:rPr lang="en-DE" sz="1600" dirty="0"/>
                        <a:t>0.33 P</a:t>
                      </a:r>
                      <a:r>
                        <a:rPr lang="en-GB" sz="1600" dirty="0"/>
                        <a:t>B</a:t>
                      </a:r>
                      <a:r>
                        <a:rPr lang="en-DE" sz="1600" dirty="0"/>
                        <a:t>/y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20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8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600"/>
                        <a:t>End user exp.</a:t>
                      </a:r>
                    </a:p>
                    <a:p>
                      <a:r>
                        <a:rPr lang="en-DE" sz="1600"/>
                        <a:t>(e.g. PCO Edge at 8 MB @ 100 Hz)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2.9 T</a:t>
                      </a:r>
                      <a:r>
                        <a:rPr lang="en-GB" sz="1600"/>
                        <a:t>B</a:t>
                      </a:r>
                      <a:r>
                        <a:rPr lang="en-DE" sz="1600"/>
                        <a:t> /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207 </a:t>
                      </a:r>
                      <a:r>
                        <a:rPr lang="de-DE" sz="1600"/>
                        <a:t>TB</a:t>
                      </a:r>
                      <a:endParaRPr lang="en-DE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20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0.66 PB /y (A)</a:t>
                      </a:r>
                    </a:p>
                    <a:p>
                      <a:pPr algn="ctr"/>
                      <a:r>
                        <a:rPr lang="en-DE" sz="1600" dirty="0"/>
                        <a:t>1.32 PB/y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/>
                        <a:t>100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8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60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b="1" dirty="0"/>
                        <a:t>≈ 2.6 PB/y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b="1" dirty="0"/>
                        <a:t>≈ 132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45590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07C9AC7-C170-ED67-92E9-22B6053B5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91763"/>
              </p:ext>
            </p:extLst>
          </p:nvPr>
        </p:nvGraphicFramePr>
        <p:xfrm>
          <a:off x="410545" y="4740840"/>
          <a:ext cx="11444328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833">
                  <a:extLst>
                    <a:ext uri="{9D8B030D-6E8A-4147-A177-3AD203B41FA5}">
                      <a16:colId xmlns:a16="http://schemas.microsoft.com/office/drawing/2014/main" val="518175008"/>
                    </a:ext>
                  </a:extLst>
                </a:gridCol>
                <a:gridCol w="5564026">
                  <a:extLst>
                    <a:ext uri="{9D8B030D-6E8A-4147-A177-3AD203B41FA5}">
                      <a16:colId xmlns:a16="http://schemas.microsoft.com/office/drawing/2014/main" val="4230863720"/>
                    </a:ext>
                  </a:extLst>
                </a:gridCol>
                <a:gridCol w="639285">
                  <a:extLst>
                    <a:ext uri="{9D8B030D-6E8A-4147-A177-3AD203B41FA5}">
                      <a16:colId xmlns:a16="http://schemas.microsoft.com/office/drawing/2014/main" val="2612291050"/>
                    </a:ext>
                  </a:extLst>
                </a:gridCol>
                <a:gridCol w="1463627">
                  <a:extLst>
                    <a:ext uri="{9D8B030D-6E8A-4147-A177-3AD203B41FA5}">
                      <a16:colId xmlns:a16="http://schemas.microsoft.com/office/drawing/2014/main" val="3199584730"/>
                    </a:ext>
                  </a:extLst>
                </a:gridCol>
                <a:gridCol w="795182">
                  <a:extLst>
                    <a:ext uri="{9D8B030D-6E8A-4147-A177-3AD203B41FA5}">
                      <a16:colId xmlns:a16="http://schemas.microsoft.com/office/drawing/2014/main" val="3506236656"/>
                    </a:ext>
                  </a:extLst>
                </a:gridCol>
                <a:gridCol w="953320">
                  <a:extLst>
                    <a:ext uri="{9D8B030D-6E8A-4147-A177-3AD203B41FA5}">
                      <a16:colId xmlns:a16="http://schemas.microsoft.com/office/drawing/2014/main" val="161088843"/>
                    </a:ext>
                  </a:extLst>
                </a:gridCol>
                <a:gridCol w="1080055">
                  <a:extLst>
                    <a:ext uri="{9D8B030D-6E8A-4147-A177-3AD203B41FA5}">
                      <a16:colId xmlns:a16="http://schemas.microsoft.com/office/drawing/2014/main" val="3744560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D7.1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Data management plan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7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IST-ID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12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054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D7.2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Report integration into European facility landscape and standards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7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IST-ID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30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176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D7.3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Final report e-needs and Data Policy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7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IST-ID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Public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544557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B04CB61-F93C-CC5C-8616-898E771461B3}"/>
              </a:ext>
            </a:extLst>
          </p:cNvPr>
          <p:cNvSpPr txBox="1"/>
          <p:nvPr/>
        </p:nvSpPr>
        <p:spPr>
          <a:xfrm>
            <a:off x="377371" y="4356119"/>
            <a:ext cx="21142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Preparatory</a:t>
            </a:r>
            <a:r>
              <a:rPr lang="de-DE" b="1" dirty="0"/>
              <a:t> Phase:</a:t>
            </a:r>
          </a:p>
        </p:txBody>
      </p:sp>
    </p:spTree>
    <p:extLst>
      <p:ext uri="{BB962C8B-B14F-4D97-AF65-F5344CB8AC3E}">
        <p14:creationId xmlns:p14="http://schemas.microsoft.com/office/powerpoint/2010/main" val="319440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7A630C-E87B-559C-1667-2BE3CEDB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Calibri"/>
                <a:cs typeface="Calibri"/>
              </a:rPr>
              <a:t>EuPRAXIA</a:t>
            </a:r>
            <a:r>
              <a:rPr lang="en-US" sz="3600" dirty="0">
                <a:latin typeface="Calibri"/>
                <a:cs typeface="Calibri"/>
              </a:rPr>
              <a:t> Facility Size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02754D-9D70-560C-4FC7-773DA3C5A8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533797-B6D8-F18A-7A20-8126F8E5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8" y="869175"/>
            <a:ext cx="9151124" cy="54832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9BADD1-B883-C4A9-EA3E-5A3256866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541" y="2801589"/>
            <a:ext cx="6299200" cy="105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17888D2-A450-6CC7-9613-B3ADF86C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B7BC03-189C-321F-95CA-5B206AF5FDC0}"/>
              </a:ext>
            </a:extLst>
          </p:cNvPr>
          <p:cNvSpPr txBox="1"/>
          <p:nvPr/>
        </p:nvSpPr>
        <p:spPr>
          <a:xfrm>
            <a:off x="9507079" y="957987"/>
            <a:ext cx="24913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Design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updated</a:t>
            </a:r>
            <a:r>
              <a:rPr lang="de-DE" dirty="0"/>
              <a:t> in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WP`s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TDR, </a:t>
            </a:r>
            <a:r>
              <a:rPr lang="de-DE" dirty="0" err="1"/>
              <a:t>defining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also </a:t>
            </a:r>
          </a:p>
        </p:txBody>
      </p:sp>
    </p:spTree>
    <p:extLst>
      <p:ext uri="{BB962C8B-B14F-4D97-AF65-F5344CB8AC3E}">
        <p14:creationId xmlns:p14="http://schemas.microsoft.com/office/powerpoint/2010/main" val="180467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574897" cy="1325563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Phased</a:t>
            </a:r>
            <a:r>
              <a:rPr lang="de-DE" sz="3200" dirty="0">
                <a:latin typeface="+mn-lt"/>
              </a:rPr>
              <a:t> Implementation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Construction</a:t>
            </a:r>
            <a:r>
              <a:rPr lang="de-DE" sz="3200" dirty="0">
                <a:latin typeface="+mn-lt"/>
              </a:rPr>
              <a:t> Sites</a:t>
            </a:r>
            <a:endParaRPr lang="x-none" sz="3200" dirty="0">
              <a:latin typeface="+mn-lt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48741"/>
              </p:ext>
            </p:extLst>
          </p:nvPr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Laser-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Beam-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/>
                        <a:t>Phase 1 </a:t>
                      </a:r>
                      <a:endParaRPr lang="x-non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Ultracompact positron source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GeV-class positrons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X-ray imaging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ICS source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beamline 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A365DC8D-A6C9-456E-A2B8-79C9D48C5C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747" y="6480788"/>
            <a:ext cx="6235616" cy="365125"/>
          </a:xfrm>
        </p:spPr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6F96CE-9D59-6444-B722-4A619437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FFC8CC6-7173-3A78-686A-869A800F66EB}"/>
              </a:ext>
            </a:extLst>
          </p:cNvPr>
          <p:cNvSpPr/>
          <p:nvPr/>
        </p:nvSpPr>
        <p:spPr>
          <a:xfrm>
            <a:off x="3146963" y="1436003"/>
            <a:ext cx="1949944" cy="47591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31019505-748D-E825-4FC1-942BB629A6D4}"/>
              </a:ext>
            </a:extLst>
          </p:cNvPr>
          <p:cNvSpPr/>
          <p:nvPr/>
        </p:nvSpPr>
        <p:spPr>
          <a:xfrm>
            <a:off x="1152394" y="2669935"/>
            <a:ext cx="1949944" cy="47591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1231C4-2FAE-88CB-CED3-31054EC87885}"/>
              </a:ext>
            </a:extLst>
          </p:cNvPr>
          <p:cNvSpPr txBox="1"/>
          <p:nvPr/>
        </p:nvSpPr>
        <p:spPr>
          <a:xfrm>
            <a:off x="5109713" y="1458918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1C195FCB-26B6-CD90-D1D4-34D678A042CE}"/>
              </a:ext>
            </a:extLst>
          </p:cNvPr>
          <p:cNvSpPr txBox="1"/>
          <p:nvPr/>
        </p:nvSpPr>
        <p:spPr>
          <a:xfrm>
            <a:off x="3080632" y="2885675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8CE1DD-497B-B690-CC05-829AD0748823}"/>
              </a:ext>
            </a:extLst>
          </p:cNvPr>
          <p:cNvSpPr txBox="1"/>
          <p:nvPr/>
        </p:nvSpPr>
        <p:spPr>
          <a:xfrm>
            <a:off x="254598" y="5299467"/>
            <a:ext cx="48423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800" i="1" dirty="0"/>
              <a:t>1: INFN-LNF </a:t>
            </a:r>
            <a:r>
              <a:rPr lang="de-DE" sz="1800" i="1" dirty="0" err="1"/>
              <a:t>construction</a:t>
            </a:r>
            <a:r>
              <a:rPr lang="de-DE" sz="1800" i="1" dirty="0"/>
              <a:t> </a:t>
            </a:r>
            <a:r>
              <a:rPr lang="de-DE" sz="1800" i="1" dirty="0" err="1"/>
              <a:t>funding</a:t>
            </a:r>
            <a:r>
              <a:rPr lang="de-DE" sz="1800" i="1" dirty="0"/>
              <a:t> 108 M€</a:t>
            </a:r>
          </a:p>
          <a:p>
            <a:pPr>
              <a:spcAft>
                <a:spcPts val="600"/>
              </a:spcAft>
            </a:pPr>
            <a:r>
              <a:rPr lang="de-DE" sz="1800" i="1" dirty="0"/>
              <a:t>2: INFN/CNR/</a:t>
            </a:r>
            <a:r>
              <a:rPr lang="de-DE" sz="1800" i="1" dirty="0" err="1"/>
              <a:t>TorVer</a:t>
            </a:r>
            <a:r>
              <a:rPr lang="de-DE" sz="1800" i="1" dirty="0"/>
              <a:t> </a:t>
            </a:r>
            <a:r>
              <a:rPr lang="de-DE" sz="1800" i="1" dirty="0" err="1"/>
              <a:t>demo</a:t>
            </a:r>
            <a:r>
              <a:rPr lang="de-DE" sz="1800" i="1" dirty="0"/>
              <a:t> </a:t>
            </a:r>
            <a:r>
              <a:rPr lang="de-DE" sz="1800" i="1" dirty="0" err="1"/>
              <a:t>facility</a:t>
            </a:r>
            <a:r>
              <a:rPr lang="de-DE" sz="1800" i="1" dirty="0"/>
              <a:t> 27 M€ (PNRR) </a:t>
            </a:r>
          </a:p>
        </p:txBody>
      </p:sp>
    </p:spTree>
    <p:extLst>
      <p:ext uri="{BB962C8B-B14F-4D97-AF65-F5344CB8AC3E}">
        <p14:creationId xmlns:p14="http://schemas.microsoft.com/office/powerpoint/2010/main" val="655337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976AD9-E3FE-A5CD-6E64-5622143B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BA85A7-B07F-981A-28E4-32731F83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>
                <a:latin typeface="Calibri"/>
              </a:rPr>
              <a:t>Towards</a:t>
            </a:r>
            <a:r>
              <a:rPr lang="de-DE" sz="3200" dirty="0">
                <a:latin typeface="Calibri"/>
              </a:rPr>
              <a:t> </a:t>
            </a:r>
            <a:r>
              <a:rPr lang="de-DE" sz="3200" dirty="0" err="1">
                <a:latin typeface="Calibri"/>
                <a:sym typeface="Wingdings" pitchFamily="2" charset="2"/>
              </a:rPr>
              <a:t>Full</a:t>
            </a:r>
            <a:r>
              <a:rPr lang="de-DE" sz="3200" dirty="0">
                <a:latin typeface="Calibri"/>
                <a:sym typeface="Wingdings" pitchFamily="2" charset="2"/>
              </a:rPr>
              <a:t> Funding I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501B88-25BA-0E21-D1D0-1979FECD2E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2295E45-BD18-29C1-75B3-C1E23144F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974526"/>
              </p:ext>
            </p:extLst>
          </p:nvPr>
        </p:nvGraphicFramePr>
        <p:xfrm>
          <a:off x="265878" y="3004453"/>
          <a:ext cx="11588997" cy="318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2297">
                  <a:extLst>
                    <a:ext uri="{9D8B030D-6E8A-4147-A177-3AD203B41FA5}">
                      <a16:colId xmlns:a16="http://schemas.microsoft.com/office/drawing/2014/main" val="3428482767"/>
                    </a:ext>
                  </a:extLst>
                </a:gridCol>
                <a:gridCol w="6701292">
                  <a:extLst>
                    <a:ext uri="{9D8B030D-6E8A-4147-A177-3AD203B41FA5}">
                      <a16:colId xmlns:a16="http://schemas.microsoft.com/office/drawing/2014/main" val="4255920851"/>
                    </a:ext>
                  </a:extLst>
                </a:gridCol>
                <a:gridCol w="672448">
                  <a:extLst>
                    <a:ext uri="{9D8B030D-6E8A-4147-A177-3AD203B41FA5}">
                      <a16:colId xmlns:a16="http://schemas.microsoft.com/office/drawing/2014/main" val="2863322155"/>
                    </a:ext>
                  </a:extLst>
                </a:gridCol>
                <a:gridCol w="1414459">
                  <a:extLst>
                    <a:ext uri="{9D8B030D-6E8A-4147-A177-3AD203B41FA5}">
                      <a16:colId xmlns:a16="http://schemas.microsoft.com/office/drawing/2014/main" val="1817216852"/>
                    </a:ext>
                  </a:extLst>
                </a:gridCol>
                <a:gridCol w="533321">
                  <a:extLst>
                    <a:ext uri="{9D8B030D-6E8A-4147-A177-3AD203B41FA5}">
                      <a16:colId xmlns:a16="http://schemas.microsoft.com/office/drawing/2014/main" val="175235646"/>
                    </a:ext>
                  </a:extLst>
                </a:gridCol>
                <a:gridCol w="939109">
                  <a:extLst>
                    <a:ext uri="{9D8B030D-6E8A-4147-A177-3AD203B41FA5}">
                      <a16:colId xmlns:a16="http://schemas.microsoft.com/office/drawing/2014/main" val="3434450796"/>
                    </a:ext>
                  </a:extLst>
                </a:gridCol>
                <a:gridCol w="626071">
                  <a:extLst>
                    <a:ext uri="{9D8B030D-6E8A-4147-A177-3AD203B41FA5}">
                      <a16:colId xmlns:a16="http://schemas.microsoft.com/office/drawing/2014/main" val="381362419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D8.1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Report on </a:t>
                      </a:r>
                      <a:r>
                        <a:rPr lang="en-GB" sz="1600" b="1" dirty="0">
                          <a:effectLst/>
                        </a:rPr>
                        <a:t>structures to be funded </a:t>
                      </a:r>
                      <a:r>
                        <a:rPr lang="en-GB" sz="1600" dirty="0">
                          <a:effectLst/>
                        </a:rPr>
                        <a:t>from national/bilateral/European level for </a:t>
                      </a:r>
                      <a:r>
                        <a:rPr lang="en-GB" sz="1600" b="1" dirty="0">
                          <a:effectLst/>
                        </a:rPr>
                        <a:t>simulation &amp; theory 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8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IST-ID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12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3848820976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D9.1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Report on </a:t>
                      </a:r>
                      <a:r>
                        <a:rPr lang="en-US" sz="1600" b="1" dirty="0">
                          <a:effectLst/>
                        </a:rPr>
                        <a:t>structures to be funded </a:t>
                      </a:r>
                      <a:r>
                        <a:rPr lang="en-US" sz="1600" dirty="0">
                          <a:effectLst/>
                        </a:rPr>
                        <a:t>from national/bilateral/European level for </a:t>
                      </a:r>
                      <a:r>
                        <a:rPr lang="en-US" sz="1600" b="1" dirty="0">
                          <a:effectLst/>
                        </a:rPr>
                        <a:t>RF, Magnets and beamlines components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DESY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104950873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D10.1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Report on </a:t>
                      </a:r>
                      <a:r>
                        <a:rPr lang="en-GB" sz="1600" b="1" dirty="0">
                          <a:effectLst/>
                        </a:rPr>
                        <a:t>structures to be funded </a:t>
                      </a:r>
                      <a:r>
                        <a:rPr lang="en-GB" sz="1600" dirty="0">
                          <a:effectLst/>
                        </a:rPr>
                        <a:t>from national/bilateral/European level for </a:t>
                      </a:r>
                      <a:r>
                        <a:rPr lang="en-GB" sz="1600" b="1" dirty="0">
                          <a:effectLst/>
                        </a:rPr>
                        <a:t>plasma components 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10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CNRS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2652204113"/>
                  </a:ext>
                </a:extLst>
              </a:tr>
              <a:tr h="25424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D11.1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Report on </a:t>
                      </a:r>
                      <a:r>
                        <a:rPr lang="en-GB" sz="1600" b="1" dirty="0">
                          <a:effectLst/>
                        </a:rPr>
                        <a:t>structures to be funded </a:t>
                      </a:r>
                      <a:r>
                        <a:rPr lang="en-GB" sz="1600" dirty="0">
                          <a:effectLst/>
                        </a:rPr>
                        <a:t>from national/bilateral/European level 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QUB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149465615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D12.1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Report on </a:t>
                      </a:r>
                      <a:r>
                        <a:rPr lang="en-US" sz="1600" b="1" dirty="0">
                          <a:effectLst/>
                        </a:rPr>
                        <a:t>structures to be funded </a:t>
                      </a:r>
                      <a:r>
                        <a:rPr lang="en-US" sz="1600" dirty="0">
                          <a:effectLst/>
                        </a:rPr>
                        <a:t>from national/bilateral/European level for </a:t>
                      </a:r>
                      <a:r>
                        <a:rPr lang="en-US" sz="1600" b="1" dirty="0">
                          <a:effectLst/>
                        </a:rPr>
                        <a:t>laser technology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12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CNR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1905885505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D13.1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Report on </a:t>
                      </a:r>
                      <a:r>
                        <a:rPr lang="en-US" sz="1600" b="1" dirty="0">
                          <a:effectLst/>
                        </a:rPr>
                        <a:t>structures to be funded </a:t>
                      </a:r>
                      <a:r>
                        <a:rPr lang="en-US" sz="1600" dirty="0">
                          <a:effectLst/>
                        </a:rPr>
                        <a:t>from national/bilateral/European level for </a:t>
                      </a:r>
                      <a:r>
                        <a:rPr lang="en-US" sz="1600" b="1" dirty="0">
                          <a:effectLst/>
                        </a:rPr>
                        <a:t>diagnostics systems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13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UNITOV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1133785405"/>
                  </a:ext>
                </a:extLst>
              </a:tr>
              <a:tr h="25424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D14.1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Report on </a:t>
                      </a:r>
                      <a:r>
                        <a:rPr lang="en-US" sz="1600" b="1" dirty="0">
                          <a:effectLst/>
                        </a:rPr>
                        <a:t>structures to be funded</a:t>
                      </a:r>
                      <a:r>
                        <a:rPr lang="en-US" sz="1600" dirty="0">
                          <a:effectLst/>
                        </a:rPr>
                        <a:t> from national/bilateral/European level for </a:t>
                      </a:r>
                      <a:r>
                        <a:rPr lang="en-US" sz="1600" b="1" dirty="0">
                          <a:effectLst/>
                        </a:rPr>
                        <a:t>hybrid plasma accelerators</a:t>
                      </a:r>
                      <a:endParaRPr lang="de-D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14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USTRATH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Public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12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83" marR="42383" marT="0" marB="0"/>
                </a:tc>
                <a:extLst>
                  <a:ext uri="{0D108BD9-81ED-4DB2-BD59-A6C34878D82A}">
                    <a16:rowId xmlns:a16="http://schemas.microsoft.com/office/drawing/2014/main" val="3133975725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411185CD-5C58-5CC8-8A28-648AF08DDB1F}"/>
              </a:ext>
            </a:extLst>
          </p:cNvPr>
          <p:cNvSpPr txBox="1"/>
          <p:nvPr/>
        </p:nvSpPr>
        <p:spPr>
          <a:xfrm>
            <a:off x="148989" y="2561538"/>
            <a:ext cx="112534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Technical </a:t>
            </a:r>
            <a:r>
              <a:rPr lang="de-DE" dirty="0" err="1"/>
              <a:t>WP`s</a:t>
            </a:r>
            <a:r>
              <a:rPr lang="de-DE" dirty="0"/>
              <a:t> (8-14) will update design, </a:t>
            </a:r>
            <a:r>
              <a:rPr lang="de-DE" dirty="0" err="1"/>
              <a:t>advance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design but in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will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budget</a:t>
            </a:r>
            <a:r>
              <a:rPr lang="de-DE" dirty="0"/>
              <a:t> </a:t>
            </a:r>
            <a:r>
              <a:rPr lang="de-DE" dirty="0" err="1"/>
              <a:t>proposals</a:t>
            </a:r>
            <a:r>
              <a:rPr lang="de-DE" dirty="0"/>
              <a:t>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932503-F365-8E2F-D03F-C12E5297DF1B}"/>
              </a:ext>
            </a:extLst>
          </p:cNvPr>
          <p:cNvSpPr txBox="1"/>
          <p:nvPr/>
        </p:nvSpPr>
        <p:spPr>
          <a:xfrm>
            <a:off x="265876" y="894285"/>
            <a:ext cx="1158899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worked</a:t>
            </a:r>
            <a:r>
              <a:rPr lang="de-DE" dirty="0"/>
              <a:t>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EU </a:t>
            </a:r>
            <a:r>
              <a:rPr lang="de-DE" sz="1800" dirty="0" err="1"/>
              <a:t>funding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EuPRAXIA</a:t>
            </a:r>
            <a:r>
              <a:rPr lang="de-DE" sz="1800" dirty="0"/>
              <a:t> CDR (</a:t>
            </a:r>
            <a:r>
              <a:rPr lang="de-DE" sz="1800" dirty="0" err="1"/>
              <a:t>completed</a:t>
            </a:r>
            <a:r>
              <a:rPr lang="de-DE" sz="1800" dirty="0"/>
              <a:t>, 3 – 6 M€), </a:t>
            </a:r>
            <a:r>
              <a:rPr lang="de-DE" sz="1800" b="1" dirty="0" err="1"/>
              <a:t>EuPRAXIA</a:t>
            </a:r>
            <a:r>
              <a:rPr lang="de-DE" sz="1800" b="1" dirty="0"/>
              <a:t>-PP</a:t>
            </a:r>
            <a:r>
              <a:rPr lang="de-DE" sz="1800" dirty="0"/>
              <a:t> (</a:t>
            </a:r>
            <a:r>
              <a:rPr lang="de-DE" sz="1800" dirty="0" err="1"/>
              <a:t>approved</a:t>
            </a:r>
            <a:r>
              <a:rPr lang="de-DE" sz="1800" dirty="0"/>
              <a:t>, 3 – 8 M€), </a:t>
            </a:r>
            <a:r>
              <a:rPr lang="de-DE" sz="1800" b="1" dirty="0" err="1"/>
              <a:t>EuPRAXIA</a:t>
            </a:r>
            <a:r>
              <a:rPr lang="de-DE" sz="1800" b="1" dirty="0"/>
              <a:t>-DN</a:t>
            </a:r>
            <a:r>
              <a:rPr lang="de-DE" sz="1800" dirty="0"/>
              <a:t> (</a:t>
            </a:r>
            <a:r>
              <a:rPr lang="de-DE" sz="1800" dirty="0" err="1"/>
              <a:t>approved</a:t>
            </a:r>
            <a:r>
              <a:rPr lang="de-DE" sz="1800" dirty="0"/>
              <a:t>, </a:t>
            </a:r>
            <a:r>
              <a:rPr lang="de-DE" sz="1800" dirty="0" err="1"/>
              <a:t>doctoral</a:t>
            </a:r>
            <a:r>
              <a:rPr lang="de-DE" sz="1800" dirty="0"/>
              <a:t> network, 2.6 M€), </a:t>
            </a:r>
            <a:r>
              <a:rPr lang="de-DE" sz="1800" b="1" dirty="0"/>
              <a:t>CREATE</a:t>
            </a:r>
            <a:r>
              <a:rPr lang="de-DE" sz="1800" dirty="0"/>
              <a:t> (</a:t>
            </a:r>
            <a:r>
              <a:rPr lang="de-DE" sz="1800" dirty="0" err="1"/>
              <a:t>applied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together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CERN, ELI, </a:t>
            </a:r>
            <a:r>
              <a:rPr lang="de-DE" sz="1800" dirty="0" err="1"/>
              <a:t>CompactLight</a:t>
            </a:r>
            <a:r>
              <a:rPr lang="de-DE" sz="1800" dirty="0"/>
              <a:t>, 10M€).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/>
              <a:t>Italian</a:t>
            </a:r>
            <a:r>
              <a:rPr lang="de-DE" sz="1800" dirty="0"/>
              <a:t> national </a:t>
            </a:r>
            <a:r>
              <a:rPr lang="de-DE" sz="1800" dirty="0" err="1"/>
              <a:t>funding</a:t>
            </a:r>
            <a:r>
              <a:rPr lang="de-DE" sz="1800" dirty="0"/>
              <a:t>: 108 M€ (</a:t>
            </a:r>
            <a:r>
              <a:rPr lang="de-DE" sz="1800" dirty="0" err="1"/>
              <a:t>running</a:t>
            </a:r>
            <a:r>
              <a:rPr lang="de-DE" sz="1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/>
              <a:t>Italian</a:t>
            </a:r>
            <a:r>
              <a:rPr lang="de-DE" sz="1800" dirty="0"/>
              <a:t> EU-PNRR </a:t>
            </a:r>
            <a:r>
              <a:rPr lang="de-DE" sz="1800" dirty="0" err="1"/>
              <a:t>funding</a:t>
            </a:r>
            <a:r>
              <a:rPr lang="de-DE" sz="1800" dirty="0"/>
              <a:t>: </a:t>
            </a:r>
            <a:r>
              <a:rPr lang="de-DE" sz="1800" b="1" dirty="0" err="1"/>
              <a:t>EuAPS</a:t>
            </a:r>
            <a:r>
              <a:rPr lang="de-DE" sz="1800" dirty="0"/>
              <a:t>, 27 M€ (</a:t>
            </a:r>
            <a:r>
              <a:rPr lang="de-DE" sz="1800" dirty="0" err="1"/>
              <a:t>invited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negotiation</a:t>
            </a:r>
            <a:r>
              <a:rPr lang="de-DE" sz="1800" dirty="0"/>
              <a:t>, </a:t>
            </a:r>
            <a:r>
              <a:rPr lang="de-DE" sz="1800" dirty="0" err="1"/>
              <a:t>best</a:t>
            </a:r>
            <a:r>
              <a:rPr lang="de-DE" sz="1800" dirty="0"/>
              <a:t> </a:t>
            </a:r>
            <a:r>
              <a:rPr lang="de-DE" sz="1800" dirty="0" err="1"/>
              <a:t>evaluation</a:t>
            </a:r>
            <a:r>
              <a:rPr lang="de-DE" sz="1800" dirty="0"/>
              <a:t> in PSE)</a:t>
            </a:r>
          </a:p>
        </p:txBody>
      </p:sp>
    </p:spTree>
    <p:extLst>
      <p:ext uri="{BB962C8B-B14F-4D97-AF65-F5344CB8AC3E}">
        <p14:creationId xmlns:p14="http://schemas.microsoft.com/office/powerpoint/2010/main" val="164720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7A30DD-8370-9C0E-3D4C-21C02B0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9C276A4-B869-7C30-2C45-4317887E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>
                <a:latin typeface="Calibri"/>
              </a:rPr>
              <a:t>EuPRAXIA</a:t>
            </a:r>
            <a:r>
              <a:rPr lang="de-DE" sz="3200" dirty="0">
                <a:latin typeface="Calibri"/>
              </a:rPr>
              <a:t> </a:t>
            </a:r>
            <a:r>
              <a:rPr lang="de-DE" sz="3200" dirty="0" err="1">
                <a:latin typeface="Calibri"/>
              </a:rPr>
              <a:t>Doctoral</a:t>
            </a:r>
            <a:r>
              <a:rPr lang="de-DE" sz="3200" dirty="0">
                <a:latin typeface="Calibri"/>
              </a:rPr>
              <a:t> Network (2023 – 2027)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B0F37E-2AC8-18D9-D106-64C58CC53F4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A249F5-2169-E7F2-DF5C-09B5A99FDC6E}"/>
              </a:ext>
            </a:extLst>
          </p:cNvPr>
          <p:cNvSpPr txBox="1"/>
          <p:nvPr/>
        </p:nvSpPr>
        <p:spPr>
          <a:xfrm>
            <a:off x="535203" y="5261124"/>
            <a:ext cx="1116199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u="sng" dirty="0"/>
              <a:t>2.6 M€ EU </a:t>
            </a:r>
            <a:r>
              <a:rPr lang="de-DE" sz="2800" u="sng" dirty="0" err="1"/>
              <a:t>funding</a:t>
            </a:r>
            <a:r>
              <a:rPr lang="de-DE" sz="2800" u="sng" dirty="0"/>
              <a:t>, 10 MSCA Fellows</a:t>
            </a:r>
            <a:r>
              <a:rPr lang="de-DE" sz="2800" dirty="0"/>
              <a:t> - Start date: 1 Jan 2023</a:t>
            </a:r>
          </a:p>
          <a:p>
            <a:pPr>
              <a:spcBef>
                <a:spcPts val="600"/>
              </a:spcBef>
            </a:pPr>
            <a:r>
              <a:rPr lang="de-DE" sz="2400" dirty="0" err="1"/>
              <a:t>Coordinated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U Liverpool (C. Welsch) and INFN</a:t>
            </a:r>
          </a:p>
        </p:txBody>
      </p:sp>
      <p:pic>
        <p:nvPicPr>
          <p:cNvPr id="8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F9A0A2C-E775-CE0B-44EF-D5AF316F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03" y="1044049"/>
            <a:ext cx="11161992" cy="401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519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E84C47E-176F-2E59-3CF8-CC8E3FA3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4AA4526-47DC-953B-9309-1A667BF2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>
                <a:latin typeface="Calibri"/>
              </a:rPr>
              <a:t>Towards</a:t>
            </a:r>
            <a:r>
              <a:rPr lang="de-DE" sz="3200" dirty="0">
                <a:latin typeface="Calibri"/>
              </a:rPr>
              <a:t> </a:t>
            </a:r>
            <a:r>
              <a:rPr lang="de-DE" sz="3200" dirty="0" err="1">
                <a:latin typeface="Calibri"/>
              </a:rPr>
              <a:t>Full</a:t>
            </a:r>
            <a:r>
              <a:rPr lang="de-DE" sz="3200" dirty="0">
                <a:latin typeface="Calibri"/>
              </a:rPr>
              <a:t> Funding II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B8355-6A00-0F35-8DC8-80D2F75C9D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DE731D-A2C7-1C76-9335-A3594575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71" y="1056904"/>
            <a:ext cx="7494649" cy="4215740"/>
          </a:xfrm>
          <a:prstGeom prst="rect">
            <a:avLst/>
          </a:prstGeom>
        </p:spPr>
      </p:pic>
      <p:sp>
        <p:nvSpPr>
          <p:cNvPr id="9" name="Pfeil nach oben 8">
            <a:extLst>
              <a:ext uri="{FF2B5EF4-FFF2-40B4-BE49-F238E27FC236}">
                <a16:creationId xmlns:a16="http://schemas.microsoft.com/office/drawing/2014/main" id="{6D09B043-3CAD-6148-CD53-18CD4C6A74F3}"/>
              </a:ext>
            </a:extLst>
          </p:cNvPr>
          <p:cNvSpPr/>
          <p:nvPr/>
        </p:nvSpPr>
        <p:spPr>
          <a:xfrm rot="1732828">
            <a:off x="4595749" y="4520101"/>
            <a:ext cx="783771" cy="1235034"/>
          </a:xfrm>
          <a:prstGeom prst="upArrow">
            <a:avLst/>
          </a:prstGeom>
          <a:solidFill>
            <a:srgbClr val="EE22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6C530CB-583F-F348-D177-6D07912A90E2}"/>
              </a:ext>
            </a:extLst>
          </p:cNvPr>
          <p:cNvSpPr txBox="1"/>
          <p:nvPr/>
        </p:nvSpPr>
        <p:spPr>
          <a:xfrm>
            <a:off x="104644" y="888055"/>
            <a:ext cx="422971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Need </a:t>
            </a:r>
            <a:r>
              <a:rPr lang="de-DE" sz="2000" dirty="0" err="1"/>
              <a:t>about</a:t>
            </a:r>
            <a:r>
              <a:rPr lang="de-DE" sz="2000" dirty="0"/>
              <a:t> 440 M€ plus </a:t>
            </a:r>
            <a:r>
              <a:rPr lang="de-DE" sz="2000" dirty="0" err="1"/>
              <a:t>personnel</a:t>
            </a:r>
            <a:r>
              <a:rPr lang="de-DE" sz="2000" dirty="0"/>
              <a:t>. </a:t>
            </a:r>
            <a:r>
              <a:rPr lang="de-DE" sz="2000" dirty="0" err="1"/>
              <a:t>Missing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full</a:t>
            </a:r>
            <a:r>
              <a:rPr lang="de-DE" sz="2000" dirty="0"/>
              <a:t> </a:t>
            </a:r>
            <a:r>
              <a:rPr lang="de-DE" sz="2000" dirty="0" err="1"/>
              <a:t>implementation</a:t>
            </a:r>
            <a:r>
              <a:rPr lang="de-DE" sz="2000" dirty="0"/>
              <a:t>: </a:t>
            </a:r>
            <a:r>
              <a:rPr lang="de-DE" sz="2000" dirty="0" err="1"/>
              <a:t>about</a:t>
            </a:r>
            <a:r>
              <a:rPr lang="de-DE" sz="2000" dirty="0"/>
              <a:t> </a:t>
            </a:r>
            <a:r>
              <a:rPr lang="de-DE" sz="2000" b="1" dirty="0"/>
              <a:t>300 M€</a:t>
            </a:r>
            <a:r>
              <a:rPr lang="de-DE" sz="2000" dirty="0"/>
              <a:t> at </a:t>
            </a:r>
            <a:r>
              <a:rPr lang="de-DE" sz="2000" dirty="0" err="1"/>
              <a:t>present</a:t>
            </a:r>
            <a:r>
              <a:rPr lang="de-DE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The </a:t>
            </a:r>
            <a:r>
              <a:rPr lang="de-DE" sz="2000" dirty="0" err="1"/>
              <a:t>preparatory</a:t>
            </a:r>
            <a:r>
              <a:rPr lang="de-DE" sz="2000" dirty="0"/>
              <a:t> </a:t>
            </a:r>
            <a:r>
              <a:rPr lang="de-DE" sz="2000" dirty="0" err="1"/>
              <a:t>phase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designed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support </a:t>
            </a:r>
            <a:r>
              <a:rPr lang="de-DE" sz="2000" dirty="0" err="1"/>
              <a:t>optimally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full</a:t>
            </a:r>
            <a:r>
              <a:rPr lang="de-DE" sz="2000" dirty="0"/>
              <a:t> </a:t>
            </a:r>
            <a:r>
              <a:rPr lang="de-DE" sz="2000" dirty="0" err="1"/>
              <a:t>implementation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distributed</a:t>
            </a:r>
            <a:r>
              <a:rPr lang="de-DE" sz="2000" dirty="0"/>
              <a:t> RI.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At </a:t>
            </a:r>
            <a:r>
              <a:rPr lang="de-DE" sz="2000" dirty="0" err="1"/>
              <a:t>the</a:t>
            </a:r>
            <a:r>
              <a:rPr lang="de-DE" sz="2000" dirty="0"/>
              <a:t> same time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political</a:t>
            </a:r>
            <a:r>
              <a:rPr lang="de-DE" sz="2000" dirty="0"/>
              <a:t> </a:t>
            </a:r>
            <a:r>
              <a:rPr lang="de-DE" sz="2000" dirty="0" err="1"/>
              <a:t>impact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ESFRI </a:t>
            </a:r>
            <a:r>
              <a:rPr lang="de-DE" sz="2000" dirty="0" err="1"/>
              <a:t>success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optimally</a:t>
            </a:r>
            <a:r>
              <a:rPr lang="de-DE" sz="2000" dirty="0"/>
              <a:t> </a:t>
            </a:r>
            <a:r>
              <a:rPr lang="de-DE" sz="2000" dirty="0" err="1"/>
              <a:t>leveraged</a:t>
            </a:r>
            <a:r>
              <a:rPr lang="de-DE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At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moment</a:t>
            </a:r>
            <a:r>
              <a:rPr lang="de-DE" sz="2000" dirty="0"/>
              <a:t>: ad-hoc </a:t>
            </a:r>
            <a:r>
              <a:rPr lang="de-DE" sz="2000" dirty="0" err="1"/>
              <a:t>funding</a:t>
            </a:r>
            <a:r>
              <a:rPr lang="de-DE" sz="2000" dirty="0"/>
              <a:t> </a:t>
            </a:r>
            <a:r>
              <a:rPr lang="de-DE" sz="2000" dirty="0" err="1"/>
              <a:t>applications</a:t>
            </a:r>
            <a:r>
              <a:rPr lang="de-DE" sz="2000" dirty="0"/>
              <a:t>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With</a:t>
            </a:r>
            <a:r>
              <a:rPr lang="de-DE" sz="2000" dirty="0"/>
              <a:t> PP </a:t>
            </a:r>
            <a:r>
              <a:rPr lang="de-DE" sz="2000" dirty="0" err="1"/>
              <a:t>deliverables</a:t>
            </a:r>
            <a:r>
              <a:rPr lang="de-DE" sz="2000" dirty="0"/>
              <a:t>: </a:t>
            </a:r>
            <a:r>
              <a:rPr lang="de-DE" sz="2000" b="1" dirty="0" err="1"/>
              <a:t>Coherent</a:t>
            </a:r>
            <a:r>
              <a:rPr lang="de-DE" sz="2000" b="1" dirty="0"/>
              <a:t> </a:t>
            </a:r>
            <a:r>
              <a:rPr lang="de-DE" sz="2000" b="1" dirty="0" err="1"/>
              <a:t>full</a:t>
            </a:r>
            <a:r>
              <a:rPr lang="de-DE" sz="2000" b="1" dirty="0"/>
              <a:t> </a:t>
            </a:r>
            <a:r>
              <a:rPr lang="de-DE" sz="2000" b="1" dirty="0" err="1"/>
              <a:t>funding</a:t>
            </a:r>
            <a:r>
              <a:rPr lang="de-DE" sz="2000" b="1" dirty="0"/>
              <a:t> </a:t>
            </a:r>
            <a:r>
              <a:rPr lang="de-DE" sz="2000" b="1" dirty="0" err="1"/>
              <a:t>lobby</a:t>
            </a:r>
            <a:r>
              <a:rPr lang="de-DE" sz="2000" b="1" dirty="0"/>
              <a:t> </a:t>
            </a:r>
            <a:r>
              <a:rPr lang="de-DE" sz="2000" b="1" dirty="0" err="1"/>
              <a:t>effort</a:t>
            </a:r>
            <a:r>
              <a:rPr lang="de-DE" sz="2000" dirty="0"/>
              <a:t> </a:t>
            </a:r>
            <a:r>
              <a:rPr lang="de-DE" sz="2000" dirty="0" err="1"/>
              <a:t>starting</a:t>
            </a:r>
            <a:r>
              <a:rPr lang="de-DE" sz="2000" dirty="0"/>
              <a:t> </a:t>
            </a:r>
            <a:r>
              <a:rPr lang="de-DE" sz="2000" dirty="0" err="1"/>
              <a:t>January</a:t>
            </a:r>
            <a:r>
              <a:rPr lang="de-DE" sz="2000" dirty="0"/>
              <a:t> 2024 – </a:t>
            </a:r>
            <a:r>
              <a:rPr lang="de-DE" sz="2000" dirty="0" err="1"/>
              <a:t>matched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funding</a:t>
            </a:r>
            <a:r>
              <a:rPr lang="de-DE" sz="2000" dirty="0"/>
              <a:t> </a:t>
            </a:r>
            <a:r>
              <a:rPr lang="de-DE" sz="2000" dirty="0" err="1"/>
              <a:t>agencies</a:t>
            </a:r>
            <a:r>
              <a:rPr lang="de-DE" sz="2000" dirty="0"/>
              <a:t> </a:t>
            </a:r>
            <a:r>
              <a:rPr lang="de-DE" sz="2000" dirty="0" err="1"/>
              <a:t>requests</a:t>
            </a:r>
            <a:r>
              <a:rPr lang="de-D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3857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679185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EuPRAXIA Schedule</a:t>
            </a:r>
          </a:p>
        </p:txBody>
      </p:sp>
      <p:pic>
        <p:nvPicPr>
          <p:cNvPr id="5" name="Picture 4" descr="ESFRI-EuPRAXIA-14-Planning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3862"/>
            <a:ext cx="12194940" cy="230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SFRI-EuPRAXIA-14-Planning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389" y="820461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SFRI-EuPRAXIA-14-Planning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376" y="864434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ESFRI-EuPRAXIA-14-Planning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089" y="846449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ESFRI-EuPRAXIA-14-Planning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040" y="828463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ESFRI-EuPRAXIA-14-Planning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054" y="4271589"/>
            <a:ext cx="3205771" cy="24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56196" y="4321581"/>
            <a:ext cx="2455130" cy="1440529"/>
            <a:chOff x="402657" y="4662361"/>
            <a:chExt cx="2455130" cy="1440529"/>
          </a:xfrm>
        </p:grpSpPr>
        <p:pic>
          <p:nvPicPr>
            <p:cNvPr id="10" name="Picture 9" descr="ESFRI-EuPRAXIA-14-Planning.pdf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139" y="4662361"/>
              <a:ext cx="2439648" cy="14405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 descr="ESFRI-EuPRAXIA-14-Planning.pdf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657" y="5127040"/>
              <a:ext cx="123895" cy="26332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4" name="Picture 13" descr="ESFRI-EuPRAXIA-14-Planning.pdf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60" y="848944"/>
            <a:ext cx="1409301" cy="8059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453953" y="4282233"/>
            <a:ext cx="3127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European World-Class RI on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compact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accelerators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2020‘s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beginning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2060‘s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8580" y="5142533"/>
            <a:ext cx="1288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detail in Master Schedule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FFA0BA-52D1-E24F-B65F-1BB21DD3F7EA}"/>
              </a:ext>
            </a:extLst>
          </p:cNvPr>
          <p:cNvSpPr txBox="1"/>
          <p:nvPr/>
        </p:nvSpPr>
        <p:spPr>
          <a:xfrm>
            <a:off x="236175" y="5839198"/>
            <a:ext cx="290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 – ON TRACK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01D9C3-A5C0-9F48-93A1-70607BB10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nteraktive Schaltfläche: Anpassen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7DFE837-0CFC-AC42-817B-616A9CBB3438}"/>
              </a:ext>
            </a:extLst>
          </p:cNvPr>
          <p:cNvSpPr/>
          <p:nvPr/>
        </p:nvSpPr>
        <p:spPr>
          <a:xfrm>
            <a:off x="5464376" y="820461"/>
            <a:ext cx="1409301" cy="849921"/>
          </a:xfrm>
          <a:prstGeom prst="actionButtonBlank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nteraktive Schaltfläche: Anpassen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150E88-A099-5406-FF79-9DCA8FF591D1}"/>
              </a:ext>
            </a:extLst>
          </p:cNvPr>
          <p:cNvSpPr/>
          <p:nvPr/>
        </p:nvSpPr>
        <p:spPr>
          <a:xfrm>
            <a:off x="2335325" y="2615878"/>
            <a:ext cx="2861707" cy="347240"/>
          </a:xfrm>
          <a:prstGeom prst="actionButtonBlank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842284F0-162B-046A-3C68-E73C2AC0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019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106" y="903941"/>
            <a:ext cx="8473039" cy="55586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We consider it a major success that </a:t>
            </a:r>
            <a:r>
              <a:rPr lang="en-US" sz="2000" dirty="0" err="1"/>
              <a:t>EuPRAXIA</a:t>
            </a:r>
            <a:r>
              <a:rPr lang="en-US" sz="2000" dirty="0"/>
              <a:t> was selected for the 2021 update of the ESFRI Roadmap (besides Einstein Telescope the only project from physical sciences). We think it reflects on </a:t>
            </a:r>
            <a:r>
              <a:rPr lang="en-US" sz="2000" b="1" dirty="0"/>
              <a:t>quality and readiness </a:t>
            </a:r>
            <a:r>
              <a:rPr lang="en-US" sz="2000" dirty="0"/>
              <a:t>of our work and technology.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EuPRAXIA</a:t>
            </a:r>
            <a:r>
              <a:rPr lang="en-US" sz="2000" dirty="0"/>
              <a:t> is the </a:t>
            </a:r>
            <a:r>
              <a:rPr lang="en-US" sz="2000" b="1" dirty="0"/>
              <a:t>first ever plasma accelerator project with a Conceptual Design Report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EuPRAXIA</a:t>
            </a:r>
            <a:r>
              <a:rPr lang="en-US" sz="2000" dirty="0"/>
              <a:t> is the </a:t>
            </a:r>
            <a:r>
              <a:rPr lang="en-US" sz="2000" b="1" dirty="0"/>
              <a:t>first ever plasma accelerator project on the ESFRI roadmap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Being on the ESFRI roadmap: Just approved </a:t>
            </a:r>
            <a:r>
              <a:rPr lang="en-US" sz="2000" dirty="0" err="1"/>
              <a:t>EuPRAXIA</a:t>
            </a:r>
            <a:r>
              <a:rPr lang="en-US" sz="2000" dirty="0"/>
              <a:t>-PP project will establish a </a:t>
            </a:r>
            <a:r>
              <a:rPr lang="en-US" sz="2000" b="1" dirty="0"/>
              <a:t>fully European project</a:t>
            </a:r>
            <a:r>
              <a:rPr lang="en-US" sz="2000" dirty="0"/>
              <a:t>, with European shareholders.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We hope to make it an </a:t>
            </a:r>
            <a:r>
              <a:rPr lang="en-US" sz="2000" b="1" dirty="0"/>
              <a:t>example of European innovation</a:t>
            </a:r>
            <a:r>
              <a:rPr lang="en-US" sz="2000" dirty="0"/>
              <a:t>, bringing science to new applications and new areas. Following inspiration of particle physics detectors.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</a:rPr>
              <a:t>Full coherence and synergy with </a:t>
            </a:r>
            <a:r>
              <a:rPr lang="en-US" sz="2000" b="1" dirty="0" err="1">
                <a:solidFill>
                  <a:srgbClr val="0000FF"/>
                </a:solidFill>
              </a:rPr>
              <a:t>EuPRAXIA@SPARClab</a:t>
            </a:r>
            <a:r>
              <a:rPr lang="en-US" sz="2000" b="1" dirty="0">
                <a:solidFill>
                  <a:srgbClr val="0000FF"/>
                </a:solidFill>
              </a:rPr>
              <a:t>.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Start-up mode for preparatory phase with 1,540 person months … Two more countries joining: Spain and Greece.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Conclusion</a:t>
            </a:r>
            <a:endParaRPr lang="de-DE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F065F9-D700-904B-889A-EE338D7A7D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86CB9D-9B0D-0747-87D3-53CBDCF0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4F6C84-74D4-334A-9A3D-82EA21363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916"/>
            <a:ext cx="3200422" cy="1775539"/>
          </a:xfrm>
          <a:prstGeom prst="rect">
            <a:avLst/>
          </a:prstGeom>
        </p:spPr>
      </p:pic>
      <p:pic>
        <p:nvPicPr>
          <p:cNvPr id="8" name="Picture 1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9EF2E56A-32F8-CD4E-8D98-7071FE181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" y="3320114"/>
            <a:ext cx="3190043" cy="1794399"/>
          </a:xfrm>
          <a:prstGeom prst="rect">
            <a:avLst/>
          </a:prstGeom>
        </p:spPr>
      </p:pic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4BB25903-8552-4145-8D00-642949AF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" y="5241677"/>
            <a:ext cx="3190043" cy="106279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13813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712f0413d5fc2e96968db52651d13bf8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44" y="131716"/>
            <a:ext cx="9231581" cy="652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9706894" y="0"/>
            <a:ext cx="2485111" cy="6858000"/>
            <a:chOff x="9706890" y="0"/>
            <a:chExt cx="2485110" cy="6858000"/>
          </a:xfrm>
          <a:solidFill>
            <a:srgbClr val="224B93"/>
          </a:solidFill>
        </p:grpSpPr>
        <p:sp>
          <p:nvSpPr>
            <p:cNvPr id="14" name="Rectangle 13"/>
            <p:cNvSpPr/>
            <p:nvPr/>
          </p:nvSpPr>
          <p:spPr>
            <a:xfrm>
              <a:off x="9706890" y="0"/>
              <a:ext cx="2485110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226017" y="2196221"/>
              <a:ext cx="5461452" cy="2470513"/>
            </a:xfrm>
            <a:prstGeom prst="rect">
              <a:avLst/>
            </a:prstGeom>
            <a:grpFill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4C205E-F5DF-4627-9203-870F7E86D104}"/>
              </a:ext>
            </a:extLst>
          </p:cNvPr>
          <p:cNvSpPr txBox="1"/>
          <p:nvPr/>
        </p:nvSpPr>
        <p:spPr>
          <a:xfrm>
            <a:off x="2742508" y="215555"/>
            <a:ext cx="3353492" cy="2123654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Thank You for Your Kind Attention</a:t>
            </a:r>
          </a:p>
        </p:txBody>
      </p:sp>
    </p:spTree>
    <p:extLst>
      <p:ext uri="{BB962C8B-B14F-4D97-AF65-F5344CB8AC3E}">
        <p14:creationId xmlns:p14="http://schemas.microsoft.com/office/powerpoint/2010/main" val="320988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86305F-6EB8-A948-AD32-39223EA0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30303"/>
            <a:ext cx="7961747" cy="74461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Launch 2021 ESFRI Roadmap 7 Dec 2021 </a:t>
            </a:r>
            <a:endParaRPr lang="de-DE" sz="3200" dirty="0">
              <a:latin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38D1AB2-2D99-A846-B9E9-C8E6BCE86FAC}"/>
              </a:ext>
            </a:extLst>
          </p:cNvPr>
          <p:cNvSpPr/>
          <p:nvPr/>
        </p:nvSpPr>
        <p:spPr>
          <a:xfrm>
            <a:off x="5275015" y="6500811"/>
            <a:ext cx="6845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https://www.esfri.eu/latest-esfri-news/new-ris-roadmap-2021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1E0E5F-3470-7F4B-BFFB-7CD80FA721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B6972-F08B-CE4A-AA89-0A93268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4" name="Grafik 13" descr="Ein Bild, das Text, drinnen, Person, Elektronik enthält.&#10;&#10;Automatisch generierte Beschreibung">
            <a:extLst>
              <a:ext uri="{FF2B5EF4-FFF2-40B4-BE49-F238E27FC236}">
                <a16:creationId xmlns:a16="http://schemas.microsoft.com/office/drawing/2014/main" id="{3BA9DA89-7018-2A57-8BA9-79833F2410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0" y="3625706"/>
            <a:ext cx="4537507" cy="2666697"/>
          </a:xfrm>
          <a:prstGeom prst="rect">
            <a:avLst/>
          </a:prstGeom>
        </p:spPr>
      </p:pic>
      <p:pic>
        <p:nvPicPr>
          <p:cNvPr id="12" name="Grafik 11" descr="Ein Bild, das Text, Person, Schild enthält.&#10;&#10;Automatisch generierte Beschreibung">
            <a:extLst>
              <a:ext uri="{FF2B5EF4-FFF2-40B4-BE49-F238E27FC236}">
                <a16:creationId xmlns:a16="http://schemas.microsoft.com/office/drawing/2014/main" id="{7E634A62-15CF-EFFE-B826-5A245CACD1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0" y="860658"/>
            <a:ext cx="4537507" cy="28333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5A179A-67A5-3CFA-5370-4D66068A93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46" y="869400"/>
            <a:ext cx="6907902" cy="410636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D7299CC-E7D2-481C-D863-BBC40CEC4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519" y="5070764"/>
            <a:ext cx="3788229" cy="128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6387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674A81-205C-FE44-9626-06B2BC0CF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417" y="3010559"/>
            <a:ext cx="7813967" cy="1043855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Additional Slides</a:t>
            </a:r>
            <a:endParaRPr lang="de-DE" dirty="0"/>
          </a:p>
        </p:txBody>
      </p:sp>
      <p:pic>
        <p:nvPicPr>
          <p:cNvPr id="3" name="Picture 1" descr="ESFRI-EuPRAXIA-15-Organigramm.pdf">
            <a:extLst>
              <a:ext uri="{FF2B5EF4-FFF2-40B4-BE49-F238E27FC236}">
                <a16:creationId xmlns:a16="http://schemas.microsoft.com/office/drawing/2014/main" id="{6295F9DF-00AE-4B4B-92C5-E564AAD6B5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114" t="12439" r="3484" b="61025"/>
          <a:stretch/>
        </p:blipFill>
        <p:spPr>
          <a:xfrm>
            <a:off x="10312456" y="4602314"/>
            <a:ext cx="1678917" cy="20370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Interaktive Schaltfläche: Anpassen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D6DE62-2658-E24C-97C7-BD93C6A9EC48}"/>
              </a:ext>
            </a:extLst>
          </p:cNvPr>
          <p:cNvSpPr/>
          <p:nvPr/>
        </p:nvSpPr>
        <p:spPr>
          <a:xfrm>
            <a:off x="324090" y="5208607"/>
            <a:ext cx="4004841" cy="1157469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dirty="0">
                <a:hlinkClick r:id="rId3"/>
              </a:rPr>
              <a:t>ralph.assmann@lnf.infn.it</a:t>
            </a:r>
            <a:endParaRPr lang="de-DE" sz="2000" dirty="0"/>
          </a:p>
          <a:p>
            <a:pPr algn="ctr">
              <a:lnSpc>
                <a:spcPct val="150000"/>
              </a:lnSpc>
            </a:pPr>
            <a:r>
              <a:rPr lang="de-DE" sz="2000" dirty="0">
                <a:hlinkClick r:id="rId4"/>
              </a:rPr>
              <a:t>ralph.assmann@desy.de</a:t>
            </a:r>
            <a:endParaRPr lang="de-DE" sz="2000" dirty="0"/>
          </a:p>
        </p:txBody>
      </p:sp>
      <p:pic>
        <p:nvPicPr>
          <p:cNvPr id="7" name="Grafik 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383DCC5-77CC-34C3-444F-1C6D447A1D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645" y="4553537"/>
            <a:ext cx="2240682" cy="21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6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05E52D8-2BE5-41D3-87C8-5FF2A58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</a:t>
            </a:r>
            <a:r>
              <a:rPr lang="de-DE" dirty="0"/>
              <a:t> Investment Costs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B94A48-E552-4162-81A0-53625B46CC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EE0041-F0D7-434C-9BCF-BD834DFE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779" y="960191"/>
            <a:ext cx="4781789" cy="26890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AF4E06-63D0-4650-9CF7-B0CC48919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74"/>
          <a:stretch/>
        </p:blipFill>
        <p:spPr>
          <a:xfrm>
            <a:off x="36224" y="782757"/>
            <a:ext cx="7113752" cy="12598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A52CF53-A64D-491F-8982-DE964CB9E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8"/>
          <a:stretch/>
        </p:blipFill>
        <p:spPr>
          <a:xfrm>
            <a:off x="124542" y="2025837"/>
            <a:ext cx="6947377" cy="429471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DD6EB6E-060E-D88E-E952-F4D1CD82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>
                <a:latin typeface="Calibri"/>
              </a:rPr>
              <a:pPr/>
              <a:t>31</a:t>
            </a:fld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974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0A31D-8893-4692-BFBA-98F3BE2F22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4F2B07-3F42-4461-8107-CDB8554E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68" y="-12083"/>
            <a:ext cx="9151532" cy="6858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835F6C-CD9C-C14D-9CB1-A2586D01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97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ESFRI Projects Roadmap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783FB6-F35B-5147-843E-11AEFBCB8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17635"/>
            <a:ext cx="12192001" cy="3138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579A5A-9201-A74C-8EBA-AF2C66B7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835"/>
            <a:ext cx="12192000" cy="10215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7E225C4-4B90-4743-B382-57F8DE912D58}"/>
              </a:ext>
            </a:extLst>
          </p:cNvPr>
          <p:cNvSpPr txBox="1"/>
          <p:nvPr/>
        </p:nvSpPr>
        <p:spPr>
          <a:xfrm>
            <a:off x="3396814" y="3449647"/>
            <a:ext cx="7467685" cy="878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Two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entries</a:t>
            </a:r>
            <a:r>
              <a:rPr lang="de-DE" sz="2000" dirty="0"/>
              <a:t> in 2021: </a:t>
            </a:r>
            <a:r>
              <a:rPr lang="de-DE" sz="2000" b="1" dirty="0"/>
              <a:t>Einstein </a:t>
            </a:r>
            <a:r>
              <a:rPr lang="de-DE" sz="2000" b="1" dirty="0" err="1"/>
              <a:t>Telescope</a:t>
            </a:r>
            <a:r>
              <a:rPr lang="de-DE" sz="2000" b="1" dirty="0"/>
              <a:t> (ET)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b="1" dirty="0" err="1"/>
              <a:t>EuPRAXIA</a:t>
            </a:r>
            <a:endParaRPr lang="de-DE" sz="2000" b="1" dirty="0"/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EuPRAXIA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accelerator</a:t>
            </a:r>
            <a:r>
              <a:rPr lang="de-DE" sz="2000" dirty="0"/>
              <a:t> </a:t>
            </a:r>
            <a:r>
              <a:rPr lang="de-DE" sz="2000" dirty="0" err="1"/>
              <a:t>facility</a:t>
            </a:r>
            <a:r>
              <a:rPr lang="de-DE" sz="2000" dirty="0"/>
              <a:t> </a:t>
            </a:r>
            <a:r>
              <a:rPr lang="de-DE" sz="2000" dirty="0" err="1"/>
              <a:t>selected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last 5 </a:t>
            </a:r>
            <a:r>
              <a:rPr lang="de-DE" sz="2000" dirty="0" err="1"/>
              <a:t>years</a:t>
            </a:r>
            <a:endParaRPr lang="de-DE" sz="200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649FCF3-D40D-204E-8FAD-71B15A6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80A44E-EE54-5D4B-9B70-BA0CDE42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71700" y="2950205"/>
            <a:ext cx="485116" cy="47541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4D71C2-8CE8-3743-9CAF-655447EFBD7B}"/>
              </a:ext>
            </a:extLst>
          </p:cNvPr>
          <p:cNvSpPr txBox="1"/>
          <p:nvPr/>
        </p:nvSpPr>
        <p:spPr>
          <a:xfrm>
            <a:off x="92243" y="5735567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5"/>
              </a:rPr>
              <a:t>https://roadmap2021.esfri.eu</a:t>
            </a:r>
            <a:endParaRPr lang="de-DE" dirty="0"/>
          </a:p>
        </p:txBody>
      </p:sp>
      <p:pic>
        <p:nvPicPr>
          <p:cNvPr id="11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66D14A3-DC36-AA16-B6B0-F0E522CEE8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927" y="4670120"/>
            <a:ext cx="5475998" cy="157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8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latin typeface="+mn-lt"/>
              </a:rPr>
              <a:t>ESFRI Landmarks Roadmap 2021</a:t>
            </a:r>
            <a:br>
              <a:rPr lang="de-DE" dirty="0"/>
            </a:br>
            <a:r>
              <a:rPr lang="de-DE" sz="2400" dirty="0"/>
              <a:t>(</a:t>
            </a:r>
            <a:r>
              <a:rPr lang="de-DE" sz="2400" dirty="0" err="1"/>
              <a:t>Physical</a:t>
            </a:r>
            <a:r>
              <a:rPr lang="de-DE" sz="2400" dirty="0"/>
              <a:t> </a:t>
            </a:r>
            <a:r>
              <a:rPr lang="de-DE" sz="2400" dirty="0" err="1"/>
              <a:t>Sciences</a:t>
            </a:r>
            <a:r>
              <a:rPr lang="de-DE" sz="2400" dirty="0"/>
              <a:t> &amp; Engineering)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179028-6B23-5B4A-969E-57E4B55E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543"/>
            <a:ext cx="12192000" cy="101165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AF790B0-8822-7340-8A55-D95005B1E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" y="1935537"/>
            <a:ext cx="11978640" cy="4168151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77144A-D4C0-DC47-8242-374256E2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C4B1D8-C1B7-2743-A4C9-64ACB65F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28227" y="-1258610"/>
            <a:ext cx="485116" cy="47541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17CBE6-E14E-0444-BE6D-67A5FE081E9F}"/>
              </a:ext>
            </a:extLst>
          </p:cNvPr>
          <p:cNvSpPr txBox="1"/>
          <p:nvPr/>
        </p:nvSpPr>
        <p:spPr>
          <a:xfrm>
            <a:off x="8887429" y="6061289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5"/>
              </a:rPr>
              <a:t>https://roadmap2021.esfri.eu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60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4" name="Inhaltsplatzhalter 25">
            <a:extLst>
              <a:ext uri="{FF2B5EF4-FFF2-40B4-BE49-F238E27FC236}">
                <a16:creationId xmlns:a16="http://schemas.microsoft.com/office/drawing/2014/main" id="{B378D5ED-A71F-402F-9B4E-867CF6FE4C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884" y="1009967"/>
          <a:ext cx="3237234" cy="531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A0B95F-4BA8-B74D-B1B6-19E6D9889A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A7F218-81FF-9346-9C44-9EBFEF068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" y="881379"/>
            <a:ext cx="8464550" cy="5543157"/>
          </a:xfrm>
          <a:prstGeom prst="rect">
            <a:avLst/>
          </a:prstGeom>
        </p:spPr>
      </p:pic>
      <p:sp>
        <p:nvSpPr>
          <p:cNvPr id="13" name="Freihandform 12">
            <a:extLst>
              <a:ext uri="{FF2B5EF4-FFF2-40B4-BE49-F238E27FC236}">
                <a16:creationId xmlns:a16="http://schemas.microsoft.com/office/drawing/2014/main" id="{810527B7-C604-AC40-BCD6-94A1EAD82F5C}"/>
              </a:ext>
            </a:extLst>
          </p:cNvPr>
          <p:cNvSpPr/>
          <p:nvPr/>
        </p:nvSpPr>
        <p:spPr>
          <a:xfrm>
            <a:off x="1594624" y="1616927"/>
            <a:ext cx="5575610" cy="3780263"/>
          </a:xfrm>
          <a:custGeom>
            <a:avLst/>
            <a:gdLst>
              <a:gd name="connsiteX0" fmla="*/ 0 w 5575610"/>
              <a:gd name="connsiteY0" fmla="*/ 3780263 h 3780263"/>
              <a:gd name="connsiteX1" fmla="*/ 2943922 w 5575610"/>
              <a:gd name="connsiteY1" fmla="*/ 2118732 h 3780263"/>
              <a:gd name="connsiteX2" fmla="*/ 5575610 w 5575610"/>
              <a:gd name="connsiteY2" fmla="*/ 0 h 378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5610" h="3780263">
                <a:moveTo>
                  <a:pt x="0" y="3780263"/>
                </a:moveTo>
                <a:cubicBezTo>
                  <a:pt x="1007327" y="3264519"/>
                  <a:pt x="2014654" y="2748776"/>
                  <a:pt x="2943922" y="2118732"/>
                </a:cubicBezTo>
                <a:cubicBezTo>
                  <a:pt x="3873190" y="1488688"/>
                  <a:pt x="4724400" y="744344"/>
                  <a:pt x="557561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1DF06B44-8E74-CE49-81F6-BBEE137FB53B}"/>
              </a:ext>
            </a:extLst>
          </p:cNvPr>
          <p:cNvSpPr/>
          <p:nvPr/>
        </p:nvSpPr>
        <p:spPr>
          <a:xfrm>
            <a:off x="1605776" y="3156141"/>
            <a:ext cx="6657950" cy="2241048"/>
          </a:xfrm>
          <a:custGeom>
            <a:avLst/>
            <a:gdLst>
              <a:gd name="connsiteX0" fmla="*/ 0 w 6679580"/>
              <a:gd name="connsiteY0" fmla="*/ 613317 h 613317"/>
              <a:gd name="connsiteX1" fmla="*/ 1059365 w 6679580"/>
              <a:gd name="connsiteY1" fmla="*/ 602166 h 613317"/>
              <a:gd name="connsiteX2" fmla="*/ 1683834 w 6679580"/>
              <a:gd name="connsiteY2" fmla="*/ 579864 h 613317"/>
              <a:gd name="connsiteX3" fmla="*/ 2642839 w 6679580"/>
              <a:gd name="connsiteY3" fmla="*/ 501805 h 613317"/>
              <a:gd name="connsiteX4" fmla="*/ 6679580 w 6679580"/>
              <a:gd name="connsiteY4" fmla="*/ 0 h 613317"/>
              <a:gd name="connsiteX0" fmla="*/ 0 w 6633860"/>
              <a:gd name="connsiteY0" fmla="*/ 887637 h 887637"/>
              <a:gd name="connsiteX1" fmla="*/ 1059365 w 6633860"/>
              <a:gd name="connsiteY1" fmla="*/ 876486 h 887637"/>
              <a:gd name="connsiteX2" fmla="*/ 1683834 w 6633860"/>
              <a:gd name="connsiteY2" fmla="*/ 854184 h 887637"/>
              <a:gd name="connsiteX3" fmla="*/ 2642839 w 6633860"/>
              <a:gd name="connsiteY3" fmla="*/ 776125 h 887637"/>
              <a:gd name="connsiteX4" fmla="*/ 6633860 w 6633860"/>
              <a:gd name="connsiteY4" fmla="*/ 0 h 887637"/>
              <a:gd name="connsiteX0" fmla="*/ 0 w 6633860"/>
              <a:gd name="connsiteY0" fmla="*/ 887637 h 887637"/>
              <a:gd name="connsiteX1" fmla="*/ 1059365 w 6633860"/>
              <a:gd name="connsiteY1" fmla="*/ 876486 h 887637"/>
              <a:gd name="connsiteX2" fmla="*/ 1683834 w 6633860"/>
              <a:gd name="connsiteY2" fmla="*/ 854184 h 887637"/>
              <a:gd name="connsiteX3" fmla="*/ 2642839 w 6633860"/>
              <a:gd name="connsiteY3" fmla="*/ 776125 h 887637"/>
              <a:gd name="connsiteX4" fmla="*/ 6633860 w 6633860"/>
              <a:gd name="connsiteY4" fmla="*/ 0 h 887637"/>
              <a:gd name="connsiteX0" fmla="*/ 0 w 6633860"/>
              <a:gd name="connsiteY0" fmla="*/ 1009557 h 1009557"/>
              <a:gd name="connsiteX1" fmla="*/ 1059365 w 6633860"/>
              <a:gd name="connsiteY1" fmla="*/ 998406 h 1009557"/>
              <a:gd name="connsiteX2" fmla="*/ 1683834 w 6633860"/>
              <a:gd name="connsiteY2" fmla="*/ 976104 h 1009557"/>
              <a:gd name="connsiteX3" fmla="*/ 2642839 w 6633860"/>
              <a:gd name="connsiteY3" fmla="*/ 8980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98406 h 1009557"/>
              <a:gd name="connsiteX2" fmla="*/ 1683834 w 6633860"/>
              <a:gd name="connsiteY2" fmla="*/ 97610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1683834 w 6633860"/>
              <a:gd name="connsiteY2" fmla="*/ 97610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892519 w 6633860"/>
              <a:gd name="connsiteY3" fmla="*/ 71516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892519 w 6633860"/>
              <a:gd name="connsiteY3" fmla="*/ 71516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4243039 w 6633860"/>
              <a:gd name="connsiteY3" fmla="*/ 66944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267464 w 6633860"/>
              <a:gd name="connsiteY4" fmla="*/ 321527 h 1009557"/>
              <a:gd name="connsiteX5" fmla="*/ 6633860 w 6633860"/>
              <a:gd name="connsiteY5" fmla="*/ 0 h 1009557"/>
              <a:gd name="connsiteX0" fmla="*/ 0 w 6740540"/>
              <a:gd name="connsiteY0" fmla="*/ 1116237 h 1116237"/>
              <a:gd name="connsiteX1" fmla="*/ 1059365 w 6740540"/>
              <a:gd name="connsiteY1" fmla="*/ 1028886 h 1116237"/>
              <a:gd name="connsiteX2" fmla="*/ 2293434 w 6740540"/>
              <a:gd name="connsiteY2" fmla="*/ 991344 h 1116237"/>
              <a:gd name="connsiteX3" fmla="*/ 3420079 w 6740540"/>
              <a:gd name="connsiteY3" fmla="*/ 913285 h 1116237"/>
              <a:gd name="connsiteX4" fmla="*/ 5267464 w 6740540"/>
              <a:gd name="connsiteY4" fmla="*/ 428207 h 1116237"/>
              <a:gd name="connsiteX5" fmla="*/ 6740540 w 6740540"/>
              <a:gd name="connsiteY5" fmla="*/ 0 h 1116237"/>
              <a:gd name="connsiteX0" fmla="*/ 0 w 6649100"/>
              <a:gd name="connsiteY0" fmla="*/ 1085757 h 1085757"/>
              <a:gd name="connsiteX1" fmla="*/ 1059365 w 6649100"/>
              <a:gd name="connsiteY1" fmla="*/ 998406 h 1085757"/>
              <a:gd name="connsiteX2" fmla="*/ 2293434 w 6649100"/>
              <a:gd name="connsiteY2" fmla="*/ 960864 h 1085757"/>
              <a:gd name="connsiteX3" fmla="*/ 3420079 w 6649100"/>
              <a:gd name="connsiteY3" fmla="*/ 882805 h 1085757"/>
              <a:gd name="connsiteX4" fmla="*/ 5267464 w 6649100"/>
              <a:gd name="connsiteY4" fmla="*/ 397727 h 1085757"/>
              <a:gd name="connsiteX5" fmla="*/ 6649100 w 6649100"/>
              <a:gd name="connsiteY5" fmla="*/ 0 h 1085757"/>
              <a:gd name="connsiteX0" fmla="*/ 0 w 6649100"/>
              <a:gd name="connsiteY0" fmla="*/ 1085757 h 1085757"/>
              <a:gd name="connsiteX1" fmla="*/ 1059365 w 6649100"/>
              <a:gd name="connsiteY1" fmla="*/ 998406 h 1085757"/>
              <a:gd name="connsiteX2" fmla="*/ 2293434 w 6649100"/>
              <a:gd name="connsiteY2" fmla="*/ 960864 h 1085757"/>
              <a:gd name="connsiteX3" fmla="*/ 3420079 w 6649100"/>
              <a:gd name="connsiteY3" fmla="*/ 882805 h 1085757"/>
              <a:gd name="connsiteX4" fmla="*/ 4292104 w 6649100"/>
              <a:gd name="connsiteY4" fmla="*/ 656807 h 1085757"/>
              <a:gd name="connsiteX5" fmla="*/ 6649100 w 6649100"/>
              <a:gd name="connsiteY5" fmla="*/ 0 h 1085757"/>
              <a:gd name="connsiteX0" fmla="*/ 0 w 6649100"/>
              <a:gd name="connsiteY0" fmla="*/ 1389070 h 1389070"/>
              <a:gd name="connsiteX1" fmla="*/ 1059365 w 6649100"/>
              <a:gd name="connsiteY1" fmla="*/ 1301719 h 1389070"/>
              <a:gd name="connsiteX2" fmla="*/ 2293434 w 6649100"/>
              <a:gd name="connsiteY2" fmla="*/ 1264177 h 1389070"/>
              <a:gd name="connsiteX3" fmla="*/ 3420079 w 6649100"/>
              <a:gd name="connsiteY3" fmla="*/ 1186118 h 1389070"/>
              <a:gd name="connsiteX4" fmla="*/ 4292104 w 6649100"/>
              <a:gd name="connsiteY4" fmla="*/ 960120 h 1389070"/>
              <a:gd name="connsiteX5" fmla="*/ 5663704 w 6649100"/>
              <a:gd name="connsiteY5" fmla="*/ 0 h 1389070"/>
              <a:gd name="connsiteX6" fmla="*/ 6649100 w 6649100"/>
              <a:gd name="connsiteY6" fmla="*/ 303313 h 1389070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17984 w 6664340"/>
              <a:gd name="connsiteY5" fmla="*/ 748247 h 2122077"/>
              <a:gd name="connsiteX6" fmla="*/ 6664340 w 6664340"/>
              <a:gd name="connsiteY6" fmla="*/ 0 h 2122077"/>
              <a:gd name="connsiteX0" fmla="*/ 0 w 6618620"/>
              <a:gd name="connsiteY0" fmla="*/ 2152557 h 2152557"/>
              <a:gd name="connsiteX1" fmla="*/ 1059365 w 6618620"/>
              <a:gd name="connsiteY1" fmla="*/ 2065206 h 2152557"/>
              <a:gd name="connsiteX2" fmla="*/ 2293434 w 6618620"/>
              <a:gd name="connsiteY2" fmla="*/ 2027664 h 2152557"/>
              <a:gd name="connsiteX3" fmla="*/ 3420079 w 6618620"/>
              <a:gd name="connsiteY3" fmla="*/ 1949605 h 2152557"/>
              <a:gd name="connsiteX4" fmla="*/ 4292104 w 6618620"/>
              <a:gd name="connsiteY4" fmla="*/ 1723607 h 2152557"/>
              <a:gd name="connsiteX5" fmla="*/ 5617984 w 6618620"/>
              <a:gd name="connsiteY5" fmla="*/ 778727 h 2152557"/>
              <a:gd name="connsiteX6" fmla="*/ 6618620 w 6618620"/>
              <a:gd name="connsiteY6" fmla="*/ 0 h 2152557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617984 w 6657950"/>
              <a:gd name="connsiteY5" fmla="*/ 867218 h 2241048"/>
              <a:gd name="connsiteX6" fmla="*/ 6657950 w 6657950"/>
              <a:gd name="connsiteY6" fmla="*/ 0 h 2241048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588487 w 6657950"/>
              <a:gd name="connsiteY5" fmla="*/ 857386 h 2241048"/>
              <a:gd name="connsiteX6" fmla="*/ 6657950 w 6657950"/>
              <a:gd name="connsiteY6" fmla="*/ 0 h 2241048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588487 w 6657950"/>
              <a:gd name="connsiteY5" fmla="*/ 857386 h 2241048"/>
              <a:gd name="connsiteX6" fmla="*/ 6657950 w 6657950"/>
              <a:gd name="connsiteY6" fmla="*/ 0 h 224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50" h="2241048">
                <a:moveTo>
                  <a:pt x="0" y="2241048"/>
                </a:moveTo>
                <a:lnTo>
                  <a:pt x="1059365" y="2153697"/>
                </a:lnTo>
                <a:cubicBezTo>
                  <a:pt x="1340004" y="2148121"/>
                  <a:pt x="1899982" y="2135422"/>
                  <a:pt x="2293434" y="2116155"/>
                </a:cubicBezTo>
                <a:cubicBezTo>
                  <a:pt x="2686886" y="2096888"/>
                  <a:pt x="2840587" y="2091312"/>
                  <a:pt x="3420079" y="2038096"/>
                </a:cubicBezTo>
                <a:cubicBezTo>
                  <a:pt x="3969091" y="1954400"/>
                  <a:pt x="3842834" y="1938912"/>
                  <a:pt x="4292104" y="1812098"/>
                </a:cubicBezTo>
                <a:cubicBezTo>
                  <a:pt x="4678184" y="1613978"/>
                  <a:pt x="5130632" y="1231995"/>
                  <a:pt x="5588487" y="857386"/>
                </a:cubicBezTo>
                <a:lnTo>
                  <a:pt x="6657950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F4DDAD45-3A5A-1142-B308-F2D923C9C6E4}"/>
              </a:ext>
            </a:extLst>
          </p:cNvPr>
          <p:cNvSpPr/>
          <p:nvPr/>
        </p:nvSpPr>
        <p:spPr>
          <a:xfrm>
            <a:off x="1592826" y="1612490"/>
            <a:ext cx="6676103" cy="3785420"/>
          </a:xfrm>
          <a:custGeom>
            <a:avLst/>
            <a:gdLst>
              <a:gd name="connsiteX0" fmla="*/ 0 w 6676103"/>
              <a:gd name="connsiteY0" fmla="*/ 3785420 h 3785420"/>
              <a:gd name="connsiteX1" fmla="*/ 521109 w 6676103"/>
              <a:gd name="connsiteY1" fmla="*/ 3746091 h 3785420"/>
              <a:gd name="connsiteX2" fmla="*/ 1061884 w 6676103"/>
              <a:gd name="connsiteY2" fmla="*/ 3706762 h 3785420"/>
              <a:gd name="connsiteX3" fmla="*/ 1612490 w 6676103"/>
              <a:gd name="connsiteY3" fmla="*/ 3677265 h 3785420"/>
              <a:gd name="connsiteX4" fmla="*/ 2261419 w 6676103"/>
              <a:gd name="connsiteY4" fmla="*/ 3667433 h 3785420"/>
              <a:gd name="connsiteX5" fmla="*/ 2831690 w 6676103"/>
              <a:gd name="connsiteY5" fmla="*/ 3628104 h 3785420"/>
              <a:gd name="connsiteX6" fmla="*/ 3323303 w 6676103"/>
              <a:gd name="connsiteY6" fmla="*/ 3588775 h 3785420"/>
              <a:gd name="connsiteX7" fmla="*/ 3500284 w 6676103"/>
              <a:gd name="connsiteY7" fmla="*/ 3578942 h 3785420"/>
              <a:gd name="connsiteX8" fmla="*/ 3805084 w 6676103"/>
              <a:gd name="connsiteY8" fmla="*/ 3519949 h 3785420"/>
              <a:gd name="connsiteX9" fmla="*/ 4267200 w 6676103"/>
              <a:gd name="connsiteY9" fmla="*/ 3372465 h 3785420"/>
              <a:gd name="connsiteX10" fmla="*/ 4601497 w 6676103"/>
              <a:gd name="connsiteY10" fmla="*/ 3185652 h 3785420"/>
              <a:gd name="connsiteX11" fmla="*/ 4955458 w 6676103"/>
              <a:gd name="connsiteY11" fmla="*/ 2930013 h 3785420"/>
              <a:gd name="connsiteX12" fmla="*/ 5427406 w 6676103"/>
              <a:gd name="connsiteY12" fmla="*/ 2556387 h 3785420"/>
              <a:gd name="connsiteX13" fmla="*/ 5869858 w 6676103"/>
              <a:gd name="connsiteY13" fmla="*/ 2182762 h 3785420"/>
              <a:gd name="connsiteX14" fmla="*/ 6223819 w 6676103"/>
              <a:gd name="connsiteY14" fmla="*/ 1897626 h 3785420"/>
              <a:gd name="connsiteX15" fmla="*/ 6676103 w 6676103"/>
              <a:gd name="connsiteY15" fmla="*/ 1533833 h 3785420"/>
              <a:gd name="connsiteX16" fmla="*/ 6676103 w 6676103"/>
              <a:gd name="connsiteY16" fmla="*/ 0 h 3785420"/>
              <a:gd name="connsiteX17" fmla="*/ 5604387 w 6676103"/>
              <a:gd name="connsiteY17" fmla="*/ 0 h 3785420"/>
              <a:gd name="connsiteX18" fmla="*/ 5083277 w 6676103"/>
              <a:gd name="connsiteY18" fmla="*/ 432620 h 3785420"/>
              <a:gd name="connsiteX19" fmla="*/ 4670322 w 6676103"/>
              <a:gd name="connsiteY19" fmla="*/ 786581 h 3785420"/>
              <a:gd name="connsiteX20" fmla="*/ 4247535 w 6676103"/>
              <a:gd name="connsiteY20" fmla="*/ 1140542 h 3785420"/>
              <a:gd name="connsiteX21" fmla="*/ 3785419 w 6676103"/>
              <a:gd name="connsiteY21" fmla="*/ 1524000 h 3785420"/>
              <a:gd name="connsiteX22" fmla="*/ 3283974 w 6676103"/>
              <a:gd name="connsiteY22" fmla="*/ 1887794 h 3785420"/>
              <a:gd name="connsiteX23" fmla="*/ 2939845 w 6676103"/>
              <a:gd name="connsiteY23" fmla="*/ 2123768 h 3785420"/>
              <a:gd name="connsiteX24" fmla="*/ 2359742 w 6676103"/>
              <a:gd name="connsiteY24" fmla="*/ 2507226 h 3785420"/>
              <a:gd name="connsiteX25" fmla="*/ 1710813 w 6676103"/>
              <a:gd name="connsiteY25" fmla="*/ 2880852 h 3785420"/>
              <a:gd name="connsiteX26" fmla="*/ 1042219 w 6676103"/>
              <a:gd name="connsiteY26" fmla="*/ 3254478 h 3785420"/>
              <a:gd name="connsiteX27" fmla="*/ 481780 w 6676103"/>
              <a:gd name="connsiteY27" fmla="*/ 3539613 h 3785420"/>
              <a:gd name="connsiteX28" fmla="*/ 0 w 6676103"/>
              <a:gd name="connsiteY28" fmla="*/ 3785420 h 378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76103" h="3785420">
                <a:moveTo>
                  <a:pt x="0" y="3785420"/>
                </a:moveTo>
                <a:lnTo>
                  <a:pt x="521109" y="3746091"/>
                </a:lnTo>
                <a:lnTo>
                  <a:pt x="1061884" y="3706762"/>
                </a:lnTo>
                <a:lnTo>
                  <a:pt x="1612490" y="3677265"/>
                </a:lnTo>
                <a:lnTo>
                  <a:pt x="2261419" y="3667433"/>
                </a:lnTo>
                <a:lnTo>
                  <a:pt x="2831690" y="3628104"/>
                </a:lnTo>
                <a:lnTo>
                  <a:pt x="3323303" y="3588775"/>
                </a:lnTo>
                <a:lnTo>
                  <a:pt x="3500284" y="3578942"/>
                </a:lnTo>
                <a:lnTo>
                  <a:pt x="3805084" y="3519949"/>
                </a:lnTo>
                <a:lnTo>
                  <a:pt x="4267200" y="3372465"/>
                </a:lnTo>
                <a:lnTo>
                  <a:pt x="4601497" y="3185652"/>
                </a:lnTo>
                <a:lnTo>
                  <a:pt x="4955458" y="2930013"/>
                </a:lnTo>
                <a:lnTo>
                  <a:pt x="5427406" y="2556387"/>
                </a:lnTo>
                <a:lnTo>
                  <a:pt x="5869858" y="2182762"/>
                </a:lnTo>
                <a:lnTo>
                  <a:pt x="6223819" y="1897626"/>
                </a:lnTo>
                <a:lnTo>
                  <a:pt x="6676103" y="1533833"/>
                </a:lnTo>
                <a:lnTo>
                  <a:pt x="6676103" y="0"/>
                </a:lnTo>
                <a:lnTo>
                  <a:pt x="5604387" y="0"/>
                </a:lnTo>
                <a:lnTo>
                  <a:pt x="5083277" y="432620"/>
                </a:lnTo>
                <a:lnTo>
                  <a:pt x="4670322" y="786581"/>
                </a:lnTo>
                <a:lnTo>
                  <a:pt x="4247535" y="1140542"/>
                </a:lnTo>
                <a:lnTo>
                  <a:pt x="3785419" y="1524000"/>
                </a:lnTo>
                <a:lnTo>
                  <a:pt x="3283974" y="1887794"/>
                </a:lnTo>
                <a:lnTo>
                  <a:pt x="2939845" y="2123768"/>
                </a:lnTo>
                <a:lnTo>
                  <a:pt x="2359742" y="2507226"/>
                </a:lnTo>
                <a:lnTo>
                  <a:pt x="1710813" y="2880852"/>
                </a:lnTo>
                <a:lnTo>
                  <a:pt x="1042219" y="3254478"/>
                </a:lnTo>
                <a:lnTo>
                  <a:pt x="481780" y="3539613"/>
                </a:lnTo>
                <a:lnTo>
                  <a:pt x="0" y="3785420"/>
                </a:lnTo>
                <a:close/>
              </a:path>
            </a:pathLst>
          </a:cu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8DBABAB9-FF01-6B49-BB5E-CF5A99C6A5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30" y="4345859"/>
            <a:ext cx="1098756" cy="472070"/>
          </a:xfrm>
          <a:prstGeom prst="rect">
            <a:avLst/>
          </a:prstGeom>
        </p:spPr>
      </p:pic>
      <p:sp>
        <p:nvSpPr>
          <p:cNvPr id="30" name="Titel 2">
            <a:extLst>
              <a:ext uri="{FF2B5EF4-FFF2-40B4-BE49-F238E27FC236}">
                <a16:creationId xmlns:a16="http://schemas.microsoft.com/office/drawing/2014/main" id="{1F051244-897B-0F4D-BD05-B60FCB2D3898}"/>
              </a:ext>
            </a:extLst>
          </p:cNvPr>
          <p:cNvSpPr txBox="1">
            <a:spLocks/>
          </p:cNvSpPr>
          <p:nvPr/>
        </p:nvSpPr>
        <p:spPr>
          <a:xfrm>
            <a:off x="2115129" y="-272186"/>
            <a:ext cx="7961747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>
            <a:lvl1pPr algn="ctr" defTabSz="9142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ESFRI Roadmap 2021</a:t>
            </a:r>
            <a:br>
              <a:rPr lang="de-DE" dirty="0"/>
            </a:br>
            <a:r>
              <a:rPr lang="de-DE" sz="2400" dirty="0"/>
              <a:t>(</a:t>
            </a:r>
            <a:r>
              <a:rPr lang="de-DE" sz="2400" dirty="0" err="1"/>
              <a:t>Physical</a:t>
            </a:r>
            <a:r>
              <a:rPr lang="de-DE" sz="2400" dirty="0"/>
              <a:t> </a:t>
            </a:r>
            <a:r>
              <a:rPr lang="de-DE" sz="2400" dirty="0" err="1"/>
              <a:t>Sciences</a:t>
            </a:r>
            <a:r>
              <a:rPr lang="de-DE" sz="2400" dirty="0"/>
              <a:t> &amp; Engineering – Projects </a:t>
            </a:r>
            <a:r>
              <a:rPr lang="de-DE" sz="2400" dirty="0" err="1"/>
              <a:t>Red</a:t>
            </a:r>
            <a:r>
              <a:rPr lang="de-DE" sz="2400" dirty="0"/>
              <a:t> </a:t>
            </a:r>
            <a:r>
              <a:rPr lang="de-DE" sz="2400" dirty="0" err="1"/>
              <a:t>Triangles</a:t>
            </a:r>
            <a:r>
              <a:rPr lang="de-DE" sz="2400" dirty="0"/>
              <a:t>)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A82671-B243-8F46-A20D-FBEDA22CE349}"/>
              </a:ext>
            </a:extLst>
          </p:cNvPr>
          <p:cNvSpPr txBox="1"/>
          <p:nvPr/>
        </p:nvSpPr>
        <p:spPr>
          <a:xfrm>
            <a:off x="272882" y="5867411"/>
            <a:ext cx="3237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Average </a:t>
            </a:r>
            <a:r>
              <a:rPr lang="de-DE" sz="1400" i="1" dirty="0" err="1"/>
              <a:t>project</a:t>
            </a:r>
            <a:r>
              <a:rPr lang="de-DE" sz="1400" i="1" dirty="0"/>
              <a:t> </a:t>
            </a:r>
            <a:r>
              <a:rPr lang="de-DE" sz="1400" i="1" dirty="0" err="1"/>
              <a:t>duration</a:t>
            </a:r>
            <a:r>
              <a:rPr lang="de-DE" sz="1400" i="1" dirty="0"/>
              <a:t>: 	12.4 </a:t>
            </a:r>
            <a:r>
              <a:rPr lang="de-DE" sz="1400" i="1" dirty="0" err="1"/>
              <a:t>years</a:t>
            </a:r>
            <a:endParaRPr lang="de-DE" sz="1400" i="1" dirty="0"/>
          </a:p>
          <a:p>
            <a:r>
              <a:rPr lang="de-DE" sz="1400" i="1" dirty="0"/>
              <a:t>Average </a:t>
            </a:r>
            <a:r>
              <a:rPr lang="de-DE" sz="1400" i="1" dirty="0" err="1"/>
              <a:t>project</a:t>
            </a:r>
            <a:r>
              <a:rPr lang="de-DE" sz="1400" i="1" dirty="0"/>
              <a:t> </a:t>
            </a:r>
            <a:r>
              <a:rPr lang="de-DE" sz="1400" i="1" dirty="0" err="1"/>
              <a:t>cost</a:t>
            </a:r>
            <a:r>
              <a:rPr lang="de-DE" sz="1400" i="1" dirty="0"/>
              <a:t>: 		1.08 B€</a:t>
            </a:r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52EB3CFF-A64A-B343-877B-D3D24BD9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2A612E2-2B15-2559-5A17-1B77C3C6D1EA}"/>
              </a:ext>
            </a:extLst>
          </p:cNvPr>
          <p:cNvSpPr/>
          <p:nvPr/>
        </p:nvSpPr>
        <p:spPr>
          <a:xfrm>
            <a:off x="2115124" y="4178461"/>
            <a:ext cx="1577200" cy="8333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D6DB05CD-A003-275F-6629-09276ACE95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124" y="2505694"/>
            <a:ext cx="1619545" cy="15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7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DB1C3C-F08A-0CA4-B123-46CB9764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Progress in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15653C-0677-3A48-9731-2131D87B0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9990EF-D6AF-AEA9-FC39-EAEE6C3D4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65" b="24865"/>
          <a:stretch/>
        </p:blipFill>
        <p:spPr>
          <a:xfrm>
            <a:off x="1526781" y="679620"/>
            <a:ext cx="9050612" cy="588793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C1C312-71B6-64BC-FE97-3F9D8650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22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0CB5726-E84A-BD3B-55B2-8D62A45AB8C5}"/>
              </a:ext>
            </a:extLst>
          </p:cNvPr>
          <p:cNvSpPr/>
          <p:nvPr/>
        </p:nvSpPr>
        <p:spPr>
          <a:xfrm>
            <a:off x="9981875" y="2861954"/>
            <a:ext cx="2024080" cy="2873830"/>
          </a:xfrm>
          <a:prstGeom prst="rect">
            <a:avLst/>
          </a:prstGeom>
          <a:solidFill>
            <a:srgbClr val="016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8DB1C3C-F08A-0CA4-B123-46CB9764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EuPRAXIA: Build a Compact &amp; New Facility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15653C-0677-3A48-9731-2131D87B0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EuPRAXIA@SPARClab Review - 6 June 2022</a:t>
            </a:r>
            <a:endParaRPr kumimoji="0" lang="en-GB" sz="1200" b="0" i="1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0ED862-9E85-3552-903D-58A6A6AC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14" b="26025"/>
          <a:stretch/>
        </p:blipFill>
        <p:spPr>
          <a:xfrm>
            <a:off x="1534583" y="782758"/>
            <a:ext cx="9035008" cy="5642744"/>
          </a:xfrm>
          <a:prstGeom prst="rect">
            <a:avLst/>
          </a:prstGeom>
        </p:spPr>
      </p:pic>
      <p:pic>
        <p:nvPicPr>
          <p:cNvPr id="7" name="Grafik 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A4407FA6-E42A-2D4A-4A88-9DFA675DDD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125" y="3829761"/>
            <a:ext cx="1866825" cy="1812539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9E36AE53-BDF3-9B94-CEC0-EB2F89EB1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73" y="2921364"/>
            <a:ext cx="1882483" cy="851550"/>
          </a:xfrm>
          <a:prstGeom prst="rect">
            <a:avLst/>
          </a:prstGeom>
          <a:noFill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4780CF-6FA3-25D2-DA53-9503E99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0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018F7-85D3-9CE1-421C-253AE2B5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6E39C3-743B-EA9A-4051-0ADF374B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>
                <a:latin typeface="Calibri"/>
              </a:rPr>
              <a:t>Preparatory</a:t>
            </a:r>
            <a:r>
              <a:rPr lang="de-CH" sz="3200" dirty="0">
                <a:latin typeface="Calibri"/>
              </a:rPr>
              <a:t> Phase Project</a:t>
            </a:r>
            <a:br>
              <a:rPr lang="de-CH" sz="3200" dirty="0">
                <a:latin typeface="Calibri"/>
              </a:rPr>
            </a:br>
            <a:r>
              <a:rPr lang="de-CH" sz="2400" b="0" i="1" dirty="0" err="1">
                <a:latin typeface="Calibri"/>
              </a:rPr>
              <a:t>Towards</a:t>
            </a:r>
            <a:r>
              <a:rPr lang="de-CH" sz="2400" b="0" i="1" dirty="0">
                <a:latin typeface="Calibri"/>
              </a:rPr>
              <a:t> </a:t>
            </a:r>
            <a:r>
              <a:rPr lang="de-CH" sz="2400" b="0" i="1" dirty="0" err="1">
                <a:latin typeface="Calibri"/>
              </a:rPr>
              <a:t>Full</a:t>
            </a:r>
            <a:r>
              <a:rPr lang="de-CH" sz="2400" b="0" i="1" dirty="0">
                <a:latin typeface="Calibri"/>
              </a:rPr>
              <a:t> Implementation</a:t>
            </a:r>
            <a:endParaRPr lang="de-DE" b="0" i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3BD979-16C2-E81C-8B40-B01B63CE32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EuPRAXIA@SPARClab Review - 6 June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0B877D-D46E-8176-73E4-4DA103C4B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415" y="963536"/>
            <a:ext cx="7367091" cy="53538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7AFE92-A878-40A5-5A26-002B4DFA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24" y="963536"/>
            <a:ext cx="1643026" cy="376809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982A9E8-D236-BBE9-8172-E6604D929501}"/>
              </a:ext>
            </a:extLst>
          </p:cNvPr>
          <p:cNvSpPr txBox="1"/>
          <p:nvPr/>
        </p:nvSpPr>
        <p:spPr>
          <a:xfrm>
            <a:off x="9568771" y="1141666"/>
            <a:ext cx="2439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b="1" dirty="0">
                <a:latin typeface="Aharoni" panose="02010803020104030203" pitchFamily="2" charset="-79"/>
                <a:cs typeface="Aharoni" panose="02010803020104030203" pitchFamily="2" charset="-79"/>
              </a:rPr>
              <a:t>Overall </a:t>
            </a:r>
            <a:r>
              <a:rPr lang="de-DE" b="1" dirty="0" err="1">
                <a:latin typeface="Aharoni" panose="02010803020104030203" pitchFamily="2" charset="-79"/>
                <a:cs typeface="Aharoni" panose="02010803020104030203" pitchFamily="2" charset="-79"/>
              </a:rPr>
              <a:t>project</a:t>
            </a:r>
            <a:r>
              <a:rPr lang="de-DE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b="1" dirty="0" err="1">
                <a:latin typeface="Aharoni" panose="02010803020104030203" pitchFamily="2" charset="-79"/>
                <a:cs typeface="Aharoni" panose="02010803020104030203" pitchFamily="2" charset="-79"/>
              </a:rPr>
              <a:t>ma-nagement</a:t>
            </a:r>
            <a:r>
              <a:rPr lang="de-DE" b="1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de-DE" b="1" dirty="0" err="1">
                <a:latin typeface="Aharoni" panose="02010803020104030203" pitchFamily="2" charset="-79"/>
                <a:cs typeface="Aharoni" panose="02010803020104030203" pitchFamily="2" charset="-79"/>
              </a:rPr>
              <a:t>commu-nication</a:t>
            </a:r>
            <a:r>
              <a:rPr lang="de-DE" b="1" dirty="0">
                <a:latin typeface="Aharoni" panose="02010803020104030203" pitchFamily="2" charset="-79"/>
                <a:cs typeface="Aharoni" panose="02010803020104030203" pitchFamily="2" charset="-79"/>
              </a:rPr>
              <a:t> and out-</a:t>
            </a:r>
            <a:r>
              <a:rPr lang="de-DE" b="1" dirty="0" err="1">
                <a:latin typeface="Aharoni" panose="02010803020104030203" pitchFamily="2" charset="-79"/>
                <a:cs typeface="Aharoni" panose="02010803020104030203" pitchFamily="2" charset="-79"/>
              </a:rPr>
              <a:t>reach</a:t>
            </a:r>
            <a:endParaRPr lang="de-DE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Aft>
                <a:spcPts val="1200"/>
              </a:spcAft>
            </a:pPr>
            <a:r>
              <a:rPr lang="de-DE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WP on </a:t>
            </a:r>
            <a:r>
              <a:rPr lang="de-DE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implemen-tation</a:t>
            </a:r>
            <a:r>
              <a:rPr lang="de-DE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</a:t>
            </a:r>
            <a:r>
              <a:rPr lang="de-DE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ESFRI RI </a:t>
            </a:r>
            <a:r>
              <a:rPr lang="de-DE" sz="1600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de-DE" sz="1600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organization</a:t>
            </a:r>
            <a:r>
              <a:rPr lang="de-DE" sz="1600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legal </a:t>
            </a:r>
            <a:r>
              <a:rPr lang="de-DE" sz="1600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</a:t>
            </a:r>
            <a:r>
              <a:rPr lang="de-DE" sz="1600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de-DE" sz="1600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financing</a:t>
            </a:r>
            <a:r>
              <a:rPr lang="de-DE" sz="1600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de-DE" sz="1600" dirty="0" err="1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users</a:t>
            </a:r>
            <a:r>
              <a:rPr lang="de-DE" sz="1600" dirty="0">
                <a:solidFill>
                  <a:srgbClr val="EE220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de-DE" dirty="0">
                <a:solidFill>
                  <a:srgbClr val="00A2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WPs on </a:t>
            </a:r>
            <a:r>
              <a:rPr lang="de-DE" dirty="0" err="1">
                <a:solidFill>
                  <a:srgbClr val="00A2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technical</a:t>
            </a:r>
            <a:r>
              <a:rPr lang="de-DE" dirty="0">
                <a:solidFill>
                  <a:srgbClr val="00A2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00A2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implementation</a:t>
            </a:r>
            <a:r>
              <a:rPr lang="de-DE" dirty="0">
                <a:solidFill>
                  <a:srgbClr val="00A2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de-DE" dirty="0">
                <a:solidFill>
                  <a:srgbClr val="0171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WP on </a:t>
            </a:r>
            <a:r>
              <a:rPr lang="de-DE" dirty="0" err="1">
                <a:solidFill>
                  <a:srgbClr val="0171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construction</a:t>
            </a:r>
            <a:r>
              <a:rPr lang="de-DE" dirty="0">
                <a:solidFill>
                  <a:srgbClr val="0171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0171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site</a:t>
            </a:r>
            <a:r>
              <a:rPr lang="de-DE" dirty="0">
                <a:solidFill>
                  <a:srgbClr val="0171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1 at LNF/INFN</a:t>
            </a:r>
          </a:p>
          <a:p>
            <a:pPr>
              <a:spcAft>
                <a:spcPts val="1200"/>
              </a:spcAft>
            </a:pPr>
            <a:r>
              <a:rPr lang="de-DE" dirty="0">
                <a:solidFill>
                  <a:srgbClr val="970D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WP on </a:t>
            </a:r>
            <a:r>
              <a:rPr lang="de-DE" dirty="0" err="1">
                <a:solidFill>
                  <a:srgbClr val="970D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construction</a:t>
            </a:r>
            <a:r>
              <a:rPr lang="de-DE" dirty="0">
                <a:solidFill>
                  <a:srgbClr val="970D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dirty="0" err="1">
                <a:solidFill>
                  <a:srgbClr val="970D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site</a:t>
            </a:r>
            <a:r>
              <a:rPr lang="de-DE" dirty="0">
                <a:solidFill>
                  <a:srgbClr val="970D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95591222"/>
      </p:ext>
    </p:extLst>
  </p:cSld>
  <p:clrMapOvr>
    <a:masterClrMapping/>
  </p:clrMapOvr>
</p:sld>
</file>

<file path=ppt/theme/theme1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2655</Words>
  <Application>Microsoft Macintosh PowerPoint</Application>
  <PresentationFormat>Breitbild</PresentationFormat>
  <Paragraphs>517</Paragraphs>
  <Slides>32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32</vt:i4>
      </vt:variant>
    </vt:vector>
  </HeadingPairs>
  <TitlesOfParts>
    <vt:vector size="46" baseType="lpstr">
      <vt:lpstr>Aharoni</vt:lpstr>
      <vt:lpstr>Arial</vt:lpstr>
      <vt:lpstr>Arial Narrow</vt:lpstr>
      <vt:lpstr>Calibri</vt:lpstr>
      <vt:lpstr>Calibri Light</vt:lpstr>
      <vt:lpstr>Helvetica</vt:lpstr>
      <vt:lpstr>MARKER FELT THIN</vt:lpstr>
      <vt:lpstr>Wingdings</vt:lpstr>
      <vt:lpstr>DTS Master</vt:lpstr>
      <vt:lpstr>Inhaltsfolie_Materie</vt:lpstr>
      <vt:lpstr>Inhaltsfolie</vt:lpstr>
      <vt:lpstr>5_Office Theme</vt:lpstr>
      <vt:lpstr>8_Office Theme</vt:lpstr>
      <vt:lpstr>1_Office Theme</vt:lpstr>
      <vt:lpstr>EuPRAXIA – ESFRI and Preparatory Phase Project</vt:lpstr>
      <vt:lpstr>EuPRAXIA – A Project of Many “Firsts“</vt:lpstr>
      <vt:lpstr>Launch 2021 ESFRI Roadmap 7 Dec 2021 </vt:lpstr>
      <vt:lpstr>ESFRI Projects Roadmap 2021</vt:lpstr>
      <vt:lpstr>ESFRI Landmarks Roadmap 2021 (Physical Sciences &amp; Engineering)</vt:lpstr>
      <vt:lpstr>PowerPoint-Präsentation</vt:lpstr>
      <vt:lpstr>Progress in Particle Accelerators</vt:lpstr>
      <vt:lpstr>EuPRAXIA: Build a Compact &amp; New Facility</vt:lpstr>
      <vt:lpstr>Preparatory Phase Project Towards Full Implementation</vt:lpstr>
      <vt:lpstr>EuPRAXIA-PP Consortium I</vt:lpstr>
      <vt:lpstr>EuPRAXIA-PP Consortium II</vt:lpstr>
      <vt:lpstr>EuPRAXIA-PP Consortium III</vt:lpstr>
      <vt:lpstr>EuPRAXIA-PP Consortium IV</vt:lpstr>
      <vt:lpstr>PowerPoint-Präsentation</vt:lpstr>
      <vt:lpstr>Headquarter and Site 1: EuPRAXIA@SPARClab</vt:lpstr>
      <vt:lpstr>LNF Hosts EuPRAXIA Management Office (Preparatory Phase Project Drives Overall EuPRAXIA Scheme)</vt:lpstr>
      <vt:lpstr>Candidate 2nd Sites from CDR</vt:lpstr>
      <vt:lpstr>Selection 2nd EuPRAXIA Site (date for decision legally defined: June 2024)</vt:lpstr>
      <vt:lpstr>Construction Sites Integrated in PP Project</vt:lpstr>
      <vt:lpstr>EuPRAXIA Deliverables and User Interests</vt:lpstr>
      <vt:lpstr>EuPRAXIA Data and E-Infrastructure Concept</vt:lpstr>
      <vt:lpstr>EuPRAXIA Facility Size</vt:lpstr>
      <vt:lpstr>Phased Implementation of Construction Sites</vt:lpstr>
      <vt:lpstr>Towards Full Funding I</vt:lpstr>
      <vt:lpstr>EuPRAXIA Doctoral Network (2023 – 2027)</vt:lpstr>
      <vt:lpstr>Towards Full Funding II</vt:lpstr>
      <vt:lpstr>EuPRAXIA Schedule</vt:lpstr>
      <vt:lpstr>Conclusion</vt:lpstr>
      <vt:lpstr>PowerPoint-Präsentation</vt:lpstr>
      <vt:lpstr>Additional Slides</vt:lpstr>
      <vt:lpstr>Estimated Investment Costs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Ralph W. Assmann</cp:lastModifiedBy>
  <cp:revision>1086</cp:revision>
  <dcterms:created xsi:type="dcterms:W3CDTF">2017-10-27T13:42:35Z</dcterms:created>
  <dcterms:modified xsi:type="dcterms:W3CDTF">2022-06-05T20:41:53Z</dcterms:modified>
</cp:coreProperties>
</file>