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1"/>
  </p:notesMasterIdLst>
  <p:handoutMasterIdLst>
    <p:handoutMasterId r:id="rId42"/>
  </p:handoutMasterIdLst>
  <p:sldIdLst>
    <p:sldId id="375" r:id="rId2"/>
    <p:sldId id="640" r:id="rId3"/>
    <p:sldId id="682" r:id="rId4"/>
    <p:sldId id="610" r:id="rId5"/>
    <p:sldId id="6357" r:id="rId6"/>
    <p:sldId id="587" r:id="rId7"/>
    <p:sldId id="6358" r:id="rId8"/>
    <p:sldId id="6359" r:id="rId9"/>
    <p:sldId id="6360" r:id="rId10"/>
    <p:sldId id="6369" r:id="rId11"/>
    <p:sldId id="6371" r:id="rId12"/>
    <p:sldId id="6372" r:id="rId13"/>
    <p:sldId id="310" r:id="rId14"/>
    <p:sldId id="6374" r:id="rId15"/>
    <p:sldId id="6377" r:id="rId16"/>
    <p:sldId id="6378" r:id="rId17"/>
    <p:sldId id="6379" r:id="rId18"/>
    <p:sldId id="6380" r:id="rId19"/>
    <p:sldId id="6363" r:id="rId20"/>
    <p:sldId id="6364" r:id="rId21"/>
    <p:sldId id="6365" r:id="rId22"/>
    <p:sldId id="6366" r:id="rId23"/>
    <p:sldId id="6368" r:id="rId24"/>
    <p:sldId id="760" r:id="rId25"/>
    <p:sldId id="6376" r:id="rId26"/>
    <p:sldId id="637" r:id="rId27"/>
    <p:sldId id="734" r:id="rId28"/>
    <p:sldId id="420" r:id="rId29"/>
    <p:sldId id="6367" r:id="rId30"/>
    <p:sldId id="638" r:id="rId31"/>
    <p:sldId id="6352" r:id="rId32"/>
    <p:sldId id="620" r:id="rId33"/>
    <p:sldId id="576" r:id="rId34"/>
    <p:sldId id="586" r:id="rId35"/>
    <p:sldId id="612" r:id="rId36"/>
    <p:sldId id="707" r:id="rId37"/>
    <p:sldId id="523" r:id="rId38"/>
    <p:sldId id="679" r:id="rId39"/>
    <p:sldId id="70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00"/>
    <a:srgbClr val="4D0000"/>
    <a:srgbClr val="4A397E"/>
    <a:srgbClr val="ECFFCD"/>
    <a:srgbClr val="C67897"/>
    <a:srgbClr val="F94848"/>
    <a:srgbClr val="6606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854" autoAdjust="0"/>
    <p:restoredTop sz="97807" autoAdjust="0"/>
  </p:normalViewPr>
  <p:slideViewPr>
    <p:cSldViewPr snapToGrid="0" snapToObjects="1">
      <p:cViewPr>
        <p:scale>
          <a:sx n="106" d="100"/>
          <a:sy n="106" d="100"/>
        </p:scale>
        <p:origin x="250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7B5BDB-61F4-F842-836E-371160E0A9B1}" type="datetimeFigureOut">
              <a:rPr lang="en-US" smtClean="0"/>
              <a:pPr/>
              <a:t>11/11/22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8CEC6B-11D2-AE47-A895-534493F13E11}" type="slidenum">
              <a:rPr lang="en-US" smtClean="0"/>
              <a:pPr/>
              <a:t>‹#›</a:t>
            </a:fld>
            <a:endParaRPr lang="en-US" dirty="0"/>
          </a:p>
        </p:txBody>
      </p:sp>
    </p:spTree>
    <p:extLst>
      <p:ext uri="{BB962C8B-B14F-4D97-AF65-F5344CB8AC3E}">
        <p14:creationId xmlns:p14="http://schemas.microsoft.com/office/powerpoint/2010/main" val="18918122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3CE651-C5BB-E543-8294-7D944FCBCB81}" type="datetimeFigureOut">
              <a:rPr lang="en-US" smtClean="0"/>
              <a:pPr/>
              <a:t>11/11/22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4A254F-9F57-114D-86BE-FFC886BA4761}" type="slidenum">
              <a:rPr lang="en-US" smtClean="0"/>
              <a:pPr/>
              <a:t>‹#›</a:t>
            </a:fld>
            <a:endParaRPr lang="en-US" dirty="0"/>
          </a:p>
        </p:txBody>
      </p:sp>
    </p:spTree>
    <p:extLst>
      <p:ext uri="{BB962C8B-B14F-4D97-AF65-F5344CB8AC3E}">
        <p14:creationId xmlns:p14="http://schemas.microsoft.com/office/powerpoint/2010/main" val="38414566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latin typeface="Avenir Next" panose="020B0503020202020204" pitchFamily="34" charset="0"/>
              </a:rPr>
              <a:t>Aluminum target</a:t>
            </a:r>
          </a:p>
          <a:p>
            <a:pPr algn="just"/>
            <a:r>
              <a:rPr lang="en-US" sz="1200">
                <a:latin typeface="Avenir Next Ultra Light" panose="020B0203020202020204" pitchFamily="34" charset="77"/>
              </a:rPr>
              <a:t> </a:t>
            </a:r>
            <a:r>
              <a:rPr lang="en-US" sz="1200">
                <a:latin typeface="Avenir Next" panose="020B0503020202020204" pitchFamily="34" charset="0"/>
              </a:rPr>
              <a:t>37  Al foils with a 100 </a:t>
            </a:r>
            <a:r>
              <a:rPr lang="el-GR" sz="1200">
                <a:latin typeface="Avenir Next" panose="020B0503020202020204" pitchFamily="34" charset="0"/>
              </a:rPr>
              <a:t>μ</a:t>
            </a:r>
            <a:r>
              <a:rPr lang="en-US" sz="1200">
                <a:latin typeface="Avenir Next" panose="020B0503020202020204" pitchFamily="34" charset="0"/>
              </a:rPr>
              <a:t>m thickness;  the material choice is a compromise between the  </a:t>
            </a:r>
            <a:r>
              <a:rPr lang="el-GR" sz="1200">
                <a:latin typeface="Avenir Next" panose="020B0503020202020204" pitchFamily="34" charset="0"/>
              </a:rPr>
              <a:t>μ </a:t>
            </a:r>
            <a:r>
              <a:rPr lang="en-US" sz="1200">
                <a:latin typeface="Avenir Next" panose="020B0503020202020204" pitchFamily="34" charset="0"/>
              </a:rPr>
              <a:t>life time and E</a:t>
            </a:r>
            <a:r>
              <a:rPr lang="en-US" sz="1200" baseline="-25000">
                <a:latin typeface="Avenir Next" panose="020B0503020202020204" pitchFamily="34" charset="0"/>
              </a:rPr>
              <a:t>CE</a:t>
            </a:r>
          </a:p>
          <a:p>
            <a:r>
              <a:rPr lang="en-US" b="1">
                <a:latin typeface="Avenir Next" panose="020B0503020202020204" pitchFamily="34" charset="0"/>
              </a:rPr>
              <a:t>Proton absorbers</a:t>
            </a:r>
          </a:p>
          <a:p>
            <a:pPr algn="just"/>
            <a:r>
              <a:rPr lang="en-US" sz="1200">
                <a:latin typeface="Avenir Next" panose="020B0503020202020204" pitchFamily="34" charset="0"/>
              </a:rPr>
              <a:t>made of  high-density polyethylene; designed in order to reduce proton flux on the tracker and minimize energy loss</a:t>
            </a:r>
          </a:p>
          <a:p>
            <a:r>
              <a:rPr lang="en-US" b="1">
                <a:latin typeface="Avenir Next" panose="020B0503020202020204" pitchFamily="34" charset="0"/>
              </a:rPr>
              <a:t>Tracker</a:t>
            </a:r>
          </a:p>
          <a:p>
            <a:r>
              <a:rPr lang="it-IT" sz="1200"/>
              <a:t> </a:t>
            </a:r>
            <a:r>
              <a:rPr lang="it-IT" sz="1200" err="1">
                <a:latin typeface="Avenir Next" panose="020B0503020202020204" pitchFamily="34" charset="0"/>
              </a:rPr>
              <a:t>Identify</a:t>
            </a:r>
            <a:r>
              <a:rPr lang="it-IT" sz="1200">
                <a:latin typeface="Avenir Next" panose="020B0503020202020204" pitchFamily="34" charset="0"/>
              </a:rPr>
              <a:t> and </a:t>
            </a:r>
            <a:r>
              <a:rPr lang="it-IT" sz="1200" err="1">
                <a:latin typeface="Avenir Next" panose="020B0503020202020204" pitchFamily="34" charset="0"/>
              </a:rPr>
              <a:t>make</a:t>
            </a:r>
            <a:r>
              <a:rPr lang="it-IT" sz="1200">
                <a:latin typeface="Avenir Next" panose="020B0503020202020204" pitchFamily="34" charset="0"/>
              </a:rPr>
              <a:t> </a:t>
            </a:r>
            <a:r>
              <a:rPr lang="it-IT" sz="1200" err="1">
                <a:latin typeface="Avenir Next" panose="020B0503020202020204" pitchFamily="34" charset="0"/>
              </a:rPr>
              <a:t>precision</a:t>
            </a:r>
            <a:r>
              <a:rPr lang="it-IT" sz="1200">
                <a:latin typeface="Avenir Next" panose="020B0503020202020204" pitchFamily="34" charset="0"/>
              </a:rPr>
              <a:t> </a:t>
            </a:r>
            <a:r>
              <a:rPr lang="it-IT" sz="1200" err="1">
                <a:latin typeface="Avenir Next" panose="020B0503020202020204" pitchFamily="34" charset="0"/>
              </a:rPr>
              <a:t>momentum</a:t>
            </a:r>
            <a:r>
              <a:rPr lang="it-IT" sz="1200">
                <a:latin typeface="Avenir Next" panose="020B0503020202020204" pitchFamily="34" charset="0"/>
              </a:rPr>
              <a:t> </a:t>
            </a:r>
            <a:r>
              <a:rPr lang="it-IT" sz="1200" err="1">
                <a:latin typeface="Avenir Next" panose="020B0503020202020204" pitchFamily="34" charset="0"/>
              </a:rPr>
              <a:t>measurement</a:t>
            </a:r>
            <a:r>
              <a:rPr lang="it-IT" sz="1200">
                <a:latin typeface="Avenir Next" panose="020B0503020202020204" pitchFamily="34" charset="0"/>
              </a:rPr>
              <a:t> of ~105MeV/c </a:t>
            </a:r>
            <a:r>
              <a:rPr lang="it-IT" sz="1200" err="1">
                <a:latin typeface="Avenir Next" panose="020B0503020202020204" pitchFamily="34" charset="0"/>
              </a:rPr>
              <a:t>electrons</a:t>
            </a:r>
            <a:endParaRPr lang="en-US" sz="1200">
              <a:latin typeface="Avenir Next" panose="020B0503020202020204" pitchFamily="34" charset="0"/>
            </a:endParaRPr>
          </a:p>
          <a:p>
            <a:r>
              <a:rPr lang="en-US" b="1">
                <a:latin typeface="Avenir Next" panose="020B0503020202020204" pitchFamily="34" charset="0"/>
              </a:rPr>
              <a:t>Calorimeter</a:t>
            </a:r>
          </a:p>
          <a:p>
            <a:r>
              <a:rPr lang="en-US" sz="1200">
                <a:latin typeface="Avenir Next" panose="020B0503020202020204" pitchFamily="34" charset="0"/>
              </a:rPr>
              <a:t>2 disks of </a:t>
            </a:r>
            <a:r>
              <a:rPr lang="en-US" sz="1200" err="1">
                <a:latin typeface="Avenir Next" panose="020B0503020202020204" pitchFamily="34" charset="0"/>
              </a:rPr>
              <a:t>CsI</a:t>
            </a:r>
            <a:r>
              <a:rPr lang="en-US" sz="1200">
                <a:latin typeface="Avenir Next" panose="020B0503020202020204" pitchFamily="34" charset="0"/>
              </a:rPr>
              <a:t> crystals; used for Particle Identification; </a:t>
            </a:r>
            <a:r>
              <a:rPr lang="el-GR" sz="1200">
                <a:latin typeface="Avenir Next" panose="020B0503020202020204" pitchFamily="34" charset="0"/>
              </a:rPr>
              <a:t>σ</a:t>
            </a:r>
            <a:r>
              <a:rPr lang="en-US" sz="1200">
                <a:latin typeface="Avenir Next" panose="020B0503020202020204" pitchFamily="34" charset="0"/>
              </a:rPr>
              <a:t>E</a:t>
            </a:r>
            <a:r>
              <a:rPr lang="en-US">
                <a:latin typeface="Avenir Next" panose="020B0503020202020204" pitchFamily="34" charset="0"/>
              </a:rPr>
              <a:t>&lt;10%</a:t>
            </a:r>
          </a:p>
          <a:p>
            <a:r>
              <a:rPr lang="en-US" b="1">
                <a:latin typeface="Avenir Next" panose="020B0503020202020204" pitchFamily="34" charset="0"/>
              </a:rPr>
              <a:t>Muon Beam Stop</a:t>
            </a:r>
          </a:p>
          <a:p>
            <a:r>
              <a:rPr lang="it-IT" sz="1200" err="1">
                <a:latin typeface="Avenir Next" panose="020B0503020202020204" pitchFamily="34" charset="0"/>
              </a:rPr>
              <a:t>several</a:t>
            </a:r>
            <a:r>
              <a:rPr lang="it-IT" sz="1200">
                <a:latin typeface="Avenir Next" panose="020B0503020202020204" pitchFamily="34" charset="0"/>
              </a:rPr>
              <a:t> </a:t>
            </a:r>
            <a:r>
              <a:rPr lang="it-IT" sz="1200" err="1">
                <a:latin typeface="Avenir Next" panose="020B0503020202020204" pitchFamily="34" charset="0"/>
              </a:rPr>
              <a:t>concentric</a:t>
            </a:r>
            <a:r>
              <a:rPr lang="it-IT" sz="1200">
                <a:latin typeface="Avenir Next" panose="020B0503020202020204" pitchFamily="34" charset="0"/>
              </a:rPr>
              <a:t> </a:t>
            </a:r>
            <a:r>
              <a:rPr lang="it-IT" sz="1200" err="1">
                <a:latin typeface="Avenir Next" panose="020B0503020202020204" pitchFamily="34" charset="0"/>
              </a:rPr>
              <a:t>cylindrical</a:t>
            </a:r>
            <a:r>
              <a:rPr lang="it-IT" sz="1200">
                <a:latin typeface="Avenir Next" panose="020B0503020202020204" pitchFamily="34" charset="0"/>
              </a:rPr>
              <a:t> </a:t>
            </a:r>
            <a:r>
              <a:rPr lang="it-IT" sz="1200" err="1">
                <a:latin typeface="Avenir Next" panose="020B0503020202020204" pitchFamily="34" charset="0"/>
              </a:rPr>
              <a:t>structures</a:t>
            </a:r>
            <a:r>
              <a:rPr lang="it-IT" sz="1200">
                <a:latin typeface="Avenir Next" panose="020B0503020202020204" pitchFamily="34" charset="0"/>
              </a:rPr>
              <a:t> of </a:t>
            </a:r>
            <a:r>
              <a:rPr lang="it-IT" sz="1200" err="1">
                <a:latin typeface="Avenir Next" panose="020B0503020202020204" pitchFamily="34" charset="0"/>
              </a:rPr>
              <a:t>stainless</a:t>
            </a:r>
            <a:r>
              <a:rPr lang="it-IT" sz="1200">
                <a:latin typeface="Avenir Next" panose="020B0503020202020204" pitchFamily="34" charset="0"/>
              </a:rPr>
              <a:t> </a:t>
            </a:r>
            <a:r>
              <a:rPr lang="it-IT" sz="1200" err="1">
                <a:latin typeface="Avenir Next" panose="020B0503020202020204" pitchFamily="34" charset="0"/>
              </a:rPr>
              <a:t>steel</a:t>
            </a:r>
            <a:r>
              <a:rPr lang="it-IT" sz="1200">
                <a:latin typeface="Avenir Next" panose="020B0503020202020204" pitchFamily="34" charset="0"/>
              </a:rPr>
              <a:t> and high </a:t>
            </a:r>
            <a:r>
              <a:rPr lang="it-IT" sz="1200" err="1">
                <a:latin typeface="Avenir Next" panose="020B0503020202020204" pitchFamily="34" charset="0"/>
              </a:rPr>
              <a:t>density</a:t>
            </a:r>
            <a:r>
              <a:rPr lang="it-IT" sz="1200">
                <a:latin typeface="Avenir Next" panose="020B0503020202020204" pitchFamily="34" charset="0"/>
              </a:rPr>
              <a:t> </a:t>
            </a:r>
            <a:r>
              <a:rPr lang="it-IT" sz="1200" err="1">
                <a:latin typeface="Avenir Next" panose="020B0503020202020204" pitchFamily="34" charset="0"/>
              </a:rPr>
              <a:t>polyethylene</a:t>
            </a:r>
            <a:r>
              <a:rPr lang="it-IT" sz="1200">
                <a:latin typeface="Avenir Next" panose="020B0503020202020204" pitchFamily="34" charset="0"/>
              </a:rPr>
              <a:t>; </a:t>
            </a:r>
            <a:r>
              <a:rPr lang="it-IT" sz="1200" err="1">
                <a:latin typeface="Avenir Next" panose="020B0503020202020204" pitchFamily="34" charset="0"/>
              </a:rPr>
              <a:t>absorbs</a:t>
            </a:r>
            <a:r>
              <a:rPr lang="it-IT" sz="1200">
                <a:latin typeface="Avenir Next" panose="020B0503020202020204" pitchFamily="34" charset="0"/>
              </a:rPr>
              <a:t> </a:t>
            </a:r>
            <a:r>
              <a:rPr lang="it-IT" sz="1200" err="1">
                <a:latin typeface="Avenir Next" panose="020B0503020202020204" pitchFamily="34" charset="0"/>
              </a:rPr>
              <a:t>beam</a:t>
            </a:r>
            <a:r>
              <a:rPr lang="it-IT" sz="1200">
                <a:latin typeface="Avenir Next" panose="020B0503020202020204" pitchFamily="34" charset="0"/>
              </a:rPr>
              <a:t> </a:t>
            </a:r>
            <a:r>
              <a:rPr lang="it-IT" sz="1200" err="1">
                <a:latin typeface="Avenir Next" panose="020B0503020202020204" pitchFamily="34" charset="0"/>
              </a:rPr>
              <a:t>particles</a:t>
            </a:r>
            <a:r>
              <a:rPr lang="it-IT" sz="1200">
                <a:latin typeface="Avenir Next" panose="020B0503020202020204" pitchFamily="34" charset="0"/>
              </a:rPr>
              <a:t> </a:t>
            </a:r>
            <a:r>
              <a:rPr lang="it-IT" sz="1200" err="1">
                <a:latin typeface="Avenir Next" panose="020B0503020202020204" pitchFamily="34" charset="0"/>
              </a:rPr>
              <a:t>at</a:t>
            </a:r>
            <a:r>
              <a:rPr lang="it-IT" sz="1200">
                <a:latin typeface="Avenir Next" panose="020B0503020202020204" pitchFamily="34" charset="0"/>
              </a:rPr>
              <a:t> the end of DS</a:t>
            </a:r>
          </a:p>
          <a:p>
            <a:endParaRPr lang="en-US">
              <a:latin typeface="Avenir Next" panose="020B0503020202020204" pitchFamily="34" charset="0"/>
            </a:endParaRPr>
          </a:p>
          <a:p>
            <a:endParaRPr lang="en-US"/>
          </a:p>
        </p:txBody>
      </p:sp>
      <p:sp>
        <p:nvSpPr>
          <p:cNvPr id="4" name="Slide Number Placeholder 3"/>
          <p:cNvSpPr>
            <a:spLocks noGrp="1"/>
          </p:cNvSpPr>
          <p:nvPr>
            <p:ph type="sldNum" sz="quarter" idx="5"/>
          </p:nvPr>
        </p:nvSpPr>
        <p:spPr/>
        <p:txBody>
          <a:bodyPr/>
          <a:lstStyle/>
          <a:p>
            <a:fld id="{ED9B1439-CB1C-034B-9728-64BD333FF754}" type="slidenum">
              <a:rPr lang="en-US" smtClean="0"/>
              <a:t>12</a:t>
            </a:fld>
            <a:endParaRPr lang="en-US"/>
          </a:p>
        </p:txBody>
      </p:sp>
    </p:spTree>
    <p:extLst>
      <p:ext uri="{BB962C8B-B14F-4D97-AF65-F5344CB8AC3E}">
        <p14:creationId xmlns:p14="http://schemas.microsoft.com/office/powerpoint/2010/main" val="101499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latin typeface="Avenir Next" panose="020B0503020202020204" pitchFamily="34" charset="0"/>
              </a:rPr>
              <a:t>Aluminum target</a:t>
            </a:r>
          </a:p>
          <a:p>
            <a:pPr algn="just"/>
            <a:r>
              <a:rPr lang="en-US" sz="1200">
                <a:latin typeface="Avenir Next Ultra Light" panose="020B0203020202020204" pitchFamily="34" charset="77"/>
              </a:rPr>
              <a:t> </a:t>
            </a:r>
            <a:r>
              <a:rPr lang="en-US" sz="1200">
                <a:latin typeface="Avenir Next" panose="020B0503020202020204" pitchFamily="34" charset="0"/>
              </a:rPr>
              <a:t>37  Al foils with a 100 </a:t>
            </a:r>
            <a:r>
              <a:rPr lang="el-GR" sz="1200">
                <a:latin typeface="Avenir Next" panose="020B0503020202020204" pitchFamily="34" charset="0"/>
              </a:rPr>
              <a:t>μ</a:t>
            </a:r>
            <a:r>
              <a:rPr lang="en-US" sz="1200">
                <a:latin typeface="Avenir Next" panose="020B0503020202020204" pitchFamily="34" charset="0"/>
              </a:rPr>
              <a:t>m thickness;  the material choice is a compromise between the  </a:t>
            </a:r>
            <a:r>
              <a:rPr lang="el-GR" sz="1200">
                <a:latin typeface="Avenir Next" panose="020B0503020202020204" pitchFamily="34" charset="0"/>
              </a:rPr>
              <a:t>μ </a:t>
            </a:r>
            <a:r>
              <a:rPr lang="en-US" sz="1200">
                <a:latin typeface="Avenir Next" panose="020B0503020202020204" pitchFamily="34" charset="0"/>
              </a:rPr>
              <a:t>life time and E</a:t>
            </a:r>
            <a:r>
              <a:rPr lang="en-US" sz="1200" baseline="-25000">
                <a:latin typeface="Avenir Next" panose="020B0503020202020204" pitchFamily="34" charset="0"/>
              </a:rPr>
              <a:t>CE</a:t>
            </a:r>
          </a:p>
          <a:p>
            <a:r>
              <a:rPr lang="en-US" b="1">
                <a:latin typeface="Avenir Next" panose="020B0503020202020204" pitchFamily="34" charset="0"/>
              </a:rPr>
              <a:t>Proton absorbers</a:t>
            </a:r>
          </a:p>
          <a:p>
            <a:pPr algn="just"/>
            <a:r>
              <a:rPr lang="en-US" sz="1200">
                <a:latin typeface="Avenir Next" panose="020B0503020202020204" pitchFamily="34" charset="0"/>
              </a:rPr>
              <a:t>made of  high-density polyethylene; designed in order to reduce proton flux on the tracker and minimize energy loss</a:t>
            </a:r>
          </a:p>
          <a:p>
            <a:r>
              <a:rPr lang="en-US" b="1">
                <a:latin typeface="Avenir Next" panose="020B0503020202020204" pitchFamily="34" charset="0"/>
              </a:rPr>
              <a:t>Tracker</a:t>
            </a:r>
          </a:p>
          <a:p>
            <a:r>
              <a:rPr lang="it-IT" sz="1200"/>
              <a:t> </a:t>
            </a:r>
            <a:r>
              <a:rPr lang="it-IT" sz="1200" err="1">
                <a:latin typeface="Avenir Next" panose="020B0503020202020204" pitchFamily="34" charset="0"/>
              </a:rPr>
              <a:t>Identify</a:t>
            </a:r>
            <a:r>
              <a:rPr lang="it-IT" sz="1200">
                <a:latin typeface="Avenir Next" panose="020B0503020202020204" pitchFamily="34" charset="0"/>
              </a:rPr>
              <a:t> and </a:t>
            </a:r>
            <a:r>
              <a:rPr lang="it-IT" sz="1200" err="1">
                <a:latin typeface="Avenir Next" panose="020B0503020202020204" pitchFamily="34" charset="0"/>
              </a:rPr>
              <a:t>make</a:t>
            </a:r>
            <a:r>
              <a:rPr lang="it-IT" sz="1200">
                <a:latin typeface="Avenir Next" panose="020B0503020202020204" pitchFamily="34" charset="0"/>
              </a:rPr>
              <a:t> </a:t>
            </a:r>
            <a:r>
              <a:rPr lang="it-IT" sz="1200" err="1">
                <a:latin typeface="Avenir Next" panose="020B0503020202020204" pitchFamily="34" charset="0"/>
              </a:rPr>
              <a:t>precision</a:t>
            </a:r>
            <a:r>
              <a:rPr lang="it-IT" sz="1200">
                <a:latin typeface="Avenir Next" panose="020B0503020202020204" pitchFamily="34" charset="0"/>
              </a:rPr>
              <a:t> </a:t>
            </a:r>
            <a:r>
              <a:rPr lang="it-IT" sz="1200" err="1">
                <a:latin typeface="Avenir Next" panose="020B0503020202020204" pitchFamily="34" charset="0"/>
              </a:rPr>
              <a:t>momentum</a:t>
            </a:r>
            <a:r>
              <a:rPr lang="it-IT" sz="1200">
                <a:latin typeface="Avenir Next" panose="020B0503020202020204" pitchFamily="34" charset="0"/>
              </a:rPr>
              <a:t> </a:t>
            </a:r>
            <a:r>
              <a:rPr lang="it-IT" sz="1200" err="1">
                <a:latin typeface="Avenir Next" panose="020B0503020202020204" pitchFamily="34" charset="0"/>
              </a:rPr>
              <a:t>measurement</a:t>
            </a:r>
            <a:r>
              <a:rPr lang="it-IT" sz="1200">
                <a:latin typeface="Avenir Next" panose="020B0503020202020204" pitchFamily="34" charset="0"/>
              </a:rPr>
              <a:t> of ~105MeV/c </a:t>
            </a:r>
            <a:r>
              <a:rPr lang="it-IT" sz="1200" err="1">
                <a:latin typeface="Avenir Next" panose="020B0503020202020204" pitchFamily="34" charset="0"/>
              </a:rPr>
              <a:t>electrons</a:t>
            </a:r>
            <a:endParaRPr lang="en-US" sz="1200">
              <a:latin typeface="Avenir Next" panose="020B0503020202020204" pitchFamily="34" charset="0"/>
            </a:endParaRPr>
          </a:p>
          <a:p>
            <a:r>
              <a:rPr lang="en-US" b="1">
                <a:latin typeface="Avenir Next" panose="020B0503020202020204" pitchFamily="34" charset="0"/>
              </a:rPr>
              <a:t>Calorimeter</a:t>
            </a:r>
          </a:p>
          <a:p>
            <a:r>
              <a:rPr lang="en-US" sz="1200">
                <a:latin typeface="Avenir Next" panose="020B0503020202020204" pitchFamily="34" charset="0"/>
              </a:rPr>
              <a:t>2 disks of </a:t>
            </a:r>
            <a:r>
              <a:rPr lang="en-US" sz="1200" err="1">
                <a:latin typeface="Avenir Next" panose="020B0503020202020204" pitchFamily="34" charset="0"/>
              </a:rPr>
              <a:t>CsI</a:t>
            </a:r>
            <a:r>
              <a:rPr lang="en-US" sz="1200">
                <a:latin typeface="Avenir Next" panose="020B0503020202020204" pitchFamily="34" charset="0"/>
              </a:rPr>
              <a:t> crystals; used for Particle Identification; </a:t>
            </a:r>
            <a:r>
              <a:rPr lang="el-GR" sz="1200">
                <a:latin typeface="Avenir Next" panose="020B0503020202020204" pitchFamily="34" charset="0"/>
              </a:rPr>
              <a:t>σ</a:t>
            </a:r>
            <a:r>
              <a:rPr lang="en-US" sz="1200">
                <a:latin typeface="Avenir Next" panose="020B0503020202020204" pitchFamily="34" charset="0"/>
              </a:rPr>
              <a:t>E</a:t>
            </a:r>
            <a:r>
              <a:rPr lang="en-US">
                <a:latin typeface="Avenir Next" panose="020B0503020202020204" pitchFamily="34" charset="0"/>
              </a:rPr>
              <a:t>&lt;10%</a:t>
            </a:r>
          </a:p>
          <a:p>
            <a:r>
              <a:rPr lang="en-US" b="1">
                <a:latin typeface="Avenir Next" panose="020B0503020202020204" pitchFamily="34" charset="0"/>
              </a:rPr>
              <a:t>Muon Beam Stop</a:t>
            </a:r>
          </a:p>
          <a:p>
            <a:r>
              <a:rPr lang="it-IT" sz="1200" err="1">
                <a:latin typeface="Avenir Next" panose="020B0503020202020204" pitchFamily="34" charset="0"/>
              </a:rPr>
              <a:t>several</a:t>
            </a:r>
            <a:r>
              <a:rPr lang="it-IT" sz="1200">
                <a:latin typeface="Avenir Next" panose="020B0503020202020204" pitchFamily="34" charset="0"/>
              </a:rPr>
              <a:t> </a:t>
            </a:r>
            <a:r>
              <a:rPr lang="it-IT" sz="1200" err="1">
                <a:latin typeface="Avenir Next" panose="020B0503020202020204" pitchFamily="34" charset="0"/>
              </a:rPr>
              <a:t>concentric</a:t>
            </a:r>
            <a:r>
              <a:rPr lang="it-IT" sz="1200">
                <a:latin typeface="Avenir Next" panose="020B0503020202020204" pitchFamily="34" charset="0"/>
              </a:rPr>
              <a:t> </a:t>
            </a:r>
            <a:r>
              <a:rPr lang="it-IT" sz="1200" err="1">
                <a:latin typeface="Avenir Next" panose="020B0503020202020204" pitchFamily="34" charset="0"/>
              </a:rPr>
              <a:t>cylindrical</a:t>
            </a:r>
            <a:r>
              <a:rPr lang="it-IT" sz="1200">
                <a:latin typeface="Avenir Next" panose="020B0503020202020204" pitchFamily="34" charset="0"/>
              </a:rPr>
              <a:t> </a:t>
            </a:r>
            <a:r>
              <a:rPr lang="it-IT" sz="1200" err="1">
                <a:latin typeface="Avenir Next" panose="020B0503020202020204" pitchFamily="34" charset="0"/>
              </a:rPr>
              <a:t>structures</a:t>
            </a:r>
            <a:r>
              <a:rPr lang="it-IT" sz="1200">
                <a:latin typeface="Avenir Next" panose="020B0503020202020204" pitchFamily="34" charset="0"/>
              </a:rPr>
              <a:t> of </a:t>
            </a:r>
            <a:r>
              <a:rPr lang="it-IT" sz="1200" err="1">
                <a:latin typeface="Avenir Next" panose="020B0503020202020204" pitchFamily="34" charset="0"/>
              </a:rPr>
              <a:t>stainless</a:t>
            </a:r>
            <a:r>
              <a:rPr lang="it-IT" sz="1200">
                <a:latin typeface="Avenir Next" panose="020B0503020202020204" pitchFamily="34" charset="0"/>
              </a:rPr>
              <a:t> </a:t>
            </a:r>
            <a:r>
              <a:rPr lang="it-IT" sz="1200" err="1">
                <a:latin typeface="Avenir Next" panose="020B0503020202020204" pitchFamily="34" charset="0"/>
              </a:rPr>
              <a:t>steel</a:t>
            </a:r>
            <a:r>
              <a:rPr lang="it-IT" sz="1200">
                <a:latin typeface="Avenir Next" panose="020B0503020202020204" pitchFamily="34" charset="0"/>
              </a:rPr>
              <a:t> and high </a:t>
            </a:r>
            <a:r>
              <a:rPr lang="it-IT" sz="1200" err="1">
                <a:latin typeface="Avenir Next" panose="020B0503020202020204" pitchFamily="34" charset="0"/>
              </a:rPr>
              <a:t>density</a:t>
            </a:r>
            <a:r>
              <a:rPr lang="it-IT" sz="1200">
                <a:latin typeface="Avenir Next" panose="020B0503020202020204" pitchFamily="34" charset="0"/>
              </a:rPr>
              <a:t> </a:t>
            </a:r>
            <a:r>
              <a:rPr lang="it-IT" sz="1200" err="1">
                <a:latin typeface="Avenir Next" panose="020B0503020202020204" pitchFamily="34" charset="0"/>
              </a:rPr>
              <a:t>polyethylene</a:t>
            </a:r>
            <a:r>
              <a:rPr lang="it-IT" sz="1200">
                <a:latin typeface="Avenir Next" panose="020B0503020202020204" pitchFamily="34" charset="0"/>
              </a:rPr>
              <a:t>; </a:t>
            </a:r>
            <a:r>
              <a:rPr lang="it-IT" sz="1200" err="1">
                <a:latin typeface="Avenir Next" panose="020B0503020202020204" pitchFamily="34" charset="0"/>
              </a:rPr>
              <a:t>absorbs</a:t>
            </a:r>
            <a:r>
              <a:rPr lang="it-IT" sz="1200">
                <a:latin typeface="Avenir Next" panose="020B0503020202020204" pitchFamily="34" charset="0"/>
              </a:rPr>
              <a:t> </a:t>
            </a:r>
            <a:r>
              <a:rPr lang="it-IT" sz="1200" err="1">
                <a:latin typeface="Avenir Next" panose="020B0503020202020204" pitchFamily="34" charset="0"/>
              </a:rPr>
              <a:t>beam</a:t>
            </a:r>
            <a:r>
              <a:rPr lang="it-IT" sz="1200">
                <a:latin typeface="Avenir Next" panose="020B0503020202020204" pitchFamily="34" charset="0"/>
              </a:rPr>
              <a:t> </a:t>
            </a:r>
            <a:r>
              <a:rPr lang="it-IT" sz="1200" err="1">
                <a:latin typeface="Avenir Next" panose="020B0503020202020204" pitchFamily="34" charset="0"/>
              </a:rPr>
              <a:t>particles</a:t>
            </a:r>
            <a:r>
              <a:rPr lang="it-IT" sz="1200">
                <a:latin typeface="Avenir Next" panose="020B0503020202020204" pitchFamily="34" charset="0"/>
              </a:rPr>
              <a:t> </a:t>
            </a:r>
            <a:r>
              <a:rPr lang="it-IT" sz="1200" err="1">
                <a:latin typeface="Avenir Next" panose="020B0503020202020204" pitchFamily="34" charset="0"/>
              </a:rPr>
              <a:t>at</a:t>
            </a:r>
            <a:r>
              <a:rPr lang="it-IT" sz="1200">
                <a:latin typeface="Avenir Next" panose="020B0503020202020204" pitchFamily="34" charset="0"/>
              </a:rPr>
              <a:t> the end of DS</a:t>
            </a:r>
          </a:p>
          <a:p>
            <a:endParaRPr lang="en-US">
              <a:latin typeface="Avenir Next" panose="020B0503020202020204" pitchFamily="34" charset="0"/>
            </a:endParaRPr>
          </a:p>
          <a:p>
            <a:endParaRPr lang="en-US"/>
          </a:p>
        </p:txBody>
      </p:sp>
      <p:sp>
        <p:nvSpPr>
          <p:cNvPr id="4" name="Slide Number Placeholder 3"/>
          <p:cNvSpPr>
            <a:spLocks noGrp="1"/>
          </p:cNvSpPr>
          <p:nvPr>
            <p:ph type="sldNum" sz="quarter" idx="5"/>
          </p:nvPr>
        </p:nvSpPr>
        <p:spPr/>
        <p:txBody>
          <a:bodyPr/>
          <a:lstStyle/>
          <a:p>
            <a:fld id="{ED9B1439-CB1C-034B-9728-64BD333FF754}" type="slidenum">
              <a:rPr lang="en-US" smtClean="0"/>
              <a:t>13</a:t>
            </a:fld>
            <a:endParaRPr lang="en-US"/>
          </a:p>
        </p:txBody>
      </p:sp>
    </p:spTree>
    <p:extLst>
      <p:ext uri="{BB962C8B-B14F-4D97-AF65-F5344CB8AC3E}">
        <p14:creationId xmlns:p14="http://schemas.microsoft.com/office/powerpoint/2010/main" val="336608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latin typeface="Avenir Next" panose="020B0503020202020204" pitchFamily="34" charset="0"/>
              </a:rPr>
              <a:t>Aluminum target</a:t>
            </a:r>
          </a:p>
          <a:p>
            <a:pPr algn="just"/>
            <a:r>
              <a:rPr lang="en-US" sz="1200">
                <a:latin typeface="Avenir Next Ultra Light" panose="020B0203020202020204" pitchFamily="34" charset="77"/>
              </a:rPr>
              <a:t> </a:t>
            </a:r>
            <a:r>
              <a:rPr lang="en-US" sz="1200">
                <a:latin typeface="Avenir Next" panose="020B0503020202020204" pitchFamily="34" charset="0"/>
              </a:rPr>
              <a:t>37  Al foils with a 100 </a:t>
            </a:r>
            <a:r>
              <a:rPr lang="el-GR" sz="1200">
                <a:latin typeface="Avenir Next" panose="020B0503020202020204" pitchFamily="34" charset="0"/>
              </a:rPr>
              <a:t>μ</a:t>
            </a:r>
            <a:r>
              <a:rPr lang="en-US" sz="1200">
                <a:latin typeface="Avenir Next" panose="020B0503020202020204" pitchFamily="34" charset="0"/>
              </a:rPr>
              <a:t>m thickness;  the material choice is a compromise between the  </a:t>
            </a:r>
            <a:r>
              <a:rPr lang="el-GR" sz="1200">
                <a:latin typeface="Avenir Next" panose="020B0503020202020204" pitchFamily="34" charset="0"/>
              </a:rPr>
              <a:t>μ </a:t>
            </a:r>
            <a:r>
              <a:rPr lang="en-US" sz="1200">
                <a:latin typeface="Avenir Next" panose="020B0503020202020204" pitchFamily="34" charset="0"/>
              </a:rPr>
              <a:t>life time and E</a:t>
            </a:r>
            <a:r>
              <a:rPr lang="en-US" sz="1200" baseline="-25000">
                <a:latin typeface="Avenir Next" panose="020B0503020202020204" pitchFamily="34" charset="0"/>
              </a:rPr>
              <a:t>CE</a:t>
            </a:r>
          </a:p>
          <a:p>
            <a:r>
              <a:rPr lang="en-US" b="1">
                <a:latin typeface="Avenir Next" panose="020B0503020202020204" pitchFamily="34" charset="0"/>
              </a:rPr>
              <a:t>Proton absorbers</a:t>
            </a:r>
          </a:p>
          <a:p>
            <a:pPr algn="just"/>
            <a:r>
              <a:rPr lang="en-US" sz="1200">
                <a:latin typeface="Avenir Next" panose="020B0503020202020204" pitchFamily="34" charset="0"/>
              </a:rPr>
              <a:t>made of  high-density polyethylene; designed in order to reduce proton flux on the tracker and minimize energy loss</a:t>
            </a:r>
          </a:p>
          <a:p>
            <a:r>
              <a:rPr lang="en-US" b="1">
                <a:latin typeface="Avenir Next" panose="020B0503020202020204" pitchFamily="34" charset="0"/>
              </a:rPr>
              <a:t>Tracker</a:t>
            </a:r>
          </a:p>
          <a:p>
            <a:r>
              <a:rPr lang="it-IT" sz="1200"/>
              <a:t> </a:t>
            </a:r>
            <a:r>
              <a:rPr lang="it-IT" sz="1200" err="1">
                <a:latin typeface="Avenir Next" panose="020B0503020202020204" pitchFamily="34" charset="0"/>
              </a:rPr>
              <a:t>Identify</a:t>
            </a:r>
            <a:r>
              <a:rPr lang="it-IT" sz="1200">
                <a:latin typeface="Avenir Next" panose="020B0503020202020204" pitchFamily="34" charset="0"/>
              </a:rPr>
              <a:t> and </a:t>
            </a:r>
            <a:r>
              <a:rPr lang="it-IT" sz="1200" err="1">
                <a:latin typeface="Avenir Next" panose="020B0503020202020204" pitchFamily="34" charset="0"/>
              </a:rPr>
              <a:t>make</a:t>
            </a:r>
            <a:r>
              <a:rPr lang="it-IT" sz="1200">
                <a:latin typeface="Avenir Next" panose="020B0503020202020204" pitchFamily="34" charset="0"/>
              </a:rPr>
              <a:t> </a:t>
            </a:r>
            <a:r>
              <a:rPr lang="it-IT" sz="1200" err="1">
                <a:latin typeface="Avenir Next" panose="020B0503020202020204" pitchFamily="34" charset="0"/>
              </a:rPr>
              <a:t>precision</a:t>
            </a:r>
            <a:r>
              <a:rPr lang="it-IT" sz="1200">
                <a:latin typeface="Avenir Next" panose="020B0503020202020204" pitchFamily="34" charset="0"/>
              </a:rPr>
              <a:t> </a:t>
            </a:r>
            <a:r>
              <a:rPr lang="it-IT" sz="1200" err="1">
                <a:latin typeface="Avenir Next" panose="020B0503020202020204" pitchFamily="34" charset="0"/>
              </a:rPr>
              <a:t>momentum</a:t>
            </a:r>
            <a:r>
              <a:rPr lang="it-IT" sz="1200">
                <a:latin typeface="Avenir Next" panose="020B0503020202020204" pitchFamily="34" charset="0"/>
              </a:rPr>
              <a:t> </a:t>
            </a:r>
            <a:r>
              <a:rPr lang="it-IT" sz="1200" err="1">
                <a:latin typeface="Avenir Next" panose="020B0503020202020204" pitchFamily="34" charset="0"/>
              </a:rPr>
              <a:t>measurement</a:t>
            </a:r>
            <a:r>
              <a:rPr lang="it-IT" sz="1200">
                <a:latin typeface="Avenir Next" panose="020B0503020202020204" pitchFamily="34" charset="0"/>
              </a:rPr>
              <a:t> of ~105MeV/c </a:t>
            </a:r>
            <a:r>
              <a:rPr lang="it-IT" sz="1200" err="1">
                <a:latin typeface="Avenir Next" panose="020B0503020202020204" pitchFamily="34" charset="0"/>
              </a:rPr>
              <a:t>electrons</a:t>
            </a:r>
            <a:endParaRPr lang="en-US" sz="1200">
              <a:latin typeface="Avenir Next" panose="020B0503020202020204" pitchFamily="34" charset="0"/>
            </a:endParaRPr>
          </a:p>
          <a:p>
            <a:r>
              <a:rPr lang="en-US" b="1">
                <a:latin typeface="Avenir Next" panose="020B0503020202020204" pitchFamily="34" charset="0"/>
              </a:rPr>
              <a:t>Calorimeter</a:t>
            </a:r>
          </a:p>
          <a:p>
            <a:r>
              <a:rPr lang="en-US" sz="1200">
                <a:latin typeface="Avenir Next" panose="020B0503020202020204" pitchFamily="34" charset="0"/>
              </a:rPr>
              <a:t>2 disks of </a:t>
            </a:r>
            <a:r>
              <a:rPr lang="en-US" sz="1200" err="1">
                <a:latin typeface="Avenir Next" panose="020B0503020202020204" pitchFamily="34" charset="0"/>
              </a:rPr>
              <a:t>CsI</a:t>
            </a:r>
            <a:r>
              <a:rPr lang="en-US" sz="1200">
                <a:latin typeface="Avenir Next" panose="020B0503020202020204" pitchFamily="34" charset="0"/>
              </a:rPr>
              <a:t> crystals; used for Particle Identification; </a:t>
            </a:r>
            <a:r>
              <a:rPr lang="el-GR" sz="1200">
                <a:latin typeface="Avenir Next" panose="020B0503020202020204" pitchFamily="34" charset="0"/>
              </a:rPr>
              <a:t>σ</a:t>
            </a:r>
            <a:r>
              <a:rPr lang="en-US" sz="1200">
                <a:latin typeface="Avenir Next" panose="020B0503020202020204" pitchFamily="34" charset="0"/>
              </a:rPr>
              <a:t>E</a:t>
            </a:r>
            <a:r>
              <a:rPr lang="en-US">
                <a:latin typeface="Avenir Next" panose="020B0503020202020204" pitchFamily="34" charset="0"/>
              </a:rPr>
              <a:t>&lt;10%</a:t>
            </a:r>
          </a:p>
          <a:p>
            <a:r>
              <a:rPr lang="en-US" b="1">
                <a:latin typeface="Avenir Next" panose="020B0503020202020204" pitchFamily="34" charset="0"/>
              </a:rPr>
              <a:t>Muon Beam Stop</a:t>
            </a:r>
          </a:p>
          <a:p>
            <a:r>
              <a:rPr lang="it-IT" sz="1200" err="1">
                <a:latin typeface="Avenir Next" panose="020B0503020202020204" pitchFamily="34" charset="0"/>
              </a:rPr>
              <a:t>several</a:t>
            </a:r>
            <a:r>
              <a:rPr lang="it-IT" sz="1200">
                <a:latin typeface="Avenir Next" panose="020B0503020202020204" pitchFamily="34" charset="0"/>
              </a:rPr>
              <a:t> </a:t>
            </a:r>
            <a:r>
              <a:rPr lang="it-IT" sz="1200" err="1">
                <a:latin typeface="Avenir Next" panose="020B0503020202020204" pitchFamily="34" charset="0"/>
              </a:rPr>
              <a:t>concentric</a:t>
            </a:r>
            <a:r>
              <a:rPr lang="it-IT" sz="1200">
                <a:latin typeface="Avenir Next" panose="020B0503020202020204" pitchFamily="34" charset="0"/>
              </a:rPr>
              <a:t> </a:t>
            </a:r>
            <a:r>
              <a:rPr lang="it-IT" sz="1200" err="1">
                <a:latin typeface="Avenir Next" panose="020B0503020202020204" pitchFamily="34" charset="0"/>
              </a:rPr>
              <a:t>cylindrical</a:t>
            </a:r>
            <a:r>
              <a:rPr lang="it-IT" sz="1200">
                <a:latin typeface="Avenir Next" panose="020B0503020202020204" pitchFamily="34" charset="0"/>
              </a:rPr>
              <a:t> </a:t>
            </a:r>
            <a:r>
              <a:rPr lang="it-IT" sz="1200" err="1">
                <a:latin typeface="Avenir Next" panose="020B0503020202020204" pitchFamily="34" charset="0"/>
              </a:rPr>
              <a:t>structures</a:t>
            </a:r>
            <a:r>
              <a:rPr lang="it-IT" sz="1200">
                <a:latin typeface="Avenir Next" panose="020B0503020202020204" pitchFamily="34" charset="0"/>
              </a:rPr>
              <a:t> of </a:t>
            </a:r>
            <a:r>
              <a:rPr lang="it-IT" sz="1200" err="1">
                <a:latin typeface="Avenir Next" panose="020B0503020202020204" pitchFamily="34" charset="0"/>
              </a:rPr>
              <a:t>stainless</a:t>
            </a:r>
            <a:r>
              <a:rPr lang="it-IT" sz="1200">
                <a:latin typeface="Avenir Next" panose="020B0503020202020204" pitchFamily="34" charset="0"/>
              </a:rPr>
              <a:t> </a:t>
            </a:r>
            <a:r>
              <a:rPr lang="it-IT" sz="1200" err="1">
                <a:latin typeface="Avenir Next" panose="020B0503020202020204" pitchFamily="34" charset="0"/>
              </a:rPr>
              <a:t>steel</a:t>
            </a:r>
            <a:r>
              <a:rPr lang="it-IT" sz="1200">
                <a:latin typeface="Avenir Next" panose="020B0503020202020204" pitchFamily="34" charset="0"/>
              </a:rPr>
              <a:t> and high </a:t>
            </a:r>
            <a:r>
              <a:rPr lang="it-IT" sz="1200" err="1">
                <a:latin typeface="Avenir Next" panose="020B0503020202020204" pitchFamily="34" charset="0"/>
              </a:rPr>
              <a:t>density</a:t>
            </a:r>
            <a:r>
              <a:rPr lang="it-IT" sz="1200">
                <a:latin typeface="Avenir Next" panose="020B0503020202020204" pitchFamily="34" charset="0"/>
              </a:rPr>
              <a:t> </a:t>
            </a:r>
            <a:r>
              <a:rPr lang="it-IT" sz="1200" err="1">
                <a:latin typeface="Avenir Next" panose="020B0503020202020204" pitchFamily="34" charset="0"/>
              </a:rPr>
              <a:t>polyethylene</a:t>
            </a:r>
            <a:r>
              <a:rPr lang="it-IT" sz="1200">
                <a:latin typeface="Avenir Next" panose="020B0503020202020204" pitchFamily="34" charset="0"/>
              </a:rPr>
              <a:t>; </a:t>
            </a:r>
            <a:r>
              <a:rPr lang="it-IT" sz="1200" err="1">
                <a:latin typeface="Avenir Next" panose="020B0503020202020204" pitchFamily="34" charset="0"/>
              </a:rPr>
              <a:t>absorbs</a:t>
            </a:r>
            <a:r>
              <a:rPr lang="it-IT" sz="1200">
                <a:latin typeface="Avenir Next" panose="020B0503020202020204" pitchFamily="34" charset="0"/>
              </a:rPr>
              <a:t> </a:t>
            </a:r>
            <a:r>
              <a:rPr lang="it-IT" sz="1200" err="1">
                <a:latin typeface="Avenir Next" panose="020B0503020202020204" pitchFamily="34" charset="0"/>
              </a:rPr>
              <a:t>beam</a:t>
            </a:r>
            <a:r>
              <a:rPr lang="it-IT" sz="1200">
                <a:latin typeface="Avenir Next" panose="020B0503020202020204" pitchFamily="34" charset="0"/>
              </a:rPr>
              <a:t> </a:t>
            </a:r>
            <a:r>
              <a:rPr lang="it-IT" sz="1200" err="1">
                <a:latin typeface="Avenir Next" panose="020B0503020202020204" pitchFamily="34" charset="0"/>
              </a:rPr>
              <a:t>particles</a:t>
            </a:r>
            <a:r>
              <a:rPr lang="it-IT" sz="1200">
                <a:latin typeface="Avenir Next" panose="020B0503020202020204" pitchFamily="34" charset="0"/>
              </a:rPr>
              <a:t> </a:t>
            </a:r>
            <a:r>
              <a:rPr lang="it-IT" sz="1200" err="1">
                <a:latin typeface="Avenir Next" panose="020B0503020202020204" pitchFamily="34" charset="0"/>
              </a:rPr>
              <a:t>at</a:t>
            </a:r>
            <a:r>
              <a:rPr lang="it-IT" sz="1200">
                <a:latin typeface="Avenir Next" panose="020B0503020202020204" pitchFamily="34" charset="0"/>
              </a:rPr>
              <a:t> the end of DS</a:t>
            </a:r>
          </a:p>
          <a:p>
            <a:endParaRPr lang="en-US">
              <a:latin typeface="Avenir Next" panose="020B0503020202020204" pitchFamily="34" charset="0"/>
            </a:endParaRPr>
          </a:p>
          <a:p>
            <a:endParaRPr lang="en-US"/>
          </a:p>
        </p:txBody>
      </p:sp>
      <p:sp>
        <p:nvSpPr>
          <p:cNvPr id="4" name="Slide Number Placeholder 3"/>
          <p:cNvSpPr>
            <a:spLocks noGrp="1"/>
          </p:cNvSpPr>
          <p:nvPr>
            <p:ph type="sldNum" sz="quarter" idx="5"/>
          </p:nvPr>
        </p:nvSpPr>
        <p:spPr/>
        <p:txBody>
          <a:bodyPr/>
          <a:lstStyle/>
          <a:p>
            <a:fld id="{ED9B1439-CB1C-034B-9728-64BD333FF754}" type="slidenum">
              <a:rPr lang="en-US" smtClean="0"/>
              <a:t>14</a:t>
            </a:fld>
            <a:endParaRPr lang="en-US"/>
          </a:p>
        </p:txBody>
      </p:sp>
    </p:spTree>
    <p:extLst>
      <p:ext uri="{BB962C8B-B14F-4D97-AF65-F5344CB8AC3E}">
        <p14:creationId xmlns:p14="http://schemas.microsoft.com/office/powerpoint/2010/main" val="3892933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latin typeface="Avenir Next" panose="020B0503020202020204" pitchFamily="34" charset="0"/>
              </a:rPr>
              <a:t>Aluminum target</a:t>
            </a:r>
          </a:p>
          <a:p>
            <a:pPr algn="just"/>
            <a:r>
              <a:rPr lang="en-US" sz="1200">
                <a:latin typeface="Avenir Next Ultra Light" panose="020B0203020202020204" pitchFamily="34" charset="77"/>
              </a:rPr>
              <a:t> </a:t>
            </a:r>
            <a:r>
              <a:rPr lang="en-US" sz="1200">
                <a:latin typeface="Avenir Next" panose="020B0503020202020204" pitchFamily="34" charset="0"/>
              </a:rPr>
              <a:t>37  Al foils with a 100 </a:t>
            </a:r>
            <a:r>
              <a:rPr lang="el-GR" sz="1200">
                <a:latin typeface="Avenir Next" panose="020B0503020202020204" pitchFamily="34" charset="0"/>
              </a:rPr>
              <a:t>μ</a:t>
            </a:r>
            <a:r>
              <a:rPr lang="en-US" sz="1200">
                <a:latin typeface="Avenir Next" panose="020B0503020202020204" pitchFamily="34" charset="0"/>
              </a:rPr>
              <a:t>m thickness;  the material choice is a compromise between the  </a:t>
            </a:r>
            <a:r>
              <a:rPr lang="el-GR" sz="1200">
                <a:latin typeface="Avenir Next" panose="020B0503020202020204" pitchFamily="34" charset="0"/>
              </a:rPr>
              <a:t>μ </a:t>
            </a:r>
            <a:r>
              <a:rPr lang="en-US" sz="1200">
                <a:latin typeface="Avenir Next" panose="020B0503020202020204" pitchFamily="34" charset="0"/>
              </a:rPr>
              <a:t>life time and E</a:t>
            </a:r>
            <a:r>
              <a:rPr lang="en-US" sz="1200" baseline="-25000">
                <a:latin typeface="Avenir Next" panose="020B0503020202020204" pitchFamily="34" charset="0"/>
              </a:rPr>
              <a:t>CE</a:t>
            </a:r>
          </a:p>
          <a:p>
            <a:r>
              <a:rPr lang="en-US" b="1">
                <a:latin typeface="Avenir Next" panose="020B0503020202020204" pitchFamily="34" charset="0"/>
              </a:rPr>
              <a:t>Proton absorbers</a:t>
            </a:r>
          </a:p>
          <a:p>
            <a:pPr algn="just"/>
            <a:r>
              <a:rPr lang="en-US" sz="1200">
                <a:latin typeface="Avenir Next" panose="020B0503020202020204" pitchFamily="34" charset="0"/>
              </a:rPr>
              <a:t>made of  high-density polyethylene; designed in order to reduce proton flux on the tracker and minimize energy loss</a:t>
            </a:r>
          </a:p>
          <a:p>
            <a:r>
              <a:rPr lang="en-US" b="1">
                <a:latin typeface="Avenir Next" panose="020B0503020202020204" pitchFamily="34" charset="0"/>
              </a:rPr>
              <a:t>Tracker</a:t>
            </a:r>
          </a:p>
          <a:p>
            <a:r>
              <a:rPr lang="it-IT" sz="1200"/>
              <a:t> </a:t>
            </a:r>
            <a:r>
              <a:rPr lang="it-IT" sz="1200" err="1">
                <a:latin typeface="Avenir Next" panose="020B0503020202020204" pitchFamily="34" charset="0"/>
              </a:rPr>
              <a:t>Identify</a:t>
            </a:r>
            <a:r>
              <a:rPr lang="it-IT" sz="1200">
                <a:latin typeface="Avenir Next" panose="020B0503020202020204" pitchFamily="34" charset="0"/>
              </a:rPr>
              <a:t> and </a:t>
            </a:r>
            <a:r>
              <a:rPr lang="it-IT" sz="1200" err="1">
                <a:latin typeface="Avenir Next" panose="020B0503020202020204" pitchFamily="34" charset="0"/>
              </a:rPr>
              <a:t>make</a:t>
            </a:r>
            <a:r>
              <a:rPr lang="it-IT" sz="1200">
                <a:latin typeface="Avenir Next" panose="020B0503020202020204" pitchFamily="34" charset="0"/>
              </a:rPr>
              <a:t> </a:t>
            </a:r>
            <a:r>
              <a:rPr lang="it-IT" sz="1200" err="1">
                <a:latin typeface="Avenir Next" panose="020B0503020202020204" pitchFamily="34" charset="0"/>
              </a:rPr>
              <a:t>precision</a:t>
            </a:r>
            <a:r>
              <a:rPr lang="it-IT" sz="1200">
                <a:latin typeface="Avenir Next" panose="020B0503020202020204" pitchFamily="34" charset="0"/>
              </a:rPr>
              <a:t> </a:t>
            </a:r>
            <a:r>
              <a:rPr lang="it-IT" sz="1200" err="1">
                <a:latin typeface="Avenir Next" panose="020B0503020202020204" pitchFamily="34" charset="0"/>
              </a:rPr>
              <a:t>momentum</a:t>
            </a:r>
            <a:r>
              <a:rPr lang="it-IT" sz="1200">
                <a:latin typeface="Avenir Next" panose="020B0503020202020204" pitchFamily="34" charset="0"/>
              </a:rPr>
              <a:t> </a:t>
            </a:r>
            <a:r>
              <a:rPr lang="it-IT" sz="1200" err="1">
                <a:latin typeface="Avenir Next" panose="020B0503020202020204" pitchFamily="34" charset="0"/>
              </a:rPr>
              <a:t>measurement</a:t>
            </a:r>
            <a:r>
              <a:rPr lang="it-IT" sz="1200">
                <a:latin typeface="Avenir Next" panose="020B0503020202020204" pitchFamily="34" charset="0"/>
              </a:rPr>
              <a:t> of ~105MeV/c </a:t>
            </a:r>
            <a:r>
              <a:rPr lang="it-IT" sz="1200" err="1">
                <a:latin typeface="Avenir Next" panose="020B0503020202020204" pitchFamily="34" charset="0"/>
              </a:rPr>
              <a:t>electrons</a:t>
            </a:r>
            <a:endParaRPr lang="en-US" sz="1200">
              <a:latin typeface="Avenir Next" panose="020B0503020202020204" pitchFamily="34" charset="0"/>
            </a:endParaRPr>
          </a:p>
          <a:p>
            <a:r>
              <a:rPr lang="en-US" b="1">
                <a:latin typeface="Avenir Next" panose="020B0503020202020204" pitchFamily="34" charset="0"/>
              </a:rPr>
              <a:t>Calorimeter</a:t>
            </a:r>
          </a:p>
          <a:p>
            <a:r>
              <a:rPr lang="en-US" sz="1200">
                <a:latin typeface="Avenir Next" panose="020B0503020202020204" pitchFamily="34" charset="0"/>
              </a:rPr>
              <a:t>2 disks of </a:t>
            </a:r>
            <a:r>
              <a:rPr lang="en-US" sz="1200" err="1">
                <a:latin typeface="Avenir Next" panose="020B0503020202020204" pitchFamily="34" charset="0"/>
              </a:rPr>
              <a:t>CsI</a:t>
            </a:r>
            <a:r>
              <a:rPr lang="en-US" sz="1200">
                <a:latin typeface="Avenir Next" panose="020B0503020202020204" pitchFamily="34" charset="0"/>
              </a:rPr>
              <a:t> crystals; used for Particle Identification; </a:t>
            </a:r>
            <a:r>
              <a:rPr lang="el-GR" sz="1200">
                <a:latin typeface="Avenir Next" panose="020B0503020202020204" pitchFamily="34" charset="0"/>
              </a:rPr>
              <a:t>σ</a:t>
            </a:r>
            <a:r>
              <a:rPr lang="en-US" sz="1200">
                <a:latin typeface="Avenir Next" panose="020B0503020202020204" pitchFamily="34" charset="0"/>
              </a:rPr>
              <a:t>E</a:t>
            </a:r>
            <a:r>
              <a:rPr lang="en-US">
                <a:latin typeface="Avenir Next" panose="020B0503020202020204" pitchFamily="34" charset="0"/>
              </a:rPr>
              <a:t>&lt;10%</a:t>
            </a:r>
          </a:p>
          <a:p>
            <a:r>
              <a:rPr lang="en-US" b="1">
                <a:latin typeface="Avenir Next" panose="020B0503020202020204" pitchFamily="34" charset="0"/>
              </a:rPr>
              <a:t>Muon Beam Stop</a:t>
            </a:r>
          </a:p>
          <a:p>
            <a:r>
              <a:rPr lang="it-IT" sz="1200" err="1">
                <a:latin typeface="Avenir Next" panose="020B0503020202020204" pitchFamily="34" charset="0"/>
              </a:rPr>
              <a:t>several</a:t>
            </a:r>
            <a:r>
              <a:rPr lang="it-IT" sz="1200">
                <a:latin typeface="Avenir Next" panose="020B0503020202020204" pitchFamily="34" charset="0"/>
              </a:rPr>
              <a:t> </a:t>
            </a:r>
            <a:r>
              <a:rPr lang="it-IT" sz="1200" err="1">
                <a:latin typeface="Avenir Next" panose="020B0503020202020204" pitchFamily="34" charset="0"/>
              </a:rPr>
              <a:t>concentric</a:t>
            </a:r>
            <a:r>
              <a:rPr lang="it-IT" sz="1200">
                <a:latin typeface="Avenir Next" panose="020B0503020202020204" pitchFamily="34" charset="0"/>
              </a:rPr>
              <a:t> </a:t>
            </a:r>
            <a:r>
              <a:rPr lang="it-IT" sz="1200" err="1">
                <a:latin typeface="Avenir Next" panose="020B0503020202020204" pitchFamily="34" charset="0"/>
              </a:rPr>
              <a:t>cylindrical</a:t>
            </a:r>
            <a:r>
              <a:rPr lang="it-IT" sz="1200">
                <a:latin typeface="Avenir Next" panose="020B0503020202020204" pitchFamily="34" charset="0"/>
              </a:rPr>
              <a:t> </a:t>
            </a:r>
            <a:r>
              <a:rPr lang="it-IT" sz="1200" err="1">
                <a:latin typeface="Avenir Next" panose="020B0503020202020204" pitchFamily="34" charset="0"/>
              </a:rPr>
              <a:t>structures</a:t>
            </a:r>
            <a:r>
              <a:rPr lang="it-IT" sz="1200">
                <a:latin typeface="Avenir Next" panose="020B0503020202020204" pitchFamily="34" charset="0"/>
              </a:rPr>
              <a:t> of </a:t>
            </a:r>
            <a:r>
              <a:rPr lang="it-IT" sz="1200" err="1">
                <a:latin typeface="Avenir Next" panose="020B0503020202020204" pitchFamily="34" charset="0"/>
              </a:rPr>
              <a:t>stainless</a:t>
            </a:r>
            <a:r>
              <a:rPr lang="it-IT" sz="1200">
                <a:latin typeface="Avenir Next" panose="020B0503020202020204" pitchFamily="34" charset="0"/>
              </a:rPr>
              <a:t> </a:t>
            </a:r>
            <a:r>
              <a:rPr lang="it-IT" sz="1200" err="1">
                <a:latin typeface="Avenir Next" panose="020B0503020202020204" pitchFamily="34" charset="0"/>
              </a:rPr>
              <a:t>steel</a:t>
            </a:r>
            <a:r>
              <a:rPr lang="it-IT" sz="1200">
                <a:latin typeface="Avenir Next" panose="020B0503020202020204" pitchFamily="34" charset="0"/>
              </a:rPr>
              <a:t> and high </a:t>
            </a:r>
            <a:r>
              <a:rPr lang="it-IT" sz="1200" err="1">
                <a:latin typeface="Avenir Next" panose="020B0503020202020204" pitchFamily="34" charset="0"/>
              </a:rPr>
              <a:t>density</a:t>
            </a:r>
            <a:r>
              <a:rPr lang="it-IT" sz="1200">
                <a:latin typeface="Avenir Next" panose="020B0503020202020204" pitchFamily="34" charset="0"/>
              </a:rPr>
              <a:t> </a:t>
            </a:r>
            <a:r>
              <a:rPr lang="it-IT" sz="1200" err="1">
                <a:latin typeface="Avenir Next" panose="020B0503020202020204" pitchFamily="34" charset="0"/>
              </a:rPr>
              <a:t>polyethylene</a:t>
            </a:r>
            <a:r>
              <a:rPr lang="it-IT" sz="1200">
                <a:latin typeface="Avenir Next" panose="020B0503020202020204" pitchFamily="34" charset="0"/>
              </a:rPr>
              <a:t>; </a:t>
            </a:r>
            <a:r>
              <a:rPr lang="it-IT" sz="1200" err="1">
                <a:latin typeface="Avenir Next" panose="020B0503020202020204" pitchFamily="34" charset="0"/>
              </a:rPr>
              <a:t>absorbs</a:t>
            </a:r>
            <a:r>
              <a:rPr lang="it-IT" sz="1200">
                <a:latin typeface="Avenir Next" panose="020B0503020202020204" pitchFamily="34" charset="0"/>
              </a:rPr>
              <a:t> </a:t>
            </a:r>
            <a:r>
              <a:rPr lang="it-IT" sz="1200" err="1">
                <a:latin typeface="Avenir Next" panose="020B0503020202020204" pitchFamily="34" charset="0"/>
              </a:rPr>
              <a:t>beam</a:t>
            </a:r>
            <a:r>
              <a:rPr lang="it-IT" sz="1200">
                <a:latin typeface="Avenir Next" panose="020B0503020202020204" pitchFamily="34" charset="0"/>
              </a:rPr>
              <a:t> </a:t>
            </a:r>
            <a:r>
              <a:rPr lang="it-IT" sz="1200" err="1">
                <a:latin typeface="Avenir Next" panose="020B0503020202020204" pitchFamily="34" charset="0"/>
              </a:rPr>
              <a:t>particles</a:t>
            </a:r>
            <a:r>
              <a:rPr lang="it-IT" sz="1200">
                <a:latin typeface="Avenir Next" panose="020B0503020202020204" pitchFamily="34" charset="0"/>
              </a:rPr>
              <a:t> </a:t>
            </a:r>
            <a:r>
              <a:rPr lang="it-IT" sz="1200" err="1">
                <a:latin typeface="Avenir Next" panose="020B0503020202020204" pitchFamily="34" charset="0"/>
              </a:rPr>
              <a:t>at</a:t>
            </a:r>
            <a:r>
              <a:rPr lang="it-IT" sz="1200">
                <a:latin typeface="Avenir Next" panose="020B0503020202020204" pitchFamily="34" charset="0"/>
              </a:rPr>
              <a:t> the end of DS</a:t>
            </a:r>
          </a:p>
          <a:p>
            <a:endParaRPr lang="en-US">
              <a:latin typeface="Avenir Next" panose="020B0503020202020204" pitchFamily="34" charset="0"/>
            </a:endParaRPr>
          </a:p>
          <a:p>
            <a:endParaRPr lang="en-US"/>
          </a:p>
        </p:txBody>
      </p:sp>
      <p:sp>
        <p:nvSpPr>
          <p:cNvPr id="4" name="Slide Number Placeholder 3"/>
          <p:cNvSpPr>
            <a:spLocks noGrp="1"/>
          </p:cNvSpPr>
          <p:nvPr>
            <p:ph type="sldNum" sz="quarter" idx="5"/>
          </p:nvPr>
        </p:nvSpPr>
        <p:spPr/>
        <p:txBody>
          <a:bodyPr/>
          <a:lstStyle/>
          <a:p>
            <a:fld id="{ED9B1439-CB1C-034B-9728-64BD333FF754}" type="slidenum">
              <a:rPr lang="en-US" smtClean="0"/>
              <a:t>15</a:t>
            </a:fld>
            <a:endParaRPr lang="en-US"/>
          </a:p>
        </p:txBody>
      </p:sp>
    </p:spTree>
    <p:extLst>
      <p:ext uri="{BB962C8B-B14F-4D97-AF65-F5344CB8AC3E}">
        <p14:creationId xmlns:p14="http://schemas.microsoft.com/office/powerpoint/2010/main" val="335795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MIPs: Plot: sigma((</a:t>
            </a:r>
            <a:r>
              <a:rPr lang="en-GB" dirty="0" err="1"/>
              <a:t>Ta+Tb</a:t>
            </a:r>
            <a:r>
              <a:rPr lang="en-GB" dirty="0"/>
              <a:t>)/2-(</a:t>
            </a:r>
            <a:r>
              <a:rPr lang="en-GB" dirty="0" err="1"/>
              <a:t>Tb+Tb</a:t>
            </a:r>
            <a:r>
              <a:rPr lang="en-GB" dirty="0"/>
              <a:t>)/2) -&gt; sigma()/SQRT(2) = Cell mean time resolution ~ 210 </a:t>
            </a:r>
            <a:r>
              <a:rPr lang="en-GB" dirty="0" err="1"/>
              <a:t>ps</a:t>
            </a:r>
            <a:r>
              <a:rPr lang="en-GB" dirty="0"/>
              <a:t>  - 100 </a:t>
            </a:r>
            <a:r>
              <a:rPr lang="en-GB" dirty="0" err="1"/>
              <a:t>ps</a:t>
            </a:r>
            <a:r>
              <a:rPr lang="en-GB" dirty="0"/>
              <a:t> for 100 MeV electrons (see test beam results)</a:t>
            </a:r>
          </a:p>
        </p:txBody>
      </p:sp>
      <p:sp>
        <p:nvSpPr>
          <p:cNvPr id="4" name="Slide Number Placeholder 3"/>
          <p:cNvSpPr>
            <a:spLocks noGrp="1"/>
          </p:cNvSpPr>
          <p:nvPr>
            <p:ph type="sldNum" sz="quarter" idx="10"/>
          </p:nvPr>
        </p:nvSpPr>
        <p:spPr/>
        <p:txBody>
          <a:bodyPr/>
          <a:lstStyle/>
          <a:p>
            <a:fld id="{16EC36BA-6F23-194C-9D6A-E38C3A5ED4E8}" type="slidenum">
              <a:rPr lang="en-GB" smtClean="0"/>
              <a:t>25</a:t>
            </a:fld>
            <a:endParaRPr lang="en-GB"/>
          </a:p>
        </p:txBody>
      </p:sp>
    </p:spTree>
    <p:extLst>
      <p:ext uri="{BB962C8B-B14F-4D97-AF65-F5344CB8AC3E}">
        <p14:creationId xmlns:p14="http://schemas.microsoft.com/office/powerpoint/2010/main" val="1048085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Half </a:t>
            </a:r>
            <a:r>
              <a:rPr lang="en-GB" dirty="0">
                <a:sym typeface="Wingdings" pitchFamily="2" charset="2"/>
              </a:rPr>
              <a:t> full intensity </a:t>
            </a:r>
            <a:r>
              <a:rPr lang="en-GB" dirty="0"/>
              <a:t>p beam power: 3.8 kW </a:t>
            </a:r>
            <a:r>
              <a:rPr lang="en-GB" dirty="0">
                <a:sym typeface="Wingdings" pitchFamily="2" charset="2"/>
              </a:rPr>
              <a:t> 7.3 kW</a:t>
            </a:r>
          </a:p>
        </p:txBody>
      </p:sp>
      <p:sp>
        <p:nvSpPr>
          <p:cNvPr id="4" name="Slide Number Placeholder 3"/>
          <p:cNvSpPr>
            <a:spLocks noGrp="1"/>
          </p:cNvSpPr>
          <p:nvPr>
            <p:ph type="sldNum" sz="quarter" idx="10"/>
          </p:nvPr>
        </p:nvSpPr>
        <p:spPr/>
        <p:txBody>
          <a:bodyPr/>
          <a:lstStyle/>
          <a:p>
            <a:fld id="{16EC36BA-6F23-194C-9D6A-E38C3A5ED4E8}" type="slidenum">
              <a:rPr lang="en-GB" smtClean="0"/>
              <a:t>29</a:t>
            </a:fld>
            <a:endParaRPr lang="en-GB"/>
          </a:p>
        </p:txBody>
      </p:sp>
    </p:spTree>
    <p:extLst>
      <p:ext uri="{BB962C8B-B14F-4D97-AF65-F5344CB8AC3E}">
        <p14:creationId xmlns:p14="http://schemas.microsoft.com/office/powerpoint/2010/main" val="3100350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4D5156"/>
                </a:solidFill>
                <a:effectLst/>
                <a:latin typeface="arial" panose="020B0604020202020204" pitchFamily="34" charset="0"/>
              </a:rPr>
              <a:t>ESS: dipolar electric field device to extract the beam. </a:t>
            </a:r>
            <a:r>
              <a:rPr lang="en-US" dirty="0"/>
              <a:t>Vertical and horizontal beam profile measurements from the M4 beamline profile monitors upstream of the diagnostic absorber shortly after beam was established to the diagnostic absorber (it is on the Mu2e beam line (from delivery ring to  Mu2e building)</a:t>
            </a:r>
          </a:p>
          <a:p>
            <a:endParaRPr lang="en-GB" dirty="0"/>
          </a:p>
        </p:txBody>
      </p:sp>
      <p:sp>
        <p:nvSpPr>
          <p:cNvPr id="4" name="Slide Number Placeholder 3"/>
          <p:cNvSpPr>
            <a:spLocks noGrp="1"/>
          </p:cNvSpPr>
          <p:nvPr>
            <p:ph type="sldNum" sz="quarter" idx="10"/>
          </p:nvPr>
        </p:nvSpPr>
        <p:spPr/>
        <p:txBody>
          <a:bodyPr/>
          <a:lstStyle/>
          <a:p>
            <a:fld id="{16EC36BA-6F23-194C-9D6A-E38C3A5ED4E8}" type="slidenum">
              <a:rPr lang="en-GB" smtClean="0"/>
              <a:t>30</a:t>
            </a:fld>
            <a:endParaRPr lang="en-GB"/>
          </a:p>
        </p:txBody>
      </p:sp>
    </p:spTree>
    <p:extLst>
      <p:ext uri="{BB962C8B-B14F-4D97-AF65-F5344CB8AC3E}">
        <p14:creationId xmlns:p14="http://schemas.microsoft.com/office/powerpoint/2010/main" val="347383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EC36BA-6F23-194C-9D6A-E38C3A5ED4E8}" type="slidenum">
              <a:rPr lang="en-GB" smtClean="0"/>
              <a:t>31</a:t>
            </a:fld>
            <a:endParaRPr lang="en-GB"/>
          </a:p>
        </p:txBody>
      </p:sp>
    </p:spTree>
    <p:extLst>
      <p:ext uri="{BB962C8B-B14F-4D97-AF65-F5344CB8AC3E}">
        <p14:creationId xmlns:p14="http://schemas.microsoft.com/office/powerpoint/2010/main" val="1085603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Staged implementation – Production target: graphite (Phase-I), tungsten (Phase-II) </a:t>
            </a:r>
          </a:p>
          <a:p>
            <a:r>
              <a:rPr lang="en-GB" dirty="0"/>
              <a:t>B filed similar to Mu2e&gt; 5T PS -&gt;3T TS -&gt; 1T 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Phase-I (II) : 0.032 (0.32) background events</a:t>
            </a:r>
          </a:p>
          <a:p>
            <a:endParaRPr lang="en-GB" dirty="0"/>
          </a:p>
        </p:txBody>
      </p:sp>
      <p:sp>
        <p:nvSpPr>
          <p:cNvPr id="4" name="Slide Number Placeholder 3"/>
          <p:cNvSpPr>
            <a:spLocks noGrp="1"/>
          </p:cNvSpPr>
          <p:nvPr>
            <p:ph type="sldNum" sz="quarter" idx="10"/>
          </p:nvPr>
        </p:nvSpPr>
        <p:spPr/>
        <p:txBody>
          <a:bodyPr/>
          <a:lstStyle/>
          <a:p>
            <a:fld id="{16EC36BA-6F23-194C-9D6A-E38C3A5ED4E8}" type="slidenum">
              <a:rPr lang="en-GB" smtClean="0"/>
              <a:t>32</a:t>
            </a:fld>
            <a:endParaRPr lang="en-GB"/>
          </a:p>
        </p:txBody>
      </p:sp>
    </p:spTree>
    <p:extLst>
      <p:ext uri="{BB962C8B-B14F-4D97-AF65-F5344CB8AC3E}">
        <p14:creationId xmlns:p14="http://schemas.microsoft.com/office/powerpoint/2010/main" val="1522062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it-IT"/>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2880" y="102237"/>
            <a:ext cx="7012398" cy="640714"/>
          </a:xfrm>
          <a:effectLst>
            <a:outerShdw blurRad="50800" dist="38100" dir="2700000" algn="tl" rotWithShape="0">
              <a:prstClr val="black">
                <a:alpha val="40000"/>
              </a:prstClr>
            </a:outerShdw>
          </a:effectLst>
        </p:spPr>
        <p:txBody>
          <a:bodyPr/>
          <a:lstStyle>
            <a:lvl1pPr algn="l">
              <a:defRPr b="1">
                <a:solidFill>
                  <a:srgbClr val="3872BA"/>
                </a:solidFill>
                <a:latin typeface="Arial" charset="0"/>
                <a:ea typeface="Arial" charset="0"/>
                <a:cs typeface="Arial" charset="0"/>
              </a:defRPr>
            </a:lvl1pPr>
          </a:lstStyle>
          <a:p>
            <a:r>
              <a:rPr lang="en-US" dirty="0"/>
              <a:t>Click to edit Master title style</a:t>
            </a:r>
            <a:endParaRPr lang="en-GB" dirty="0"/>
          </a:p>
        </p:txBody>
      </p:sp>
      <p:sp>
        <p:nvSpPr>
          <p:cNvPr id="6" name="Footer Placeholder 3"/>
          <p:cNvSpPr txBox="1">
            <a:spLocks noGrp="1"/>
          </p:cNvSpPr>
          <p:nvPr userDrawn="1"/>
        </p:nvSpPr>
        <p:spPr bwMode="auto">
          <a:xfrm>
            <a:off x="116840" y="6545696"/>
            <a:ext cx="6408738"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it-IT" sz="1200" b="0" dirty="0" err="1">
                <a:solidFill>
                  <a:schemeClr val="tx1">
                    <a:lumMod val="50000"/>
                    <a:lumOff val="50000"/>
                  </a:schemeClr>
                </a:solidFill>
                <a:latin typeface="Arial" charset="0"/>
                <a:ea typeface="Arial" charset="0"/>
                <a:cs typeface="Arial" charset="0"/>
              </a:rPr>
              <a:t>S.Giovannella</a:t>
            </a:r>
            <a:r>
              <a:rPr lang="en-US" altLang="it-IT" sz="1200" b="0" dirty="0">
                <a:solidFill>
                  <a:schemeClr val="tx1">
                    <a:lumMod val="50000"/>
                    <a:lumOff val="50000"/>
                  </a:schemeClr>
                </a:solidFill>
                <a:latin typeface="Arial" charset="0"/>
                <a:ea typeface="Arial" charset="0"/>
                <a:cs typeface="Arial" charset="0"/>
              </a:rPr>
              <a:t> – Status of Mu2e and COMET Experiments – 24</a:t>
            </a:r>
            <a:r>
              <a:rPr lang="en-US" altLang="it-IT" sz="1200" b="0" baseline="0" dirty="0">
                <a:solidFill>
                  <a:schemeClr val="tx1">
                    <a:lumMod val="50000"/>
                    <a:lumOff val="50000"/>
                  </a:schemeClr>
                </a:solidFill>
                <a:latin typeface="Arial" charset="0"/>
                <a:ea typeface="Arial" charset="0"/>
                <a:cs typeface="Arial" charset="0"/>
              </a:rPr>
              <a:t> September</a:t>
            </a:r>
            <a:r>
              <a:rPr lang="en-US" altLang="it-IT" sz="1200" b="0" dirty="0">
                <a:solidFill>
                  <a:schemeClr val="tx1">
                    <a:lumMod val="50000"/>
                    <a:lumOff val="50000"/>
                  </a:schemeClr>
                </a:solidFill>
                <a:latin typeface="Arial" charset="0"/>
                <a:ea typeface="Arial" charset="0"/>
                <a:cs typeface="Arial" charset="0"/>
              </a:rPr>
              <a:t> 2022 </a:t>
            </a:r>
          </a:p>
        </p:txBody>
      </p:sp>
      <p:sp>
        <p:nvSpPr>
          <p:cNvPr id="7" name="Line 13"/>
          <p:cNvSpPr>
            <a:spLocks noChangeShapeType="1"/>
          </p:cNvSpPr>
          <p:nvPr userDrawn="1"/>
        </p:nvSpPr>
        <p:spPr bwMode="auto">
          <a:xfrm>
            <a:off x="179388" y="6526212"/>
            <a:ext cx="8747442" cy="19484"/>
          </a:xfrm>
          <a:prstGeom prst="line">
            <a:avLst/>
          </a:prstGeom>
          <a:noFill/>
          <a:ln w="38100">
            <a:solidFill>
              <a:srgbClr val="3872BA"/>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 name="Slide Number Placeholder 11"/>
          <p:cNvSpPr>
            <a:spLocks noGrp="1"/>
          </p:cNvSpPr>
          <p:nvPr>
            <p:ph type="sldNum" sz="quarter" idx="12"/>
          </p:nvPr>
        </p:nvSpPr>
        <p:spPr>
          <a:xfrm>
            <a:off x="6996001" y="6520259"/>
            <a:ext cx="2057400" cy="365125"/>
          </a:xfrm>
        </p:spPr>
        <p:txBody>
          <a:bodyPr/>
          <a:lstStyle>
            <a:lvl1pPr>
              <a:defRPr sz="1200">
                <a:solidFill>
                  <a:schemeClr val="tx1">
                    <a:lumMod val="50000"/>
                    <a:lumOff val="50000"/>
                  </a:schemeClr>
                </a:solidFill>
              </a:defRPr>
            </a:lvl1pPr>
          </a:lstStyle>
          <a:p>
            <a:fld id="{5CDB4234-70AD-234F-BFEA-F85FD3A8F5EB}" type="slidenum">
              <a:rPr lang="en-GB" smtClean="0"/>
              <a:pPr/>
              <a:t>‹#›</a:t>
            </a:fld>
            <a:endParaRPr lang="en-GB" dirty="0"/>
          </a:p>
        </p:txBody>
      </p:sp>
      <p:cxnSp>
        <p:nvCxnSpPr>
          <p:cNvPr id="11" name="Straight Connector 10"/>
          <p:cNvCxnSpPr/>
          <p:nvPr userDrawn="1"/>
        </p:nvCxnSpPr>
        <p:spPr>
          <a:xfrm flipV="1">
            <a:off x="179388" y="750638"/>
            <a:ext cx="8747442" cy="11430"/>
          </a:xfrm>
          <a:prstGeom prst="line">
            <a:avLst/>
          </a:prstGeom>
          <a:ln w="38100">
            <a:solidFill>
              <a:srgbClr val="3872B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962C1D-B777-1E4B-9451-9095DE37B0F9}"/>
              </a:ext>
            </a:extLst>
          </p:cNvPr>
          <p:cNvPicPr>
            <a:picLocks noChangeAspect="1"/>
          </p:cNvPicPr>
          <p:nvPr userDrawn="1"/>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195278" y="24338"/>
            <a:ext cx="2030249" cy="1227957"/>
          </a:xfrm>
          <a:prstGeom prst="rect">
            <a:avLst/>
          </a:prstGeom>
        </p:spPr>
      </p:pic>
      <p:sp>
        <p:nvSpPr>
          <p:cNvPr id="10" name="Rectangle 9">
            <a:extLst>
              <a:ext uri="{FF2B5EF4-FFF2-40B4-BE49-F238E27FC236}">
                <a16:creationId xmlns:a16="http://schemas.microsoft.com/office/drawing/2014/main" id="{9C82714F-FFD2-2D4D-9FAF-E932F4E3D2DE}"/>
              </a:ext>
            </a:extLst>
          </p:cNvPr>
          <p:cNvSpPr/>
          <p:nvPr userDrawn="1"/>
        </p:nvSpPr>
        <p:spPr>
          <a:xfrm>
            <a:off x="7262701" y="802782"/>
            <a:ext cx="1380556" cy="36198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2CD9C82-0292-5A48-A231-FDDCED0428AF}"/>
              </a:ext>
            </a:extLst>
          </p:cNvPr>
          <p:cNvSpPr/>
          <p:nvPr userDrawn="1"/>
        </p:nvSpPr>
        <p:spPr>
          <a:xfrm>
            <a:off x="8104651" y="941698"/>
            <a:ext cx="701891" cy="1309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6572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it-IT"/>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it-IT"/>
              <a:t>11 November 2022</a:t>
            </a:r>
            <a:endParaRPr lang="en-US" dirty="0"/>
          </a:p>
        </p:txBody>
      </p:sp>
      <p:sp>
        <p:nvSpPr>
          <p:cNvPr id="6" name="Footer Placeholder 5"/>
          <p:cNvSpPr>
            <a:spLocks noGrp="1"/>
          </p:cNvSpPr>
          <p:nvPr>
            <p:ph type="ftr" sz="quarter" idx="11"/>
          </p:nvPr>
        </p:nvSpPr>
        <p:spPr/>
        <p:txBody>
          <a:bodyPr/>
          <a:lstStyle/>
          <a:p>
            <a:r>
              <a:rPr lang="en-US"/>
              <a:t>S. Miscetti - @ Physics at High Intensity - LNF</a:t>
            </a:r>
            <a:endParaRPr lang="en-US" dirty="0"/>
          </a:p>
        </p:txBody>
      </p:sp>
      <p:sp>
        <p:nvSpPr>
          <p:cNvPr id="7" name="Slide Number Placeholder 6"/>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it-IT"/>
              <a:t>11 November 2022</a:t>
            </a:r>
            <a:endParaRPr lang="en-US" dirty="0"/>
          </a:p>
        </p:txBody>
      </p:sp>
      <p:sp>
        <p:nvSpPr>
          <p:cNvPr id="8" name="Footer Placeholder 7"/>
          <p:cNvSpPr>
            <a:spLocks noGrp="1"/>
          </p:cNvSpPr>
          <p:nvPr>
            <p:ph type="ftr" sz="quarter" idx="11"/>
          </p:nvPr>
        </p:nvSpPr>
        <p:spPr/>
        <p:txBody>
          <a:bodyPr/>
          <a:lstStyle/>
          <a:p>
            <a:r>
              <a:rPr lang="en-US"/>
              <a:t>S. Miscetti - @ Physics at High Intensity - LNF</a:t>
            </a:r>
            <a:endParaRPr lang="en-US" dirty="0"/>
          </a:p>
        </p:txBody>
      </p:sp>
      <p:sp>
        <p:nvSpPr>
          <p:cNvPr id="9" name="Slide Number Placeholder 8"/>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it-IT"/>
              <a:t>11 November 2022</a:t>
            </a:r>
            <a:endParaRPr lang="en-US" dirty="0"/>
          </a:p>
        </p:txBody>
      </p:sp>
      <p:sp>
        <p:nvSpPr>
          <p:cNvPr id="4" name="Footer Placeholder 3"/>
          <p:cNvSpPr>
            <a:spLocks noGrp="1"/>
          </p:cNvSpPr>
          <p:nvPr>
            <p:ph type="ftr" sz="quarter" idx="11"/>
          </p:nvPr>
        </p:nvSpPr>
        <p:spPr/>
        <p:txBody>
          <a:bodyPr/>
          <a:lstStyle/>
          <a:p>
            <a:r>
              <a:rPr lang="en-US"/>
              <a:t>S. Miscetti - @ Physics at High Intensity - LNF</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11 November 2022</a:t>
            </a:r>
            <a:endParaRPr lang="en-US" dirty="0"/>
          </a:p>
        </p:txBody>
      </p:sp>
      <p:sp>
        <p:nvSpPr>
          <p:cNvPr id="3" name="Footer Placeholder 2"/>
          <p:cNvSpPr>
            <a:spLocks noGrp="1"/>
          </p:cNvSpPr>
          <p:nvPr>
            <p:ph type="ftr" sz="quarter" idx="11"/>
          </p:nvPr>
        </p:nvSpPr>
        <p:spPr/>
        <p:txBody>
          <a:bodyPr/>
          <a:lstStyle/>
          <a:p>
            <a:r>
              <a:rPr lang="en-US"/>
              <a:t>S. Miscetti - @ Physics at High Intensity - LNF</a:t>
            </a:r>
            <a:endParaRPr lang="en-US" dirty="0"/>
          </a:p>
        </p:txBody>
      </p:sp>
      <p:sp>
        <p:nvSpPr>
          <p:cNvPr id="4" name="Slide Number Placeholder 3"/>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11 November 2022</a:t>
            </a:r>
            <a:endParaRPr lang="en-US" dirty="0"/>
          </a:p>
        </p:txBody>
      </p:sp>
      <p:sp>
        <p:nvSpPr>
          <p:cNvPr id="6" name="Footer Placeholder 5"/>
          <p:cNvSpPr>
            <a:spLocks noGrp="1"/>
          </p:cNvSpPr>
          <p:nvPr>
            <p:ph type="ftr" sz="quarter" idx="11"/>
          </p:nvPr>
        </p:nvSpPr>
        <p:spPr/>
        <p:txBody>
          <a:bodyPr/>
          <a:lstStyle/>
          <a:p>
            <a:r>
              <a:rPr lang="en-US"/>
              <a:t>S. Miscetti - @ Physics at High Intensity - LNF</a:t>
            </a:r>
            <a:endParaRPr lang="en-US" dirty="0"/>
          </a:p>
        </p:txBody>
      </p:sp>
      <p:sp>
        <p:nvSpPr>
          <p:cNvPr id="7" name="Slide Number Placeholder 6"/>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11 November 2022</a:t>
            </a:r>
            <a:endParaRPr lang="en-US" dirty="0"/>
          </a:p>
        </p:txBody>
      </p:sp>
      <p:sp>
        <p:nvSpPr>
          <p:cNvPr id="6" name="Footer Placeholder 5"/>
          <p:cNvSpPr>
            <a:spLocks noGrp="1"/>
          </p:cNvSpPr>
          <p:nvPr>
            <p:ph type="ftr" sz="quarter" idx="11"/>
          </p:nvPr>
        </p:nvSpPr>
        <p:spPr/>
        <p:txBody>
          <a:bodyPr/>
          <a:lstStyle/>
          <a:p>
            <a:r>
              <a:rPr lang="en-US"/>
              <a:t>S. Miscetti - @ Physics at High Intensity - LNF</a:t>
            </a:r>
            <a:endParaRPr lang="en-US" dirty="0"/>
          </a:p>
        </p:txBody>
      </p:sp>
      <p:sp>
        <p:nvSpPr>
          <p:cNvPr id="7" name="Slide Number Placeholder 6"/>
          <p:cNvSpPr>
            <a:spLocks noGrp="1"/>
          </p:cNvSpPr>
          <p:nvPr>
            <p:ph type="sldNum" sz="quarter" idx="12"/>
          </p:nvPr>
        </p:nvSpPr>
        <p:spPr/>
        <p:txBody>
          <a:bodyPr/>
          <a:lstStyle/>
          <a:p>
            <a:fld id="{AB3C1F1C-F708-3F4B-8ECB-6D467F0718B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2932" y="274638"/>
            <a:ext cx="6752835" cy="3349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902405"/>
            <a:ext cx="8229600" cy="52745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4000" y="6485467"/>
            <a:ext cx="1329267" cy="236008"/>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11 November 2022</a:t>
            </a:r>
            <a:endParaRPr lang="en-US" dirty="0"/>
          </a:p>
        </p:txBody>
      </p:sp>
      <p:sp>
        <p:nvSpPr>
          <p:cNvPr id="5" name="Footer Placeholder 4"/>
          <p:cNvSpPr>
            <a:spLocks noGrp="1"/>
          </p:cNvSpPr>
          <p:nvPr>
            <p:ph type="ftr" sz="quarter" idx="3"/>
          </p:nvPr>
        </p:nvSpPr>
        <p:spPr>
          <a:xfrm>
            <a:off x="2590800" y="6485467"/>
            <a:ext cx="3962399" cy="23600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 Miscetti - @ Physics at High Intensity - LNF</a:t>
            </a:r>
            <a:endParaRPr lang="en-US" dirty="0"/>
          </a:p>
        </p:txBody>
      </p:sp>
      <p:sp>
        <p:nvSpPr>
          <p:cNvPr id="6" name="Slide Number Placeholder 5"/>
          <p:cNvSpPr>
            <a:spLocks noGrp="1"/>
          </p:cNvSpPr>
          <p:nvPr>
            <p:ph type="sldNum" sz="quarter" idx="4"/>
          </p:nvPr>
        </p:nvSpPr>
        <p:spPr>
          <a:xfrm>
            <a:off x="6891866" y="6485467"/>
            <a:ext cx="1794933" cy="236008"/>
          </a:xfrm>
          <a:prstGeom prst="rect">
            <a:avLst/>
          </a:prstGeom>
        </p:spPr>
        <p:txBody>
          <a:bodyPr vert="horz" lIns="91440" tIns="45720" rIns="91440" bIns="45720" rtlCol="0" anchor="ctr"/>
          <a:lstStyle>
            <a:lvl1pPr algn="r">
              <a:defRPr sz="1200">
                <a:solidFill>
                  <a:schemeClr val="tx1">
                    <a:tint val="75000"/>
                  </a:schemeClr>
                </a:solidFill>
              </a:defRPr>
            </a:lvl1pPr>
          </a:lstStyle>
          <a:p>
            <a:fld id="{AB3C1F1C-F708-3F4B-8ECB-6D467F0718B5}" type="slidenum">
              <a:rPr lang="en-US" smtClean="0"/>
              <a:pPr/>
              <a:t>‹#›</a:t>
            </a:fld>
            <a:endParaRPr lang="en-US" dirty="0"/>
          </a:p>
        </p:txBody>
      </p:sp>
      <p:cxnSp>
        <p:nvCxnSpPr>
          <p:cNvPr id="8" name="Straight Connector 7"/>
          <p:cNvCxnSpPr/>
          <p:nvPr userDrawn="1"/>
        </p:nvCxnSpPr>
        <p:spPr>
          <a:xfrm>
            <a:off x="1583267" y="667305"/>
            <a:ext cx="6086475" cy="1588"/>
          </a:xfrm>
          <a:prstGeom prst="line">
            <a:avLst/>
          </a:prstGeom>
          <a:ln w="12700">
            <a:solidFill>
              <a:srgbClr val="008000"/>
            </a:solidFill>
          </a:ln>
        </p:spPr>
        <p:style>
          <a:lnRef idx="2">
            <a:schemeClr val="accent1"/>
          </a:lnRef>
          <a:fillRef idx="0">
            <a:schemeClr val="accent1"/>
          </a:fillRef>
          <a:effectRef idx="1">
            <a:schemeClr val="accent1"/>
          </a:effectRef>
          <a:fontRef idx="minor">
            <a:schemeClr val="tx1"/>
          </a:fontRef>
        </p:style>
      </p:cxnSp>
      <p:pic>
        <p:nvPicPr>
          <p:cNvPr id="9" name="Picture 6"/>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7958666" y="53472"/>
            <a:ext cx="1046301" cy="600806"/>
          </a:xfrm>
          <a:prstGeom prst="rect">
            <a:avLst/>
          </a:prstGeom>
          <a:noFill/>
          <a:ln w="25400">
            <a:noFill/>
            <a:miter lim="800000"/>
            <a:headEnd/>
            <a:tailEnd/>
          </a:ln>
        </p:spPr>
      </p:pic>
      <p:pic>
        <p:nvPicPr>
          <p:cNvPr id="11" name="Picture 10" descr="infnlogo.gif"/>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4451" y="84229"/>
            <a:ext cx="988482" cy="62760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p:txStyles>
    <p:titleStyle>
      <a:lvl1pPr algn="ctr" defTabSz="457200" rtl="0" eaLnBrk="1" latinLnBrk="0" hangingPunct="1">
        <a:spcBef>
          <a:spcPct val="0"/>
        </a:spcBef>
        <a:buNone/>
        <a:defRPr sz="3600" kern="1200">
          <a:solidFill>
            <a:schemeClr val="tx1"/>
          </a:solidFill>
          <a:latin typeface="Arial"/>
          <a:ea typeface="+mj-ea"/>
          <a:cs typeface="Arial"/>
        </a:defRPr>
      </a:lvl1pPr>
    </p:titleStyle>
    <p:body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tiff"/><Relationship Id="rId1"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hdphoto1.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yberlaw.stanford.edu/blog/2010/03/google-italy-privacy-not-what-you-might-think" TargetMode="External"/><Relationship Id="rId5" Type="http://schemas.openxmlformats.org/officeDocument/2006/relationships/image" Target="../media/image39.jpe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png"/><Relationship Id="rId4" Type="http://schemas.openxmlformats.org/officeDocument/2006/relationships/image" Target="../media/image67.emf"/></Relationships>
</file>

<file path=ppt/slides/_rels/slide2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g"/><Relationship Id="rId7"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emf"/></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emf"/><Relationship Id="rId4" Type="http://schemas.openxmlformats.org/officeDocument/2006/relationships/image" Target="../media/image78.emf"/></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jp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ss, sky, outdoor, nature&#10;&#10;Description automatically generated">
            <a:extLst>
              <a:ext uri="{FF2B5EF4-FFF2-40B4-BE49-F238E27FC236}">
                <a16:creationId xmlns:a16="http://schemas.microsoft.com/office/drawing/2014/main" id="{876B027F-8B56-A76E-C6BD-15AF5721DCE4}"/>
              </a:ext>
            </a:extLst>
          </p:cNvPr>
          <p:cNvPicPr>
            <a:picLocks noChangeAspect="1"/>
          </p:cNvPicPr>
          <p:nvPr/>
        </p:nvPicPr>
        <p:blipFill rotWithShape="1">
          <a:blip r:embed="rId2"/>
          <a:srcRect l="1365" r="5056"/>
          <a:stretch/>
        </p:blipFill>
        <p:spPr>
          <a:xfrm>
            <a:off x="9889" y="-21771"/>
            <a:ext cx="9134112" cy="6507238"/>
          </a:xfrm>
          <a:prstGeom prst="rect">
            <a:avLst/>
          </a:prstGeom>
        </p:spPr>
      </p:pic>
      <p:sp>
        <p:nvSpPr>
          <p:cNvPr id="4" name="Date Placeholder 3"/>
          <p:cNvSpPr>
            <a:spLocks noGrp="1"/>
          </p:cNvSpPr>
          <p:nvPr>
            <p:ph type="dt" sz="half" idx="10"/>
          </p:nvPr>
        </p:nvSpPr>
        <p:spPr/>
        <p:txBody>
          <a:bodyPr/>
          <a:lstStyle/>
          <a:p>
            <a:r>
              <a:rPr lang="it-IT"/>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3" name="Slide Number Placeholder 2"/>
          <p:cNvSpPr>
            <a:spLocks noGrp="1"/>
          </p:cNvSpPr>
          <p:nvPr>
            <p:ph type="sldNum" sz="quarter" idx="12"/>
          </p:nvPr>
        </p:nvSpPr>
        <p:spPr/>
        <p:txBody>
          <a:bodyPr/>
          <a:lstStyle/>
          <a:p>
            <a:fld id="{AB3C1F1C-F708-3F4B-8ECB-6D467F0718B5}" type="slidenum">
              <a:rPr lang="en-US" smtClean="0"/>
              <a:pPr/>
              <a:t>0</a:t>
            </a:fld>
            <a:endParaRPr lang="en-US" dirty="0"/>
          </a:p>
        </p:txBody>
      </p:sp>
      <p:sp>
        <p:nvSpPr>
          <p:cNvPr id="13" name="TextBox 12">
            <a:extLst>
              <a:ext uri="{FF2B5EF4-FFF2-40B4-BE49-F238E27FC236}">
                <a16:creationId xmlns:a16="http://schemas.microsoft.com/office/drawing/2014/main" id="{1C341862-1C85-9C42-AA61-E416FD74C7E6}"/>
              </a:ext>
            </a:extLst>
          </p:cNvPr>
          <p:cNvSpPr txBox="1"/>
          <p:nvPr/>
        </p:nvSpPr>
        <p:spPr>
          <a:xfrm>
            <a:off x="9889" y="-21771"/>
            <a:ext cx="9124222" cy="1200329"/>
          </a:xfrm>
          <a:prstGeom prst="rect">
            <a:avLst/>
          </a:prstGeom>
          <a:solidFill>
            <a:schemeClr val="accent3">
              <a:lumMod val="40000"/>
              <a:lumOff val="60000"/>
            </a:schemeClr>
          </a:solidFill>
        </p:spPr>
        <p:txBody>
          <a:bodyPr wrap="square" rtlCol="0">
            <a:spAutoFit/>
          </a:bodyPr>
          <a:lstStyle/>
          <a:p>
            <a:pPr algn="ctr"/>
            <a:r>
              <a:rPr lang="en-IT" sz="3600" dirty="0">
                <a:solidFill>
                  <a:srgbClr val="FF0000"/>
                </a:solidFill>
              </a:rPr>
              <a:t>Mu2e/Mu2e-II and future muon</a:t>
            </a:r>
          </a:p>
          <a:p>
            <a:pPr algn="ctr"/>
            <a:r>
              <a:rPr lang="en-IT" sz="3600" dirty="0">
                <a:solidFill>
                  <a:srgbClr val="FF0000"/>
                </a:solidFill>
              </a:rPr>
              <a:t> programs @ FNAL</a:t>
            </a:r>
          </a:p>
        </p:txBody>
      </p:sp>
      <p:sp>
        <p:nvSpPr>
          <p:cNvPr id="12" name="TextBox 11"/>
          <p:cNvSpPr txBox="1"/>
          <p:nvPr/>
        </p:nvSpPr>
        <p:spPr>
          <a:xfrm>
            <a:off x="0" y="5288340"/>
            <a:ext cx="9134111" cy="1569660"/>
          </a:xfrm>
          <a:prstGeom prst="rect">
            <a:avLst/>
          </a:prstGeom>
          <a:solidFill>
            <a:schemeClr val="accent1">
              <a:lumMod val="20000"/>
              <a:lumOff val="80000"/>
            </a:schemeClr>
          </a:solidFill>
        </p:spPr>
        <p:txBody>
          <a:bodyPr wrap="square" rtlCol="0">
            <a:spAutoFit/>
          </a:bodyPr>
          <a:lstStyle/>
          <a:p>
            <a:pPr algn="ctr"/>
            <a:r>
              <a:rPr lang="en-US" sz="2400" dirty="0">
                <a:solidFill>
                  <a:srgbClr val="800000"/>
                </a:solidFill>
              </a:rPr>
              <a:t>S. </a:t>
            </a:r>
            <a:r>
              <a:rPr lang="en-US" sz="2400" dirty="0" err="1">
                <a:solidFill>
                  <a:srgbClr val="800000"/>
                </a:solidFill>
              </a:rPr>
              <a:t>Miscetti</a:t>
            </a:r>
            <a:r>
              <a:rPr lang="en-US" sz="2400" dirty="0">
                <a:solidFill>
                  <a:srgbClr val="800000"/>
                </a:solidFill>
              </a:rPr>
              <a:t>, LNF INFN </a:t>
            </a:r>
          </a:p>
          <a:p>
            <a:pPr algn="ctr"/>
            <a:r>
              <a:rPr lang="en-US" sz="2400" b="1" dirty="0">
                <a:solidFill>
                  <a:srgbClr val="800000"/>
                </a:solidFill>
              </a:rPr>
              <a:t>Workshop on status and perspectives of physics at high intensity </a:t>
            </a:r>
          </a:p>
          <a:p>
            <a:pPr algn="ctr"/>
            <a:r>
              <a:rPr lang="en-US" sz="2400" dirty="0" err="1">
                <a:solidFill>
                  <a:srgbClr val="800000"/>
                </a:solidFill>
              </a:rPr>
              <a:t>Laboratori</a:t>
            </a:r>
            <a:r>
              <a:rPr lang="en-US" sz="2400" dirty="0">
                <a:solidFill>
                  <a:srgbClr val="800000"/>
                </a:solidFill>
              </a:rPr>
              <a:t> </a:t>
            </a:r>
            <a:r>
              <a:rPr lang="en-US" sz="2400" dirty="0" err="1">
                <a:solidFill>
                  <a:srgbClr val="800000"/>
                </a:solidFill>
              </a:rPr>
              <a:t>Nazionali</a:t>
            </a:r>
            <a:r>
              <a:rPr lang="en-US" sz="2400" dirty="0">
                <a:solidFill>
                  <a:srgbClr val="800000"/>
                </a:solidFill>
              </a:rPr>
              <a:t> di Frascati  </a:t>
            </a:r>
          </a:p>
          <a:p>
            <a:pPr algn="ctr"/>
            <a:r>
              <a:rPr lang="en-US" sz="2400" dirty="0">
                <a:solidFill>
                  <a:srgbClr val="800000"/>
                </a:solidFill>
              </a:rPr>
              <a:t>11 November 2022</a:t>
            </a:r>
          </a:p>
        </p:txBody>
      </p:sp>
    </p:spTree>
    <p:extLst>
      <p:ext uri="{BB962C8B-B14F-4D97-AF65-F5344CB8AC3E}">
        <p14:creationId xmlns:p14="http://schemas.microsoft.com/office/powerpoint/2010/main" val="3844421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33E7E50-A895-3A5E-9011-FB33734DC511}"/>
              </a:ext>
            </a:extLst>
          </p:cNvPr>
          <p:cNvSpPr>
            <a:spLocks noGrp="1"/>
          </p:cNvSpPr>
          <p:nvPr>
            <p:ph type="dt" sz="half" idx="10"/>
          </p:nvPr>
        </p:nvSpPr>
        <p:spPr>
          <a:xfrm>
            <a:off x="254000" y="6485466"/>
            <a:ext cx="1448275" cy="271909"/>
          </a:xfrm>
        </p:spPr>
        <p:txBody>
          <a:bodyPr/>
          <a:lstStyle/>
          <a:p>
            <a:r>
              <a:rPr lang="it-IT"/>
              <a:t>11 November 2022</a:t>
            </a:r>
            <a:endParaRPr lang="en-US" dirty="0"/>
          </a:p>
        </p:txBody>
      </p:sp>
      <p:sp>
        <p:nvSpPr>
          <p:cNvPr id="5" name="Footer Placeholder 4">
            <a:extLst>
              <a:ext uri="{FF2B5EF4-FFF2-40B4-BE49-F238E27FC236}">
                <a16:creationId xmlns:a16="http://schemas.microsoft.com/office/drawing/2014/main" id="{86F8A93F-999D-F435-34D5-279515C84F97}"/>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EE6E75A2-B2ED-0139-361B-B1D99BC4ECB6}"/>
              </a:ext>
            </a:extLst>
          </p:cNvPr>
          <p:cNvSpPr>
            <a:spLocks noGrp="1"/>
          </p:cNvSpPr>
          <p:nvPr>
            <p:ph type="sldNum" sz="quarter" idx="12"/>
          </p:nvPr>
        </p:nvSpPr>
        <p:spPr/>
        <p:txBody>
          <a:bodyPr/>
          <a:lstStyle/>
          <a:p>
            <a:fld id="{AB3C1F1C-F708-3F4B-8ECB-6D467F0718B5}" type="slidenum">
              <a:rPr lang="en-US" smtClean="0"/>
              <a:pPr/>
              <a:t>9</a:t>
            </a:fld>
            <a:endParaRPr lang="en-US" dirty="0"/>
          </a:p>
        </p:txBody>
      </p:sp>
      <p:sp>
        <p:nvSpPr>
          <p:cNvPr id="7" name="Content Placeholder 2">
            <a:extLst>
              <a:ext uri="{FF2B5EF4-FFF2-40B4-BE49-F238E27FC236}">
                <a16:creationId xmlns:a16="http://schemas.microsoft.com/office/drawing/2014/main" id="{10D6A708-23EA-A52D-137B-6A160CE15E75}"/>
              </a:ext>
            </a:extLst>
          </p:cNvPr>
          <p:cNvSpPr txBox="1">
            <a:spLocks/>
          </p:cNvSpPr>
          <p:nvPr/>
        </p:nvSpPr>
        <p:spPr>
          <a:xfrm>
            <a:off x="245305" y="4043573"/>
            <a:ext cx="6372757" cy="369332"/>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500"/>
              </a:spcAft>
              <a:buNone/>
            </a:pPr>
            <a:r>
              <a:rPr lang="en-US" sz="1800" dirty="0">
                <a:latin typeface="Arial" charset="0"/>
                <a:ea typeface="Arial" charset="0"/>
                <a:cs typeface="Arial" charset="0"/>
              </a:rPr>
              <a:t>Goal: improvement by a factor of 10</a:t>
            </a:r>
            <a:r>
              <a:rPr lang="en-US" sz="1800" baseline="30000" dirty="0">
                <a:latin typeface="Arial" charset="0"/>
                <a:ea typeface="Arial" charset="0"/>
                <a:cs typeface="Arial" charset="0"/>
              </a:rPr>
              <a:t>4</a:t>
            </a:r>
            <a:r>
              <a:rPr lang="en-US" sz="1800" dirty="0">
                <a:latin typeface="Arial" charset="0"/>
                <a:ea typeface="Arial" charset="0"/>
                <a:cs typeface="Arial" charset="0"/>
              </a:rPr>
              <a:t> on the measurement of  </a:t>
            </a:r>
          </a:p>
          <a:p>
            <a:pPr marL="0" indent="0">
              <a:spcAft>
                <a:spcPts val="500"/>
              </a:spcAft>
              <a:buNone/>
            </a:pPr>
            <a:endParaRPr lang="en-US" sz="1800" dirty="0">
              <a:latin typeface="Arial" charset="0"/>
              <a:ea typeface="Arial" charset="0"/>
              <a:cs typeface="Arial" charset="0"/>
            </a:endParaRPr>
          </a:p>
          <a:p>
            <a:pPr marL="0" indent="0">
              <a:spcAft>
                <a:spcPts val="500"/>
              </a:spcAft>
              <a:buNone/>
            </a:pPr>
            <a:endParaRPr lang="en-US" sz="1800" dirty="0">
              <a:latin typeface="Arial" charset="0"/>
              <a:ea typeface="Arial" charset="0"/>
              <a:cs typeface="Arial" charset="0"/>
            </a:endParaRPr>
          </a:p>
          <a:p>
            <a:pPr marL="0" indent="0">
              <a:buNone/>
            </a:pPr>
            <a:endParaRPr lang="en-US" sz="1800" dirty="0">
              <a:latin typeface="Arial" charset="0"/>
              <a:ea typeface="Arial" charset="0"/>
              <a:cs typeface="Arial" charset="0"/>
            </a:endParaRPr>
          </a:p>
        </p:txBody>
      </p:sp>
      <p:sp>
        <p:nvSpPr>
          <p:cNvPr id="8" name="Left Brace 7">
            <a:extLst>
              <a:ext uri="{FF2B5EF4-FFF2-40B4-BE49-F238E27FC236}">
                <a16:creationId xmlns:a16="http://schemas.microsoft.com/office/drawing/2014/main" id="{9F063CA6-9CEA-9EA4-4B33-756E678453B1}"/>
              </a:ext>
            </a:extLst>
          </p:cNvPr>
          <p:cNvSpPr/>
          <p:nvPr/>
        </p:nvSpPr>
        <p:spPr>
          <a:xfrm>
            <a:off x="3115386" y="5704269"/>
            <a:ext cx="155448" cy="774571"/>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ectangle 8">
            <a:extLst>
              <a:ext uri="{FF2B5EF4-FFF2-40B4-BE49-F238E27FC236}">
                <a16:creationId xmlns:a16="http://schemas.microsoft.com/office/drawing/2014/main" id="{96D0D7D3-4C2F-D91D-E516-30DA6C8631C0}"/>
              </a:ext>
            </a:extLst>
          </p:cNvPr>
          <p:cNvSpPr/>
          <p:nvPr/>
        </p:nvSpPr>
        <p:spPr>
          <a:xfrm>
            <a:off x="182880" y="5240931"/>
            <a:ext cx="8961120" cy="369332"/>
          </a:xfrm>
          <a:prstGeom prst="rect">
            <a:avLst/>
          </a:prstGeom>
        </p:spPr>
        <p:txBody>
          <a:bodyPr wrap="square">
            <a:spAutoFit/>
          </a:bodyPr>
          <a:lstStyle/>
          <a:p>
            <a:pPr>
              <a:spcAft>
                <a:spcPts val="500"/>
              </a:spcAft>
            </a:pPr>
            <a:r>
              <a:rPr lang="en-US" dirty="0">
                <a:latin typeface="Arial" charset="0"/>
                <a:ea typeface="Arial" charset="0"/>
                <a:cs typeface="Arial" charset="0"/>
              </a:rPr>
              <a:t>reaching a final </a:t>
            </a:r>
            <a:r>
              <a:rPr lang="en-US" b="1" dirty="0">
                <a:solidFill>
                  <a:srgbClr val="C00000"/>
                </a:solidFill>
                <a:latin typeface="Arial" charset="0"/>
                <a:ea typeface="Arial" charset="0"/>
                <a:cs typeface="Arial" charset="0"/>
              </a:rPr>
              <a:t>single-event-sensitivity of 3 ×10</a:t>
            </a:r>
            <a:r>
              <a:rPr lang="en-US" b="1" baseline="30000" dirty="0">
                <a:solidFill>
                  <a:srgbClr val="C00000"/>
                </a:solidFill>
                <a:latin typeface="Symbol" charset="2"/>
                <a:ea typeface="Symbol" charset="2"/>
                <a:cs typeface="Symbol" charset="2"/>
              </a:rPr>
              <a:t>-</a:t>
            </a:r>
            <a:r>
              <a:rPr lang="en-US" b="1" baseline="30000" dirty="0">
                <a:solidFill>
                  <a:srgbClr val="C00000"/>
                </a:solidFill>
                <a:latin typeface="Arial" charset="0"/>
                <a:ea typeface="Arial" charset="0"/>
                <a:cs typeface="Arial" charset="0"/>
              </a:rPr>
              <a:t>17  </a:t>
            </a:r>
            <a:r>
              <a:rPr lang="en-US" dirty="0">
                <a:latin typeface="Arial" charset="0"/>
                <a:ea typeface="Arial" charset="0"/>
                <a:cs typeface="Arial" charset="0"/>
              </a:rPr>
              <a:t>through different running phases</a:t>
            </a:r>
            <a:endParaRPr lang="en-US" b="1" baseline="30000" dirty="0">
              <a:solidFill>
                <a:srgbClr val="C00000"/>
              </a:solidFill>
              <a:latin typeface="Arial" charset="0"/>
              <a:ea typeface="Arial" charset="0"/>
              <a:cs typeface="Arial" charset="0"/>
            </a:endParaRPr>
          </a:p>
        </p:txBody>
      </p:sp>
      <p:sp>
        <p:nvSpPr>
          <p:cNvPr id="10" name="Rectangle 9">
            <a:extLst>
              <a:ext uri="{FF2B5EF4-FFF2-40B4-BE49-F238E27FC236}">
                <a16:creationId xmlns:a16="http://schemas.microsoft.com/office/drawing/2014/main" id="{44C611D5-FF57-D87D-832A-2EEB9E461A20}"/>
              </a:ext>
            </a:extLst>
          </p:cNvPr>
          <p:cNvSpPr/>
          <p:nvPr/>
        </p:nvSpPr>
        <p:spPr>
          <a:xfrm>
            <a:off x="1227578" y="5842668"/>
            <a:ext cx="6244389" cy="369332"/>
          </a:xfrm>
          <a:prstGeom prst="rect">
            <a:avLst/>
          </a:prstGeom>
        </p:spPr>
        <p:txBody>
          <a:bodyPr wrap="square">
            <a:spAutoFit/>
          </a:bodyPr>
          <a:lstStyle/>
          <a:p>
            <a:pPr>
              <a:spcAft>
                <a:spcPts val="500"/>
              </a:spcAft>
            </a:pPr>
            <a:r>
              <a:rPr lang="en-US" dirty="0">
                <a:latin typeface="Arial" charset="0"/>
                <a:ea typeface="Arial" charset="0"/>
                <a:cs typeface="Arial" charset="0"/>
              </a:rPr>
              <a:t>This requires:</a:t>
            </a:r>
          </a:p>
        </p:txBody>
      </p:sp>
      <p:sp>
        <p:nvSpPr>
          <p:cNvPr id="11" name="Rectangle 10">
            <a:extLst>
              <a:ext uri="{FF2B5EF4-FFF2-40B4-BE49-F238E27FC236}">
                <a16:creationId xmlns:a16="http://schemas.microsoft.com/office/drawing/2014/main" id="{C821F499-BC2E-7FCB-2E1D-3A2249F0C927}"/>
              </a:ext>
            </a:extLst>
          </p:cNvPr>
          <p:cNvSpPr/>
          <p:nvPr/>
        </p:nvSpPr>
        <p:spPr>
          <a:xfrm>
            <a:off x="3431683" y="5704268"/>
            <a:ext cx="4824663" cy="774571"/>
          </a:xfrm>
          <a:prstGeom prst="rect">
            <a:avLst/>
          </a:prstGeom>
        </p:spPr>
        <p:txBody>
          <a:bodyPr wrap="square">
            <a:spAutoFit/>
          </a:bodyPr>
          <a:lstStyle/>
          <a:p>
            <a:pPr>
              <a:spcAft>
                <a:spcPts val="500"/>
              </a:spcAft>
            </a:pPr>
            <a:r>
              <a:rPr lang="en-US" b="1" dirty="0">
                <a:solidFill>
                  <a:srgbClr val="C00000"/>
                </a:solidFill>
                <a:latin typeface="Arial" charset="0"/>
                <a:ea typeface="Arial" charset="0"/>
                <a:cs typeface="Arial" charset="0"/>
              </a:rPr>
              <a:t>10</a:t>
            </a:r>
            <a:r>
              <a:rPr lang="en-US" b="1" baseline="30000" dirty="0">
                <a:solidFill>
                  <a:srgbClr val="C00000"/>
                </a:solidFill>
                <a:latin typeface="Arial" charset="0"/>
                <a:ea typeface="Arial" charset="0"/>
                <a:cs typeface="Arial" charset="0"/>
              </a:rPr>
              <a:t>18</a:t>
            </a:r>
            <a:r>
              <a:rPr lang="en-US" b="1" dirty="0">
                <a:solidFill>
                  <a:srgbClr val="C00000"/>
                </a:solidFill>
                <a:latin typeface="Arial" charset="0"/>
                <a:ea typeface="Arial" charset="0"/>
                <a:cs typeface="Arial" charset="0"/>
              </a:rPr>
              <a:t> stopped muons</a:t>
            </a:r>
          </a:p>
          <a:p>
            <a:pPr>
              <a:spcBef>
                <a:spcPts val="500"/>
              </a:spcBef>
            </a:pPr>
            <a:r>
              <a:rPr lang="en-US" dirty="0">
                <a:latin typeface="Arial" charset="0"/>
                <a:ea typeface="Arial" charset="0"/>
                <a:cs typeface="Arial" charset="0"/>
              </a:rPr>
              <a:t>high background suppression (</a:t>
            </a:r>
            <a:r>
              <a:rPr lang="en-US" b="1" dirty="0" err="1">
                <a:solidFill>
                  <a:srgbClr val="C00000"/>
                </a:solidFill>
                <a:latin typeface="Arial" charset="0"/>
                <a:ea typeface="Arial" charset="0"/>
                <a:cs typeface="Arial" charset="0"/>
              </a:rPr>
              <a:t>N</a:t>
            </a:r>
            <a:r>
              <a:rPr lang="en-US" b="1" baseline="-25000" dirty="0" err="1">
                <a:solidFill>
                  <a:srgbClr val="C00000"/>
                </a:solidFill>
                <a:latin typeface="Arial" charset="0"/>
                <a:ea typeface="Arial" charset="0"/>
                <a:cs typeface="Arial" charset="0"/>
              </a:rPr>
              <a:t>bckg</a:t>
            </a:r>
            <a:r>
              <a:rPr lang="en-US" b="1" baseline="-25000" dirty="0">
                <a:solidFill>
                  <a:srgbClr val="C00000"/>
                </a:solidFill>
                <a:latin typeface="Arial" charset="0"/>
                <a:ea typeface="Arial" charset="0"/>
                <a:cs typeface="Arial" charset="0"/>
              </a:rPr>
              <a:t> </a:t>
            </a:r>
            <a:r>
              <a:rPr lang="en-US" b="1" dirty="0">
                <a:solidFill>
                  <a:srgbClr val="C00000"/>
                </a:solidFill>
                <a:latin typeface="Arial" charset="0"/>
                <a:ea typeface="Arial" charset="0"/>
                <a:cs typeface="Arial" charset="0"/>
              </a:rPr>
              <a:t> &lt; 0.5</a:t>
            </a:r>
            <a:r>
              <a:rPr lang="en-US" dirty="0">
                <a:latin typeface="Arial" charset="0"/>
                <a:ea typeface="Arial" charset="0"/>
                <a:cs typeface="Arial" charset="0"/>
              </a:rPr>
              <a:t>)</a:t>
            </a:r>
          </a:p>
        </p:txBody>
      </p:sp>
      <p:pic>
        <p:nvPicPr>
          <p:cNvPr id="12" name="Picture 11">
            <a:extLst>
              <a:ext uri="{FF2B5EF4-FFF2-40B4-BE49-F238E27FC236}">
                <a16:creationId xmlns:a16="http://schemas.microsoft.com/office/drawing/2014/main" id="{4CC40C99-1060-E14E-6749-B102F816D026}"/>
              </a:ext>
            </a:extLst>
          </p:cNvPr>
          <p:cNvPicPr>
            <a:picLocks noChangeAspect="1"/>
          </p:cNvPicPr>
          <p:nvPr/>
        </p:nvPicPr>
        <p:blipFill rotWithShape="1">
          <a:blip r:embed="rId2"/>
          <a:srcRect l="1591"/>
          <a:stretch/>
        </p:blipFill>
        <p:spPr>
          <a:xfrm>
            <a:off x="5229800" y="993839"/>
            <a:ext cx="3456999" cy="214518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65F3227-5190-D1D1-D742-D44E5F5A10A3}"/>
                  </a:ext>
                </a:extLst>
              </p:cNvPr>
              <p:cNvSpPr txBox="1"/>
              <p:nvPr/>
            </p:nvSpPr>
            <p:spPr>
              <a:xfrm>
                <a:off x="1702275" y="4425462"/>
                <a:ext cx="4617161" cy="618246"/>
              </a:xfrm>
              <a:prstGeom prst="rect">
                <a:avLst/>
              </a:prstGeom>
              <a:solidFill>
                <a:schemeClr val="accent4">
                  <a:lumMod val="20000"/>
                  <a:lumOff val="80000"/>
                </a:schemeClr>
              </a:solidFill>
              <a:ln w="19050">
                <a:solidFill>
                  <a:schemeClr val="tx1"/>
                </a:solidFill>
              </a:ln>
              <a:effectLst>
                <a:outerShdw blurRad="50800" dist="38100" dir="2700000" algn="tl"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𝑅</m:t>
                          </m:r>
                        </m:e>
                        <m:sub>
                          <m:r>
                            <a:rPr lang="en-GB" i="1" smtClean="0">
                              <a:latin typeface="Cambria Math" panose="02040503050406030204" pitchFamily="18" charset="0"/>
                              <a:ea typeface="Cambria Math" panose="02040503050406030204" pitchFamily="18" charset="0"/>
                            </a:rPr>
                            <m:t>𝜇</m:t>
                          </m:r>
                          <m:r>
                            <a:rPr lang="it-IT" b="0" i="1" smtClean="0">
                              <a:latin typeface="Cambria Math" panose="02040503050406030204" pitchFamily="18" charset="0"/>
                              <a:ea typeface="Cambria Math" panose="02040503050406030204" pitchFamily="18" charset="0"/>
                            </a:rPr>
                            <m:t>𝑒</m:t>
                          </m:r>
                        </m:sub>
                      </m:sSub>
                      <m:r>
                        <a:rPr lang="it-IT" b="0" i="1" smtClean="0">
                          <a:latin typeface="Cambria Math" panose="02040503050406030204" pitchFamily="18" charset="0"/>
                        </a:rPr>
                        <m:t>= </m:t>
                      </m:r>
                      <m:f>
                        <m:fPr>
                          <m:ctrlPr>
                            <a:rPr lang="it-IT" b="0" i="1" smtClean="0">
                              <a:latin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Γ</m:t>
                          </m:r>
                          <m:r>
                            <a:rPr lang="it-IT" b="0" i="1" smtClean="0">
                              <a:latin typeface="Cambria Math" panose="02040503050406030204" pitchFamily="18" charset="0"/>
                              <a:ea typeface="Cambria Math" panose="02040503050406030204" pitchFamily="18" charset="0"/>
                            </a:rPr>
                            <m:t> </m:t>
                          </m:r>
                          <m:d>
                            <m:dPr>
                              <m:ctrlPr>
                                <a:rPr lang="it-IT" b="0" i="1" smtClean="0">
                                  <a:latin typeface="Cambria Math" panose="02040503050406030204" pitchFamily="18" charset="0"/>
                                  <a:ea typeface="Cambria Math" panose="02040503050406030204" pitchFamily="18" charset="0"/>
                                </a:rPr>
                              </m:ctrlPr>
                            </m:dPr>
                            <m:e>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𝜇</m:t>
                                  </m:r>
                                </m:e>
                                <m:sup>
                                  <m:r>
                                    <a:rPr lang="it-IT" b="0" i="1" smtClean="0">
                                      <a:latin typeface="Cambria Math" panose="02040503050406030204" pitchFamily="18" charset="0"/>
                                      <a:ea typeface="Cambria Math" panose="02040503050406030204" pitchFamily="18" charset="0"/>
                                    </a:rPr>
                                    <m:t>−</m:t>
                                  </m:r>
                                </m:sup>
                              </m:sSup>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𝑁</m:t>
                              </m:r>
                              <m:d>
                                <m:dPr>
                                  <m:ctrlPr>
                                    <a:rPr lang="it-IT" b="0" i="1" smtClean="0">
                                      <a:latin typeface="Cambria Math" panose="02040503050406030204" pitchFamily="18" charset="0"/>
                                      <a:ea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𝐴</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𝑍</m:t>
                                  </m:r>
                                </m:e>
                              </m:d>
                              <m:r>
                                <a:rPr lang="it-IT" b="0" i="1" smtClean="0">
                                  <a:latin typeface="Cambria Math" panose="02040503050406030204" pitchFamily="18" charset="0"/>
                                  <a:ea typeface="Cambria Math" panose="02040503050406030204" pitchFamily="18" charset="0"/>
                                </a:rPr>
                                <m:t>→</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𝑒</m:t>
                                  </m:r>
                                </m:e>
                                <m:sup>
                                  <m:r>
                                    <a:rPr lang="it-IT" b="0" i="1" smtClean="0">
                                      <a:latin typeface="Cambria Math" panose="02040503050406030204" pitchFamily="18" charset="0"/>
                                      <a:ea typeface="Cambria Math" panose="02040503050406030204" pitchFamily="18" charset="0"/>
                                    </a:rPr>
                                    <m:t>−</m:t>
                                  </m:r>
                                </m:sup>
                              </m:sSup>
                              <m:r>
                                <a:rPr lang="it-IT" b="0" i="1" smtClean="0">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𝑁</m:t>
                              </m:r>
                              <m:d>
                                <m:dPr>
                                  <m:ctrlPr>
                                    <a:rPr lang="it-IT" i="1">
                                      <a:latin typeface="Cambria Math" panose="02040503050406030204" pitchFamily="18" charset="0"/>
                                      <a:ea typeface="Cambria Math" panose="02040503050406030204" pitchFamily="18" charset="0"/>
                                    </a:rPr>
                                  </m:ctrlPr>
                                </m:dPr>
                                <m:e>
                                  <m:r>
                                    <a:rPr lang="it-IT" i="1">
                                      <a:latin typeface="Cambria Math" panose="02040503050406030204" pitchFamily="18" charset="0"/>
                                      <a:ea typeface="Cambria Math" panose="02040503050406030204" pitchFamily="18" charset="0"/>
                                    </a:rPr>
                                    <m:t>𝐴</m:t>
                                  </m:r>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𝑍</m:t>
                                  </m:r>
                                </m:e>
                              </m:d>
                            </m:e>
                          </m:d>
                        </m:num>
                        <m:den>
                          <m:r>
                            <m:rPr>
                              <m:sty m:val="p"/>
                            </m:rPr>
                            <a:rPr lang="el-GR" b="0" i="1" smtClean="0">
                              <a:latin typeface="Cambria Math" panose="02040503050406030204" pitchFamily="18" charset="0"/>
                              <a:ea typeface="Cambria Math" panose="02040503050406030204" pitchFamily="18" charset="0"/>
                            </a:rPr>
                            <m:t>Γ</m:t>
                          </m:r>
                          <m:r>
                            <a:rPr lang="it-IT" b="0" i="1" smtClean="0">
                              <a:latin typeface="Cambria Math" panose="02040503050406030204" pitchFamily="18" charset="0"/>
                              <a:ea typeface="Cambria Math" panose="02040503050406030204" pitchFamily="18" charset="0"/>
                            </a:rPr>
                            <m:t> </m:t>
                          </m:r>
                          <m:d>
                            <m:dPr>
                              <m:ctrlPr>
                                <a:rPr lang="it-IT" b="0" i="1" smtClean="0">
                                  <a:latin typeface="Cambria Math" panose="02040503050406030204" pitchFamily="18" charset="0"/>
                                  <a:ea typeface="Cambria Math" panose="02040503050406030204" pitchFamily="18" charset="0"/>
                                </a:rPr>
                              </m:ctrlPr>
                            </m:dPr>
                            <m:e>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𝜇</m:t>
                                  </m:r>
                                </m:e>
                                <m:sup>
                                  <m:r>
                                    <a:rPr lang="it-IT" i="1">
                                      <a:latin typeface="Cambria Math" panose="02040503050406030204" pitchFamily="18" charset="0"/>
                                      <a:ea typeface="Cambria Math" panose="02040503050406030204" pitchFamily="18" charset="0"/>
                                    </a:rPr>
                                    <m:t>−</m:t>
                                  </m:r>
                                </m:sup>
                              </m:sSup>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𝑁</m:t>
                              </m:r>
                              <m:d>
                                <m:dPr>
                                  <m:ctrlPr>
                                    <a:rPr lang="it-IT" i="1">
                                      <a:latin typeface="Cambria Math" panose="02040503050406030204" pitchFamily="18" charset="0"/>
                                      <a:ea typeface="Cambria Math" panose="02040503050406030204" pitchFamily="18" charset="0"/>
                                    </a:rPr>
                                  </m:ctrlPr>
                                </m:dPr>
                                <m:e>
                                  <m:r>
                                    <a:rPr lang="it-IT" i="1">
                                      <a:latin typeface="Cambria Math" panose="02040503050406030204" pitchFamily="18" charset="0"/>
                                      <a:ea typeface="Cambria Math" panose="02040503050406030204" pitchFamily="18" charset="0"/>
                                    </a:rPr>
                                    <m:t>𝐴</m:t>
                                  </m:r>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𝑍</m:t>
                                  </m:r>
                                </m:e>
                              </m:d>
                              <m:r>
                                <a:rPr lang="it-IT" i="1">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𝑎𝑙𝑙</m:t>
                              </m:r>
                              <m:r>
                                <a:rPr lang="it-IT" b="0" i="1" smtClean="0">
                                  <a:latin typeface="Cambria Math" panose="02040503050406030204" pitchFamily="18" charset="0"/>
                                  <a:ea typeface="Cambria Math" panose="02040503050406030204" pitchFamily="18" charset="0"/>
                                </a:rPr>
                                <m:t> </m:t>
                              </m:r>
                              <m:r>
                                <a:rPr lang="it-IT" i="1" smtClean="0">
                                  <a:latin typeface="Cambria Math" panose="02040503050406030204" pitchFamily="18" charset="0"/>
                                  <a:ea typeface="Cambria Math" panose="02040503050406030204" pitchFamily="18" charset="0"/>
                                </a:rPr>
                                <m:t>𝑚</m:t>
                              </m:r>
                              <m:r>
                                <a:rPr lang="it-IT" b="0" i="1" smtClean="0">
                                  <a:latin typeface="Cambria Math" panose="02040503050406030204" pitchFamily="18" charset="0"/>
                                  <a:ea typeface="Cambria Math" panose="02040503050406030204" pitchFamily="18" charset="0"/>
                                </a:rPr>
                                <m:t>𝑢𝑜𝑛</m:t>
                              </m:r>
                              <m:r>
                                <a:rPr lang="it-IT" b="0" i="1" smtClean="0">
                                  <a:latin typeface="Cambria Math" panose="02040503050406030204" pitchFamily="18" charset="0"/>
                                  <a:ea typeface="Cambria Math" panose="02040503050406030204" pitchFamily="18" charset="0"/>
                                </a:rPr>
                                <m:t> </m:t>
                              </m:r>
                              <m:r>
                                <a:rPr lang="it-IT" b="0" i="1" smtClean="0">
                                  <a:latin typeface="Cambria Math" panose="02040503050406030204" pitchFamily="18" charset="0"/>
                                  <a:ea typeface="Cambria Math" panose="02040503050406030204" pitchFamily="18" charset="0"/>
                                </a:rPr>
                                <m:t>𝑐𝑎𝑝𝑡𝑢𝑟𝑒𝑠</m:t>
                              </m:r>
                            </m:e>
                          </m:d>
                        </m:den>
                      </m:f>
                    </m:oMath>
                  </m:oMathPara>
                </a14:m>
                <a:endParaRPr lang="en-GB" dirty="0"/>
              </a:p>
            </p:txBody>
          </p:sp>
        </mc:Choice>
        <mc:Fallback xmlns="">
          <p:sp>
            <p:nvSpPr>
              <p:cNvPr id="13" name="TextBox 12">
                <a:extLst>
                  <a:ext uri="{FF2B5EF4-FFF2-40B4-BE49-F238E27FC236}">
                    <a16:creationId xmlns:a16="http://schemas.microsoft.com/office/drawing/2014/main" id="{C65F3227-5190-D1D1-D742-D44E5F5A10A3}"/>
                  </a:ext>
                </a:extLst>
              </p:cNvPr>
              <p:cNvSpPr txBox="1">
                <a:spLocks noRot="1" noChangeAspect="1" noMove="1" noResize="1" noEditPoints="1" noAdjustHandles="1" noChangeArrowheads="1" noChangeShapeType="1" noTextEdit="1"/>
              </p:cNvSpPr>
              <p:nvPr/>
            </p:nvSpPr>
            <p:spPr>
              <a:xfrm>
                <a:off x="1702275" y="4425462"/>
                <a:ext cx="4617161" cy="618246"/>
              </a:xfrm>
              <a:prstGeom prst="rect">
                <a:avLst/>
              </a:prstGeom>
              <a:blipFill>
                <a:blip r:embed="rId3"/>
                <a:stretch>
                  <a:fillRect/>
                </a:stretch>
              </a:blipFill>
              <a:ln w="19050">
                <a:solidFill>
                  <a:schemeClr val="tx1"/>
                </a:solidFill>
              </a:ln>
              <a:effectLst>
                <a:outerShdw blurRad="50800" dist="38100" dir="2700000" algn="tl" rotWithShape="0">
                  <a:prstClr val="black">
                    <a:alpha val="40000"/>
                  </a:prstClr>
                </a:outerShdw>
              </a:effectLst>
            </p:spPr>
            <p:txBody>
              <a:bodyPr/>
              <a:lstStyle/>
              <a:p>
                <a:r>
                  <a:rPr lang="en-IT">
                    <a:noFill/>
                  </a:rPr>
                  <a:t> </a:t>
                </a:r>
              </a:p>
            </p:txBody>
          </p:sp>
        </mc:Fallback>
      </mc:AlternateContent>
      <p:sp>
        <p:nvSpPr>
          <p:cNvPr id="14" name="Rectangle 13">
            <a:extLst>
              <a:ext uri="{FF2B5EF4-FFF2-40B4-BE49-F238E27FC236}">
                <a16:creationId xmlns:a16="http://schemas.microsoft.com/office/drawing/2014/main" id="{445A6B13-2470-E391-35FA-10E479952093}"/>
              </a:ext>
            </a:extLst>
          </p:cNvPr>
          <p:cNvSpPr/>
          <p:nvPr/>
        </p:nvSpPr>
        <p:spPr>
          <a:xfrm>
            <a:off x="6618062" y="4334003"/>
            <a:ext cx="2178206" cy="7745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9300"/>
                </a:solidFill>
                <a:latin typeface="Avenir Next" panose="020B0503020202020204" pitchFamily="34" charset="0"/>
              </a:rPr>
              <a:t>Current best limit set by </a:t>
            </a:r>
            <a:r>
              <a:rPr lang="en-US" sz="1600" b="1" dirty="0" err="1">
                <a:solidFill>
                  <a:srgbClr val="FF9300"/>
                </a:solidFill>
                <a:latin typeface="Avenir Next" panose="020B0503020202020204" pitchFamily="34" charset="0"/>
              </a:rPr>
              <a:t>Sindrum</a:t>
            </a:r>
            <a:r>
              <a:rPr lang="en-US" sz="1600" b="1" dirty="0">
                <a:solidFill>
                  <a:srgbClr val="FF9300"/>
                </a:solidFill>
                <a:latin typeface="Avenir Next" panose="020B0503020202020204" pitchFamily="34" charset="0"/>
              </a:rPr>
              <a:t>-II </a:t>
            </a:r>
            <a:br>
              <a:rPr lang="en-US" sz="1600" b="1" dirty="0">
                <a:solidFill>
                  <a:srgbClr val="FF9300"/>
                </a:solidFill>
                <a:latin typeface="Avenir Next" panose="020B0503020202020204" pitchFamily="34" charset="0"/>
              </a:rPr>
            </a:br>
            <a:r>
              <a:rPr lang="en-US" sz="1600" b="1" dirty="0">
                <a:solidFill>
                  <a:srgbClr val="FF9300"/>
                </a:solidFill>
                <a:latin typeface="Avenir Next" panose="020B0503020202020204" pitchFamily="34" charset="0"/>
              </a:rPr>
              <a:t>R</a:t>
            </a:r>
            <a:r>
              <a:rPr lang="el-GR" sz="1600" b="1" baseline="-25000" dirty="0">
                <a:solidFill>
                  <a:srgbClr val="FF9300"/>
                </a:solidFill>
                <a:latin typeface="Avenir Next" panose="020B0503020202020204" pitchFamily="34" charset="0"/>
              </a:rPr>
              <a:t>μ</a:t>
            </a:r>
            <a:r>
              <a:rPr lang="en-US" sz="1600" b="1" baseline="-25000" dirty="0">
                <a:solidFill>
                  <a:srgbClr val="FF9300"/>
                </a:solidFill>
                <a:latin typeface="Avenir Next" panose="020B0503020202020204" pitchFamily="34" charset="0"/>
              </a:rPr>
              <a:t>e</a:t>
            </a:r>
            <a:r>
              <a:rPr lang="en-US" sz="1600" b="1" dirty="0">
                <a:solidFill>
                  <a:srgbClr val="FF9300"/>
                </a:solidFill>
                <a:latin typeface="Avenir Next" panose="020B0503020202020204" pitchFamily="34" charset="0"/>
              </a:rPr>
              <a:t>&lt; 7 x 10</a:t>
            </a:r>
            <a:r>
              <a:rPr lang="en-US" sz="1600" b="1" baseline="30000" dirty="0">
                <a:solidFill>
                  <a:srgbClr val="FF9300"/>
                </a:solidFill>
                <a:latin typeface="Avenir Next" panose="020B0503020202020204" pitchFamily="34" charset="0"/>
              </a:rPr>
              <a:t>-13</a:t>
            </a:r>
            <a:endParaRPr lang="en-US" sz="1600" b="1" dirty="0">
              <a:solidFill>
                <a:srgbClr val="FF9300"/>
              </a:solidFill>
              <a:latin typeface="Avenir Next" panose="020B0503020202020204" pitchFamily="34" charset="0"/>
            </a:endParaRPr>
          </a:p>
        </p:txBody>
      </p:sp>
      <p:sp>
        <p:nvSpPr>
          <p:cNvPr id="15" name="TextBox 14">
            <a:extLst>
              <a:ext uri="{FF2B5EF4-FFF2-40B4-BE49-F238E27FC236}">
                <a16:creationId xmlns:a16="http://schemas.microsoft.com/office/drawing/2014/main" id="{4BACF0B3-0576-F216-7075-7DD807CF37F3}"/>
              </a:ext>
            </a:extLst>
          </p:cNvPr>
          <p:cNvSpPr txBox="1"/>
          <p:nvPr/>
        </p:nvSpPr>
        <p:spPr>
          <a:xfrm>
            <a:off x="5890504" y="658165"/>
            <a:ext cx="2145459" cy="369332"/>
          </a:xfrm>
          <a:prstGeom prst="rect">
            <a:avLst/>
          </a:prstGeom>
          <a:noFill/>
        </p:spPr>
        <p:txBody>
          <a:bodyPr wrap="none" rtlCol="0">
            <a:spAutoFit/>
          </a:bodyPr>
          <a:lstStyle/>
          <a:p>
            <a:r>
              <a:rPr lang="en-IT" dirty="0"/>
              <a:t>COVID-ERA meetings</a:t>
            </a:r>
          </a:p>
        </p:txBody>
      </p:sp>
      <p:pic>
        <p:nvPicPr>
          <p:cNvPr id="16" name="Picture 15">
            <a:extLst>
              <a:ext uri="{FF2B5EF4-FFF2-40B4-BE49-F238E27FC236}">
                <a16:creationId xmlns:a16="http://schemas.microsoft.com/office/drawing/2014/main" id="{611C13C1-2E5B-9E36-8F52-CD8A4D233B63}"/>
              </a:ext>
            </a:extLst>
          </p:cNvPr>
          <p:cNvPicPr>
            <a:picLocks noChangeAspect="1"/>
          </p:cNvPicPr>
          <p:nvPr/>
        </p:nvPicPr>
        <p:blipFill rotWithShape="1">
          <a:blip r:embed="rId4"/>
          <a:srcRect t="13895" b="12316"/>
          <a:stretch/>
        </p:blipFill>
        <p:spPr>
          <a:xfrm>
            <a:off x="305680" y="1075434"/>
            <a:ext cx="4357760" cy="2138311"/>
          </a:xfrm>
          <a:prstGeom prst="rect">
            <a:avLst/>
          </a:prstGeom>
        </p:spPr>
      </p:pic>
      <p:pic>
        <p:nvPicPr>
          <p:cNvPr id="17" name="Picture 16">
            <a:extLst>
              <a:ext uri="{FF2B5EF4-FFF2-40B4-BE49-F238E27FC236}">
                <a16:creationId xmlns:a16="http://schemas.microsoft.com/office/drawing/2014/main" id="{B63EEC49-4E9E-5235-1219-133AB47F272F}"/>
              </a:ext>
            </a:extLst>
          </p:cNvPr>
          <p:cNvPicPr>
            <a:picLocks noChangeAspect="1"/>
          </p:cNvPicPr>
          <p:nvPr/>
        </p:nvPicPr>
        <p:blipFill>
          <a:blip r:embed="rId5"/>
          <a:stretch>
            <a:fillRect/>
          </a:stretch>
        </p:blipFill>
        <p:spPr>
          <a:xfrm flipV="1">
            <a:off x="802310" y="3349120"/>
            <a:ext cx="3547462" cy="368749"/>
          </a:xfrm>
          <a:prstGeom prst="rect">
            <a:avLst/>
          </a:prstGeom>
        </p:spPr>
      </p:pic>
      <p:sp>
        <p:nvSpPr>
          <p:cNvPr id="18" name="TextBox 17">
            <a:extLst>
              <a:ext uri="{FF2B5EF4-FFF2-40B4-BE49-F238E27FC236}">
                <a16:creationId xmlns:a16="http://schemas.microsoft.com/office/drawing/2014/main" id="{CA6FFC5E-9526-E483-C35B-B0A330975F28}"/>
              </a:ext>
            </a:extLst>
          </p:cNvPr>
          <p:cNvSpPr txBox="1"/>
          <p:nvPr/>
        </p:nvSpPr>
        <p:spPr>
          <a:xfrm>
            <a:off x="746585" y="669473"/>
            <a:ext cx="2458302" cy="369332"/>
          </a:xfrm>
          <a:prstGeom prst="rect">
            <a:avLst/>
          </a:prstGeom>
          <a:noFill/>
        </p:spPr>
        <p:txBody>
          <a:bodyPr wrap="none" rtlCol="0">
            <a:spAutoFit/>
          </a:bodyPr>
          <a:lstStyle/>
          <a:p>
            <a:r>
              <a:rPr lang="en-IT" dirty="0"/>
              <a:t>Pre-COVID-era meetings</a:t>
            </a:r>
          </a:p>
        </p:txBody>
      </p:sp>
      <p:sp>
        <p:nvSpPr>
          <p:cNvPr id="19" name="TextBox 18">
            <a:extLst>
              <a:ext uri="{FF2B5EF4-FFF2-40B4-BE49-F238E27FC236}">
                <a16:creationId xmlns:a16="http://schemas.microsoft.com/office/drawing/2014/main" id="{4FF167D2-CC7B-7013-9340-561F07FFE002}"/>
              </a:ext>
            </a:extLst>
          </p:cNvPr>
          <p:cNvSpPr txBox="1"/>
          <p:nvPr/>
        </p:nvSpPr>
        <p:spPr>
          <a:xfrm>
            <a:off x="4951976" y="3219292"/>
            <a:ext cx="3879780" cy="646331"/>
          </a:xfrm>
          <a:prstGeom prst="rect">
            <a:avLst/>
          </a:prstGeom>
          <a:solidFill>
            <a:schemeClr val="accent1">
              <a:lumMod val="20000"/>
              <a:lumOff val="80000"/>
            </a:schemeClr>
          </a:solidFill>
        </p:spPr>
        <p:txBody>
          <a:bodyPr wrap="none" rtlCol="0">
            <a:spAutoFit/>
          </a:bodyPr>
          <a:lstStyle/>
          <a:p>
            <a:pPr marL="285750" indent="-285750">
              <a:buFont typeface="Wingdings" pitchFamily="2" charset="2"/>
              <a:buChar char="ü"/>
            </a:pPr>
            <a:r>
              <a:rPr lang="en-IT" dirty="0"/>
              <a:t>220+ members, 38 inst, 310 M$ cost</a:t>
            </a:r>
          </a:p>
          <a:p>
            <a:pPr marL="285750" indent="-285750">
              <a:buFont typeface="Wingdings" pitchFamily="2" charset="2"/>
              <a:buChar char="ü"/>
            </a:pPr>
            <a:r>
              <a:rPr lang="en-IT" dirty="0"/>
              <a:t>CD-3 in 2016, rebaselined 2022 </a:t>
            </a:r>
          </a:p>
        </p:txBody>
      </p:sp>
      <p:sp>
        <p:nvSpPr>
          <p:cNvPr id="22" name="Title 1">
            <a:extLst>
              <a:ext uri="{FF2B5EF4-FFF2-40B4-BE49-F238E27FC236}">
                <a16:creationId xmlns:a16="http://schemas.microsoft.com/office/drawing/2014/main" id="{D23A5E27-7D69-2FB5-0CD8-F33F3AA2C2E7}"/>
              </a:ext>
            </a:extLst>
          </p:cNvPr>
          <p:cNvSpPr txBox="1">
            <a:spLocks/>
          </p:cNvSpPr>
          <p:nvPr/>
        </p:nvSpPr>
        <p:spPr>
          <a:xfrm>
            <a:off x="549428" y="228222"/>
            <a:ext cx="7600687" cy="3349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The Mu2e collaboration</a:t>
            </a:r>
          </a:p>
        </p:txBody>
      </p:sp>
    </p:spTree>
    <p:extLst>
      <p:ext uri="{BB962C8B-B14F-4D97-AF65-F5344CB8AC3E}">
        <p14:creationId xmlns:p14="http://schemas.microsoft.com/office/powerpoint/2010/main" val="1639246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33E7E50-A895-3A5E-9011-FB33734DC511}"/>
              </a:ext>
            </a:extLst>
          </p:cNvPr>
          <p:cNvSpPr>
            <a:spLocks noGrp="1"/>
          </p:cNvSpPr>
          <p:nvPr>
            <p:ph type="dt" sz="half" idx="10"/>
          </p:nvPr>
        </p:nvSpPr>
        <p:spPr>
          <a:xfrm>
            <a:off x="254000" y="6485467"/>
            <a:ext cx="1605237" cy="232479"/>
          </a:xfrm>
        </p:spPr>
        <p:txBody>
          <a:bodyPr/>
          <a:lstStyle/>
          <a:p>
            <a:r>
              <a:rPr lang="it-IT"/>
              <a:t>11 November 2022</a:t>
            </a:r>
            <a:endParaRPr lang="en-US" dirty="0"/>
          </a:p>
        </p:txBody>
      </p:sp>
      <p:sp>
        <p:nvSpPr>
          <p:cNvPr id="5" name="Footer Placeholder 4">
            <a:extLst>
              <a:ext uri="{FF2B5EF4-FFF2-40B4-BE49-F238E27FC236}">
                <a16:creationId xmlns:a16="http://schemas.microsoft.com/office/drawing/2014/main" id="{86F8A93F-999D-F435-34D5-279515C84F97}"/>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EE6E75A2-B2ED-0139-361B-B1D99BC4ECB6}"/>
              </a:ext>
            </a:extLst>
          </p:cNvPr>
          <p:cNvSpPr>
            <a:spLocks noGrp="1"/>
          </p:cNvSpPr>
          <p:nvPr>
            <p:ph type="sldNum" sz="quarter" idx="12"/>
          </p:nvPr>
        </p:nvSpPr>
        <p:spPr/>
        <p:txBody>
          <a:bodyPr/>
          <a:lstStyle/>
          <a:p>
            <a:fld id="{AB3C1F1C-F708-3F4B-8ECB-6D467F0718B5}" type="slidenum">
              <a:rPr lang="en-US" smtClean="0"/>
              <a:pPr/>
              <a:t>10</a:t>
            </a:fld>
            <a:endParaRPr lang="en-US" dirty="0"/>
          </a:p>
        </p:txBody>
      </p:sp>
      <p:sp>
        <p:nvSpPr>
          <p:cNvPr id="22" name="Title 1">
            <a:extLst>
              <a:ext uri="{FF2B5EF4-FFF2-40B4-BE49-F238E27FC236}">
                <a16:creationId xmlns:a16="http://schemas.microsoft.com/office/drawing/2014/main" id="{D23A5E27-7D69-2FB5-0CD8-F33F3AA2C2E7}"/>
              </a:ext>
            </a:extLst>
          </p:cNvPr>
          <p:cNvSpPr txBox="1">
            <a:spLocks/>
          </p:cNvSpPr>
          <p:nvPr/>
        </p:nvSpPr>
        <p:spPr>
          <a:xfrm>
            <a:off x="1195581" y="164980"/>
            <a:ext cx="6752835" cy="3349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The Mu2e experimental layout</a:t>
            </a:r>
          </a:p>
        </p:txBody>
      </p:sp>
      <p:pic>
        <p:nvPicPr>
          <p:cNvPr id="20" name="Picture 6">
            <a:extLst>
              <a:ext uri="{FF2B5EF4-FFF2-40B4-BE49-F238E27FC236}">
                <a16:creationId xmlns:a16="http://schemas.microsoft.com/office/drawing/2014/main" id="{F24748A9-123C-3508-0FEB-23AC877B4D3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92" t="7428" r="1907"/>
          <a:stretch>
            <a:fillRect/>
          </a:stretch>
        </p:blipFill>
        <p:spPr bwMode="auto">
          <a:xfrm>
            <a:off x="130191" y="1169477"/>
            <a:ext cx="8948688" cy="195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57D2D2AD-CACC-74D6-E44B-B27C233BAAE9}"/>
              </a:ext>
            </a:extLst>
          </p:cNvPr>
          <p:cNvSpPr/>
          <p:nvPr/>
        </p:nvSpPr>
        <p:spPr>
          <a:xfrm>
            <a:off x="128488" y="782956"/>
            <a:ext cx="8912301" cy="2734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4887542E-FD90-02C0-E7FD-8617547AB453}"/>
              </a:ext>
            </a:extLst>
          </p:cNvPr>
          <p:cNvSpPr/>
          <p:nvPr/>
        </p:nvSpPr>
        <p:spPr>
          <a:xfrm>
            <a:off x="4977694" y="1325208"/>
            <a:ext cx="564607" cy="49899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FF8EE25-806E-21A7-9370-AAC161E37DCF}"/>
              </a:ext>
            </a:extLst>
          </p:cNvPr>
          <p:cNvSpPr/>
          <p:nvPr/>
        </p:nvSpPr>
        <p:spPr>
          <a:xfrm>
            <a:off x="6812144" y="1030495"/>
            <a:ext cx="564607" cy="48018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5C8136B-5796-D3D2-8658-F38D5781D0C8}"/>
              </a:ext>
            </a:extLst>
          </p:cNvPr>
          <p:cNvSpPr/>
          <p:nvPr/>
        </p:nvSpPr>
        <p:spPr>
          <a:xfrm>
            <a:off x="1062362" y="950766"/>
            <a:ext cx="564607" cy="49899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ADA55A9-A757-6FF8-05F9-BC8480401CCE}"/>
              </a:ext>
            </a:extLst>
          </p:cNvPr>
          <p:cNvSpPr txBox="1"/>
          <p:nvPr/>
        </p:nvSpPr>
        <p:spPr>
          <a:xfrm>
            <a:off x="5043703" y="1405630"/>
            <a:ext cx="453970" cy="369332"/>
          </a:xfrm>
          <a:prstGeom prst="rect">
            <a:avLst/>
          </a:prstGeom>
          <a:noFill/>
        </p:spPr>
        <p:txBody>
          <a:bodyPr wrap="none" rtlCol="0">
            <a:spAutoFit/>
          </a:bodyPr>
          <a:lstStyle/>
          <a:p>
            <a:r>
              <a:rPr lang="en-US" dirty="0">
                <a:latin typeface="Arial" pitchFamily="34" charset="0"/>
                <a:cs typeface="Arial" pitchFamily="34" charset="0"/>
              </a:rPr>
              <a:t>2T</a:t>
            </a:r>
          </a:p>
        </p:txBody>
      </p:sp>
      <p:sp>
        <p:nvSpPr>
          <p:cNvPr id="27" name="Oval 26">
            <a:extLst>
              <a:ext uri="{FF2B5EF4-FFF2-40B4-BE49-F238E27FC236}">
                <a16:creationId xmlns:a16="http://schemas.microsoft.com/office/drawing/2014/main" id="{D02CA99B-17E2-8D24-739E-B0BA5442B7D5}"/>
              </a:ext>
            </a:extLst>
          </p:cNvPr>
          <p:cNvSpPr/>
          <p:nvPr/>
        </p:nvSpPr>
        <p:spPr>
          <a:xfrm>
            <a:off x="110140" y="1141911"/>
            <a:ext cx="564607" cy="49899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04FE341-61CD-D7AD-03D6-0C53CD9F79DC}"/>
              </a:ext>
            </a:extLst>
          </p:cNvPr>
          <p:cNvSpPr txBox="1"/>
          <p:nvPr/>
        </p:nvSpPr>
        <p:spPr>
          <a:xfrm>
            <a:off x="6840261" y="1080425"/>
            <a:ext cx="453970" cy="369332"/>
          </a:xfrm>
          <a:prstGeom prst="rect">
            <a:avLst/>
          </a:prstGeom>
          <a:noFill/>
        </p:spPr>
        <p:txBody>
          <a:bodyPr wrap="none" rtlCol="0">
            <a:spAutoFit/>
          </a:bodyPr>
          <a:lstStyle/>
          <a:p>
            <a:r>
              <a:rPr lang="en-US" dirty="0">
                <a:latin typeface="Arial" pitchFamily="34" charset="0"/>
                <a:cs typeface="Arial" pitchFamily="34" charset="0"/>
              </a:rPr>
              <a:t>1T</a:t>
            </a:r>
          </a:p>
        </p:txBody>
      </p:sp>
      <p:sp>
        <p:nvSpPr>
          <p:cNvPr id="29" name="TextBox 28">
            <a:extLst>
              <a:ext uri="{FF2B5EF4-FFF2-40B4-BE49-F238E27FC236}">
                <a16:creationId xmlns:a16="http://schemas.microsoft.com/office/drawing/2014/main" id="{83E23C97-5B34-F098-B37C-64F8CD2E484E}"/>
              </a:ext>
            </a:extLst>
          </p:cNvPr>
          <p:cNvSpPr txBox="1"/>
          <p:nvPr/>
        </p:nvSpPr>
        <p:spPr>
          <a:xfrm>
            <a:off x="1052099" y="1030495"/>
            <a:ext cx="646331" cy="369332"/>
          </a:xfrm>
          <a:prstGeom prst="rect">
            <a:avLst/>
          </a:prstGeom>
          <a:noFill/>
        </p:spPr>
        <p:txBody>
          <a:bodyPr wrap="none" rtlCol="0">
            <a:spAutoFit/>
          </a:bodyPr>
          <a:lstStyle/>
          <a:p>
            <a:r>
              <a:rPr lang="en-US" dirty="0">
                <a:latin typeface="Arial" pitchFamily="34" charset="0"/>
                <a:cs typeface="Arial" pitchFamily="34" charset="0"/>
              </a:rPr>
              <a:t>2.5T</a:t>
            </a:r>
          </a:p>
        </p:txBody>
      </p:sp>
      <p:sp>
        <p:nvSpPr>
          <p:cNvPr id="30" name="TextBox 29">
            <a:extLst>
              <a:ext uri="{FF2B5EF4-FFF2-40B4-BE49-F238E27FC236}">
                <a16:creationId xmlns:a16="http://schemas.microsoft.com/office/drawing/2014/main" id="{5DBEB277-FA8F-F93D-DE1C-C658EE32B0F9}"/>
              </a:ext>
            </a:extLst>
          </p:cNvPr>
          <p:cNvSpPr txBox="1"/>
          <p:nvPr/>
        </p:nvSpPr>
        <p:spPr>
          <a:xfrm>
            <a:off x="84555" y="1206740"/>
            <a:ext cx="646331" cy="369332"/>
          </a:xfrm>
          <a:prstGeom prst="rect">
            <a:avLst/>
          </a:prstGeom>
          <a:noFill/>
        </p:spPr>
        <p:txBody>
          <a:bodyPr wrap="none" rtlCol="0">
            <a:spAutoFit/>
          </a:bodyPr>
          <a:lstStyle/>
          <a:p>
            <a:r>
              <a:rPr lang="en-US" dirty="0">
                <a:latin typeface="Arial" pitchFamily="34" charset="0"/>
                <a:cs typeface="Arial" pitchFamily="34" charset="0"/>
              </a:rPr>
              <a:t>4.6T</a:t>
            </a:r>
          </a:p>
        </p:txBody>
      </p:sp>
      <p:sp>
        <p:nvSpPr>
          <p:cNvPr id="31" name="Rectangle 30">
            <a:extLst>
              <a:ext uri="{FF2B5EF4-FFF2-40B4-BE49-F238E27FC236}">
                <a16:creationId xmlns:a16="http://schemas.microsoft.com/office/drawing/2014/main" id="{073E146C-FA58-EA6B-3D7A-420B29485F6D}"/>
              </a:ext>
            </a:extLst>
          </p:cNvPr>
          <p:cNvSpPr/>
          <p:nvPr/>
        </p:nvSpPr>
        <p:spPr>
          <a:xfrm>
            <a:off x="6037322" y="2969558"/>
            <a:ext cx="2870876" cy="800219"/>
          </a:xfrm>
          <a:prstGeom prst="rect">
            <a:avLst/>
          </a:prstGeom>
        </p:spPr>
        <p:txBody>
          <a:bodyPr wrap="square">
            <a:spAutoFit/>
          </a:bodyPr>
          <a:lstStyle/>
          <a:p>
            <a:r>
              <a:rPr lang="en-US" b="1" dirty="0">
                <a:latin typeface="Arial" charset="0"/>
                <a:ea typeface="Arial" charset="0"/>
                <a:cs typeface="Arial" charset="0"/>
              </a:rPr>
              <a:t>Detector Solenoid</a:t>
            </a:r>
          </a:p>
          <a:p>
            <a:pPr marL="285750" indent="-285750">
              <a:buFont typeface="Wingdings" charset="2"/>
              <a:buChar char="§"/>
            </a:pPr>
            <a:r>
              <a:rPr lang="en-US" sz="1400" dirty="0">
                <a:latin typeface="Arial" charset="0"/>
                <a:ea typeface="Arial" charset="0"/>
                <a:cs typeface="Arial" charset="0"/>
              </a:rPr>
              <a:t>Muon capture on Al target</a:t>
            </a:r>
          </a:p>
          <a:p>
            <a:pPr marL="285750" indent="-285750">
              <a:buFont typeface="Wingdings" charset="2"/>
              <a:buChar char="§"/>
            </a:pPr>
            <a:r>
              <a:rPr lang="en-US" sz="1400" dirty="0">
                <a:latin typeface="Arial" charset="0"/>
                <a:ea typeface="Arial" charset="0"/>
                <a:cs typeface="Arial" charset="0"/>
              </a:rPr>
              <a:t>Tracker, EM Calorimeter</a:t>
            </a:r>
          </a:p>
        </p:txBody>
      </p:sp>
      <p:sp>
        <p:nvSpPr>
          <p:cNvPr id="34" name="Rectangle 33">
            <a:extLst>
              <a:ext uri="{FF2B5EF4-FFF2-40B4-BE49-F238E27FC236}">
                <a16:creationId xmlns:a16="http://schemas.microsoft.com/office/drawing/2014/main" id="{90AB842D-BC9E-D7A7-3EA8-7E7C8A9A0F71}"/>
              </a:ext>
            </a:extLst>
          </p:cNvPr>
          <p:cNvSpPr/>
          <p:nvPr/>
        </p:nvSpPr>
        <p:spPr>
          <a:xfrm>
            <a:off x="27131" y="5001190"/>
            <a:ext cx="2155270" cy="369332"/>
          </a:xfrm>
          <a:prstGeom prst="rect">
            <a:avLst/>
          </a:prstGeom>
        </p:spPr>
        <p:txBody>
          <a:bodyPr wrap="none">
            <a:spAutoFit/>
          </a:bodyPr>
          <a:lstStyle/>
          <a:p>
            <a:r>
              <a:rPr lang="en-US" b="1" dirty="0">
                <a:solidFill>
                  <a:schemeClr val="bg1"/>
                </a:solidFill>
                <a:latin typeface="Arial" charset="0"/>
                <a:ea typeface="Arial" charset="0"/>
                <a:cs typeface="Arial" charset="0"/>
              </a:rPr>
              <a:t>Production Target</a:t>
            </a:r>
            <a:endParaRPr lang="en-GB" dirty="0">
              <a:solidFill>
                <a:schemeClr val="bg1"/>
              </a:solidFill>
            </a:endParaRPr>
          </a:p>
        </p:txBody>
      </p:sp>
      <p:sp>
        <p:nvSpPr>
          <p:cNvPr id="35" name="Rectangle 34">
            <a:extLst>
              <a:ext uri="{FF2B5EF4-FFF2-40B4-BE49-F238E27FC236}">
                <a16:creationId xmlns:a16="http://schemas.microsoft.com/office/drawing/2014/main" id="{18CCB373-C1B3-A20E-E634-FE38796972BA}"/>
              </a:ext>
            </a:extLst>
          </p:cNvPr>
          <p:cNvSpPr/>
          <p:nvPr/>
        </p:nvSpPr>
        <p:spPr>
          <a:xfrm>
            <a:off x="2265275" y="6006543"/>
            <a:ext cx="1937262" cy="369332"/>
          </a:xfrm>
          <a:prstGeom prst="rect">
            <a:avLst/>
          </a:prstGeom>
        </p:spPr>
        <p:txBody>
          <a:bodyPr wrap="none">
            <a:spAutoFit/>
          </a:bodyPr>
          <a:lstStyle/>
          <a:p>
            <a:r>
              <a:rPr lang="en-US" b="1" dirty="0">
                <a:solidFill>
                  <a:schemeClr val="bg1"/>
                </a:solidFill>
                <a:latin typeface="Arial" charset="0"/>
                <a:ea typeface="Arial" charset="0"/>
                <a:cs typeface="Arial" charset="0"/>
              </a:rPr>
              <a:t>Stopping Target</a:t>
            </a:r>
            <a:endParaRPr lang="en-GB" dirty="0">
              <a:solidFill>
                <a:schemeClr val="bg1"/>
              </a:solidFill>
            </a:endParaRPr>
          </a:p>
        </p:txBody>
      </p:sp>
      <p:cxnSp>
        <p:nvCxnSpPr>
          <p:cNvPr id="36" name="Straight Arrow Connector 35">
            <a:extLst>
              <a:ext uri="{FF2B5EF4-FFF2-40B4-BE49-F238E27FC236}">
                <a16:creationId xmlns:a16="http://schemas.microsoft.com/office/drawing/2014/main" id="{54E3EB72-A4B4-4DC2-D1A3-71ACC44E0238}"/>
              </a:ext>
            </a:extLst>
          </p:cNvPr>
          <p:cNvCxnSpPr>
            <a:cxnSpLocks/>
          </p:cNvCxnSpPr>
          <p:nvPr/>
        </p:nvCxnSpPr>
        <p:spPr>
          <a:xfrm flipV="1">
            <a:off x="3690056" y="1254182"/>
            <a:ext cx="881944" cy="6729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5178F6B-E910-CFFA-7DCC-74627AF2DF37}"/>
              </a:ext>
            </a:extLst>
          </p:cNvPr>
          <p:cNvSpPr txBox="1"/>
          <p:nvPr/>
        </p:nvSpPr>
        <p:spPr>
          <a:xfrm>
            <a:off x="3865421" y="629283"/>
            <a:ext cx="2356564" cy="523220"/>
          </a:xfrm>
          <a:prstGeom prst="rect">
            <a:avLst/>
          </a:prstGeom>
          <a:noFill/>
        </p:spPr>
        <p:txBody>
          <a:bodyPr wrap="square" rtlCol="0">
            <a:spAutoFit/>
          </a:bodyPr>
          <a:lstStyle/>
          <a:p>
            <a:pPr algn="ctr"/>
            <a:r>
              <a:rPr lang="en-US" sz="1400" dirty="0">
                <a:solidFill>
                  <a:schemeClr val="accent2"/>
                </a:solidFill>
                <a:latin typeface="Arial" panose="020B0604020202020204" pitchFamily="34" charset="0"/>
                <a:cs typeface="Arial" panose="020B0604020202020204" pitchFamily="34" charset="0"/>
              </a:rPr>
              <a:t>low momentum </a:t>
            </a:r>
            <a:r>
              <a:rPr lang="en-US" sz="1400" dirty="0">
                <a:solidFill>
                  <a:schemeClr val="accent2"/>
                </a:solidFill>
                <a:latin typeface="Symbol" pitchFamily="2" charset="2"/>
                <a:cs typeface="Arial" panose="020B0604020202020204" pitchFamily="34" charset="0"/>
              </a:rPr>
              <a:t>m</a:t>
            </a:r>
            <a:r>
              <a:rPr lang="en-US" sz="1400" baseline="30000" dirty="0">
                <a:solidFill>
                  <a:schemeClr val="accent2"/>
                </a:solidFill>
                <a:latin typeface="Symbol" pitchFamily="2" charset="2"/>
                <a:cs typeface="Arial" panose="020B0604020202020204" pitchFamily="34" charset="0"/>
              </a:rPr>
              <a:t>-</a:t>
            </a:r>
            <a:r>
              <a:rPr lang="it-IT" sz="1400" baseline="30000" dirty="0">
                <a:solidFill>
                  <a:schemeClr val="accent2"/>
                </a:solidFill>
                <a:latin typeface="Arial" panose="020B0604020202020204" pitchFamily="34" charset="0"/>
                <a:cs typeface="Arial" panose="020B0604020202020204" pitchFamily="34" charset="0"/>
              </a:rPr>
              <a:t> </a:t>
            </a:r>
            <a:r>
              <a:rPr lang="en-US" sz="1400" dirty="0">
                <a:solidFill>
                  <a:schemeClr val="accent2"/>
                </a:solidFill>
                <a:latin typeface="Arial" panose="020B0604020202020204" pitchFamily="34" charset="0"/>
                <a:cs typeface="Arial" panose="020B0604020202020204" pitchFamily="34" charset="0"/>
              </a:rPr>
              <a:t>selection + antiproton absorber</a:t>
            </a:r>
          </a:p>
        </p:txBody>
      </p:sp>
      <p:sp>
        <p:nvSpPr>
          <p:cNvPr id="38" name="Rectangle 37">
            <a:extLst>
              <a:ext uri="{FF2B5EF4-FFF2-40B4-BE49-F238E27FC236}">
                <a16:creationId xmlns:a16="http://schemas.microsoft.com/office/drawing/2014/main" id="{791C9EDA-562F-91B4-3316-AC29959A3B1D}"/>
              </a:ext>
            </a:extLst>
          </p:cNvPr>
          <p:cNvSpPr/>
          <p:nvPr/>
        </p:nvSpPr>
        <p:spPr>
          <a:xfrm>
            <a:off x="2546429" y="804304"/>
            <a:ext cx="1250406" cy="452496"/>
          </a:xfrm>
          <a:prstGeom prst="rect">
            <a:avLst/>
          </a:prstGeom>
        </p:spPr>
        <p:txBody>
          <a:bodyPr wrap="none">
            <a:spAutoFit/>
          </a:bodyPr>
          <a:lstStyle/>
          <a:p>
            <a:pPr algn="ctr">
              <a:lnSpc>
                <a:spcPts val="1400"/>
              </a:lnSpc>
            </a:pPr>
            <a:r>
              <a:rPr lang="en-US" sz="1400" b="1" dirty="0">
                <a:solidFill>
                  <a:srgbClr val="FF0000"/>
                </a:solidFill>
                <a:latin typeface="Arial" charset="0"/>
                <a:ea typeface="Arial" charset="0"/>
                <a:cs typeface="Arial" charset="0"/>
              </a:rPr>
              <a:t>8 kW, 8 GeV </a:t>
            </a:r>
          </a:p>
          <a:p>
            <a:pPr algn="ctr">
              <a:lnSpc>
                <a:spcPts val="1400"/>
              </a:lnSpc>
            </a:pPr>
            <a:r>
              <a:rPr lang="en-US" sz="1400" b="1" dirty="0">
                <a:solidFill>
                  <a:srgbClr val="FF0000"/>
                </a:solidFill>
                <a:latin typeface="Arial" charset="0"/>
                <a:ea typeface="Arial" charset="0"/>
                <a:cs typeface="Arial" charset="0"/>
              </a:rPr>
              <a:t>p beam</a:t>
            </a:r>
            <a:endParaRPr lang="en-GB" sz="1400" b="1" dirty="0">
              <a:solidFill>
                <a:srgbClr val="FF0000"/>
              </a:solidFill>
            </a:endParaRPr>
          </a:p>
        </p:txBody>
      </p:sp>
      <p:sp>
        <p:nvSpPr>
          <p:cNvPr id="40" name="Rectangle 39">
            <a:extLst>
              <a:ext uri="{FF2B5EF4-FFF2-40B4-BE49-F238E27FC236}">
                <a16:creationId xmlns:a16="http://schemas.microsoft.com/office/drawing/2014/main" id="{B67D6492-58D5-9859-62B3-0C32CA4461E2}"/>
              </a:ext>
            </a:extLst>
          </p:cNvPr>
          <p:cNvSpPr/>
          <p:nvPr/>
        </p:nvSpPr>
        <p:spPr>
          <a:xfrm>
            <a:off x="70086" y="4220843"/>
            <a:ext cx="2155269" cy="525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41" name="Straight Arrow Connector 40">
            <a:extLst>
              <a:ext uri="{FF2B5EF4-FFF2-40B4-BE49-F238E27FC236}">
                <a16:creationId xmlns:a16="http://schemas.microsoft.com/office/drawing/2014/main" id="{D2514FE2-EB65-48BA-0C4B-1BEAD2B54CB6}"/>
              </a:ext>
            </a:extLst>
          </p:cNvPr>
          <p:cNvCxnSpPr>
            <a:cxnSpLocks/>
            <a:endCxn id="45" idx="0"/>
          </p:cNvCxnSpPr>
          <p:nvPr/>
        </p:nvCxnSpPr>
        <p:spPr>
          <a:xfrm flipH="1">
            <a:off x="5705010" y="2342925"/>
            <a:ext cx="113267" cy="26225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DCCFA37F-79F1-46D9-E49F-5D5D2DB55BC1}"/>
              </a:ext>
            </a:extLst>
          </p:cNvPr>
          <p:cNvSpPr/>
          <p:nvPr/>
        </p:nvSpPr>
        <p:spPr>
          <a:xfrm>
            <a:off x="166319" y="3989126"/>
            <a:ext cx="2006768" cy="523220"/>
          </a:xfrm>
          <a:prstGeom prst="rect">
            <a:avLst/>
          </a:prstGeom>
        </p:spPr>
        <p:txBody>
          <a:bodyPr wrap="none">
            <a:spAutoFit/>
          </a:bodyPr>
          <a:lstStyle/>
          <a:p>
            <a:pPr algn="ctr"/>
            <a:r>
              <a:rPr lang="en-US" sz="1400" b="1" dirty="0">
                <a:solidFill>
                  <a:srgbClr val="FF0000"/>
                </a:solidFill>
                <a:latin typeface="Arial" charset="0"/>
                <a:ea typeface="Arial" charset="0"/>
                <a:cs typeface="Arial" charset="0"/>
              </a:rPr>
              <a:t>Tungsten production </a:t>
            </a:r>
          </a:p>
          <a:p>
            <a:pPr algn="ctr"/>
            <a:r>
              <a:rPr lang="en-US" sz="1400" b="1" dirty="0">
                <a:solidFill>
                  <a:srgbClr val="FF0000"/>
                </a:solidFill>
                <a:latin typeface="Arial" charset="0"/>
                <a:ea typeface="Arial" charset="0"/>
                <a:cs typeface="Arial" charset="0"/>
              </a:rPr>
              <a:t>Target</a:t>
            </a:r>
            <a:endParaRPr lang="en-GB" sz="1400" dirty="0">
              <a:solidFill>
                <a:srgbClr val="FF0000"/>
              </a:solidFill>
            </a:endParaRPr>
          </a:p>
        </p:txBody>
      </p:sp>
      <p:cxnSp>
        <p:nvCxnSpPr>
          <p:cNvPr id="44" name="Straight Arrow Connector 43">
            <a:extLst>
              <a:ext uri="{FF2B5EF4-FFF2-40B4-BE49-F238E27FC236}">
                <a16:creationId xmlns:a16="http://schemas.microsoft.com/office/drawing/2014/main" id="{2B93503A-D70B-B8B1-8986-1C8527E69BAC}"/>
              </a:ext>
            </a:extLst>
          </p:cNvPr>
          <p:cNvCxnSpPr>
            <a:cxnSpLocks/>
          </p:cNvCxnSpPr>
          <p:nvPr/>
        </p:nvCxnSpPr>
        <p:spPr>
          <a:xfrm flipH="1">
            <a:off x="838456" y="2343018"/>
            <a:ext cx="274373" cy="10266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4AD64D2A-C465-52ED-DA3E-C9166F0C04ED}"/>
              </a:ext>
            </a:extLst>
          </p:cNvPr>
          <p:cNvSpPr/>
          <p:nvPr/>
        </p:nvSpPr>
        <p:spPr>
          <a:xfrm>
            <a:off x="4597399" y="4965475"/>
            <a:ext cx="2215222" cy="623248"/>
          </a:xfrm>
          <a:prstGeom prst="rect">
            <a:avLst/>
          </a:prstGeom>
        </p:spPr>
        <p:txBody>
          <a:bodyPr wrap="none">
            <a:spAutoFit/>
          </a:bodyPr>
          <a:lstStyle/>
          <a:p>
            <a:pPr marL="0" lvl="1">
              <a:lnSpc>
                <a:spcPct val="100000"/>
              </a:lnSpc>
              <a:spcAft>
                <a:spcPts val="300"/>
              </a:spcAft>
            </a:pPr>
            <a:r>
              <a:rPr lang="it-IT" sz="1600" b="1" dirty="0">
                <a:solidFill>
                  <a:srgbClr val="C00000"/>
                </a:solidFill>
                <a:latin typeface="Arial" panose="020B0604020202020204" pitchFamily="34" charset="0"/>
                <a:cs typeface="Arial" panose="020B0604020202020204" pitchFamily="34" charset="0"/>
              </a:rPr>
              <a:t>8.6</a:t>
            </a:r>
            <a:r>
              <a:rPr lang="en-GB" sz="1400" b="1" dirty="0">
                <a:solidFill>
                  <a:srgbClr val="C00000"/>
                </a:solidFill>
                <a:latin typeface="Arial" panose="020B0604020202020204" pitchFamily="34" charset="0"/>
                <a:cs typeface="Arial" panose="020B0604020202020204" pitchFamily="34" charset="0"/>
              </a:rPr>
              <a:t>×</a:t>
            </a:r>
            <a:r>
              <a:rPr lang="it-IT" sz="1600" b="1" dirty="0">
                <a:solidFill>
                  <a:srgbClr val="C00000"/>
                </a:solidFill>
                <a:latin typeface="Arial" panose="020B0604020202020204" pitchFamily="34" charset="0"/>
                <a:cs typeface="Arial" panose="020B0604020202020204" pitchFamily="34" charset="0"/>
              </a:rPr>
              <a:t>10</a:t>
            </a:r>
            <a:r>
              <a:rPr lang="en-GB" sz="1600" b="1" baseline="30000" dirty="0">
                <a:solidFill>
                  <a:srgbClr val="C00000"/>
                </a:solidFill>
                <a:latin typeface="Arial" panose="020B0604020202020204" pitchFamily="34" charset="0"/>
                <a:cs typeface="Arial" panose="020B0604020202020204" pitchFamily="34" charset="0"/>
              </a:rPr>
              <a:t>9</a:t>
            </a:r>
            <a:r>
              <a:rPr lang="en-GB" sz="1600" b="1" dirty="0">
                <a:solidFill>
                  <a:srgbClr val="C00000"/>
                </a:solidFill>
                <a:latin typeface="Arial" panose="020B0604020202020204" pitchFamily="34" charset="0"/>
                <a:cs typeface="Arial" panose="020B0604020202020204" pitchFamily="34" charset="0"/>
              </a:rPr>
              <a:t> </a:t>
            </a:r>
            <a:r>
              <a:rPr lang="en-GB" sz="1600" b="1" dirty="0">
                <a:solidFill>
                  <a:srgbClr val="C00000"/>
                </a:solidFill>
                <a:latin typeface="Symbol" pitchFamily="2" charset="2"/>
                <a:cs typeface="Arial" panose="020B0604020202020204" pitchFamily="34" charset="0"/>
              </a:rPr>
              <a:t>m</a:t>
            </a:r>
            <a:r>
              <a:rPr lang="en-GB" sz="1600" b="1" dirty="0">
                <a:solidFill>
                  <a:srgbClr val="C00000"/>
                </a:solidFill>
                <a:latin typeface="Arial" panose="020B0604020202020204" pitchFamily="34" charset="0"/>
                <a:cs typeface="Arial" panose="020B0604020202020204" pitchFamily="34" charset="0"/>
              </a:rPr>
              <a:t>/sec stops</a:t>
            </a:r>
          </a:p>
          <a:p>
            <a:pPr marL="0" lvl="1">
              <a:lnSpc>
                <a:spcPct val="100000"/>
              </a:lnSpc>
              <a:spcAft>
                <a:spcPts val="300"/>
              </a:spcAft>
            </a:pPr>
            <a:r>
              <a:rPr lang="en-GB" sz="1600" b="1" dirty="0">
                <a:solidFill>
                  <a:srgbClr val="C00000"/>
                </a:solidFill>
                <a:latin typeface="Arial" panose="020B0604020202020204" pitchFamily="34" charset="0"/>
                <a:cs typeface="Arial" panose="020B0604020202020204" pitchFamily="34" charset="0"/>
              </a:rPr>
              <a:t>on </a:t>
            </a:r>
            <a:r>
              <a:rPr lang="en-GB" sz="1600" b="1" dirty="0" err="1">
                <a:solidFill>
                  <a:srgbClr val="C00000"/>
                </a:solidFill>
                <a:latin typeface="Arial" panose="020B0604020202020204" pitchFamily="34" charset="0"/>
                <a:cs typeface="Arial" panose="020B0604020202020204" pitchFamily="34" charset="0"/>
              </a:rPr>
              <a:t>Alluminum</a:t>
            </a:r>
            <a:r>
              <a:rPr lang="en-GB" sz="1600" b="1" dirty="0">
                <a:solidFill>
                  <a:srgbClr val="C00000"/>
                </a:solidFill>
                <a:latin typeface="Arial" panose="020B0604020202020204" pitchFamily="34" charset="0"/>
                <a:cs typeface="Arial" panose="020B0604020202020204" pitchFamily="34" charset="0"/>
              </a:rPr>
              <a:t> Target</a:t>
            </a:r>
          </a:p>
        </p:txBody>
      </p:sp>
      <p:sp>
        <p:nvSpPr>
          <p:cNvPr id="46" name="Rectangle 45">
            <a:extLst>
              <a:ext uri="{FF2B5EF4-FFF2-40B4-BE49-F238E27FC236}">
                <a16:creationId xmlns:a16="http://schemas.microsoft.com/office/drawing/2014/main" id="{E5521579-288F-C9A0-CA54-B9D6ED2D853F}"/>
              </a:ext>
            </a:extLst>
          </p:cNvPr>
          <p:cNvSpPr/>
          <p:nvPr/>
        </p:nvSpPr>
        <p:spPr>
          <a:xfrm>
            <a:off x="140940" y="3277755"/>
            <a:ext cx="4882914" cy="369332"/>
          </a:xfrm>
          <a:prstGeom prst="rect">
            <a:avLst/>
          </a:prstGeom>
        </p:spPr>
        <p:txBody>
          <a:bodyPr wrap="square">
            <a:spAutoFit/>
          </a:bodyPr>
          <a:lstStyle/>
          <a:p>
            <a:r>
              <a:rPr lang="en-US" b="1" dirty="0">
                <a:latin typeface="Arial" charset="0"/>
                <a:ea typeface="Arial" charset="0"/>
                <a:cs typeface="Arial" charset="0"/>
              </a:rPr>
              <a:t>Production (PS) and Transport Solenoids</a:t>
            </a:r>
          </a:p>
        </p:txBody>
      </p:sp>
      <p:sp>
        <p:nvSpPr>
          <p:cNvPr id="47" name="Rectangle 46">
            <a:extLst>
              <a:ext uri="{FF2B5EF4-FFF2-40B4-BE49-F238E27FC236}">
                <a16:creationId xmlns:a16="http://schemas.microsoft.com/office/drawing/2014/main" id="{01B79679-C112-76E7-4A36-BAB9D2E4953B}"/>
              </a:ext>
            </a:extLst>
          </p:cNvPr>
          <p:cNvSpPr/>
          <p:nvPr/>
        </p:nvSpPr>
        <p:spPr>
          <a:xfrm>
            <a:off x="103211" y="3634179"/>
            <a:ext cx="5747410" cy="307777"/>
          </a:xfrm>
          <a:prstGeom prst="rect">
            <a:avLst/>
          </a:prstGeom>
        </p:spPr>
        <p:txBody>
          <a:bodyPr wrap="square">
            <a:spAutoFit/>
          </a:bodyPr>
          <a:lstStyle/>
          <a:p>
            <a:pPr lvl="0"/>
            <a:r>
              <a:rPr lang="en-US" sz="1400" dirty="0">
                <a:solidFill>
                  <a:prstClr val="black"/>
                </a:solidFill>
                <a:latin typeface="Arial" charset="0"/>
                <a:ea typeface="Arial" charset="0"/>
                <a:cs typeface="Arial" charset="0"/>
              </a:rPr>
              <a:t>Production, selection and transport of low momentum muon beam</a:t>
            </a:r>
          </a:p>
        </p:txBody>
      </p:sp>
      <p:cxnSp>
        <p:nvCxnSpPr>
          <p:cNvPr id="48" name="Straight Arrow Connector 47">
            <a:extLst>
              <a:ext uri="{FF2B5EF4-FFF2-40B4-BE49-F238E27FC236}">
                <a16:creationId xmlns:a16="http://schemas.microsoft.com/office/drawing/2014/main" id="{259B2EBD-6B01-C094-8C59-828BD1BF5031}"/>
              </a:ext>
            </a:extLst>
          </p:cNvPr>
          <p:cNvCxnSpPr>
            <a:cxnSpLocks/>
          </p:cNvCxnSpPr>
          <p:nvPr/>
        </p:nvCxnSpPr>
        <p:spPr>
          <a:xfrm>
            <a:off x="2845917" y="2316683"/>
            <a:ext cx="180619" cy="104413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2B7FB17-E6A1-479D-98D6-A210CD8FCCE9}"/>
              </a:ext>
            </a:extLst>
          </p:cNvPr>
          <p:cNvCxnSpPr>
            <a:cxnSpLocks/>
          </p:cNvCxnSpPr>
          <p:nvPr/>
        </p:nvCxnSpPr>
        <p:spPr>
          <a:xfrm flipV="1">
            <a:off x="110140" y="2962640"/>
            <a:ext cx="8827325" cy="7020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016B4555-E7EC-9801-A6F3-34DDE89CB37A}"/>
              </a:ext>
            </a:extLst>
          </p:cNvPr>
          <p:cNvSpPr txBox="1"/>
          <p:nvPr/>
        </p:nvSpPr>
        <p:spPr>
          <a:xfrm>
            <a:off x="3460407" y="2962315"/>
            <a:ext cx="2095445" cy="369332"/>
          </a:xfrm>
          <a:prstGeom prst="rect">
            <a:avLst/>
          </a:prstGeom>
          <a:noFill/>
        </p:spPr>
        <p:txBody>
          <a:bodyPr wrap="none" rtlCol="0">
            <a:spAutoFit/>
          </a:bodyPr>
          <a:lstStyle/>
          <a:p>
            <a:r>
              <a:rPr lang="en-IT" dirty="0"/>
              <a:t>25 m long beam line</a:t>
            </a:r>
          </a:p>
        </p:txBody>
      </p:sp>
      <p:pic>
        <p:nvPicPr>
          <p:cNvPr id="3" name="Picture 2">
            <a:extLst>
              <a:ext uri="{FF2B5EF4-FFF2-40B4-BE49-F238E27FC236}">
                <a16:creationId xmlns:a16="http://schemas.microsoft.com/office/drawing/2014/main" id="{9A1882FC-FEA7-5F93-8D34-27B906DF2E5C}"/>
              </a:ext>
            </a:extLst>
          </p:cNvPr>
          <p:cNvPicPr>
            <a:picLocks noChangeAspect="1"/>
          </p:cNvPicPr>
          <p:nvPr/>
        </p:nvPicPr>
        <p:blipFill>
          <a:blip r:embed="rId3"/>
          <a:stretch>
            <a:fillRect/>
          </a:stretch>
        </p:blipFill>
        <p:spPr>
          <a:xfrm>
            <a:off x="2285919" y="3951028"/>
            <a:ext cx="2348977" cy="2518491"/>
          </a:xfrm>
          <a:prstGeom prst="rect">
            <a:avLst/>
          </a:prstGeom>
        </p:spPr>
      </p:pic>
      <p:sp>
        <p:nvSpPr>
          <p:cNvPr id="7" name="TextBox 6">
            <a:extLst>
              <a:ext uri="{FF2B5EF4-FFF2-40B4-BE49-F238E27FC236}">
                <a16:creationId xmlns:a16="http://schemas.microsoft.com/office/drawing/2014/main" id="{189B1003-B03C-F138-C3F7-6FEA71201957}"/>
              </a:ext>
            </a:extLst>
          </p:cNvPr>
          <p:cNvSpPr txBox="1"/>
          <p:nvPr/>
        </p:nvSpPr>
        <p:spPr>
          <a:xfrm>
            <a:off x="14552" y="4467082"/>
            <a:ext cx="2362057" cy="1200329"/>
          </a:xfrm>
          <a:prstGeom prst="rect">
            <a:avLst/>
          </a:prstGeom>
          <a:noFill/>
        </p:spPr>
        <p:txBody>
          <a:bodyPr wrap="none" rtlCol="0">
            <a:spAutoFit/>
          </a:bodyPr>
          <a:lstStyle/>
          <a:p>
            <a:r>
              <a:rPr lang="en-IT" b="1" dirty="0"/>
              <a:t>5.7 10</a:t>
            </a:r>
            <a:r>
              <a:rPr lang="en-IT" b="1" baseline="30000" dirty="0"/>
              <a:t>12  </a:t>
            </a:r>
            <a:r>
              <a:rPr lang="en-IT" b="1" dirty="0"/>
              <a:t>POT/sec</a:t>
            </a:r>
          </a:p>
          <a:p>
            <a:pPr marL="285750" indent="-285750">
              <a:buFontTx/>
              <a:buChar char="-"/>
            </a:pPr>
            <a:r>
              <a:rPr lang="en-IT" dirty="0"/>
              <a:t>Max T = 1100 C</a:t>
            </a:r>
          </a:p>
          <a:p>
            <a:pPr marL="285750" indent="-285750">
              <a:buFontTx/>
              <a:buChar char="-"/>
            </a:pPr>
            <a:r>
              <a:rPr lang="en-IT" dirty="0"/>
              <a:t>Gaps and fins</a:t>
            </a:r>
          </a:p>
          <a:p>
            <a:r>
              <a:rPr lang="en-IT" dirty="0"/>
              <a:t>      for heat dissipation </a:t>
            </a:r>
          </a:p>
        </p:txBody>
      </p:sp>
      <p:pic>
        <p:nvPicPr>
          <p:cNvPr id="9" name="Picture 8">
            <a:extLst>
              <a:ext uri="{FF2B5EF4-FFF2-40B4-BE49-F238E27FC236}">
                <a16:creationId xmlns:a16="http://schemas.microsoft.com/office/drawing/2014/main" id="{18C52525-C121-FE77-A8E9-3D5A98B99314}"/>
              </a:ext>
            </a:extLst>
          </p:cNvPr>
          <p:cNvPicPr>
            <a:picLocks noChangeAspect="1"/>
          </p:cNvPicPr>
          <p:nvPr/>
        </p:nvPicPr>
        <p:blipFill>
          <a:blip r:embed="rId4"/>
          <a:stretch>
            <a:fillRect/>
          </a:stretch>
        </p:blipFill>
        <p:spPr>
          <a:xfrm>
            <a:off x="6721433" y="3765471"/>
            <a:ext cx="2395436" cy="2979890"/>
          </a:xfrm>
          <a:prstGeom prst="rect">
            <a:avLst/>
          </a:prstGeom>
        </p:spPr>
      </p:pic>
    </p:spTree>
    <p:extLst>
      <p:ext uri="{BB962C8B-B14F-4D97-AF65-F5344CB8AC3E}">
        <p14:creationId xmlns:p14="http://schemas.microsoft.com/office/powerpoint/2010/main" val="3765682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33E7E50-A895-3A5E-9011-FB33734DC511}"/>
              </a:ext>
            </a:extLst>
          </p:cNvPr>
          <p:cNvSpPr>
            <a:spLocks noGrp="1"/>
          </p:cNvSpPr>
          <p:nvPr>
            <p:ph type="dt" sz="half" idx="10"/>
          </p:nvPr>
        </p:nvSpPr>
        <p:spPr>
          <a:xfrm>
            <a:off x="254000" y="6485467"/>
            <a:ext cx="1605237" cy="232479"/>
          </a:xfrm>
        </p:spPr>
        <p:txBody>
          <a:bodyPr/>
          <a:lstStyle/>
          <a:p>
            <a:r>
              <a:rPr lang="it-IT"/>
              <a:t>11 November 2022</a:t>
            </a:r>
            <a:endParaRPr lang="en-US" dirty="0"/>
          </a:p>
        </p:txBody>
      </p:sp>
      <p:sp>
        <p:nvSpPr>
          <p:cNvPr id="5" name="Footer Placeholder 4">
            <a:extLst>
              <a:ext uri="{FF2B5EF4-FFF2-40B4-BE49-F238E27FC236}">
                <a16:creationId xmlns:a16="http://schemas.microsoft.com/office/drawing/2014/main" id="{86F8A93F-999D-F435-34D5-279515C84F97}"/>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EE6E75A2-B2ED-0139-361B-B1D99BC4ECB6}"/>
              </a:ext>
            </a:extLst>
          </p:cNvPr>
          <p:cNvSpPr>
            <a:spLocks noGrp="1"/>
          </p:cNvSpPr>
          <p:nvPr>
            <p:ph type="sldNum" sz="quarter" idx="12"/>
          </p:nvPr>
        </p:nvSpPr>
        <p:spPr/>
        <p:txBody>
          <a:bodyPr/>
          <a:lstStyle/>
          <a:p>
            <a:fld id="{AB3C1F1C-F708-3F4B-8ECB-6D467F0718B5}" type="slidenum">
              <a:rPr lang="en-US" smtClean="0"/>
              <a:pPr/>
              <a:t>11</a:t>
            </a:fld>
            <a:endParaRPr lang="en-US" dirty="0"/>
          </a:p>
        </p:txBody>
      </p:sp>
      <p:sp>
        <p:nvSpPr>
          <p:cNvPr id="22" name="Title 1">
            <a:extLst>
              <a:ext uri="{FF2B5EF4-FFF2-40B4-BE49-F238E27FC236}">
                <a16:creationId xmlns:a16="http://schemas.microsoft.com/office/drawing/2014/main" id="{D23A5E27-7D69-2FB5-0CD8-F33F3AA2C2E7}"/>
              </a:ext>
            </a:extLst>
          </p:cNvPr>
          <p:cNvSpPr txBox="1">
            <a:spLocks/>
          </p:cNvSpPr>
          <p:nvPr/>
        </p:nvSpPr>
        <p:spPr>
          <a:xfrm>
            <a:off x="1195581" y="164980"/>
            <a:ext cx="6752835" cy="3349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Mu2e construction: Solenoids</a:t>
            </a:r>
          </a:p>
        </p:txBody>
      </p:sp>
      <p:pic>
        <p:nvPicPr>
          <p:cNvPr id="33" name="Picture 32">
            <a:extLst>
              <a:ext uri="{FF2B5EF4-FFF2-40B4-BE49-F238E27FC236}">
                <a16:creationId xmlns:a16="http://schemas.microsoft.com/office/drawing/2014/main" id="{80EF985E-AF10-AF89-FEC8-CD655460271D}"/>
              </a:ext>
            </a:extLst>
          </p:cNvPr>
          <p:cNvPicPr>
            <a:picLocks noChangeAspect="1"/>
          </p:cNvPicPr>
          <p:nvPr/>
        </p:nvPicPr>
        <p:blipFill rotWithShape="1">
          <a:blip r:embed="rId2"/>
          <a:srcRect l="5678" t="19518" b="14168"/>
          <a:stretch/>
        </p:blipFill>
        <p:spPr>
          <a:xfrm>
            <a:off x="3778605" y="3940934"/>
            <a:ext cx="2693872" cy="2538702"/>
          </a:xfrm>
          <a:prstGeom prst="rect">
            <a:avLst/>
          </a:prstGeom>
          <a:ln w="28575">
            <a:solidFill>
              <a:schemeClr val="accent5">
                <a:lumMod val="20000"/>
                <a:lumOff val="80000"/>
              </a:schemeClr>
            </a:solidFill>
          </a:ln>
        </p:spPr>
      </p:pic>
      <p:sp>
        <p:nvSpPr>
          <p:cNvPr id="39" name="TextBox 38">
            <a:extLst>
              <a:ext uri="{FF2B5EF4-FFF2-40B4-BE49-F238E27FC236}">
                <a16:creationId xmlns:a16="http://schemas.microsoft.com/office/drawing/2014/main" id="{34CBAAF9-676E-FFF8-3AD3-A7F75BC90275}"/>
              </a:ext>
            </a:extLst>
          </p:cNvPr>
          <p:cNvSpPr txBox="1"/>
          <p:nvPr/>
        </p:nvSpPr>
        <p:spPr>
          <a:xfrm>
            <a:off x="3789032" y="6222779"/>
            <a:ext cx="2322182"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DS2 Coil inserted in shell</a:t>
            </a:r>
          </a:p>
        </p:txBody>
      </p:sp>
      <p:pic>
        <p:nvPicPr>
          <p:cNvPr id="49" name="Picture 3">
            <a:extLst>
              <a:ext uri="{FF2B5EF4-FFF2-40B4-BE49-F238E27FC236}">
                <a16:creationId xmlns:a16="http://schemas.microsoft.com/office/drawing/2014/main" id="{E09F734C-CD4C-F667-E667-0D12E2FC4D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89"/>
          <a:stretch/>
        </p:blipFill>
        <p:spPr bwMode="auto">
          <a:xfrm>
            <a:off x="65216" y="3940934"/>
            <a:ext cx="3664647" cy="25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
            <a:extLst>
              <a:ext uri="{FF2B5EF4-FFF2-40B4-BE49-F238E27FC236}">
                <a16:creationId xmlns:a16="http://schemas.microsoft.com/office/drawing/2014/main" id="{2CE71DA7-5485-9061-2A1B-5405593B01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4992101" y="871402"/>
            <a:ext cx="4080679" cy="296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a:extLst>
              <a:ext uri="{FF2B5EF4-FFF2-40B4-BE49-F238E27FC236}">
                <a16:creationId xmlns:a16="http://schemas.microsoft.com/office/drawing/2014/main" id="{B6FF34C0-A644-0919-CBC8-EE130C40F2B7}"/>
              </a:ext>
            </a:extLst>
          </p:cNvPr>
          <p:cNvSpPr txBox="1"/>
          <p:nvPr/>
        </p:nvSpPr>
        <p:spPr>
          <a:xfrm>
            <a:off x="5090754" y="2069341"/>
            <a:ext cx="674704" cy="369332"/>
          </a:xfrm>
          <a:prstGeom prst="rect">
            <a:avLst/>
          </a:prstGeom>
          <a:noFill/>
        </p:spPr>
        <p:txBody>
          <a:bodyPr wrap="square" rtlCol="0">
            <a:spAutoFit/>
          </a:bodyPr>
          <a:lstStyle/>
          <a:p>
            <a:r>
              <a:rPr lang="en-US" b="1" dirty="0">
                <a:solidFill>
                  <a:srgbClr val="FFFF00"/>
                </a:solidFill>
              </a:rPr>
              <a:t>PS1</a:t>
            </a:r>
          </a:p>
        </p:txBody>
      </p:sp>
      <p:sp>
        <p:nvSpPr>
          <p:cNvPr id="54" name="TextBox 53">
            <a:extLst>
              <a:ext uri="{FF2B5EF4-FFF2-40B4-BE49-F238E27FC236}">
                <a16:creationId xmlns:a16="http://schemas.microsoft.com/office/drawing/2014/main" id="{F2437F55-E5A8-2E4D-4DA6-C7698F607D0F}"/>
              </a:ext>
            </a:extLst>
          </p:cNvPr>
          <p:cNvSpPr txBox="1"/>
          <p:nvPr/>
        </p:nvSpPr>
        <p:spPr>
          <a:xfrm>
            <a:off x="5850433" y="2072140"/>
            <a:ext cx="674704" cy="369332"/>
          </a:xfrm>
          <a:prstGeom prst="rect">
            <a:avLst/>
          </a:prstGeom>
          <a:noFill/>
        </p:spPr>
        <p:txBody>
          <a:bodyPr wrap="square" rtlCol="0">
            <a:spAutoFit/>
          </a:bodyPr>
          <a:lstStyle/>
          <a:p>
            <a:r>
              <a:rPr lang="en-US" b="1" dirty="0">
                <a:solidFill>
                  <a:srgbClr val="FFFF00"/>
                </a:solidFill>
              </a:rPr>
              <a:t>PS2</a:t>
            </a:r>
          </a:p>
        </p:txBody>
      </p:sp>
      <p:sp>
        <p:nvSpPr>
          <p:cNvPr id="55" name="TextBox 54">
            <a:extLst>
              <a:ext uri="{FF2B5EF4-FFF2-40B4-BE49-F238E27FC236}">
                <a16:creationId xmlns:a16="http://schemas.microsoft.com/office/drawing/2014/main" id="{654A8B6C-EE97-E144-B26A-A59DD44293A2}"/>
              </a:ext>
            </a:extLst>
          </p:cNvPr>
          <p:cNvSpPr txBox="1"/>
          <p:nvPr/>
        </p:nvSpPr>
        <p:spPr>
          <a:xfrm>
            <a:off x="6695088" y="2070056"/>
            <a:ext cx="674704" cy="369332"/>
          </a:xfrm>
          <a:prstGeom prst="rect">
            <a:avLst/>
          </a:prstGeom>
          <a:noFill/>
        </p:spPr>
        <p:txBody>
          <a:bodyPr wrap="square" rtlCol="0">
            <a:spAutoFit/>
          </a:bodyPr>
          <a:lstStyle/>
          <a:p>
            <a:r>
              <a:rPr lang="en-US" b="1" dirty="0">
                <a:solidFill>
                  <a:srgbClr val="FFFF00"/>
                </a:solidFill>
              </a:rPr>
              <a:t>PS3</a:t>
            </a:r>
          </a:p>
        </p:txBody>
      </p:sp>
      <p:sp>
        <p:nvSpPr>
          <p:cNvPr id="56" name="Rectangle 55">
            <a:extLst>
              <a:ext uri="{FF2B5EF4-FFF2-40B4-BE49-F238E27FC236}">
                <a16:creationId xmlns:a16="http://schemas.microsoft.com/office/drawing/2014/main" id="{F2F28FF6-9080-DB5B-C16A-13D3985FC983}"/>
              </a:ext>
            </a:extLst>
          </p:cNvPr>
          <p:cNvSpPr/>
          <p:nvPr/>
        </p:nvSpPr>
        <p:spPr>
          <a:xfrm>
            <a:off x="5000860" y="3563919"/>
            <a:ext cx="3581892" cy="307777"/>
          </a:xfrm>
          <a:prstGeom prst="rect">
            <a:avLst/>
          </a:prstGeom>
        </p:spPr>
        <p:txBody>
          <a:bodyPr wrap="square">
            <a:spAutoFit/>
          </a:bodyPr>
          <a:lstStyle/>
          <a:p>
            <a:r>
              <a:rPr lang="en-US" sz="1400" b="1" dirty="0">
                <a:solidFill>
                  <a:schemeClr val="bg1"/>
                </a:solidFill>
                <a:latin typeface="Arial" panose="020B0604020202020204" pitchFamily="34" charset="0"/>
                <a:ea typeface="+mn-lt"/>
                <a:cs typeface="Arial" panose="020B0604020202020204" pitchFamily="34" charset="0"/>
              </a:rPr>
              <a:t>PS coils assembled into </a:t>
            </a:r>
            <a:r>
              <a:rPr lang="en-US" sz="1400" b="1" dirty="0" err="1">
                <a:solidFill>
                  <a:schemeClr val="bg1"/>
                </a:solidFill>
                <a:latin typeface="Arial" panose="020B0604020202020204" pitchFamily="34" charset="0"/>
                <a:ea typeface="+mn-lt"/>
                <a:cs typeface="Arial" panose="020B0604020202020204" pitchFamily="34" charset="0"/>
              </a:rPr>
              <a:t>coldmass</a:t>
            </a:r>
            <a:endParaRPr lang="en-GB" sz="1400" b="1" dirty="0">
              <a:solidFill>
                <a:schemeClr val="bg1"/>
              </a:solidFill>
            </a:endParaRPr>
          </a:p>
        </p:txBody>
      </p:sp>
      <p:sp>
        <p:nvSpPr>
          <p:cNvPr id="57" name="Rectangle 56">
            <a:extLst>
              <a:ext uri="{FF2B5EF4-FFF2-40B4-BE49-F238E27FC236}">
                <a16:creationId xmlns:a16="http://schemas.microsoft.com/office/drawing/2014/main" id="{900A669D-E546-FE23-3A2D-C788C2431917}"/>
              </a:ext>
            </a:extLst>
          </p:cNvPr>
          <p:cNvSpPr/>
          <p:nvPr/>
        </p:nvSpPr>
        <p:spPr>
          <a:xfrm>
            <a:off x="58654" y="3966490"/>
            <a:ext cx="3581892" cy="307777"/>
          </a:xfrm>
          <a:prstGeom prst="rect">
            <a:avLst/>
          </a:prstGeom>
        </p:spPr>
        <p:txBody>
          <a:bodyPr wrap="square">
            <a:spAutoFit/>
          </a:bodyPr>
          <a:lstStyle/>
          <a:p>
            <a:r>
              <a:rPr lang="en-US" sz="1400" b="1" dirty="0">
                <a:solidFill>
                  <a:schemeClr val="bg1"/>
                </a:solidFill>
                <a:latin typeface="Arial" panose="020B0604020202020204" pitchFamily="34" charset="0"/>
                <a:ea typeface="+mn-lt"/>
                <a:cs typeface="Arial" panose="020B0604020202020204" pitchFamily="34" charset="0"/>
              </a:rPr>
              <a:t>Upstream TS: outer cryostat in place</a:t>
            </a:r>
            <a:endParaRPr lang="en-GB" sz="1400" b="1" dirty="0">
              <a:solidFill>
                <a:schemeClr val="bg1"/>
              </a:solidFill>
            </a:endParaRPr>
          </a:p>
        </p:txBody>
      </p:sp>
      <p:sp>
        <p:nvSpPr>
          <p:cNvPr id="58" name="Segnaposto contenuto 2">
            <a:extLst>
              <a:ext uri="{FF2B5EF4-FFF2-40B4-BE49-F238E27FC236}">
                <a16:creationId xmlns:a16="http://schemas.microsoft.com/office/drawing/2014/main" id="{DD999BE0-DDAD-6D6B-1A75-F80DBF765A70}"/>
              </a:ext>
            </a:extLst>
          </p:cNvPr>
          <p:cNvSpPr txBox="1">
            <a:spLocks/>
          </p:cNvSpPr>
          <p:nvPr/>
        </p:nvSpPr>
        <p:spPr>
          <a:xfrm>
            <a:off x="49369" y="878023"/>
            <a:ext cx="4522631" cy="2960007"/>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sz="1400" b="1" dirty="0">
                <a:solidFill>
                  <a:schemeClr val="accent1">
                    <a:lumMod val="50000"/>
                  </a:schemeClr>
                </a:solidFill>
                <a:latin typeface="Arial" panose="020B0604020202020204" pitchFamily="34" charset="0"/>
                <a:cs typeface="Arial" panose="020B0604020202020204" pitchFamily="34" charset="0"/>
              </a:rPr>
              <a:t>Production Solenoid (3 units)</a:t>
            </a:r>
            <a:r>
              <a:rPr lang="en-US" sz="1400" b="1" dirty="0">
                <a:latin typeface="Arial" panose="020B0604020202020204" pitchFamily="34" charset="0"/>
                <a:cs typeface="Arial" panose="020B0604020202020204" pitchFamily="34" charset="0"/>
              </a:rPr>
              <a:t>:</a:t>
            </a:r>
          </a:p>
          <a:p>
            <a:pPr marL="540000" lvl="1"/>
            <a:r>
              <a:rPr lang="en-US" sz="1400" dirty="0">
                <a:latin typeface="Arial" panose="020B0604020202020204" pitchFamily="34" charset="0"/>
                <a:cs typeface="Arial" panose="020B0604020202020204" pitchFamily="34" charset="0"/>
              </a:rPr>
              <a:t>PS coils completed and assembled</a:t>
            </a:r>
          </a:p>
          <a:p>
            <a:pPr marL="540000" lvl="1"/>
            <a:r>
              <a:rPr lang="en-US" sz="1400" dirty="0">
                <a:latin typeface="Arial" panose="020B0604020202020204" pitchFamily="34" charset="0"/>
                <a:cs typeface="Arial" panose="020B0604020202020204" pitchFamily="34" charset="0"/>
              </a:rPr>
              <a:t>Cold Mass </a:t>
            </a:r>
            <a:r>
              <a:rPr lang="en-US" sz="1400" dirty="0" err="1">
                <a:latin typeface="Arial" panose="020B0604020202020204" pitchFamily="34" charset="0"/>
                <a:cs typeface="Arial" panose="020B0604020202020204" pitchFamily="34" charset="0"/>
              </a:rPr>
              <a:t>cryo</a:t>
            </a:r>
            <a:r>
              <a:rPr lang="en-US" sz="1400" dirty="0">
                <a:latin typeface="Arial" panose="020B0604020202020204" pitchFamily="34" charset="0"/>
                <a:cs typeface="Arial" panose="020B0604020202020204" pitchFamily="34" charset="0"/>
              </a:rPr>
              <a:t> assembly 75% complete</a:t>
            </a:r>
          </a:p>
          <a:p>
            <a:pPr marL="540000" lvl="1"/>
            <a:endParaRPr lang="en-US" sz="1400" dirty="0">
              <a:latin typeface="Arial" panose="020B0604020202020204" pitchFamily="34" charset="0"/>
              <a:ea typeface="+mn-lt"/>
              <a:cs typeface="Arial" panose="020B0604020202020204" pitchFamily="34" charset="0"/>
            </a:endParaRPr>
          </a:p>
          <a:p>
            <a:pPr>
              <a:buFont typeface="Wingdings" pitchFamily="2" charset="2"/>
              <a:buChar char="§"/>
            </a:pPr>
            <a:r>
              <a:rPr lang="en-US" sz="1400" b="1" dirty="0">
                <a:solidFill>
                  <a:schemeClr val="accent1">
                    <a:lumMod val="50000"/>
                  </a:schemeClr>
                </a:solidFill>
                <a:latin typeface="Arial" panose="020B0604020202020204" pitchFamily="34" charset="0"/>
                <a:cs typeface="Arial" panose="020B0604020202020204" pitchFamily="34" charset="0"/>
              </a:rPr>
              <a:t>Transport Solenoid (14 units):</a:t>
            </a:r>
          </a:p>
          <a:p>
            <a:pPr marL="540000" lvl="1"/>
            <a:r>
              <a:rPr lang="en-US" sz="1400" dirty="0" err="1">
                <a:latin typeface="Arial" panose="020B0604020202020204" pitchFamily="34" charset="0"/>
                <a:ea typeface="+mn-lt"/>
                <a:cs typeface="Arial" panose="020B0604020202020204" pitchFamily="34" charset="0"/>
              </a:rPr>
              <a:t>TSu</a:t>
            </a:r>
            <a:r>
              <a:rPr lang="en-US" sz="1400" dirty="0">
                <a:latin typeface="Arial" panose="020B0604020202020204" pitchFamily="34" charset="0"/>
                <a:ea typeface="+mn-lt"/>
                <a:cs typeface="Arial" panose="020B0604020202020204" pitchFamily="34" charset="0"/>
              </a:rPr>
              <a:t> cryostat, </a:t>
            </a:r>
            <a:r>
              <a:rPr lang="en-US" sz="1400" dirty="0" err="1">
                <a:latin typeface="Arial" panose="020B0604020202020204" pitchFamily="34" charset="0"/>
                <a:ea typeface="+mn-lt"/>
                <a:cs typeface="Arial" panose="020B0604020202020204" pitchFamily="34" charset="0"/>
              </a:rPr>
              <a:t>TSd</a:t>
            </a:r>
            <a:r>
              <a:rPr lang="en-US" sz="1400" dirty="0">
                <a:latin typeface="Arial" panose="020B0604020202020204" pitchFamily="34" charset="0"/>
                <a:ea typeface="+mn-lt"/>
                <a:cs typeface="Arial" panose="020B0604020202020204" pitchFamily="34" charset="0"/>
              </a:rPr>
              <a:t> thermal shield in place</a:t>
            </a:r>
          </a:p>
          <a:p>
            <a:pPr marL="540000" lvl="1"/>
            <a:r>
              <a:rPr lang="en-US" sz="1400" dirty="0">
                <a:latin typeface="Arial" panose="020B0604020202020204" pitchFamily="34" charset="0"/>
                <a:ea typeface="+mn-lt"/>
                <a:cs typeface="Arial" panose="020B0604020202020204" pitchFamily="34" charset="0"/>
              </a:rPr>
              <a:t>Successful TS testing campaign</a:t>
            </a:r>
          </a:p>
          <a:p>
            <a:pPr marL="540000" lvl="1"/>
            <a:endParaRPr lang="en-US" sz="1400" dirty="0">
              <a:latin typeface="Arial" panose="020B0604020202020204" pitchFamily="34" charset="0"/>
              <a:cs typeface="Arial" panose="020B0604020202020204" pitchFamily="34" charset="0"/>
            </a:endParaRPr>
          </a:p>
          <a:p>
            <a:pPr>
              <a:buFont typeface="Wingdings" pitchFamily="2" charset="2"/>
              <a:buChar char="§"/>
            </a:pPr>
            <a:r>
              <a:rPr lang="en-US" sz="1400" b="1" dirty="0">
                <a:solidFill>
                  <a:schemeClr val="accent1">
                    <a:lumMod val="50000"/>
                  </a:schemeClr>
                </a:solidFill>
                <a:latin typeface="Arial" panose="020B0604020202020204" pitchFamily="34" charset="0"/>
                <a:cs typeface="Arial" panose="020B0604020202020204" pitchFamily="34" charset="0"/>
              </a:rPr>
              <a:t>Detector Solenoid (11 units): </a:t>
            </a:r>
            <a:endParaRPr lang="en-US" sz="1400" b="1" dirty="0">
              <a:solidFill>
                <a:schemeClr val="accent1">
                  <a:lumMod val="50000"/>
                </a:schemeClr>
              </a:solidFill>
              <a:latin typeface="Arial" panose="020B0604020202020204" pitchFamily="34" charset="0"/>
              <a:ea typeface="+mn-lt"/>
              <a:cs typeface="Arial" panose="020B0604020202020204" pitchFamily="34" charset="0"/>
            </a:endParaRPr>
          </a:p>
          <a:p>
            <a:pPr marL="540000" lvl="1"/>
            <a:r>
              <a:rPr lang="en-US" sz="1400" dirty="0">
                <a:latin typeface="Arial" panose="020B0604020202020204" pitchFamily="34" charset="0"/>
                <a:ea typeface="+mn-lt"/>
                <a:cs typeface="Arial" panose="020B0604020202020204" pitchFamily="34" charset="0"/>
              </a:rPr>
              <a:t>8 coils completed, remaining 3 in fabrication</a:t>
            </a:r>
          </a:p>
        </p:txBody>
      </p:sp>
      <p:pic>
        <p:nvPicPr>
          <p:cNvPr id="59" name="Picture 2">
            <a:extLst>
              <a:ext uri="{FF2B5EF4-FFF2-40B4-BE49-F238E27FC236}">
                <a16:creationId xmlns:a16="http://schemas.microsoft.com/office/drawing/2014/main" id="{44EB18BC-D5EA-1CD9-6D9E-806C241195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195" r="6092"/>
          <a:stretch/>
        </p:blipFill>
        <p:spPr bwMode="auto">
          <a:xfrm>
            <a:off x="6521219" y="3940933"/>
            <a:ext cx="2532182" cy="254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Straight Connector 59">
            <a:extLst>
              <a:ext uri="{FF2B5EF4-FFF2-40B4-BE49-F238E27FC236}">
                <a16:creationId xmlns:a16="http://schemas.microsoft.com/office/drawing/2014/main" id="{9C90DA01-2A20-BCC9-A627-867BB0FC644E}"/>
              </a:ext>
            </a:extLst>
          </p:cNvPr>
          <p:cNvCxnSpPr>
            <a:cxnSpLocks/>
          </p:cNvCxnSpPr>
          <p:nvPr/>
        </p:nvCxnSpPr>
        <p:spPr>
          <a:xfrm>
            <a:off x="1767664" y="6470554"/>
            <a:ext cx="44772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6C677C3-F06C-2406-3968-1FCFC990470E}"/>
              </a:ext>
            </a:extLst>
          </p:cNvPr>
          <p:cNvCxnSpPr>
            <a:cxnSpLocks/>
          </p:cNvCxnSpPr>
          <p:nvPr/>
        </p:nvCxnSpPr>
        <p:spPr>
          <a:xfrm>
            <a:off x="1616098" y="3945189"/>
            <a:ext cx="4477214"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B45391A-ACA6-F4F6-24E1-848E0639E91E}"/>
              </a:ext>
            </a:extLst>
          </p:cNvPr>
          <p:cNvSpPr/>
          <p:nvPr/>
        </p:nvSpPr>
        <p:spPr>
          <a:xfrm>
            <a:off x="6472001" y="6216158"/>
            <a:ext cx="2057400" cy="307777"/>
          </a:xfrm>
          <a:prstGeom prst="rect">
            <a:avLst/>
          </a:prstGeom>
        </p:spPr>
        <p:txBody>
          <a:bodyPr wrap="square">
            <a:spAutoFit/>
          </a:bodyPr>
          <a:lstStyle/>
          <a:p>
            <a:r>
              <a:rPr lang="en-US" sz="1400" b="1" dirty="0" err="1">
                <a:solidFill>
                  <a:schemeClr val="bg1"/>
                </a:solidFill>
                <a:latin typeface="Arial" panose="020B0604020202020204" pitchFamily="34" charset="0"/>
                <a:ea typeface="+mn-lt"/>
                <a:cs typeface="Arial" panose="020B0604020202020204" pitchFamily="34" charset="0"/>
              </a:rPr>
              <a:t>Cryo</a:t>
            </a:r>
            <a:r>
              <a:rPr lang="en-US" sz="1400" b="1" dirty="0">
                <a:solidFill>
                  <a:schemeClr val="bg1"/>
                </a:solidFill>
                <a:latin typeface="Arial" panose="020B0604020202020204" pitchFamily="34" charset="0"/>
                <a:ea typeface="+mn-lt"/>
                <a:cs typeface="Arial" panose="020B0604020202020204" pitchFamily="34" charset="0"/>
              </a:rPr>
              <a:t> feedboxes</a:t>
            </a:r>
            <a:endParaRPr lang="en-GB" sz="1400" b="1" dirty="0">
              <a:solidFill>
                <a:schemeClr val="bg1"/>
              </a:solidFill>
            </a:endParaRPr>
          </a:p>
        </p:txBody>
      </p:sp>
      <p:sp>
        <p:nvSpPr>
          <p:cNvPr id="20" name="TextBox 19">
            <a:extLst>
              <a:ext uri="{FF2B5EF4-FFF2-40B4-BE49-F238E27FC236}">
                <a16:creationId xmlns:a16="http://schemas.microsoft.com/office/drawing/2014/main" id="{6D8C7C71-F865-E121-DE31-0695A9726BEE}"/>
              </a:ext>
            </a:extLst>
          </p:cNvPr>
          <p:cNvSpPr txBox="1"/>
          <p:nvPr/>
        </p:nvSpPr>
        <p:spPr>
          <a:xfrm>
            <a:off x="5090754" y="967460"/>
            <a:ext cx="1801111" cy="369332"/>
          </a:xfrm>
          <a:prstGeom prst="rect">
            <a:avLst/>
          </a:prstGeom>
          <a:noFill/>
        </p:spPr>
        <p:txBody>
          <a:bodyPr wrap="square" rtlCol="0">
            <a:spAutoFit/>
          </a:bodyPr>
          <a:lstStyle/>
          <a:p>
            <a:r>
              <a:rPr lang="en-US" b="1" dirty="0">
                <a:solidFill>
                  <a:srgbClr val="FFFF00"/>
                </a:solidFill>
              </a:rPr>
              <a:t>PS COLD MASS</a:t>
            </a:r>
          </a:p>
        </p:txBody>
      </p:sp>
    </p:spTree>
    <p:extLst>
      <p:ext uri="{BB962C8B-B14F-4D97-AF65-F5344CB8AC3E}">
        <p14:creationId xmlns:p14="http://schemas.microsoft.com/office/powerpoint/2010/main" val="164578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6">
            <a:extLst>
              <a:ext uri="{FF2B5EF4-FFF2-40B4-BE49-F238E27FC236}">
                <a16:creationId xmlns:a16="http://schemas.microsoft.com/office/drawing/2014/main" id="{67028E63-9F0E-7270-F1F7-F0CEF443878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637537">
            <a:off x="4767064" y="4357978"/>
            <a:ext cx="3984137" cy="2229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3" name="Group 72">
            <a:extLst>
              <a:ext uri="{FF2B5EF4-FFF2-40B4-BE49-F238E27FC236}">
                <a16:creationId xmlns:a16="http://schemas.microsoft.com/office/drawing/2014/main" id="{7F0BC13D-3A68-A646-8C3A-9FBA2C605C28}"/>
              </a:ext>
            </a:extLst>
          </p:cNvPr>
          <p:cNvGrpSpPr/>
          <p:nvPr/>
        </p:nvGrpSpPr>
        <p:grpSpPr>
          <a:xfrm>
            <a:off x="457199" y="720831"/>
            <a:ext cx="8392885" cy="4302374"/>
            <a:chOff x="-22642" y="1319094"/>
            <a:chExt cx="9172461" cy="5034897"/>
          </a:xfrm>
        </p:grpSpPr>
        <p:pic>
          <p:nvPicPr>
            <p:cNvPr id="48" name="Content Placeholder 7">
              <a:extLst>
                <a:ext uri="{FF2B5EF4-FFF2-40B4-BE49-F238E27FC236}">
                  <a16:creationId xmlns:a16="http://schemas.microsoft.com/office/drawing/2014/main" id="{7B53B916-50DC-134C-BDA6-1E100E2674E0}"/>
                </a:ext>
              </a:extLst>
            </p:cNvPr>
            <p:cNvPicPr>
              <a:picLocks noChangeAspect="1"/>
            </p:cNvPicPr>
            <p:nvPr/>
          </p:nvPicPr>
          <p:blipFill>
            <a:blip r:embed="rId4"/>
            <a:stretch>
              <a:fillRect/>
            </a:stretch>
          </p:blipFill>
          <p:spPr>
            <a:xfrm>
              <a:off x="-9463" y="1319094"/>
              <a:ext cx="9159282" cy="4141105"/>
            </a:xfrm>
            <a:prstGeom prst="rect">
              <a:avLst/>
            </a:prstGeom>
          </p:spPr>
        </p:pic>
        <p:sp>
          <p:nvSpPr>
            <p:cNvPr id="49" name="TextBox 48">
              <a:extLst>
                <a:ext uri="{FF2B5EF4-FFF2-40B4-BE49-F238E27FC236}">
                  <a16:creationId xmlns:a16="http://schemas.microsoft.com/office/drawing/2014/main" id="{245EA6EA-12D0-0847-9DED-4226F7F771CF}"/>
                </a:ext>
              </a:extLst>
            </p:cNvPr>
            <p:cNvSpPr txBox="1"/>
            <p:nvPr/>
          </p:nvSpPr>
          <p:spPr>
            <a:xfrm>
              <a:off x="6561744" y="1364135"/>
              <a:ext cx="1700247" cy="385916"/>
            </a:xfrm>
            <a:prstGeom prst="rect">
              <a:avLst/>
            </a:prstGeom>
            <a:noFill/>
          </p:spPr>
          <p:txBody>
            <a:bodyPr wrap="none" rtlCol="0">
              <a:spAutoFit/>
            </a:bodyPr>
            <a:lstStyle/>
            <a:p>
              <a:r>
                <a:rPr lang="en-US" sz="1500">
                  <a:solidFill>
                    <a:srgbClr val="FFFF00"/>
                  </a:solidFill>
                  <a:effectLst>
                    <a:outerShdw blurRad="38100" dist="38100" dir="2700000" algn="tl">
                      <a:srgbClr val="000000">
                        <a:alpha val="43137"/>
                      </a:srgbClr>
                    </a:outerShdw>
                  </a:effectLst>
                </a:rPr>
                <a:t>Shield Blocks</a:t>
              </a:r>
            </a:p>
          </p:txBody>
        </p:sp>
        <p:sp>
          <p:nvSpPr>
            <p:cNvPr id="50" name="TextBox 49">
              <a:extLst>
                <a:ext uri="{FF2B5EF4-FFF2-40B4-BE49-F238E27FC236}">
                  <a16:creationId xmlns:a16="http://schemas.microsoft.com/office/drawing/2014/main" id="{1D3B4B38-95E0-1849-BAFD-040346C5F35A}"/>
                </a:ext>
              </a:extLst>
            </p:cNvPr>
            <p:cNvSpPr txBox="1"/>
            <p:nvPr/>
          </p:nvSpPr>
          <p:spPr>
            <a:xfrm>
              <a:off x="3005908" y="1387218"/>
              <a:ext cx="1747595" cy="661571"/>
            </a:xfrm>
            <a:prstGeom prst="rect">
              <a:avLst/>
            </a:prstGeom>
            <a:noFill/>
          </p:spPr>
          <p:txBody>
            <a:bodyPr wrap="square" rtlCol="0">
              <a:spAutoFit/>
            </a:bodyPr>
            <a:lstStyle/>
            <a:p>
              <a:pPr algn="ctr"/>
              <a:r>
                <a:rPr lang="en-US" sz="1500">
                  <a:solidFill>
                    <a:srgbClr val="FFFF00"/>
                  </a:solidFill>
                  <a:effectLst>
                    <a:outerShdw blurRad="38100" dist="38100" dir="2700000" algn="tl">
                      <a:srgbClr val="000000">
                        <a:alpha val="43137"/>
                      </a:srgbClr>
                    </a:outerShdw>
                  </a:effectLst>
                </a:rPr>
                <a:t>Cosmic Ray Veto</a:t>
              </a:r>
            </a:p>
          </p:txBody>
        </p:sp>
        <p:cxnSp>
          <p:nvCxnSpPr>
            <p:cNvPr id="51" name="Straight Arrow Connector 50">
              <a:extLst>
                <a:ext uri="{FF2B5EF4-FFF2-40B4-BE49-F238E27FC236}">
                  <a16:creationId xmlns:a16="http://schemas.microsoft.com/office/drawing/2014/main" id="{6B3E0164-4DE8-8549-887D-CAD06DD7436D}"/>
                </a:ext>
              </a:extLst>
            </p:cNvPr>
            <p:cNvCxnSpPr>
              <a:cxnSpLocks/>
              <a:stCxn id="50" idx="3"/>
            </p:cNvCxnSpPr>
            <p:nvPr/>
          </p:nvCxnSpPr>
          <p:spPr>
            <a:xfrm>
              <a:off x="4753502" y="1718003"/>
              <a:ext cx="4291438" cy="1133570"/>
            </a:xfrm>
            <a:prstGeom prst="straightConnector1">
              <a:avLst/>
            </a:prstGeom>
            <a:ln>
              <a:solidFill>
                <a:srgbClr val="FFFF0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C847EC65-CD50-D747-B5D2-82DE2CEC03B5}"/>
                </a:ext>
              </a:extLst>
            </p:cNvPr>
            <p:cNvCxnSpPr>
              <a:cxnSpLocks/>
              <a:stCxn id="50" idx="3"/>
            </p:cNvCxnSpPr>
            <p:nvPr/>
          </p:nvCxnSpPr>
          <p:spPr>
            <a:xfrm>
              <a:off x="4753502" y="1718003"/>
              <a:ext cx="920517" cy="1133570"/>
            </a:xfrm>
            <a:prstGeom prst="straightConnector1">
              <a:avLst/>
            </a:prstGeom>
            <a:ln>
              <a:solidFill>
                <a:srgbClr val="FFFF0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E2207C65-3E5E-444D-A0FD-B78B1088D355}"/>
                </a:ext>
              </a:extLst>
            </p:cNvPr>
            <p:cNvCxnSpPr>
              <a:cxnSpLocks/>
              <a:stCxn id="50" idx="3"/>
            </p:cNvCxnSpPr>
            <p:nvPr/>
          </p:nvCxnSpPr>
          <p:spPr>
            <a:xfrm flipH="1">
              <a:off x="4173101" y="1718003"/>
              <a:ext cx="580401" cy="743112"/>
            </a:xfrm>
            <a:prstGeom prst="straightConnector1">
              <a:avLst/>
            </a:prstGeom>
            <a:ln>
              <a:solidFill>
                <a:srgbClr val="FFFF00"/>
              </a:solidFill>
              <a:tailEnd type="triangle" w="med" len="lg"/>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96536E49-1CC9-C24D-ACC5-F4A7B1696C19}"/>
                </a:ext>
              </a:extLst>
            </p:cNvPr>
            <p:cNvSpPr txBox="1"/>
            <p:nvPr/>
          </p:nvSpPr>
          <p:spPr>
            <a:xfrm>
              <a:off x="6625504" y="4995466"/>
              <a:ext cx="786027" cy="385916"/>
            </a:xfrm>
            <a:prstGeom prst="rect">
              <a:avLst/>
            </a:prstGeom>
            <a:noFill/>
          </p:spPr>
          <p:txBody>
            <a:bodyPr wrap="none" rtlCol="0">
              <a:spAutoFit/>
            </a:bodyPr>
            <a:lstStyle/>
            <a:p>
              <a:r>
                <a:rPr lang="en-US" sz="1500">
                  <a:solidFill>
                    <a:srgbClr val="FFFF00"/>
                  </a:solidFill>
                  <a:effectLst>
                    <a:outerShdw blurRad="38100" dist="38100" dir="2700000" algn="tl">
                      <a:srgbClr val="000000">
                        <a:alpha val="43137"/>
                      </a:srgbClr>
                    </a:outerShdw>
                  </a:effectLst>
                  <a:latin typeface="+mj-lt"/>
                </a:rPr>
                <a:t>Floor</a:t>
              </a:r>
            </a:p>
          </p:txBody>
        </p:sp>
        <p:cxnSp>
          <p:nvCxnSpPr>
            <p:cNvPr id="55" name="Straight Arrow Connector 54">
              <a:extLst>
                <a:ext uri="{FF2B5EF4-FFF2-40B4-BE49-F238E27FC236}">
                  <a16:creationId xmlns:a16="http://schemas.microsoft.com/office/drawing/2014/main" id="{A175E8F7-D174-1842-85F7-56F893A806B1}"/>
                </a:ext>
              </a:extLst>
            </p:cNvPr>
            <p:cNvCxnSpPr>
              <a:cxnSpLocks/>
            </p:cNvCxnSpPr>
            <p:nvPr/>
          </p:nvCxnSpPr>
          <p:spPr>
            <a:xfrm flipV="1">
              <a:off x="1938267" y="3914441"/>
              <a:ext cx="430657" cy="1619898"/>
            </a:xfrm>
            <a:prstGeom prst="straightConnector1">
              <a:avLst/>
            </a:pr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EE8C39C7-D166-F745-B54A-969E1C5DB7CB}"/>
                </a:ext>
              </a:extLst>
            </p:cNvPr>
            <p:cNvSpPr txBox="1"/>
            <p:nvPr/>
          </p:nvSpPr>
          <p:spPr>
            <a:xfrm>
              <a:off x="1367275" y="5444904"/>
              <a:ext cx="1625217" cy="606440"/>
            </a:xfrm>
            <a:prstGeom prst="rect">
              <a:avLst/>
            </a:prstGeom>
            <a:noFill/>
          </p:spPr>
          <p:txBody>
            <a:bodyPr wrap="square" rtlCol="0">
              <a:spAutoFit/>
            </a:bodyPr>
            <a:lstStyle/>
            <a:p>
              <a:r>
                <a:rPr lang="en-US" sz="1350">
                  <a:effectLst>
                    <a:outerShdw blurRad="38100" dist="38100" dir="2700000" algn="tl">
                      <a:srgbClr val="000000">
                        <a:alpha val="43137"/>
                      </a:srgbClr>
                    </a:outerShdw>
                  </a:effectLst>
                  <a:latin typeface="Avenir Next" panose="020B0503020202020204" pitchFamily="34" charset="0"/>
                </a:rPr>
                <a:t>Collimators</a:t>
              </a:r>
            </a:p>
            <a:p>
              <a:endParaRPr lang="en-US" sz="1350">
                <a:effectLst>
                  <a:outerShdw blurRad="38100" dist="38100" dir="2700000" algn="tl">
                    <a:srgbClr val="000000">
                      <a:alpha val="43137"/>
                    </a:srgbClr>
                  </a:outerShdw>
                </a:effectLst>
                <a:latin typeface="+mj-lt"/>
              </a:endParaRPr>
            </a:p>
          </p:txBody>
        </p:sp>
        <p:sp>
          <p:nvSpPr>
            <p:cNvPr id="57" name="TextBox 56">
              <a:extLst>
                <a:ext uri="{FF2B5EF4-FFF2-40B4-BE49-F238E27FC236}">
                  <a16:creationId xmlns:a16="http://schemas.microsoft.com/office/drawing/2014/main" id="{ED085131-3CF2-7A40-A92C-B4852814FD90}"/>
                </a:ext>
              </a:extLst>
            </p:cNvPr>
            <p:cNvSpPr txBox="1"/>
            <p:nvPr/>
          </p:nvSpPr>
          <p:spPr>
            <a:xfrm>
              <a:off x="2141985" y="5747551"/>
              <a:ext cx="1859508" cy="606440"/>
            </a:xfrm>
            <a:prstGeom prst="rect">
              <a:avLst/>
            </a:prstGeom>
            <a:noFill/>
          </p:spPr>
          <p:txBody>
            <a:bodyPr wrap="square" rtlCol="0">
              <a:spAutoFit/>
            </a:bodyPr>
            <a:lstStyle/>
            <a:p>
              <a:pPr algn="ctr"/>
              <a:r>
                <a:rPr lang="en-US" sz="1350">
                  <a:effectLst>
                    <a:outerShdw blurRad="38100" dist="38100" dir="2700000" algn="tl">
                      <a:srgbClr val="000000">
                        <a:alpha val="43137"/>
                      </a:srgbClr>
                    </a:outerShdw>
                  </a:effectLst>
                  <a:latin typeface="+mj-lt"/>
                </a:rPr>
                <a:t>Stopping Target</a:t>
              </a:r>
            </a:p>
          </p:txBody>
        </p:sp>
        <p:cxnSp>
          <p:nvCxnSpPr>
            <p:cNvPr id="58" name="Straight Arrow Connector 57">
              <a:extLst>
                <a:ext uri="{FF2B5EF4-FFF2-40B4-BE49-F238E27FC236}">
                  <a16:creationId xmlns:a16="http://schemas.microsoft.com/office/drawing/2014/main" id="{2F6E1770-8BCB-204B-8E9F-220580D6801F}"/>
                </a:ext>
              </a:extLst>
            </p:cNvPr>
            <p:cNvCxnSpPr>
              <a:cxnSpLocks/>
              <a:stCxn id="57" idx="0"/>
            </p:cNvCxnSpPr>
            <p:nvPr/>
          </p:nvCxnSpPr>
          <p:spPr>
            <a:xfrm flipV="1">
              <a:off x="3071740" y="3830891"/>
              <a:ext cx="803517" cy="1916660"/>
            </a:xfrm>
            <a:prstGeom prst="straightConnector1">
              <a:avLst/>
            </a:pr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E6A630E6-6EF6-B446-B8BE-8D252A238B44}"/>
                </a:ext>
              </a:extLst>
            </p:cNvPr>
            <p:cNvSpPr txBox="1"/>
            <p:nvPr/>
          </p:nvSpPr>
          <p:spPr>
            <a:xfrm>
              <a:off x="4286638" y="5551000"/>
              <a:ext cx="1027489" cy="358351"/>
            </a:xfrm>
            <a:prstGeom prst="rect">
              <a:avLst/>
            </a:prstGeom>
            <a:noFill/>
          </p:spPr>
          <p:txBody>
            <a:bodyPr wrap="square" rtlCol="0">
              <a:spAutoFit/>
            </a:bodyPr>
            <a:lstStyle/>
            <a:p>
              <a:pPr algn="ctr"/>
              <a:r>
                <a:rPr lang="en-US" sz="1350">
                  <a:effectLst>
                    <a:outerShdw blurRad="38100" dist="38100" dir="2700000" algn="tl">
                      <a:srgbClr val="000000">
                        <a:alpha val="43137"/>
                      </a:srgbClr>
                    </a:outerShdw>
                  </a:effectLst>
                  <a:latin typeface="+mj-lt"/>
                </a:rPr>
                <a:t>Tracker</a:t>
              </a:r>
            </a:p>
          </p:txBody>
        </p:sp>
        <p:cxnSp>
          <p:nvCxnSpPr>
            <p:cNvPr id="60" name="Straight Arrow Connector 59">
              <a:extLst>
                <a:ext uri="{FF2B5EF4-FFF2-40B4-BE49-F238E27FC236}">
                  <a16:creationId xmlns:a16="http://schemas.microsoft.com/office/drawing/2014/main" id="{A2B8806C-E7E0-1C47-BFB2-9BC263DCD52B}"/>
                </a:ext>
              </a:extLst>
            </p:cNvPr>
            <p:cNvCxnSpPr>
              <a:cxnSpLocks/>
              <a:stCxn id="59" idx="0"/>
            </p:cNvCxnSpPr>
            <p:nvPr/>
          </p:nvCxnSpPr>
          <p:spPr>
            <a:xfrm flipV="1">
              <a:off x="4800382" y="4059236"/>
              <a:ext cx="626407" cy="1491764"/>
            </a:xfrm>
            <a:prstGeom prst="straightConnector1">
              <a:avLst/>
            </a:pr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B72256A2-320A-154E-8DFA-46A3060E17B2}"/>
                </a:ext>
              </a:extLst>
            </p:cNvPr>
            <p:cNvSpPr txBox="1"/>
            <p:nvPr/>
          </p:nvSpPr>
          <p:spPr>
            <a:xfrm>
              <a:off x="5492373" y="5551000"/>
              <a:ext cx="1503912" cy="358351"/>
            </a:xfrm>
            <a:prstGeom prst="rect">
              <a:avLst/>
            </a:prstGeom>
            <a:noFill/>
          </p:spPr>
          <p:txBody>
            <a:bodyPr wrap="square" rtlCol="0">
              <a:spAutoFit/>
            </a:bodyPr>
            <a:lstStyle/>
            <a:p>
              <a:pPr algn="ctr"/>
              <a:r>
                <a:rPr lang="en-US" sz="1350">
                  <a:effectLst>
                    <a:outerShdw blurRad="38100" dist="38100" dir="2700000" algn="tl">
                      <a:srgbClr val="000000">
                        <a:alpha val="43137"/>
                      </a:srgbClr>
                    </a:outerShdw>
                  </a:effectLst>
                  <a:latin typeface="+mj-lt"/>
                </a:rPr>
                <a:t>Calorimeter</a:t>
              </a:r>
            </a:p>
          </p:txBody>
        </p:sp>
        <p:cxnSp>
          <p:nvCxnSpPr>
            <p:cNvPr id="62" name="Straight Arrow Connector 61">
              <a:extLst>
                <a:ext uri="{FF2B5EF4-FFF2-40B4-BE49-F238E27FC236}">
                  <a16:creationId xmlns:a16="http://schemas.microsoft.com/office/drawing/2014/main" id="{1FD7933E-225E-DA42-8D51-10950BE6C6A1}"/>
                </a:ext>
              </a:extLst>
            </p:cNvPr>
            <p:cNvCxnSpPr>
              <a:cxnSpLocks/>
              <a:stCxn id="61" idx="0"/>
            </p:cNvCxnSpPr>
            <p:nvPr/>
          </p:nvCxnSpPr>
          <p:spPr>
            <a:xfrm flipV="1">
              <a:off x="6244329" y="4076064"/>
              <a:ext cx="336650" cy="1474937"/>
            </a:xfrm>
            <a:prstGeom prst="straightConnector1">
              <a:avLst/>
            </a:pr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873E9B84-C33B-4648-A3B4-683FFA58115D}"/>
                </a:ext>
              </a:extLst>
            </p:cNvPr>
            <p:cNvCxnSpPr>
              <a:cxnSpLocks/>
              <a:stCxn id="61" idx="0"/>
            </p:cNvCxnSpPr>
            <p:nvPr/>
          </p:nvCxnSpPr>
          <p:spPr>
            <a:xfrm flipV="1">
              <a:off x="6244329" y="4076064"/>
              <a:ext cx="617912" cy="1474937"/>
            </a:xfrm>
            <a:prstGeom prst="straightConnector1">
              <a:avLst/>
            </a:pr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410B16D1-C66B-3D43-A113-17E3B30496C5}"/>
                </a:ext>
              </a:extLst>
            </p:cNvPr>
            <p:cNvSpPr txBox="1"/>
            <p:nvPr/>
          </p:nvSpPr>
          <p:spPr>
            <a:xfrm>
              <a:off x="3403428" y="4872356"/>
              <a:ext cx="1207002" cy="606440"/>
            </a:xfrm>
            <a:prstGeom prst="rect">
              <a:avLst/>
            </a:prstGeom>
            <a:noFill/>
          </p:spPr>
          <p:txBody>
            <a:bodyPr wrap="square" rtlCol="0">
              <a:spAutoFit/>
            </a:bodyPr>
            <a:lstStyle/>
            <a:p>
              <a:pPr algn="ctr"/>
              <a:r>
                <a:rPr lang="en-US" sz="1350">
                  <a:solidFill>
                    <a:srgbClr val="FFFF00"/>
                  </a:solidFill>
                  <a:effectLst>
                    <a:outerShdw blurRad="38100" dist="38100" dir="2700000" algn="tl">
                      <a:srgbClr val="000000">
                        <a:alpha val="43137"/>
                      </a:srgbClr>
                    </a:outerShdw>
                  </a:effectLst>
                  <a:latin typeface="+mj-lt"/>
                </a:rPr>
                <a:t>Proton Absorber</a:t>
              </a:r>
            </a:p>
          </p:txBody>
        </p:sp>
        <p:cxnSp>
          <p:nvCxnSpPr>
            <p:cNvPr id="65" name="Straight Arrow Connector 64">
              <a:extLst>
                <a:ext uri="{FF2B5EF4-FFF2-40B4-BE49-F238E27FC236}">
                  <a16:creationId xmlns:a16="http://schemas.microsoft.com/office/drawing/2014/main" id="{6EDD78C1-5C35-0142-BCD8-4971B0DA481F}"/>
                </a:ext>
              </a:extLst>
            </p:cNvPr>
            <p:cNvCxnSpPr>
              <a:cxnSpLocks/>
              <a:stCxn id="64" idx="0"/>
            </p:cNvCxnSpPr>
            <p:nvPr/>
          </p:nvCxnSpPr>
          <p:spPr>
            <a:xfrm flipV="1">
              <a:off x="4006930" y="3833191"/>
              <a:ext cx="453191" cy="1039165"/>
            </a:xfrm>
            <a:prstGeom prst="straightConnector1">
              <a:avLst/>
            </a:prstGeom>
            <a:ln>
              <a:solidFill>
                <a:srgbClr val="FFFF00"/>
              </a:solidFill>
              <a:tailEnd type="triangle" w="med" len="lg"/>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5B8B8017-3805-3941-A0FE-6EA5FC73B843}"/>
                </a:ext>
              </a:extLst>
            </p:cNvPr>
            <p:cNvSpPr txBox="1"/>
            <p:nvPr/>
          </p:nvSpPr>
          <p:spPr>
            <a:xfrm>
              <a:off x="7252595" y="5551000"/>
              <a:ext cx="1434206" cy="606440"/>
            </a:xfrm>
            <a:prstGeom prst="rect">
              <a:avLst/>
            </a:prstGeom>
            <a:noFill/>
          </p:spPr>
          <p:txBody>
            <a:bodyPr wrap="square" rtlCol="0">
              <a:spAutoFit/>
            </a:bodyPr>
            <a:lstStyle/>
            <a:p>
              <a:pPr algn="ctr"/>
              <a:r>
                <a:rPr lang="en-US" sz="1350">
                  <a:effectLst>
                    <a:outerShdw blurRad="38100" dist="38100" dir="2700000" algn="tl">
                      <a:srgbClr val="000000">
                        <a:alpha val="43137"/>
                      </a:srgbClr>
                    </a:outerShdw>
                  </a:effectLst>
                  <a:latin typeface="+mj-lt"/>
                </a:rPr>
                <a:t>Muon Beam Stop</a:t>
              </a:r>
            </a:p>
          </p:txBody>
        </p:sp>
        <p:cxnSp>
          <p:nvCxnSpPr>
            <p:cNvPr id="67" name="Straight Arrow Connector 66">
              <a:extLst>
                <a:ext uri="{FF2B5EF4-FFF2-40B4-BE49-F238E27FC236}">
                  <a16:creationId xmlns:a16="http://schemas.microsoft.com/office/drawing/2014/main" id="{E6073286-7DDD-2544-93DA-384560083EE6}"/>
                </a:ext>
              </a:extLst>
            </p:cNvPr>
            <p:cNvCxnSpPr>
              <a:cxnSpLocks/>
              <a:stCxn id="66" idx="0"/>
            </p:cNvCxnSpPr>
            <p:nvPr/>
          </p:nvCxnSpPr>
          <p:spPr>
            <a:xfrm flipV="1">
              <a:off x="7969698" y="3782154"/>
              <a:ext cx="169923" cy="1768846"/>
            </a:xfrm>
            <a:prstGeom prst="straightConnector1">
              <a:avLst/>
            </a:prstGeom>
            <a:ln>
              <a:solidFill>
                <a:schemeClr val="tx1"/>
              </a:solidFill>
              <a:tailEnd type="triangle" w="med" len="lg"/>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3CBBE817-9A2F-084A-8772-B65D22AEA312}"/>
                </a:ext>
              </a:extLst>
            </p:cNvPr>
            <p:cNvSpPr txBox="1"/>
            <p:nvPr/>
          </p:nvSpPr>
          <p:spPr>
            <a:xfrm>
              <a:off x="-22642" y="1358131"/>
              <a:ext cx="2194341" cy="606440"/>
            </a:xfrm>
            <a:prstGeom prst="rect">
              <a:avLst/>
            </a:prstGeom>
            <a:noFill/>
          </p:spPr>
          <p:txBody>
            <a:bodyPr wrap="square" rtlCol="0">
              <a:spAutoFit/>
            </a:bodyPr>
            <a:lstStyle/>
            <a:p>
              <a:pPr algn="ctr"/>
              <a:r>
                <a:rPr lang="en-US" sz="1350">
                  <a:solidFill>
                    <a:srgbClr val="FFFF00"/>
                  </a:solidFill>
                  <a:effectLst>
                    <a:outerShdw blurRad="38100" dist="38100" dir="2700000" algn="tl">
                      <a:srgbClr val="000000">
                        <a:alpha val="43137"/>
                      </a:srgbClr>
                    </a:outerShdw>
                  </a:effectLst>
                </a:rPr>
                <a:t>Detector Solenoid Cryostat</a:t>
              </a:r>
            </a:p>
          </p:txBody>
        </p:sp>
        <p:cxnSp>
          <p:nvCxnSpPr>
            <p:cNvPr id="69" name="Straight Arrow Connector 68">
              <a:extLst>
                <a:ext uri="{FF2B5EF4-FFF2-40B4-BE49-F238E27FC236}">
                  <a16:creationId xmlns:a16="http://schemas.microsoft.com/office/drawing/2014/main" id="{429514B0-59F9-3C42-9244-C68CC1F8BCDE}"/>
                </a:ext>
              </a:extLst>
            </p:cNvPr>
            <p:cNvCxnSpPr>
              <a:cxnSpLocks/>
            </p:cNvCxnSpPr>
            <p:nvPr/>
          </p:nvCxnSpPr>
          <p:spPr>
            <a:xfrm>
              <a:off x="1805940" y="1905000"/>
              <a:ext cx="917647" cy="1350610"/>
            </a:xfrm>
            <a:prstGeom prst="straightConnector1">
              <a:avLst/>
            </a:prstGeom>
            <a:ln>
              <a:solidFill>
                <a:srgbClr val="FFFF00"/>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6EA12252-F9F9-9340-BD46-0379063B7104}"/>
                </a:ext>
              </a:extLst>
            </p:cNvPr>
            <p:cNvCxnSpPr>
              <a:cxnSpLocks/>
              <a:stCxn id="72" idx="0"/>
            </p:cNvCxnSpPr>
            <p:nvPr/>
          </p:nvCxnSpPr>
          <p:spPr>
            <a:xfrm flipH="1" flipV="1">
              <a:off x="870193" y="3782154"/>
              <a:ext cx="30749" cy="1090202"/>
            </a:xfrm>
            <a:prstGeom prst="straightConnector1">
              <a:avLst/>
            </a:prstGeom>
            <a:ln>
              <a:solidFill>
                <a:srgbClr val="FFFF00"/>
              </a:solidFill>
              <a:tailEnd type="triangle" w="med" len="lg"/>
            </a:ln>
          </p:spPr>
          <p:style>
            <a:lnRef idx="2">
              <a:schemeClr val="accent1"/>
            </a:lnRef>
            <a:fillRef idx="0">
              <a:schemeClr val="accent1"/>
            </a:fillRef>
            <a:effectRef idx="1">
              <a:schemeClr val="accent1"/>
            </a:effectRef>
            <a:fontRef idx="minor">
              <a:schemeClr val="tx1"/>
            </a:fontRef>
          </p:style>
        </p:cxnSp>
        <p:sp>
          <p:nvSpPr>
            <p:cNvPr id="71" name="Rectangle 70">
              <a:extLst>
                <a:ext uri="{FF2B5EF4-FFF2-40B4-BE49-F238E27FC236}">
                  <a16:creationId xmlns:a16="http://schemas.microsoft.com/office/drawing/2014/main" id="{F5F879C3-E0B2-ED42-8DBD-0995A2657B5B}"/>
                </a:ext>
              </a:extLst>
            </p:cNvPr>
            <p:cNvSpPr/>
            <p:nvPr/>
          </p:nvSpPr>
          <p:spPr>
            <a:xfrm>
              <a:off x="222250" y="4995466"/>
              <a:ext cx="262696" cy="277574"/>
            </a:xfrm>
            <a:prstGeom prst="rect">
              <a:avLst/>
            </a:prstGeom>
            <a:solidFill>
              <a:srgbClr val="D237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2" name="TextBox 71">
              <a:extLst>
                <a:ext uri="{FF2B5EF4-FFF2-40B4-BE49-F238E27FC236}">
                  <a16:creationId xmlns:a16="http://schemas.microsoft.com/office/drawing/2014/main" id="{623C1078-EBA6-1142-A698-C1B797258205}"/>
                </a:ext>
              </a:extLst>
            </p:cNvPr>
            <p:cNvSpPr txBox="1"/>
            <p:nvPr/>
          </p:nvSpPr>
          <p:spPr>
            <a:xfrm>
              <a:off x="245669" y="4872356"/>
              <a:ext cx="1310547" cy="606440"/>
            </a:xfrm>
            <a:prstGeom prst="rect">
              <a:avLst/>
            </a:prstGeom>
            <a:noFill/>
          </p:spPr>
          <p:txBody>
            <a:bodyPr wrap="square" rtlCol="0">
              <a:spAutoFit/>
            </a:bodyPr>
            <a:lstStyle/>
            <a:p>
              <a:pPr algn="ctr"/>
              <a:r>
                <a:rPr lang="en-US" sz="1350">
                  <a:solidFill>
                    <a:srgbClr val="FFFF00"/>
                  </a:solidFill>
                  <a:effectLst>
                    <a:outerShdw blurRad="38100" dist="38100" dir="2700000" algn="tl">
                      <a:srgbClr val="000000">
                        <a:alpha val="43137"/>
                      </a:srgbClr>
                    </a:outerShdw>
                  </a:effectLst>
                  <a:latin typeface="+mj-lt"/>
                </a:rPr>
                <a:t>Transport Solenoid</a:t>
              </a:r>
            </a:p>
          </p:txBody>
        </p:sp>
      </p:grpSp>
      <p:pic>
        <p:nvPicPr>
          <p:cNvPr id="7" name="Picture 6" descr="A picture containing drawing&#10;&#10;Description automatically generated">
            <a:extLst>
              <a:ext uri="{FF2B5EF4-FFF2-40B4-BE49-F238E27FC236}">
                <a16:creationId xmlns:a16="http://schemas.microsoft.com/office/drawing/2014/main" id="{A4C19682-2B6B-C54D-8316-04F6572ABAE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92112" y="3296387"/>
            <a:ext cx="564078" cy="304259"/>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2D9B03E2-FE32-C042-A756-1227FF42C80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80330" y="3785644"/>
            <a:ext cx="459983" cy="304259"/>
          </a:xfrm>
          <a:prstGeom prst="rect">
            <a:avLst/>
          </a:prstGeom>
        </p:spPr>
      </p:pic>
      <p:sp>
        <p:nvSpPr>
          <p:cNvPr id="6" name="Date Placeholder 5">
            <a:extLst>
              <a:ext uri="{FF2B5EF4-FFF2-40B4-BE49-F238E27FC236}">
                <a16:creationId xmlns:a16="http://schemas.microsoft.com/office/drawing/2014/main" id="{6F8FA7A9-3C26-4A4E-A095-87DAF7DC3CBC}"/>
              </a:ext>
            </a:extLst>
          </p:cNvPr>
          <p:cNvSpPr>
            <a:spLocks noGrp="1"/>
          </p:cNvSpPr>
          <p:nvPr>
            <p:ph type="dt" sz="half" idx="10"/>
          </p:nvPr>
        </p:nvSpPr>
        <p:spPr>
          <a:xfrm>
            <a:off x="254000" y="6485467"/>
            <a:ext cx="1527611" cy="236008"/>
          </a:xfrm>
        </p:spPr>
        <p:txBody>
          <a:bodyPr/>
          <a:lstStyle/>
          <a:p>
            <a:r>
              <a:rPr lang="it-IT"/>
              <a:t>11 November 2022</a:t>
            </a:r>
            <a:endParaRPr lang="en-US" dirty="0"/>
          </a:p>
        </p:txBody>
      </p:sp>
      <p:sp>
        <p:nvSpPr>
          <p:cNvPr id="8" name="Footer Placeholder 7">
            <a:extLst>
              <a:ext uri="{FF2B5EF4-FFF2-40B4-BE49-F238E27FC236}">
                <a16:creationId xmlns:a16="http://schemas.microsoft.com/office/drawing/2014/main" id="{CB623DA4-2D0B-C54B-BF79-222D05D013D1}"/>
              </a:ext>
            </a:extLst>
          </p:cNvPr>
          <p:cNvSpPr>
            <a:spLocks noGrp="1"/>
          </p:cNvSpPr>
          <p:nvPr>
            <p:ph type="ftr" sz="quarter" idx="11"/>
          </p:nvPr>
        </p:nvSpPr>
        <p:spPr/>
        <p:txBody>
          <a:bodyPr/>
          <a:lstStyle/>
          <a:p>
            <a:r>
              <a:rPr lang="en-US"/>
              <a:t>S. Miscetti - @ Physics at High Intensity - LNF</a:t>
            </a:r>
          </a:p>
        </p:txBody>
      </p:sp>
      <p:sp>
        <p:nvSpPr>
          <p:cNvPr id="3" name="Segnaposto numero diapositiva 2">
            <a:extLst>
              <a:ext uri="{FF2B5EF4-FFF2-40B4-BE49-F238E27FC236}">
                <a16:creationId xmlns:a16="http://schemas.microsoft.com/office/drawing/2014/main" id="{3E3FE4D1-834B-47AA-AC00-2D730B42AF21}"/>
              </a:ext>
            </a:extLst>
          </p:cNvPr>
          <p:cNvSpPr>
            <a:spLocks noGrp="1"/>
          </p:cNvSpPr>
          <p:nvPr>
            <p:ph type="sldNum" sz="quarter" idx="12"/>
          </p:nvPr>
        </p:nvSpPr>
        <p:spPr/>
        <p:txBody>
          <a:bodyPr/>
          <a:lstStyle/>
          <a:p>
            <a:fld id="{D856D785-CAF7-C944-BA45-8A27C1C7444D}" type="slidenum">
              <a:rPr lang="en-US" smtClean="0"/>
              <a:t>12</a:t>
            </a:fld>
            <a:endParaRPr lang="it-IT"/>
          </a:p>
        </p:txBody>
      </p:sp>
      <p:sp>
        <p:nvSpPr>
          <p:cNvPr id="36" name="Title 1">
            <a:extLst>
              <a:ext uri="{FF2B5EF4-FFF2-40B4-BE49-F238E27FC236}">
                <a16:creationId xmlns:a16="http://schemas.microsoft.com/office/drawing/2014/main" id="{037DB274-8DEA-A142-904A-C43B39FC7BA7}"/>
              </a:ext>
            </a:extLst>
          </p:cNvPr>
          <p:cNvSpPr>
            <a:spLocks noGrp="1"/>
          </p:cNvSpPr>
          <p:nvPr>
            <p:ph type="title"/>
          </p:nvPr>
        </p:nvSpPr>
        <p:spPr>
          <a:xfrm>
            <a:off x="457200" y="183574"/>
            <a:ext cx="8229600" cy="385324"/>
          </a:xfrm>
        </p:spPr>
        <p:txBody>
          <a:bodyPr>
            <a:noAutofit/>
          </a:bodyPr>
          <a:lstStyle/>
          <a:p>
            <a:r>
              <a:rPr lang="en-US" sz="3200" dirty="0">
                <a:solidFill>
                  <a:srgbClr val="800000"/>
                </a:solidFill>
              </a:rPr>
              <a:t>Detector Solenoid Layout</a:t>
            </a:r>
          </a:p>
        </p:txBody>
      </p:sp>
      <p:sp>
        <p:nvSpPr>
          <p:cNvPr id="2" name="TextBox 1">
            <a:extLst>
              <a:ext uri="{FF2B5EF4-FFF2-40B4-BE49-F238E27FC236}">
                <a16:creationId xmlns:a16="http://schemas.microsoft.com/office/drawing/2014/main" id="{3BA02FF6-6370-CCD7-4E78-75E34E1B2B5B}"/>
              </a:ext>
            </a:extLst>
          </p:cNvPr>
          <p:cNvSpPr txBox="1"/>
          <p:nvPr/>
        </p:nvSpPr>
        <p:spPr>
          <a:xfrm>
            <a:off x="294312" y="4954251"/>
            <a:ext cx="4108945" cy="954107"/>
          </a:xfrm>
          <a:prstGeom prst="rect">
            <a:avLst/>
          </a:prstGeom>
          <a:noFill/>
        </p:spPr>
        <p:txBody>
          <a:bodyPr wrap="none" rtlCol="0">
            <a:spAutoFit/>
          </a:bodyPr>
          <a:lstStyle/>
          <a:p>
            <a:pPr marL="285750" indent="-285750">
              <a:buFont typeface="Wingdings" pitchFamily="2" charset="2"/>
              <a:buChar char="q"/>
            </a:pPr>
            <a:r>
              <a:rPr lang="en-IT" sz="1400" dirty="0"/>
              <a:t>10</a:t>
            </a:r>
            <a:r>
              <a:rPr lang="en-IT" sz="1400" baseline="30000" dirty="0"/>
              <a:t>-4</a:t>
            </a:r>
            <a:r>
              <a:rPr lang="en-IT" sz="1400" dirty="0"/>
              <a:t> Torr vacuum to avoid muon capture on gas</a:t>
            </a:r>
          </a:p>
          <a:p>
            <a:pPr marL="285750" indent="-285750">
              <a:buFont typeface="Wingdings" pitchFamily="2" charset="2"/>
              <a:buChar char="q"/>
            </a:pPr>
            <a:r>
              <a:rPr lang="en-IT" sz="1400" dirty="0"/>
              <a:t>Max TID of O( 10</a:t>
            </a:r>
            <a:r>
              <a:rPr lang="en-IT" sz="1400" baseline="30000" dirty="0"/>
              <a:t>2</a:t>
            </a:r>
            <a:r>
              <a:rPr lang="en-IT" sz="1400" dirty="0"/>
              <a:t>- 10</a:t>
            </a:r>
            <a:r>
              <a:rPr lang="en-IT" sz="1400" baseline="30000" dirty="0"/>
              <a:t>3</a:t>
            </a:r>
            <a:r>
              <a:rPr lang="en-IT" sz="1400" dirty="0"/>
              <a:t> ) krad on tracker/calo</a:t>
            </a:r>
          </a:p>
          <a:p>
            <a:pPr marL="285750" indent="-285750">
              <a:buFont typeface="Wingdings" pitchFamily="2" charset="2"/>
              <a:buChar char="q"/>
            </a:pPr>
            <a:r>
              <a:rPr lang="en-IT" sz="1400" dirty="0"/>
              <a:t>Max n-flux of O (10</a:t>
            </a:r>
            <a:r>
              <a:rPr lang="en-IT" sz="1400" baseline="30000" dirty="0"/>
              <a:t>12</a:t>
            </a:r>
            <a:r>
              <a:rPr lang="en-IT" sz="1400" dirty="0"/>
              <a:t> - 10</a:t>
            </a:r>
            <a:r>
              <a:rPr lang="en-IT" sz="1400" baseline="30000" dirty="0"/>
              <a:t>13</a:t>
            </a:r>
            <a:r>
              <a:rPr lang="en-IT" sz="1400" dirty="0"/>
              <a:t> n/cm</a:t>
            </a:r>
            <a:r>
              <a:rPr lang="en-IT" sz="1400" baseline="30000" dirty="0"/>
              <a:t>2</a:t>
            </a:r>
            <a:r>
              <a:rPr lang="en-IT" sz="1400" dirty="0"/>
              <a:t>) on tracker/calo</a:t>
            </a:r>
          </a:p>
          <a:p>
            <a:pPr marL="285750" indent="-285750">
              <a:buFont typeface="Wingdings" pitchFamily="2" charset="2"/>
              <a:buChar char="q"/>
            </a:pPr>
            <a:r>
              <a:rPr lang="en-IT" sz="1400" dirty="0"/>
              <a:t>All DS surrounded by Cosmic Veto system</a:t>
            </a:r>
          </a:p>
        </p:txBody>
      </p:sp>
    </p:spTree>
    <p:extLst>
      <p:ext uri="{BB962C8B-B14F-4D97-AF65-F5344CB8AC3E}">
        <p14:creationId xmlns:p14="http://schemas.microsoft.com/office/powerpoint/2010/main" val="2295370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6F8FA7A9-3C26-4A4E-A095-87DAF7DC3CBC}"/>
              </a:ext>
            </a:extLst>
          </p:cNvPr>
          <p:cNvSpPr>
            <a:spLocks noGrp="1"/>
          </p:cNvSpPr>
          <p:nvPr>
            <p:ph type="dt" sz="half" idx="10"/>
          </p:nvPr>
        </p:nvSpPr>
        <p:spPr>
          <a:xfrm>
            <a:off x="254000" y="6485467"/>
            <a:ext cx="1527611" cy="236008"/>
          </a:xfrm>
        </p:spPr>
        <p:txBody>
          <a:bodyPr/>
          <a:lstStyle/>
          <a:p>
            <a:r>
              <a:rPr lang="it-IT"/>
              <a:t>11 November 2022</a:t>
            </a:r>
            <a:endParaRPr lang="en-US" dirty="0"/>
          </a:p>
        </p:txBody>
      </p:sp>
      <p:sp>
        <p:nvSpPr>
          <p:cNvPr id="8" name="Footer Placeholder 7">
            <a:extLst>
              <a:ext uri="{FF2B5EF4-FFF2-40B4-BE49-F238E27FC236}">
                <a16:creationId xmlns:a16="http://schemas.microsoft.com/office/drawing/2014/main" id="{CB623DA4-2D0B-C54B-BF79-222D05D013D1}"/>
              </a:ext>
            </a:extLst>
          </p:cNvPr>
          <p:cNvSpPr>
            <a:spLocks noGrp="1"/>
          </p:cNvSpPr>
          <p:nvPr>
            <p:ph type="ftr" sz="quarter" idx="11"/>
          </p:nvPr>
        </p:nvSpPr>
        <p:spPr/>
        <p:txBody>
          <a:bodyPr/>
          <a:lstStyle/>
          <a:p>
            <a:r>
              <a:rPr lang="en-US"/>
              <a:t>S. Miscetti - @ Physics at High Intensity - LNF</a:t>
            </a:r>
          </a:p>
        </p:txBody>
      </p:sp>
      <p:sp>
        <p:nvSpPr>
          <p:cNvPr id="3" name="Segnaposto numero diapositiva 2">
            <a:extLst>
              <a:ext uri="{FF2B5EF4-FFF2-40B4-BE49-F238E27FC236}">
                <a16:creationId xmlns:a16="http://schemas.microsoft.com/office/drawing/2014/main" id="{3E3FE4D1-834B-47AA-AC00-2D730B42AF21}"/>
              </a:ext>
            </a:extLst>
          </p:cNvPr>
          <p:cNvSpPr>
            <a:spLocks noGrp="1"/>
          </p:cNvSpPr>
          <p:nvPr>
            <p:ph type="sldNum" sz="quarter" idx="12"/>
          </p:nvPr>
        </p:nvSpPr>
        <p:spPr/>
        <p:txBody>
          <a:bodyPr/>
          <a:lstStyle/>
          <a:p>
            <a:fld id="{D856D785-CAF7-C944-BA45-8A27C1C7444D}" type="slidenum">
              <a:rPr lang="en-US" smtClean="0"/>
              <a:t>13</a:t>
            </a:fld>
            <a:endParaRPr lang="it-IT"/>
          </a:p>
        </p:txBody>
      </p:sp>
      <p:sp>
        <p:nvSpPr>
          <p:cNvPr id="36" name="Title 1">
            <a:extLst>
              <a:ext uri="{FF2B5EF4-FFF2-40B4-BE49-F238E27FC236}">
                <a16:creationId xmlns:a16="http://schemas.microsoft.com/office/drawing/2014/main" id="{037DB274-8DEA-A142-904A-C43B39FC7BA7}"/>
              </a:ext>
            </a:extLst>
          </p:cNvPr>
          <p:cNvSpPr>
            <a:spLocks noGrp="1"/>
          </p:cNvSpPr>
          <p:nvPr>
            <p:ph type="title"/>
          </p:nvPr>
        </p:nvSpPr>
        <p:spPr>
          <a:xfrm>
            <a:off x="457200" y="183574"/>
            <a:ext cx="8229600" cy="385324"/>
          </a:xfrm>
        </p:spPr>
        <p:txBody>
          <a:bodyPr>
            <a:noAutofit/>
          </a:bodyPr>
          <a:lstStyle/>
          <a:p>
            <a:r>
              <a:rPr lang="en-US" sz="3200" dirty="0">
                <a:solidFill>
                  <a:srgbClr val="800000"/>
                </a:solidFill>
              </a:rPr>
              <a:t>The Mu2e Tracker</a:t>
            </a:r>
          </a:p>
        </p:txBody>
      </p:sp>
      <p:pic>
        <p:nvPicPr>
          <p:cNvPr id="11" name="Picture 10">
            <a:extLst>
              <a:ext uri="{FF2B5EF4-FFF2-40B4-BE49-F238E27FC236}">
                <a16:creationId xmlns:a16="http://schemas.microsoft.com/office/drawing/2014/main" id="{7F6D3412-7808-38A0-214F-DB58D7C626E8}"/>
              </a:ext>
            </a:extLst>
          </p:cNvPr>
          <p:cNvPicPr>
            <a:picLocks noChangeAspect="1"/>
          </p:cNvPicPr>
          <p:nvPr/>
        </p:nvPicPr>
        <p:blipFill rotWithShape="1">
          <a:blip r:embed="rId3"/>
          <a:srcRect t="2890"/>
          <a:stretch/>
        </p:blipFill>
        <p:spPr>
          <a:xfrm>
            <a:off x="4816785" y="1409057"/>
            <a:ext cx="4212596" cy="2727253"/>
          </a:xfrm>
          <a:prstGeom prst="rect">
            <a:avLst/>
          </a:prstGeom>
        </p:spPr>
      </p:pic>
      <p:pic>
        <p:nvPicPr>
          <p:cNvPr id="12" name="Immagine 4" descr="Immagine che contiene interni, tavolo, sedendo, verde&#10;&#10;Descrizione generata automaticamente">
            <a:extLst>
              <a:ext uri="{FF2B5EF4-FFF2-40B4-BE49-F238E27FC236}">
                <a16:creationId xmlns:a16="http://schemas.microsoft.com/office/drawing/2014/main" id="{AD9CC85E-3E4C-A333-1DE8-2717B7FA98B1}"/>
              </a:ext>
            </a:extLst>
          </p:cNvPr>
          <p:cNvPicPr>
            <a:picLocks noChangeAspect="1"/>
          </p:cNvPicPr>
          <p:nvPr/>
        </p:nvPicPr>
        <p:blipFill>
          <a:blip r:embed="rId4"/>
          <a:stretch>
            <a:fillRect/>
          </a:stretch>
        </p:blipFill>
        <p:spPr>
          <a:xfrm>
            <a:off x="254000" y="1978423"/>
            <a:ext cx="4425350" cy="2157887"/>
          </a:xfrm>
          <a:prstGeom prst="rect">
            <a:avLst/>
          </a:prstGeom>
        </p:spPr>
      </p:pic>
      <p:sp>
        <p:nvSpPr>
          <p:cNvPr id="2" name="TextBox 1">
            <a:extLst>
              <a:ext uri="{FF2B5EF4-FFF2-40B4-BE49-F238E27FC236}">
                <a16:creationId xmlns:a16="http://schemas.microsoft.com/office/drawing/2014/main" id="{8750F6A9-2133-2D09-5501-6C9217883F1C}"/>
              </a:ext>
            </a:extLst>
          </p:cNvPr>
          <p:cNvSpPr txBox="1"/>
          <p:nvPr/>
        </p:nvSpPr>
        <p:spPr>
          <a:xfrm>
            <a:off x="116565" y="774841"/>
            <a:ext cx="8570234" cy="1200329"/>
          </a:xfrm>
          <a:prstGeom prst="rect">
            <a:avLst/>
          </a:prstGeom>
          <a:noFill/>
        </p:spPr>
        <p:txBody>
          <a:bodyPr wrap="square" rtlCol="0">
            <a:spAutoFit/>
          </a:bodyPr>
          <a:lstStyle/>
          <a:p>
            <a:pPr marL="285750" indent="-285750">
              <a:buFontTx/>
              <a:buChar char="-"/>
            </a:pPr>
            <a:r>
              <a:rPr lang="en-GB" dirty="0"/>
              <a:t>A 3m long detector composed of 20000 ”hyper-thin” straw tubes (15 um thick)</a:t>
            </a:r>
          </a:p>
          <a:p>
            <a:pPr marL="285750" indent="-285750">
              <a:buFontTx/>
              <a:buChar char="-"/>
            </a:pPr>
            <a:r>
              <a:rPr lang="en-GB" dirty="0"/>
              <a:t>Organized in 18 stations of 6 panels/each</a:t>
            </a:r>
          </a:p>
          <a:p>
            <a:pPr marL="285750" indent="-285750">
              <a:buFontTx/>
              <a:buChar char="-"/>
            </a:pPr>
            <a:r>
              <a:rPr lang="en-GB" dirty="0"/>
              <a:t>Each panel double layers of staggered straws</a:t>
            </a:r>
          </a:p>
          <a:p>
            <a:pPr marL="285750" indent="-285750">
              <a:buFontTx/>
              <a:buChar char="-"/>
            </a:pPr>
            <a:r>
              <a:rPr lang="en-GB" dirty="0"/>
              <a:t>Dual ended readout for position along wire</a:t>
            </a:r>
            <a:endParaRPr lang="en-IT" dirty="0"/>
          </a:p>
        </p:txBody>
      </p:sp>
      <p:sp>
        <p:nvSpPr>
          <p:cNvPr id="4" name="TextBox 3">
            <a:extLst>
              <a:ext uri="{FF2B5EF4-FFF2-40B4-BE49-F238E27FC236}">
                <a16:creationId xmlns:a16="http://schemas.microsoft.com/office/drawing/2014/main" id="{5DF27810-822D-F39D-8270-A0FB30BA5AD4}"/>
              </a:ext>
            </a:extLst>
          </p:cNvPr>
          <p:cNvSpPr txBox="1"/>
          <p:nvPr/>
        </p:nvSpPr>
        <p:spPr>
          <a:xfrm>
            <a:off x="4770932" y="3675149"/>
            <a:ext cx="4241867" cy="369332"/>
          </a:xfrm>
          <a:prstGeom prst="rect">
            <a:avLst/>
          </a:prstGeom>
          <a:noFill/>
        </p:spPr>
        <p:txBody>
          <a:bodyPr wrap="none" rtlCol="0">
            <a:spAutoFit/>
          </a:bodyPr>
          <a:lstStyle/>
          <a:p>
            <a:r>
              <a:rPr lang="en-IT" dirty="0">
                <a:solidFill>
                  <a:srgbClr val="FFFF00"/>
                </a:solidFill>
              </a:rPr>
              <a:t>&gt; 95% panels and 60% of planes assembled</a:t>
            </a:r>
          </a:p>
        </p:txBody>
      </p:sp>
      <p:sp>
        <p:nvSpPr>
          <p:cNvPr id="13" name="TextBox 12">
            <a:extLst>
              <a:ext uri="{FF2B5EF4-FFF2-40B4-BE49-F238E27FC236}">
                <a16:creationId xmlns:a16="http://schemas.microsoft.com/office/drawing/2014/main" id="{986C4116-9BFC-EA73-E57D-8981E8561924}"/>
              </a:ext>
            </a:extLst>
          </p:cNvPr>
          <p:cNvSpPr txBox="1"/>
          <p:nvPr/>
        </p:nvSpPr>
        <p:spPr>
          <a:xfrm>
            <a:off x="457200" y="3675149"/>
            <a:ext cx="3236527" cy="369332"/>
          </a:xfrm>
          <a:prstGeom prst="rect">
            <a:avLst/>
          </a:prstGeom>
          <a:noFill/>
        </p:spPr>
        <p:txBody>
          <a:bodyPr wrap="none" rtlCol="0">
            <a:spAutoFit/>
          </a:bodyPr>
          <a:lstStyle/>
          <a:p>
            <a:r>
              <a:rPr lang="en-IT" dirty="0">
                <a:solidFill>
                  <a:srgbClr val="FFFF00"/>
                </a:solidFill>
              </a:rPr>
              <a:t>&gt; Tracker plane prepared for VST</a:t>
            </a:r>
          </a:p>
        </p:txBody>
      </p:sp>
      <p:pic>
        <p:nvPicPr>
          <p:cNvPr id="14" name="Picture 13" descr="Chart, line chart&#10;&#10;Description automatically generated">
            <a:extLst>
              <a:ext uri="{FF2B5EF4-FFF2-40B4-BE49-F238E27FC236}">
                <a16:creationId xmlns:a16="http://schemas.microsoft.com/office/drawing/2014/main" id="{43633F76-65ED-DA0A-FA62-9F9BFD21EDA8}"/>
              </a:ext>
            </a:extLst>
          </p:cNvPr>
          <p:cNvPicPr>
            <a:picLocks noChangeAspect="1"/>
          </p:cNvPicPr>
          <p:nvPr/>
        </p:nvPicPr>
        <p:blipFill>
          <a:blip r:embed="rId5"/>
          <a:stretch>
            <a:fillRect/>
          </a:stretch>
        </p:blipFill>
        <p:spPr>
          <a:xfrm>
            <a:off x="0" y="4372672"/>
            <a:ext cx="2761719" cy="2020966"/>
          </a:xfrm>
          <a:prstGeom prst="rect">
            <a:avLst/>
          </a:prstGeom>
        </p:spPr>
      </p:pic>
      <p:sp>
        <p:nvSpPr>
          <p:cNvPr id="18" name="AutoShape 10">
            <a:extLst>
              <a:ext uri="{FF2B5EF4-FFF2-40B4-BE49-F238E27FC236}">
                <a16:creationId xmlns:a16="http://schemas.microsoft.com/office/drawing/2014/main" id="{01AD9CA5-9D4E-1A1E-B85D-D5BB6E868A67}"/>
              </a:ext>
            </a:extLst>
          </p:cNvPr>
          <p:cNvSpPr>
            <a:spLocks noChangeAspect="1" noChangeArrowheads="1"/>
          </p:cNvSpPr>
          <p:nvPr/>
        </p:nvSpPr>
        <p:spPr bwMode="auto">
          <a:xfrm>
            <a:off x="0" y="161925"/>
            <a:ext cx="9144000" cy="6534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T"/>
          </a:p>
        </p:txBody>
      </p:sp>
      <p:pic>
        <p:nvPicPr>
          <p:cNvPr id="20" name="Picture 19" descr="Chart, line chart&#10;&#10;Description automatically generated">
            <a:extLst>
              <a:ext uri="{FF2B5EF4-FFF2-40B4-BE49-F238E27FC236}">
                <a16:creationId xmlns:a16="http://schemas.microsoft.com/office/drawing/2014/main" id="{8C0E7673-B053-A40C-AE0A-50824642E1C3}"/>
              </a:ext>
            </a:extLst>
          </p:cNvPr>
          <p:cNvPicPr>
            <a:picLocks noChangeAspect="1"/>
          </p:cNvPicPr>
          <p:nvPr/>
        </p:nvPicPr>
        <p:blipFill>
          <a:blip r:embed="rId6"/>
          <a:stretch>
            <a:fillRect/>
          </a:stretch>
        </p:blipFill>
        <p:spPr>
          <a:xfrm>
            <a:off x="3015719" y="4268252"/>
            <a:ext cx="3049688" cy="2177102"/>
          </a:xfrm>
          <a:prstGeom prst="rect">
            <a:avLst/>
          </a:prstGeom>
        </p:spPr>
      </p:pic>
      <p:pic>
        <p:nvPicPr>
          <p:cNvPr id="22" name="Picture 21" descr="Chart&#10;&#10;Description automatically generated">
            <a:extLst>
              <a:ext uri="{FF2B5EF4-FFF2-40B4-BE49-F238E27FC236}">
                <a16:creationId xmlns:a16="http://schemas.microsoft.com/office/drawing/2014/main" id="{4C4D60B7-C671-863E-304A-DFE84F5DAF36}"/>
              </a:ext>
            </a:extLst>
          </p:cNvPr>
          <p:cNvPicPr>
            <a:picLocks noChangeAspect="1"/>
          </p:cNvPicPr>
          <p:nvPr/>
        </p:nvPicPr>
        <p:blipFill>
          <a:blip r:embed="rId7"/>
          <a:stretch>
            <a:fillRect/>
          </a:stretch>
        </p:blipFill>
        <p:spPr>
          <a:xfrm>
            <a:off x="6065407" y="4299861"/>
            <a:ext cx="2945243" cy="2102541"/>
          </a:xfrm>
          <a:prstGeom prst="rect">
            <a:avLst/>
          </a:prstGeom>
        </p:spPr>
      </p:pic>
      <p:sp>
        <p:nvSpPr>
          <p:cNvPr id="5" name="TextBox 4">
            <a:extLst>
              <a:ext uri="{FF2B5EF4-FFF2-40B4-BE49-F238E27FC236}">
                <a16:creationId xmlns:a16="http://schemas.microsoft.com/office/drawing/2014/main" id="{075A1B64-2AD1-768A-406F-D82E77C71EBB}"/>
              </a:ext>
            </a:extLst>
          </p:cNvPr>
          <p:cNvSpPr txBox="1"/>
          <p:nvPr/>
        </p:nvSpPr>
        <p:spPr>
          <a:xfrm>
            <a:off x="457200" y="4188006"/>
            <a:ext cx="1816651" cy="369332"/>
          </a:xfrm>
          <a:prstGeom prst="rect">
            <a:avLst/>
          </a:prstGeom>
          <a:noFill/>
        </p:spPr>
        <p:txBody>
          <a:bodyPr wrap="none" rtlCol="0">
            <a:spAutoFit/>
          </a:bodyPr>
          <a:lstStyle/>
          <a:p>
            <a:r>
              <a:rPr lang="en-IT" dirty="0"/>
              <a:t>VST data samples</a:t>
            </a:r>
          </a:p>
        </p:txBody>
      </p:sp>
      <p:sp>
        <p:nvSpPr>
          <p:cNvPr id="16" name="TextBox 15">
            <a:extLst>
              <a:ext uri="{FF2B5EF4-FFF2-40B4-BE49-F238E27FC236}">
                <a16:creationId xmlns:a16="http://schemas.microsoft.com/office/drawing/2014/main" id="{AF563B7F-0563-B1F4-7B84-93A5DA336FAB}"/>
              </a:ext>
            </a:extLst>
          </p:cNvPr>
          <p:cNvSpPr txBox="1"/>
          <p:nvPr/>
        </p:nvSpPr>
        <p:spPr>
          <a:xfrm>
            <a:off x="4494403" y="4188006"/>
            <a:ext cx="3162173" cy="307777"/>
          </a:xfrm>
          <a:prstGeom prst="rect">
            <a:avLst/>
          </a:prstGeom>
          <a:solidFill>
            <a:schemeClr val="accent4">
              <a:lumMod val="20000"/>
              <a:lumOff val="80000"/>
            </a:schemeClr>
          </a:solidFill>
        </p:spPr>
        <p:txBody>
          <a:bodyPr wrap="square" rtlCol="0">
            <a:spAutoFit/>
          </a:bodyPr>
          <a:lstStyle/>
          <a:p>
            <a:r>
              <a:rPr lang="en-IT" sz="1400" dirty="0"/>
              <a:t>  Fully simulated and reconstructed data</a:t>
            </a:r>
          </a:p>
        </p:txBody>
      </p:sp>
    </p:spTree>
    <p:extLst>
      <p:ext uri="{BB962C8B-B14F-4D97-AF65-F5344CB8AC3E}">
        <p14:creationId xmlns:p14="http://schemas.microsoft.com/office/powerpoint/2010/main" val="3683870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6F8FA7A9-3C26-4A4E-A095-87DAF7DC3CBC}"/>
              </a:ext>
            </a:extLst>
          </p:cNvPr>
          <p:cNvSpPr>
            <a:spLocks noGrp="1"/>
          </p:cNvSpPr>
          <p:nvPr>
            <p:ph type="dt" sz="half" idx="10"/>
          </p:nvPr>
        </p:nvSpPr>
        <p:spPr>
          <a:xfrm>
            <a:off x="254000" y="6485467"/>
            <a:ext cx="1527611" cy="236008"/>
          </a:xfrm>
        </p:spPr>
        <p:txBody>
          <a:bodyPr/>
          <a:lstStyle/>
          <a:p>
            <a:r>
              <a:rPr lang="it-IT"/>
              <a:t>11 November 2022</a:t>
            </a:r>
            <a:endParaRPr lang="en-US" dirty="0"/>
          </a:p>
        </p:txBody>
      </p:sp>
      <p:sp>
        <p:nvSpPr>
          <p:cNvPr id="8" name="Footer Placeholder 7">
            <a:extLst>
              <a:ext uri="{FF2B5EF4-FFF2-40B4-BE49-F238E27FC236}">
                <a16:creationId xmlns:a16="http://schemas.microsoft.com/office/drawing/2014/main" id="{CB623DA4-2D0B-C54B-BF79-222D05D013D1}"/>
              </a:ext>
            </a:extLst>
          </p:cNvPr>
          <p:cNvSpPr>
            <a:spLocks noGrp="1"/>
          </p:cNvSpPr>
          <p:nvPr>
            <p:ph type="ftr" sz="quarter" idx="11"/>
          </p:nvPr>
        </p:nvSpPr>
        <p:spPr/>
        <p:txBody>
          <a:bodyPr/>
          <a:lstStyle/>
          <a:p>
            <a:r>
              <a:rPr lang="en-US"/>
              <a:t>S. Miscetti - @ Physics at High Intensity - LNF</a:t>
            </a:r>
          </a:p>
        </p:txBody>
      </p:sp>
      <p:sp>
        <p:nvSpPr>
          <p:cNvPr id="3" name="Segnaposto numero diapositiva 2">
            <a:extLst>
              <a:ext uri="{FF2B5EF4-FFF2-40B4-BE49-F238E27FC236}">
                <a16:creationId xmlns:a16="http://schemas.microsoft.com/office/drawing/2014/main" id="{3E3FE4D1-834B-47AA-AC00-2D730B42AF21}"/>
              </a:ext>
            </a:extLst>
          </p:cNvPr>
          <p:cNvSpPr>
            <a:spLocks noGrp="1"/>
          </p:cNvSpPr>
          <p:nvPr>
            <p:ph type="sldNum" sz="quarter" idx="12"/>
          </p:nvPr>
        </p:nvSpPr>
        <p:spPr/>
        <p:txBody>
          <a:bodyPr/>
          <a:lstStyle/>
          <a:p>
            <a:fld id="{D856D785-CAF7-C944-BA45-8A27C1C7444D}" type="slidenum">
              <a:rPr lang="en-US" smtClean="0"/>
              <a:t>14</a:t>
            </a:fld>
            <a:endParaRPr lang="it-IT"/>
          </a:p>
        </p:txBody>
      </p:sp>
      <p:sp>
        <p:nvSpPr>
          <p:cNvPr id="36" name="Title 1">
            <a:extLst>
              <a:ext uri="{FF2B5EF4-FFF2-40B4-BE49-F238E27FC236}">
                <a16:creationId xmlns:a16="http://schemas.microsoft.com/office/drawing/2014/main" id="{037DB274-8DEA-A142-904A-C43B39FC7BA7}"/>
              </a:ext>
            </a:extLst>
          </p:cNvPr>
          <p:cNvSpPr>
            <a:spLocks noGrp="1"/>
          </p:cNvSpPr>
          <p:nvPr>
            <p:ph type="title"/>
          </p:nvPr>
        </p:nvSpPr>
        <p:spPr>
          <a:xfrm>
            <a:off x="457200" y="183574"/>
            <a:ext cx="8229600" cy="385324"/>
          </a:xfrm>
        </p:spPr>
        <p:txBody>
          <a:bodyPr>
            <a:noAutofit/>
          </a:bodyPr>
          <a:lstStyle/>
          <a:p>
            <a:r>
              <a:rPr lang="en-US" sz="3200" dirty="0">
                <a:solidFill>
                  <a:srgbClr val="800000"/>
                </a:solidFill>
              </a:rPr>
              <a:t>The Mu2e Calorimeter</a:t>
            </a:r>
          </a:p>
        </p:txBody>
      </p:sp>
      <p:pic>
        <p:nvPicPr>
          <p:cNvPr id="5" name="Picture 4">
            <a:extLst>
              <a:ext uri="{FF2B5EF4-FFF2-40B4-BE49-F238E27FC236}">
                <a16:creationId xmlns:a16="http://schemas.microsoft.com/office/drawing/2014/main" id="{8105C48C-0DEB-3C5D-1FE4-B82158B593EC}"/>
              </a:ext>
            </a:extLst>
          </p:cNvPr>
          <p:cNvPicPr>
            <a:picLocks noChangeAspect="1"/>
          </p:cNvPicPr>
          <p:nvPr/>
        </p:nvPicPr>
        <p:blipFill rotWithShape="1">
          <a:blip r:embed="rId3"/>
          <a:srcRect t="12987" r="1575" b="16882"/>
          <a:stretch/>
        </p:blipFill>
        <p:spPr>
          <a:xfrm>
            <a:off x="5539921" y="748145"/>
            <a:ext cx="3547671" cy="3366200"/>
          </a:xfrm>
          <a:prstGeom prst="rect">
            <a:avLst/>
          </a:prstGeom>
        </p:spPr>
      </p:pic>
      <p:pic>
        <p:nvPicPr>
          <p:cNvPr id="9" name="Picture 8">
            <a:extLst>
              <a:ext uri="{FF2B5EF4-FFF2-40B4-BE49-F238E27FC236}">
                <a16:creationId xmlns:a16="http://schemas.microsoft.com/office/drawing/2014/main" id="{5AB76B14-4F17-AC36-F716-CF13C62D12DE}"/>
              </a:ext>
            </a:extLst>
          </p:cNvPr>
          <p:cNvPicPr>
            <a:picLocks noChangeAspect="1"/>
          </p:cNvPicPr>
          <p:nvPr/>
        </p:nvPicPr>
        <p:blipFill>
          <a:blip r:embed="rId4"/>
          <a:stretch>
            <a:fillRect/>
          </a:stretch>
        </p:blipFill>
        <p:spPr>
          <a:xfrm>
            <a:off x="2877265" y="748145"/>
            <a:ext cx="2516716" cy="3355622"/>
          </a:xfrm>
          <a:prstGeom prst="rect">
            <a:avLst/>
          </a:prstGeom>
        </p:spPr>
      </p:pic>
      <p:pic>
        <p:nvPicPr>
          <p:cNvPr id="10" name="Picture 9">
            <a:extLst>
              <a:ext uri="{FF2B5EF4-FFF2-40B4-BE49-F238E27FC236}">
                <a16:creationId xmlns:a16="http://schemas.microsoft.com/office/drawing/2014/main" id="{9AC6CE92-A76A-89CD-E9A8-2C8D9A187E37}"/>
              </a:ext>
            </a:extLst>
          </p:cNvPr>
          <p:cNvPicPr>
            <a:picLocks noChangeAspect="1"/>
          </p:cNvPicPr>
          <p:nvPr/>
        </p:nvPicPr>
        <p:blipFill>
          <a:blip r:embed="rId5"/>
          <a:stretch>
            <a:fillRect/>
          </a:stretch>
        </p:blipFill>
        <p:spPr>
          <a:xfrm>
            <a:off x="311875" y="750326"/>
            <a:ext cx="2516717" cy="3351259"/>
          </a:xfrm>
          <a:prstGeom prst="rect">
            <a:avLst/>
          </a:prstGeom>
        </p:spPr>
      </p:pic>
      <p:pic>
        <p:nvPicPr>
          <p:cNvPr id="11" name="Picture 10">
            <a:extLst>
              <a:ext uri="{FF2B5EF4-FFF2-40B4-BE49-F238E27FC236}">
                <a16:creationId xmlns:a16="http://schemas.microsoft.com/office/drawing/2014/main" id="{5010D117-8C27-2CA0-D635-37B2CBAAF78A}"/>
              </a:ext>
            </a:extLst>
          </p:cNvPr>
          <p:cNvPicPr>
            <a:picLocks noChangeAspect="1"/>
          </p:cNvPicPr>
          <p:nvPr/>
        </p:nvPicPr>
        <p:blipFill rotWithShape="1">
          <a:blip r:embed="rId6"/>
          <a:srcRect l="67221"/>
          <a:stretch/>
        </p:blipFill>
        <p:spPr>
          <a:xfrm>
            <a:off x="5155069" y="4902879"/>
            <a:ext cx="2288822" cy="1635939"/>
          </a:xfrm>
          <a:prstGeom prst="rect">
            <a:avLst/>
          </a:prstGeom>
        </p:spPr>
      </p:pic>
      <p:sp>
        <p:nvSpPr>
          <p:cNvPr id="2" name="TextBox 1">
            <a:extLst>
              <a:ext uri="{FF2B5EF4-FFF2-40B4-BE49-F238E27FC236}">
                <a16:creationId xmlns:a16="http://schemas.microsoft.com/office/drawing/2014/main" id="{49955A89-7A40-0FB1-76DC-3085D94C1C37}"/>
              </a:ext>
            </a:extLst>
          </p:cNvPr>
          <p:cNvSpPr txBox="1"/>
          <p:nvPr/>
        </p:nvSpPr>
        <p:spPr>
          <a:xfrm>
            <a:off x="190312" y="748145"/>
            <a:ext cx="2638280" cy="338554"/>
          </a:xfrm>
          <a:prstGeom prst="rect">
            <a:avLst/>
          </a:prstGeom>
          <a:solidFill>
            <a:schemeClr val="accent1">
              <a:lumMod val="20000"/>
              <a:lumOff val="80000"/>
            </a:schemeClr>
          </a:solidFill>
        </p:spPr>
        <p:txBody>
          <a:bodyPr wrap="square" rtlCol="0">
            <a:spAutoFit/>
          </a:bodyPr>
          <a:lstStyle/>
          <a:p>
            <a:pPr algn="ctr"/>
            <a:r>
              <a:rPr lang="en-IT" sz="1600" dirty="0">
                <a:solidFill>
                  <a:srgbClr val="C00000"/>
                </a:solidFill>
              </a:rPr>
              <a:t>Crystals stacked </a:t>
            </a:r>
            <a:r>
              <a:rPr lang="en-GB" sz="1600" dirty="0">
                <a:solidFill>
                  <a:srgbClr val="C00000"/>
                </a:solidFill>
              </a:rPr>
              <a:t>o</a:t>
            </a:r>
            <a:r>
              <a:rPr lang="en-IT" sz="1600" dirty="0">
                <a:solidFill>
                  <a:srgbClr val="C00000"/>
                </a:solidFill>
              </a:rPr>
              <a:t>n Disk-1</a:t>
            </a:r>
          </a:p>
        </p:txBody>
      </p:sp>
      <p:sp>
        <p:nvSpPr>
          <p:cNvPr id="13" name="TextBox 12">
            <a:extLst>
              <a:ext uri="{FF2B5EF4-FFF2-40B4-BE49-F238E27FC236}">
                <a16:creationId xmlns:a16="http://schemas.microsoft.com/office/drawing/2014/main" id="{C0940614-D1C2-7124-5691-1E649574A463}"/>
              </a:ext>
            </a:extLst>
          </p:cNvPr>
          <p:cNvSpPr txBox="1"/>
          <p:nvPr/>
        </p:nvSpPr>
        <p:spPr>
          <a:xfrm>
            <a:off x="2828671" y="3775791"/>
            <a:ext cx="2638280" cy="338554"/>
          </a:xfrm>
          <a:prstGeom prst="rect">
            <a:avLst/>
          </a:prstGeom>
          <a:solidFill>
            <a:schemeClr val="accent1">
              <a:lumMod val="20000"/>
              <a:lumOff val="80000"/>
            </a:schemeClr>
          </a:solidFill>
        </p:spPr>
        <p:txBody>
          <a:bodyPr wrap="square" rtlCol="0">
            <a:spAutoFit/>
          </a:bodyPr>
          <a:lstStyle/>
          <a:p>
            <a:pPr algn="ctr"/>
            <a:r>
              <a:rPr lang="en-US" sz="1600" dirty="0">
                <a:solidFill>
                  <a:srgbClr val="C00000"/>
                </a:solidFill>
              </a:rPr>
              <a:t>Front panel and crates</a:t>
            </a:r>
            <a:endParaRPr lang="en-IT" sz="1600" dirty="0">
              <a:solidFill>
                <a:srgbClr val="C00000"/>
              </a:solidFill>
            </a:endParaRPr>
          </a:p>
        </p:txBody>
      </p:sp>
      <p:sp>
        <p:nvSpPr>
          <p:cNvPr id="14" name="TextBox 13">
            <a:extLst>
              <a:ext uri="{FF2B5EF4-FFF2-40B4-BE49-F238E27FC236}">
                <a16:creationId xmlns:a16="http://schemas.microsoft.com/office/drawing/2014/main" id="{4B786CC0-359E-2218-7DCB-7BCD500A3E58}"/>
              </a:ext>
            </a:extLst>
          </p:cNvPr>
          <p:cNvSpPr txBox="1"/>
          <p:nvPr/>
        </p:nvSpPr>
        <p:spPr>
          <a:xfrm>
            <a:off x="5994616" y="774292"/>
            <a:ext cx="2638280" cy="338554"/>
          </a:xfrm>
          <a:prstGeom prst="rect">
            <a:avLst/>
          </a:prstGeom>
          <a:solidFill>
            <a:schemeClr val="accent1">
              <a:lumMod val="20000"/>
              <a:lumOff val="80000"/>
            </a:schemeClr>
          </a:solidFill>
        </p:spPr>
        <p:txBody>
          <a:bodyPr wrap="square" rtlCol="0">
            <a:spAutoFit/>
          </a:bodyPr>
          <a:lstStyle/>
          <a:p>
            <a:pPr algn="ctr"/>
            <a:r>
              <a:rPr lang="en-US" sz="1600" dirty="0">
                <a:solidFill>
                  <a:srgbClr val="C00000"/>
                </a:solidFill>
              </a:rPr>
              <a:t>2/3 of Readout </a:t>
            </a:r>
            <a:r>
              <a:rPr lang="en-US" sz="1600" dirty="0" err="1">
                <a:solidFill>
                  <a:srgbClr val="C00000"/>
                </a:solidFill>
              </a:rPr>
              <a:t>SiPM</a:t>
            </a:r>
            <a:r>
              <a:rPr lang="en-US" sz="1600" dirty="0">
                <a:solidFill>
                  <a:srgbClr val="C00000"/>
                </a:solidFill>
              </a:rPr>
              <a:t>/FEE </a:t>
            </a:r>
            <a:endParaRPr lang="en-IT" sz="1600" dirty="0">
              <a:solidFill>
                <a:srgbClr val="C00000"/>
              </a:solidFill>
            </a:endParaRPr>
          </a:p>
        </p:txBody>
      </p:sp>
      <p:sp>
        <p:nvSpPr>
          <p:cNvPr id="7" name="TextBox 6">
            <a:extLst>
              <a:ext uri="{FF2B5EF4-FFF2-40B4-BE49-F238E27FC236}">
                <a16:creationId xmlns:a16="http://schemas.microsoft.com/office/drawing/2014/main" id="{7F6AC982-5167-7C9B-3584-D5145C17E17B}"/>
              </a:ext>
            </a:extLst>
          </p:cNvPr>
          <p:cNvSpPr txBox="1"/>
          <p:nvPr/>
        </p:nvSpPr>
        <p:spPr>
          <a:xfrm>
            <a:off x="18391" y="4300674"/>
            <a:ext cx="3202608" cy="1754326"/>
          </a:xfrm>
          <a:prstGeom prst="rect">
            <a:avLst/>
          </a:prstGeom>
          <a:noFill/>
        </p:spPr>
        <p:txBody>
          <a:bodyPr wrap="none" rtlCol="0">
            <a:spAutoFit/>
          </a:bodyPr>
          <a:lstStyle/>
          <a:p>
            <a:pPr marL="285750" indent="-285750">
              <a:buFont typeface="Wingdings" pitchFamily="2" charset="2"/>
              <a:buChar char="q"/>
            </a:pPr>
            <a:r>
              <a:rPr lang="en-IT" sz="1200" dirty="0"/>
              <a:t>2 annular disks of 674 pure CsI + SiPMs</a:t>
            </a:r>
          </a:p>
          <a:p>
            <a:pPr marL="285750" indent="-285750">
              <a:buFont typeface="Wingdings" pitchFamily="2" charset="2"/>
              <a:buChar char="q"/>
            </a:pPr>
            <a:r>
              <a:rPr lang="en-IT" sz="1200" dirty="0"/>
              <a:t>FEE on SiPM pins + digital readout on crates</a:t>
            </a:r>
          </a:p>
          <a:p>
            <a:pPr marL="285750" indent="-285750">
              <a:buFont typeface="Wingdings" pitchFamily="2" charset="2"/>
              <a:buChar char="q"/>
            </a:pPr>
            <a:r>
              <a:rPr lang="en-IT" sz="1200" dirty="0"/>
              <a:t>Complement the tracker for </a:t>
            </a:r>
            <a:r>
              <a:rPr lang="en-IT" sz="1200" dirty="0">
                <a:latin typeface="Symbol" pitchFamily="2" charset="2"/>
              </a:rPr>
              <a:t>m</a:t>
            </a:r>
            <a:r>
              <a:rPr lang="en-IT" sz="1200" dirty="0"/>
              <a:t>/e PID + </a:t>
            </a:r>
          </a:p>
          <a:p>
            <a:r>
              <a:rPr lang="en-IT" sz="1200" dirty="0"/>
              <a:t>     triggering and support on track-seeding</a:t>
            </a:r>
          </a:p>
          <a:p>
            <a:r>
              <a:rPr lang="en-IT" sz="1200" dirty="0">
                <a:solidFill>
                  <a:srgbClr val="C00000"/>
                </a:solidFill>
              </a:rPr>
              <a:t>Requirements for 100 MeV electrons</a:t>
            </a:r>
          </a:p>
          <a:p>
            <a:pPr lvl="1"/>
            <a:r>
              <a:rPr lang="en-IT" sz="1200" dirty="0">
                <a:sym typeface="Wingdings" pitchFamily="2" charset="2"/>
              </a:rPr>
              <a:t> &lt;  10% energy resolution</a:t>
            </a:r>
          </a:p>
          <a:p>
            <a:pPr lvl="1"/>
            <a:r>
              <a:rPr lang="en-IT" sz="1200" dirty="0">
                <a:sym typeface="Wingdings" pitchFamily="2" charset="2"/>
              </a:rPr>
              <a:t> &lt;  500 ps timing resolution</a:t>
            </a:r>
          </a:p>
          <a:p>
            <a:pPr marL="742950" lvl="1" indent="-285750">
              <a:buFont typeface="Wingdings" pitchFamily="2" charset="2"/>
              <a:buChar char="à"/>
            </a:pPr>
            <a:r>
              <a:rPr lang="en-IT" sz="1200" dirty="0">
                <a:sym typeface="Wingdings" pitchFamily="2" charset="2"/>
              </a:rPr>
              <a:t>&lt;  1 cm position resolution</a:t>
            </a:r>
          </a:p>
          <a:p>
            <a:r>
              <a:rPr lang="en-IT" sz="1200" b="1" dirty="0">
                <a:sym typeface="Wingdings" pitchFamily="2" charset="2"/>
              </a:rPr>
              <a:t>Disk 1 at FNAL, Disk 0 @ LNF being shipped</a:t>
            </a:r>
          </a:p>
        </p:txBody>
      </p:sp>
      <p:sp>
        <p:nvSpPr>
          <p:cNvPr id="4" name="TextBox 3">
            <a:extLst>
              <a:ext uri="{FF2B5EF4-FFF2-40B4-BE49-F238E27FC236}">
                <a16:creationId xmlns:a16="http://schemas.microsoft.com/office/drawing/2014/main" id="{8CA9B9DC-CB6F-9C9A-1C08-AEB774B6E0B5}"/>
              </a:ext>
            </a:extLst>
          </p:cNvPr>
          <p:cNvSpPr txBox="1"/>
          <p:nvPr/>
        </p:nvSpPr>
        <p:spPr>
          <a:xfrm>
            <a:off x="3573216" y="4166790"/>
            <a:ext cx="5059680" cy="646331"/>
          </a:xfrm>
          <a:prstGeom prst="rect">
            <a:avLst/>
          </a:prstGeom>
          <a:solidFill>
            <a:schemeClr val="accent3">
              <a:lumMod val="20000"/>
              <a:lumOff val="80000"/>
            </a:schemeClr>
          </a:solidFill>
        </p:spPr>
        <p:txBody>
          <a:bodyPr wrap="square" rtlCol="0">
            <a:spAutoFit/>
          </a:bodyPr>
          <a:lstStyle/>
          <a:p>
            <a:r>
              <a:rPr lang="en-IT" sz="1200" dirty="0"/>
              <a:t>		</a:t>
            </a:r>
            <a:r>
              <a:rPr lang="en-IT" sz="1200" b="1" dirty="0"/>
              <a:t>Large area prototype (Module- 0 results)</a:t>
            </a:r>
          </a:p>
          <a:p>
            <a:pPr marL="285750" indent="-285750">
              <a:buFont typeface="Wingdings" pitchFamily="2" charset="2"/>
              <a:buChar char="à"/>
            </a:pPr>
            <a:r>
              <a:rPr lang="en-IT" sz="1200" dirty="0"/>
              <a:t>Test beam with electrons at LNF BTF: Eres 5-7%, Tres ~100 ps @ 100 MeV </a:t>
            </a:r>
          </a:p>
          <a:p>
            <a:pPr marL="285750" indent="-285750">
              <a:buFont typeface="Wingdings" pitchFamily="2" charset="2"/>
              <a:buChar char="à"/>
            </a:pPr>
            <a:r>
              <a:rPr lang="en-IT" sz="1200" dirty="0"/>
              <a:t> </a:t>
            </a:r>
            <a:r>
              <a:rPr lang="en-GB" sz="1200" dirty="0">
                <a:sym typeface="Wingdings" pitchFamily="2" charset="2"/>
              </a:rPr>
              <a:t>R</a:t>
            </a:r>
            <a:r>
              <a:rPr lang="en-IT" sz="1200" dirty="0">
                <a:sym typeface="Wingdings" pitchFamily="2" charset="2"/>
              </a:rPr>
              <a:t>esults improved with Module-0 CR  data: Tres = 210 ps/MIP</a:t>
            </a:r>
            <a:endParaRPr lang="en-IT" sz="1200" dirty="0"/>
          </a:p>
        </p:txBody>
      </p:sp>
      <p:pic>
        <p:nvPicPr>
          <p:cNvPr id="16" name="Picture 15" descr="Schermata 2019-02-18 alle 10.28.56.png">
            <a:extLst>
              <a:ext uri="{FF2B5EF4-FFF2-40B4-BE49-F238E27FC236}">
                <a16:creationId xmlns:a16="http://schemas.microsoft.com/office/drawing/2014/main" id="{B392ED9A-AE4F-1D70-A930-6DA1AF1FEED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77265" y="4884355"/>
            <a:ext cx="2257682" cy="1579388"/>
          </a:xfrm>
          <a:prstGeom prst="rect">
            <a:avLst/>
          </a:prstGeom>
        </p:spPr>
      </p:pic>
      <p:pic>
        <p:nvPicPr>
          <p:cNvPr id="18" name="Immagine 12">
            <a:extLst>
              <a:ext uri="{FF2B5EF4-FFF2-40B4-BE49-F238E27FC236}">
                <a16:creationId xmlns:a16="http://schemas.microsoft.com/office/drawing/2014/main" id="{23256A5A-9C84-01B5-9890-8E6C54F76A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3087" y="5075909"/>
            <a:ext cx="1692522" cy="1033946"/>
          </a:xfrm>
          <a:prstGeom prst="rect">
            <a:avLst/>
          </a:prstGeom>
        </p:spPr>
      </p:pic>
    </p:spTree>
    <p:extLst>
      <p:ext uri="{BB962C8B-B14F-4D97-AF65-F5344CB8AC3E}">
        <p14:creationId xmlns:p14="http://schemas.microsoft.com/office/powerpoint/2010/main" val="2612652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6F8FA7A9-3C26-4A4E-A095-87DAF7DC3CBC}"/>
              </a:ext>
            </a:extLst>
          </p:cNvPr>
          <p:cNvSpPr>
            <a:spLocks noGrp="1"/>
          </p:cNvSpPr>
          <p:nvPr>
            <p:ph type="dt" sz="half" idx="10"/>
          </p:nvPr>
        </p:nvSpPr>
        <p:spPr>
          <a:xfrm>
            <a:off x="254000" y="6485467"/>
            <a:ext cx="1527611" cy="236008"/>
          </a:xfrm>
        </p:spPr>
        <p:txBody>
          <a:bodyPr/>
          <a:lstStyle/>
          <a:p>
            <a:r>
              <a:rPr lang="it-IT"/>
              <a:t>11 November 2022</a:t>
            </a:r>
            <a:endParaRPr lang="en-US" dirty="0"/>
          </a:p>
        </p:txBody>
      </p:sp>
      <p:sp>
        <p:nvSpPr>
          <p:cNvPr id="8" name="Footer Placeholder 7">
            <a:extLst>
              <a:ext uri="{FF2B5EF4-FFF2-40B4-BE49-F238E27FC236}">
                <a16:creationId xmlns:a16="http://schemas.microsoft.com/office/drawing/2014/main" id="{CB623DA4-2D0B-C54B-BF79-222D05D013D1}"/>
              </a:ext>
            </a:extLst>
          </p:cNvPr>
          <p:cNvSpPr>
            <a:spLocks noGrp="1"/>
          </p:cNvSpPr>
          <p:nvPr>
            <p:ph type="ftr" sz="quarter" idx="11"/>
          </p:nvPr>
        </p:nvSpPr>
        <p:spPr/>
        <p:txBody>
          <a:bodyPr/>
          <a:lstStyle/>
          <a:p>
            <a:r>
              <a:rPr lang="en-US"/>
              <a:t>S. Miscetti - @ Physics at High Intensity - LNF</a:t>
            </a:r>
          </a:p>
        </p:txBody>
      </p:sp>
      <p:sp>
        <p:nvSpPr>
          <p:cNvPr id="3" name="Segnaposto numero diapositiva 2">
            <a:extLst>
              <a:ext uri="{FF2B5EF4-FFF2-40B4-BE49-F238E27FC236}">
                <a16:creationId xmlns:a16="http://schemas.microsoft.com/office/drawing/2014/main" id="{3E3FE4D1-834B-47AA-AC00-2D730B42AF21}"/>
              </a:ext>
            </a:extLst>
          </p:cNvPr>
          <p:cNvSpPr>
            <a:spLocks noGrp="1"/>
          </p:cNvSpPr>
          <p:nvPr>
            <p:ph type="sldNum" sz="quarter" idx="12"/>
          </p:nvPr>
        </p:nvSpPr>
        <p:spPr/>
        <p:txBody>
          <a:bodyPr/>
          <a:lstStyle/>
          <a:p>
            <a:fld id="{D856D785-CAF7-C944-BA45-8A27C1C7444D}" type="slidenum">
              <a:rPr lang="en-US" smtClean="0"/>
              <a:t>15</a:t>
            </a:fld>
            <a:endParaRPr lang="it-IT"/>
          </a:p>
        </p:txBody>
      </p:sp>
      <p:sp>
        <p:nvSpPr>
          <p:cNvPr id="36" name="Title 1">
            <a:extLst>
              <a:ext uri="{FF2B5EF4-FFF2-40B4-BE49-F238E27FC236}">
                <a16:creationId xmlns:a16="http://schemas.microsoft.com/office/drawing/2014/main" id="{037DB274-8DEA-A142-904A-C43B39FC7BA7}"/>
              </a:ext>
            </a:extLst>
          </p:cNvPr>
          <p:cNvSpPr>
            <a:spLocks noGrp="1"/>
          </p:cNvSpPr>
          <p:nvPr>
            <p:ph type="title"/>
          </p:nvPr>
        </p:nvSpPr>
        <p:spPr>
          <a:xfrm>
            <a:off x="457200" y="183574"/>
            <a:ext cx="8229600" cy="385324"/>
          </a:xfrm>
        </p:spPr>
        <p:txBody>
          <a:bodyPr>
            <a:noAutofit/>
          </a:bodyPr>
          <a:lstStyle/>
          <a:p>
            <a:r>
              <a:rPr lang="en-US" sz="3200" dirty="0">
                <a:solidFill>
                  <a:srgbClr val="800000"/>
                </a:solidFill>
              </a:rPr>
              <a:t>The Cosmic Ray Veto system </a:t>
            </a:r>
          </a:p>
        </p:txBody>
      </p:sp>
      <p:pic>
        <p:nvPicPr>
          <p:cNvPr id="16" name="Picture 15">
            <a:extLst>
              <a:ext uri="{FF2B5EF4-FFF2-40B4-BE49-F238E27FC236}">
                <a16:creationId xmlns:a16="http://schemas.microsoft.com/office/drawing/2014/main" id="{9BADC313-EAD6-D3E2-AAFB-AFDA21CD9E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00" b="-2000"/>
          <a:stretch/>
        </p:blipFill>
        <p:spPr>
          <a:xfrm>
            <a:off x="6454218" y="4707683"/>
            <a:ext cx="2670228" cy="1777784"/>
          </a:xfrm>
          <a:prstGeom prst="rect">
            <a:avLst/>
          </a:prstGeom>
          <a:solidFill>
            <a:schemeClr val="bg1"/>
          </a:solidFill>
          <a:ln w="28575">
            <a:noFill/>
          </a:ln>
        </p:spPr>
      </p:pic>
      <p:pic>
        <p:nvPicPr>
          <p:cNvPr id="17" name="Picture 16">
            <a:extLst>
              <a:ext uri="{FF2B5EF4-FFF2-40B4-BE49-F238E27FC236}">
                <a16:creationId xmlns:a16="http://schemas.microsoft.com/office/drawing/2014/main" id="{6B9DC845-7FB3-69BC-0725-A0DA77C5D1FF}"/>
              </a:ext>
            </a:extLst>
          </p:cNvPr>
          <p:cNvPicPr>
            <a:picLocks noChangeAspect="1"/>
          </p:cNvPicPr>
          <p:nvPr/>
        </p:nvPicPr>
        <p:blipFill>
          <a:blip r:embed="rId4"/>
          <a:stretch>
            <a:fillRect/>
          </a:stretch>
        </p:blipFill>
        <p:spPr>
          <a:xfrm>
            <a:off x="3279543" y="3231565"/>
            <a:ext cx="3260924" cy="1764426"/>
          </a:xfrm>
          <a:prstGeom prst="rect">
            <a:avLst/>
          </a:prstGeom>
        </p:spPr>
      </p:pic>
      <p:pic>
        <p:nvPicPr>
          <p:cNvPr id="18" name="Picture 17" descr="A picture containing building, outdoor, sitting, table&#10;&#10;Description automatically generated">
            <a:extLst>
              <a:ext uri="{FF2B5EF4-FFF2-40B4-BE49-F238E27FC236}">
                <a16:creationId xmlns:a16="http://schemas.microsoft.com/office/drawing/2014/main" id="{0B4556B1-8D30-88FB-80A0-C8CE948FA4B6}"/>
              </a:ext>
            </a:extLst>
          </p:cNvPr>
          <p:cNvPicPr>
            <a:picLocks noChangeAspect="1"/>
          </p:cNvPicPr>
          <p:nvPr/>
        </p:nvPicPr>
        <p:blipFill rotWithShape="1">
          <a:blip r:embed="rId5"/>
          <a:srcRect l="28139" r="12162"/>
          <a:stretch/>
        </p:blipFill>
        <p:spPr>
          <a:xfrm rot="5400000">
            <a:off x="125973" y="3321893"/>
            <a:ext cx="3126183" cy="2945527"/>
          </a:xfrm>
          <a:prstGeom prst="rect">
            <a:avLst/>
          </a:prstGeom>
        </p:spPr>
      </p:pic>
      <p:pic>
        <p:nvPicPr>
          <p:cNvPr id="19" name="Picture 10">
            <a:extLst>
              <a:ext uri="{FF2B5EF4-FFF2-40B4-BE49-F238E27FC236}">
                <a16:creationId xmlns:a16="http://schemas.microsoft.com/office/drawing/2014/main" id="{F3424D96-1F9D-B892-587B-EEAC22D0B9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4429" y="4811601"/>
            <a:ext cx="2994360" cy="16738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A9BC888-3EEE-72A7-D74A-F30865AACF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344" y="748992"/>
            <a:ext cx="4230563" cy="2377731"/>
          </a:xfrm>
          <a:prstGeom prst="rect">
            <a:avLst/>
          </a:prstGeom>
        </p:spPr>
      </p:pic>
      <p:sp>
        <p:nvSpPr>
          <p:cNvPr id="4" name="TextBox 3">
            <a:extLst>
              <a:ext uri="{FF2B5EF4-FFF2-40B4-BE49-F238E27FC236}">
                <a16:creationId xmlns:a16="http://schemas.microsoft.com/office/drawing/2014/main" id="{3125E7B1-6DE9-76C0-6539-D48B4FA68D45}"/>
              </a:ext>
            </a:extLst>
          </p:cNvPr>
          <p:cNvSpPr txBox="1"/>
          <p:nvPr/>
        </p:nvSpPr>
        <p:spPr>
          <a:xfrm>
            <a:off x="6758515" y="4113778"/>
            <a:ext cx="2169184" cy="369332"/>
          </a:xfrm>
          <a:prstGeom prst="rect">
            <a:avLst/>
          </a:prstGeom>
          <a:solidFill>
            <a:schemeClr val="accent4">
              <a:lumMod val="20000"/>
              <a:lumOff val="80000"/>
            </a:schemeClr>
          </a:solidFill>
        </p:spPr>
        <p:txBody>
          <a:bodyPr wrap="none" rtlCol="0">
            <a:spAutoFit/>
          </a:bodyPr>
          <a:lstStyle/>
          <a:p>
            <a:r>
              <a:rPr lang="en-IT" dirty="0"/>
              <a:t>84% of modules built</a:t>
            </a:r>
          </a:p>
        </p:txBody>
      </p:sp>
      <p:sp>
        <p:nvSpPr>
          <p:cNvPr id="21" name="Content Placeholder 2">
            <a:extLst>
              <a:ext uri="{FF2B5EF4-FFF2-40B4-BE49-F238E27FC236}">
                <a16:creationId xmlns:a16="http://schemas.microsoft.com/office/drawing/2014/main" id="{6E2E1589-3283-CB04-545B-574327A6558E}"/>
              </a:ext>
            </a:extLst>
          </p:cNvPr>
          <p:cNvSpPr txBox="1">
            <a:spLocks/>
          </p:cNvSpPr>
          <p:nvPr/>
        </p:nvSpPr>
        <p:spPr>
          <a:xfrm>
            <a:off x="4893884" y="839852"/>
            <a:ext cx="4230562" cy="223119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400"/>
              </a:spcAft>
              <a:buFont typeface="Wingdings" pitchFamily="2" charset="2"/>
              <a:buChar char="§"/>
              <a:defRPr/>
            </a:pPr>
            <a:r>
              <a:rPr lang="en-US" sz="1600" dirty="0">
                <a:latin typeface="Arial" charset="0"/>
                <a:ea typeface="Arial" charset="0"/>
                <a:cs typeface="Arial" charset="0"/>
              </a:rPr>
              <a:t>CRV covers the entire Detector Solenoid </a:t>
            </a:r>
          </a:p>
          <a:p>
            <a:pPr marL="0" indent="0">
              <a:lnSpc>
                <a:spcPct val="100000"/>
              </a:lnSpc>
              <a:spcBef>
                <a:spcPts val="0"/>
              </a:spcBef>
              <a:spcAft>
                <a:spcPts val="400"/>
              </a:spcAft>
              <a:buNone/>
              <a:defRPr/>
            </a:pPr>
            <a:r>
              <a:rPr lang="en-US" sz="1600" dirty="0">
                <a:latin typeface="Arial" charset="0"/>
                <a:ea typeface="Arial" charset="0"/>
                <a:cs typeface="Arial" charset="0"/>
              </a:rPr>
              <a:t>    and half Transport Solenoid (335 m</a:t>
            </a:r>
            <a:r>
              <a:rPr lang="en-US" sz="1600" baseline="30000" dirty="0">
                <a:latin typeface="Arial" charset="0"/>
                <a:ea typeface="Arial" charset="0"/>
                <a:cs typeface="Arial" charset="0"/>
              </a:rPr>
              <a:t>2</a:t>
            </a:r>
            <a:r>
              <a:rPr lang="en-US" sz="1600" dirty="0">
                <a:latin typeface="Arial" charset="0"/>
                <a:ea typeface="Arial" charset="0"/>
                <a:cs typeface="Arial" charset="0"/>
              </a:rPr>
              <a:t>)</a:t>
            </a:r>
          </a:p>
          <a:p>
            <a:pPr>
              <a:lnSpc>
                <a:spcPct val="100000"/>
              </a:lnSpc>
              <a:spcBef>
                <a:spcPts val="0"/>
              </a:spcBef>
              <a:spcAft>
                <a:spcPts val="400"/>
              </a:spcAft>
              <a:buFont typeface="Wingdings" pitchFamily="2" charset="2"/>
              <a:buChar char="§"/>
              <a:defRPr/>
            </a:pPr>
            <a:r>
              <a:rPr lang="en-US" sz="1600" dirty="0">
                <a:latin typeface="Arial" charset="0"/>
                <a:ea typeface="Arial" charset="0"/>
                <a:cs typeface="Arial" charset="0"/>
              </a:rPr>
              <a:t>Four layers of extruded plastic scintillator</a:t>
            </a:r>
          </a:p>
          <a:p>
            <a:pPr marL="0" indent="0">
              <a:lnSpc>
                <a:spcPct val="100000"/>
              </a:lnSpc>
              <a:spcBef>
                <a:spcPts val="0"/>
              </a:spcBef>
              <a:spcAft>
                <a:spcPts val="400"/>
              </a:spcAft>
              <a:buNone/>
              <a:defRPr/>
            </a:pPr>
            <a:r>
              <a:rPr lang="en-US" sz="1600" dirty="0">
                <a:latin typeface="Arial" charset="0"/>
                <a:ea typeface="Arial" charset="0"/>
                <a:cs typeface="Arial" charset="0"/>
              </a:rPr>
              <a:t>     (5×2×85÷690) cm</a:t>
            </a:r>
            <a:r>
              <a:rPr lang="en-US" sz="1600" baseline="30000" dirty="0">
                <a:latin typeface="Arial" charset="0"/>
                <a:ea typeface="Arial" charset="0"/>
                <a:cs typeface="Arial" charset="0"/>
              </a:rPr>
              <a:t>3 </a:t>
            </a:r>
            <a:r>
              <a:rPr lang="en-US" sz="1600" dirty="0">
                <a:latin typeface="Arial" charset="0"/>
                <a:ea typeface="Arial" charset="0"/>
                <a:cs typeface="Arial" charset="0"/>
              </a:rPr>
              <a:t>+ aluminum absorber</a:t>
            </a:r>
          </a:p>
          <a:p>
            <a:pPr>
              <a:lnSpc>
                <a:spcPct val="100000"/>
              </a:lnSpc>
              <a:spcBef>
                <a:spcPts val="0"/>
              </a:spcBef>
              <a:spcAft>
                <a:spcPts val="400"/>
              </a:spcAft>
              <a:buFont typeface="Wingdings" pitchFamily="2" charset="2"/>
              <a:buChar char="§"/>
              <a:defRPr/>
            </a:pPr>
            <a:r>
              <a:rPr lang="en-US" sz="1600" dirty="0">
                <a:latin typeface="Arial" charset="0"/>
                <a:ea typeface="Arial" charset="0"/>
                <a:cs typeface="Arial" charset="0"/>
              </a:rPr>
              <a:t>2 WLS fibers (1.4 mm diameter)</a:t>
            </a:r>
          </a:p>
          <a:p>
            <a:pPr marL="0" indent="0">
              <a:lnSpc>
                <a:spcPct val="100000"/>
              </a:lnSpc>
              <a:spcBef>
                <a:spcPts val="0"/>
              </a:spcBef>
              <a:spcAft>
                <a:spcPts val="400"/>
              </a:spcAft>
              <a:buNone/>
              <a:defRPr/>
            </a:pPr>
            <a:r>
              <a:rPr lang="en-US" sz="1600" dirty="0">
                <a:latin typeface="Arial" charset="0"/>
                <a:ea typeface="Arial" charset="0"/>
                <a:cs typeface="Arial" charset="0"/>
              </a:rPr>
              <a:t>    + (2×2) mm</a:t>
            </a:r>
            <a:r>
              <a:rPr lang="en-US" sz="1600" baseline="30000" dirty="0">
                <a:latin typeface="Arial" charset="0"/>
                <a:ea typeface="Arial" charset="0"/>
                <a:cs typeface="Arial" charset="0"/>
              </a:rPr>
              <a:t>2</a:t>
            </a:r>
            <a:r>
              <a:rPr lang="en-US" sz="1600" dirty="0">
                <a:latin typeface="Arial" charset="0"/>
                <a:ea typeface="Arial" charset="0"/>
                <a:cs typeface="Arial" charset="0"/>
              </a:rPr>
              <a:t> </a:t>
            </a:r>
            <a:r>
              <a:rPr lang="en-US" sz="1600" dirty="0" err="1">
                <a:latin typeface="Arial" charset="0"/>
                <a:ea typeface="Arial" charset="0"/>
                <a:cs typeface="Arial" charset="0"/>
              </a:rPr>
              <a:t>SiPM</a:t>
            </a:r>
            <a:r>
              <a:rPr lang="en-US" sz="1600" dirty="0">
                <a:latin typeface="Arial" charset="0"/>
                <a:ea typeface="Arial" charset="0"/>
                <a:cs typeface="Arial" charset="0"/>
              </a:rPr>
              <a:t> readout</a:t>
            </a:r>
          </a:p>
          <a:p>
            <a:pPr>
              <a:lnSpc>
                <a:spcPct val="100000"/>
              </a:lnSpc>
              <a:spcBef>
                <a:spcPts val="0"/>
              </a:spcBef>
              <a:spcAft>
                <a:spcPts val="400"/>
              </a:spcAft>
              <a:buFont typeface="Wingdings" pitchFamily="2" charset="2"/>
              <a:buChar char="§"/>
              <a:defRPr/>
            </a:pPr>
            <a:r>
              <a:rPr lang="en-US" sz="1600" dirty="0">
                <a:latin typeface="Arial" charset="0"/>
                <a:ea typeface="Arial" charset="0"/>
                <a:cs typeface="Arial" charset="0"/>
              </a:rPr>
              <a:t>3/4 layers hit: 125 ns veto</a:t>
            </a:r>
          </a:p>
        </p:txBody>
      </p:sp>
      <p:sp>
        <p:nvSpPr>
          <p:cNvPr id="22" name="Rectangle 21">
            <a:extLst>
              <a:ext uri="{FF2B5EF4-FFF2-40B4-BE49-F238E27FC236}">
                <a16:creationId xmlns:a16="http://schemas.microsoft.com/office/drawing/2014/main" id="{505327AE-DBE5-139C-F9E2-E6FF6D3CF706}"/>
              </a:ext>
            </a:extLst>
          </p:cNvPr>
          <p:cNvSpPr/>
          <p:nvPr/>
        </p:nvSpPr>
        <p:spPr>
          <a:xfrm>
            <a:off x="6686276" y="3265392"/>
            <a:ext cx="2457724" cy="736099"/>
          </a:xfrm>
          <a:prstGeom prst="rect">
            <a:avLst/>
          </a:prstGeom>
          <a:ln w="19050">
            <a:solidFill>
              <a:srgbClr val="C00000"/>
            </a:solidFill>
          </a:ln>
        </p:spPr>
        <p:txBody>
          <a:bodyPr wrap="square">
            <a:spAutoFit/>
          </a:bodyPr>
          <a:lstStyle/>
          <a:p>
            <a:pPr marL="0" lvl="1" algn="ctr">
              <a:spcAft>
                <a:spcPts val="700"/>
              </a:spcAft>
              <a:defRPr/>
            </a:pPr>
            <a:r>
              <a:rPr lang="en-US" b="1" dirty="0" err="1">
                <a:solidFill>
                  <a:srgbClr val="C00000"/>
                </a:solidFill>
                <a:latin typeface="Symbol" charset="2"/>
                <a:ea typeface="Symbol" charset="2"/>
                <a:cs typeface="Symbol" charset="2"/>
              </a:rPr>
              <a:t>e</a:t>
            </a:r>
            <a:r>
              <a:rPr lang="en-US" b="1" baseline="-25000" dirty="0" err="1">
                <a:solidFill>
                  <a:srgbClr val="C00000"/>
                </a:solidFill>
                <a:latin typeface="Arial" charset="0"/>
                <a:ea typeface="Arial" charset="0"/>
                <a:cs typeface="Arial" charset="0"/>
              </a:rPr>
              <a:t>CRVplane</a:t>
            </a:r>
            <a:r>
              <a:rPr lang="en-US" b="1" dirty="0">
                <a:solidFill>
                  <a:srgbClr val="C00000"/>
                </a:solidFill>
                <a:latin typeface="Arial" charset="0"/>
                <a:ea typeface="Arial" charset="0"/>
                <a:cs typeface="Arial" charset="0"/>
              </a:rPr>
              <a:t> = 99.6%   </a:t>
            </a:r>
          </a:p>
          <a:p>
            <a:pPr marL="0" lvl="1" algn="ctr">
              <a:spcAft>
                <a:spcPts val="700"/>
              </a:spcAft>
              <a:defRPr/>
            </a:pPr>
            <a:r>
              <a:rPr lang="en-US" b="1" dirty="0">
                <a:solidFill>
                  <a:srgbClr val="C00000"/>
                </a:solidFill>
                <a:latin typeface="Arial" charset="0"/>
                <a:ea typeface="Arial" charset="0"/>
                <a:cs typeface="Arial" charset="0"/>
              </a:rPr>
              <a:t> </a:t>
            </a:r>
            <a:r>
              <a:rPr lang="en-US" b="1" dirty="0">
                <a:latin typeface="Symbol" charset="2"/>
                <a:ea typeface="Symbol" charset="2"/>
                <a:cs typeface="Symbol" charset="2"/>
              </a:rPr>
              <a:t>➛  </a:t>
            </a:r>
            <a:r>
              <a:rPr lang="en-US" b="1" dirty="0" err="1">
                <a:solidFill>
                  <a:srgbClr val="C00000"/>
                </a:solidFill>
                <a:latin typeface="Symbol" charset="2"/>
                <a:ea typeface="Symbol" charset="2"/>
                <a:cs typeface="Symbol" charset="2"/>
              </a:rPr>
              <a:t>e</a:t>
            </a:r>
            <a:r>
              <a:rPr lang="en-US" b="1" baseline="-25000" dirty="0" err="1">
                <a:solidFill>
                  <a:srgbClr val="C00000"/>
                </a:solidFill>
                <a:latin typeface="Arial" charset="0"/>
                <a:ea typeface="Arial" charset="0"/>
                <a:cs typeface="Arial" charset="0"/>
              </a:rPr>
              <a:t>CRV</a:t>
            </a:r>
            <a:r>
              <a:rPr lang="en-US" b="1" dirty="0">
                <a:solidFill>
                  <a:srgbClr val="C00000"/>
                </a:solidFill>
                <a:latin typeface="Arial" charset="0"/>
                <a:ea typeface="Arial" charset="0"/>
                <a:cs typeface="Arial" charset="0"/>
              </a:rPr>
              <a:t> = 99.99%</a:t>
            </a:r>
            <a:r>
              <a:rPr lang="en-US" b="1" dirty="0">
                <a:solidFill>
                  <a:srgbClr val="FF0000"/>
                </a:solidFill>
                <a:latin typeface="Arial" charset="0"/>
                <a:ea typeface="Arial" charset="0"/>
                <a:cs typeface="Arial" charset="0"/>
              </a:rPr>
              <a:t> </a:t>
            </a:r>
            <a:endParaRPr lang="en-US" sz="2000" dirty="0">
              <a:solidFill>
                <a:srgbClr val="C00000"/>
              </a:solidFill>
              <a:latin typeface="Arial" charset="0"/>
              <a:ea typeface="Arial" charset="0"/>
              <a:cs typeface="Arial" charset="0"/>
            </a:endParaRPr>
          </a:p>
        </p:txBody>
      </p:sp>
    </p:spTree>
    <p:extLst>
      <p:ext uri="{BB962C8B-B14F-4D97-AF65-F5344CB8AC3E}">
        <p14:creationId xmlns:p14="http://schemas.microsoft.com/office/powerpoint/2010/main" val="405497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FD38895-60F5-747D-93ED-A48FB44A1FB2}"/>
              </a:ext>
            </a:extLst>
          </p:cNvPr>
          <p:cNvSpPr>
            <a:spLocks noGrp="1"/>
          </p:cNvSpPr>
          <p:nvPr>
            <p:ph type="dt" sz="half" idx="10"/>
          </p:nvPr>
        </p:nvSpPr>
        <p:spPr>
          <a:xfrm>
            <a:off x="254000" y="6485467"/>
            <a:ext cx="1477264" cy="236008"/>
          </a:xfrm>
        </p:spPr>
        <p:txBody>
          <a:bodyPr/>
          <a:lstStyle/>
          <a:p>
            <a:r>
              <a:rPr lang="it-IT"/>
              <a:t>11 November 2022</a:t>
            </a:r>
            <a:endParaRPr lang="en-US" dirty="0"/>
          </a:p>
        </p:txBody>
      </p:sp>
      <p:sp>
        <p:nvSpPr>
          <p:cNvPr id="5" name="Footer Placeholder 4">
            <a:extLst>
              <a:ext uri="{FF2B5EF4-FFF2-40B4-BE49-F238E27FC236}">
                <a16:creationId xmlns:a16="http://schemas.microsoft.com/office/drawing/2014/main" id="{175F26CE-7F03-49D1-98AB-7832079560C4}"/>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6D49D58A-FA77-3E86-A20E-DD193658AE81}"/>
              </a:ext>
            </a:extLst>
          </p:cNvPr>
          <p:cNvSpPr>
            <a:spLocks noGrp="1"/>
          </p:cNvSpPr>
          <p:nvPr>
            <p:ph type="sldNum" sz="quarter" idx="12"/>
          </p:nvPr>
        </p:nvSpPr>
        <p:spPr/>
        <p:txBody>
          <a:bodyPr/>
          <a:lstStyle/>
          <a:p>
            <a:fld id="{AB3C1F1C-F708-3F4B-8ECB-6D467F0718B5}" type="slidenum">
              <a:rPr lang="en-US" smtClean="0"/>
              <a:pPr/>
              <a:t>16</a:t>
            </a:fld>
            <a:endParaRPr lang="en-US" dirty="0"/>
          </a:p>
        </p:txBody>
      </p:sp>
      <p:sp>
        <p:nvSpPr>
          <p:cNvPr id="8" name="Title 1">
            <a:extLst>
              <a:ext uri="{FF2B5EF4-FFF2-40B4-BE49-F238E27FC236}">
                <a16:creationId xmlns:a16="http://schemas.microsoft.com/office/drawing/2014/main" id="{08D58908-D1C6-6F5A-883D-53D6D39FB7E5}"/>
              </a:ext>
            </a:extLst>
          </p:cNvPr>
          <p:cNvSpPr txBox="1">
            <a:spLocks/>
          </p:cNvSpPr>
          <p:nvPr/>
        </p:nvSpPr>
        <p:spPr>
          <a:xfrm>
            <a:off x="4572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Mu2e commissioning and first run</a:t>
            </a:r>
          </a:p>
        </p:txBody>
      </p:sp>
      <p:pic>
        <p:nvPicPr>
          <p:cNvPr id="9" name="Picture 1" descr="image001">
            <a:extLst>
              <a:ext uri="{FF2B5EF4-FFF2-40B4-BE49-F238E27FC236}">
                <a16:creationId xmlns:a16="http://schemas.microsoft.com/office/drawing/2014/main" id="{503250C1-DC89-1256-ADE6-D8A9F3B144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4" t="28490" r="3989" b="6042"/>
          <a:stretch/>
        </p:blipFill>
        <p:spPr bwMode="auto">
          <a:xfrm>
            <a:off x="2687119" y="765478"/>
            <a:ext cx="6456881" cy="266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854374E-883F-B8D0-7BE3-F1F1AE02B9C1}"/>
              </a:ext>
            </a:extLst>
          </p:cNvPr>
          <p:cNvSpPr txBox="1"/>
          <p:nvPr/>
        </p:nvSpPr>
        <p:spPr>
          <a:xfrm>
            <a:off x="0" y="943077"/>
            <a:ext cx="2746393" cy="2308324"/>
          </a:xfrm>
          <a:prstGeom prst="rect">
            <a:avLst/>
          </a:prstGeom>
          <a:noFill/>
        </p:spPr>
        <p:txBody>
          <a:bodyPr wrap="none" rtlCol="0">
            <a:spAutoFit/>
          </a:bodyPr>
          <a:lstStyle/>
          <a:p>
            <a:pPr marL="285750" indent="-285750">
              <a:buFont typeface="Arial" panose="020B0604020202020204" pitchFamily="34" charset="0"/>
              <a:buChar char="•"/>
            </a:pPr>
            <a:r>
              <a:rPr lang="en-IT" dirty="0"/>
              <a:t>Detector commissioning</a:t>
            </a:r>
          </a:p>
          <a:p>
            <a:r>
              <a:rPr lang="en-GB" dirty="0"/>
              <a:t>p</a:t>
            </a:r>
            <a:r>
              <a:rPr lang="en-IT" dirty="0"/>
              <a:t>hase will begin in 2024</a:t>
            </a:r>
          </a:p>
          <a:p>
            <a:r>
              <a:rPr lang="en-GB" dirty="0"/>
              <a:t>I</a:t>
            </a:r>
            <a:r>
              <a:rPr lang="en-IT" dirty="0"/>
              <a:t>n the Mu2e hall in </a:t>
            </a:r>
          </a:p>
          <a:p>
            <a:r>
              <a:rPr lang="en-GB" dirty="0"/>
              <a:t>DS e</a:t>
            </a:r>
            <a:r>
              <a:rPr lang="en-IT" dirty="0"/>
              <a:t>xtracted position</a:t>
            </a:r>
          </a:p>
          <a:p>
            <a:endParaRPr lang="en-IT" dirty="0"/>
          </a:p>
          <a:p>
            <a:pPr marL="285750" indent="-285750">
              <a:buFont typeface="Arial" panose="020B0604020202020204" pitchFamily="34" charset="0"/>
              <a:buChar char="•"/>
            </a:pPr>
            <a:r>
              <a:rPr lang="en-IT" dirty="0">
                <a:sym typeface="Wingdings" pitchFamily="2" charset="2"/>
              </a:rPr>
              <a:t>Joint CR test with</a:t>
            </a:r>
          </a:p>
          <a:p>
            <a:r>
              <a:rPr lang="en-IT" dirty="0">
                <a:sym typeface="Wingdings" pitchFamily="2" charset="2"/>
              </a:rPr>
              <a:t>Tracking/Calo/CRV</a:t>
            </a:r>
          </a:p>
          <a:p>
            <a:r>
              <a:rPr lang="en-GB" dirty="0">
                <a:sym typeface="Wingdings" pitchFamily="2" charset="2"/>
              </a:rPr>
              <a:t>p</a:t>
            </a:r>
            <a:r>
              <a:rPr lang="en-IT" dirty="0">
                <a:sym typeface="Wingdings" pitchFamily="2" charset="2"/>
              </a:rPr>
              <a:t>lanned for early 2025</a:t>
            </a:r>
          </a:p>
        </p:txBody>
      </p:sp>
      <p:pic>
        <p:nvPicPr>
          <p:cNvPr id="15" name="Picture 14">
            <a:extLst>
              <a:ext uri="{FF2B5EF4-FFF2-40B4-BE49-F238E27FC236}">
                <a16:creationId xmlns:a16="http://schemas.microsoft.com/office/drawing/2014/main" id="{1560E19A-B6BF-C191-6F41-11C137AF8042}"/>
              </a:ext>
            </a:extLst>
          </p:cNvPr>
          <p:cNvPicPr>
            <a:picLocks noChangeAspect="1"/>
          </p:cNvPicPr>
          <p:nvPr/>
        </p:nvPicPr>
        <p:blipFill>
          <a:blip r:embed="rId3"/>
          <a:stretch>
            <a:fillRect/>
          </a:stretch>
        </p:blipFill>
        <p:spPr>
          <a:xfrm>
            <a:off x="688848" y="3544296"/>
            <a:ext cx="7766304" cy="2791163"/>
          </a:xfrm>
          <a:prstGeom prst="rect">
            <a:avLst/>
          </a:prstGeom>
          <a:solidFill>
            <a:schemeClr val="bg1"/>
          </a:solidFill>
          <a:ln w="38100">
            <a:solidFill>
              <a:schemeClr val="tx1"/>
            </a:solidFill>
          </a:ln>
        </p:spPr>
      </p:pic>
      <p:sp>
        <p:nvSpPr>
          <p:cNvPr id="16" name="TextBox 15">
            <a:extLst>
              <a:ext uri="{FF2B5EF4-FFF2-40B4-BE49-F238E27FC236}">
                <a16:creationId xmlns:a16="http://schemas.microsoft.com/office/drawing/2014/main" id="{A853B1EA-FE84-F581-673E-23A7C7C74737}"/>
              </a:ext>
            </a:extLst>
          </p:cNvPr>
          <p:cNvSpPr txBox="1"/>
          <p:nvPr/>
        </p:nvSpPr>
        <p:spPr>
          <a:xfrm>
            <a:off x="688848" y="3544296"/>
            <a:ext cx="1588063" cy="861774"/>
          </a:xfrm>
          <a:prstGeom prst="rect">
            <a:avLst/>
          </a:prstGeom>
          <a:solidFill>
            <a:schemeClr val="tx1">
              <a:lumMod val="20000"/>
              <a:lumOff val="80000"/>
            </a:schemeClr>
          </a:solidFill>
        </p:spPr>
        <p:txBody>
          <a:bodyPr wrap="none" rtlCol="0">
            <a:spAutoFit/>
          </a:bodyPr>
          <a:lstStyle/>
          <a:p>
            <a:r>
              <a:rPr lang="en-IT" dirty="0"/>
              <a:t> 	RunI </a:t>
            </a:r>
          </a:p>
          <a:p>
            <a:r>
              <a:rPr lang="en-GB" sz="1600" dirty="0"/>
              <a:t>F</a:t>
            </a:r>
            <a:r>
              <a:rPr lang="en-IT" sz="1600" dirty="0"/>
              <a:t>rom 3x10</a:t>
            </a:r>
            <a:r>
              <a:rPr lang="en-IT" sz="1600" baseline="30000" dirty="0"/>
              <a:t>20</a:t>
            </a:r>
            <a:r>
              <a:rPr lang="en-IT" sz="1600" dirty="0"/>
              <a:t> POT</a:t>
            </a:r>
          </a:p>
          <a:p>
            <a:r>
              <a:rPr lang="en-GB" sz="1600" dirty="0">
                <a:sym typeface="Wingdings" pitchFamily="2" charset="2"/>
              </a:rPr>
              <a:t>     </a:t>
            </a:r>
            <a:r>
              <a:rPr lang="en-IT" sz="1600" dirty="0"/>
              <a:t> 3x10</a:t>
            </a:r>
            <a:r>
              <a:rPr lang="en-IT" sz="1600" baseline="30000" dirty="0"/>
              <a:t>19</a:t>
            </a:r>
            <a:r>
              <a:rPr lang="en-IT" sz="1600" dirty="0"/>
              <a:t> POT</a:t>
            </a:r>
          </a:p>
        </p:txBody>
      </p:sp>
    </p:spTree>
    <p:extLst>
      <p:ext uri="{BB962C8B-B14F-4D97-AF65-F5344CB8AC3E}">
        <p14:creationId xmlns:p14="http://schemas.microsoft.com/office/powerpoint/2010/main" val="2105150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FD38895-60F5-747D-93ED-A48FB44A1FB2}"/>
              </a:ext>
            </a:extLst>
          </p:cNvPr>
          <p:cNvSpPr>
            <a:spLocks noGrp="1"/>
          </p:cNvSpPr>
          <p:nvPr>
            <p:ph type="dt" sz="half" idx="10"/>
          </p:nvPr>
        </p:nvSpPr>
        <p:spPr>
          <a:xfrm>
            <a:off x="254000" y="6485467"/>
            <a:ext cx="1440688" cy="236008"/>
          </a:xfrm>
        </p:spPr>
        <p:txBody>
          <a:bodyPr/>
          <a:lstStyle/>
          <a:p>
            <a:r>
              <a:rPr lang="it-IT"/>
              <a:t>11 November 2022</a:t>
            </a:r>
            <a:endParaRPr lang="en-US" dirty="0"/>
          </a:p>
        </p:txBody>
      </p:sp>
      <p:sp>
        <p:nvSpPr>
          <p:cNvPr id="5" name="Footer Placeholder 4">
            <a:extLst>
              <a:ext uri="{FF2B5EF4-FFF2-40B4-BE49-F238E27FC236}">
                <a16:creationId xmlns:a16="http://schemas.microsoft.com/office/drawing/2014/main" id="{175F26CE-7F03-49D1-98AB-7832079560C4}"/>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6D49D58A-FA77-3E86-A20E-DD193658AE81}"/>
              </a:ext>
            </a:extLst>
          </p:cNvPr>
          <p:cNvSpPr>
            <a:spLocks noGrp="1"/>
          </p:cNvSpPr>
          <p:nvPr>
            <p:ph type="sldNum" sz="quarter" idx="12"/>
          </p:nvPr>
        </p:nvSpPr>
        <p:spPr/>
        <p:txBody>
          <a:bodyPr/>
          <a:lstStyle/>
          <a:p>
            <a:fld id="{AB3C1F1C-F708-3F4B-8ECB-6D467F0718B5}" type="slidenum">
              <a:rPr lang="en-US" smtClean="0"/>
              <a:pPr/>
              <a:t>17</a:t>
            </a:fld>
            <a:endParaRPr lang="en-US" dirty="0"/>
          </a:p>
        </p:txBody>
      </p:sp>
      <p:pic>
        <p:nvPicPr>
          <p:cNvPr id="8" name="Picture 7">
            <a:extLst>
              <a:ext uri="{FF2B5EF4-FFF2-40B4-BE49-F238E27FC236}">
                <a16:creationId xmlns:a16="http://schemas.microsoft.com/office/drawing/2014/main" id="{36967E41-3867-634F-875F-C0FE8E236740}"/>
              </a:ext>
            </a:extLst>
          </p:cNvPr>
          <p:cNvPicPr>
            <a:picLocks noChangeAspect="1"/>
          </p:cNvPicPr>
          <p:nvPr/>
        </p:nvPicPr>
        <p:blipFill>
          <a:blip r:embed="rId2"/>
          <a:stretch>
            <a:fillRect/>
          </a:stretch>
        </p:blipFill>
        <p:spPr>
          <a:xfrm>
            <a:off x="4201625" y="2776701"/>
            <a:ext cx="5140644" cy="3635606"/>
          </a:xfrm>
          <a:prstGeom prst="rect">
            <a:avLst/>
          </a:prstGeom>
        </p:spPr>
      </p:pic>
      <p:sp>
        <p:nvSpPr>
          <p:cNvPr id="9" name="Segnaposto contenuto 2">
            <a:extLst>
              <a:ext uri="{FF2B5EF4-FFF2-40B4-BE49-F238E27FC236}">
                <a16:creationId xmlns:a16="http://schemas.microsoft.com/office/drawing/2014/main" id="{9B3317E0-9A66-6DA5-B169-C062536D4668}"/>
              </a:ext>
            </a:extLst>
          </p:cNvPr>
          <p:cNvSpPr txBox="1">
            <a:spLocks/>
          </p:cNvSpPr>
          <p:nvPr/>
        </p:nvSpPr>
        <p:spPr>
          <a:xfrm>
            <a:off x="90599" y="951856"/>
            <a:ext cx="7956122" cy="2114122"/>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Arial" panose="020B0604020202020204" pitchFamily="34" charset="0"/>
                <a:cs typeface="Arial" panose="020B0604020202020204" pitchFamily="34" charset="0"/>
              </a:rPr>
              <a:t>Recent sensitivity estimate for 3.8 × 10</a:t>
            </a:r>
            <a:r>
              <a:rPr lang="en-US" sz="1600" baseline="30000" dirty="0">
                <a:latin typeface="Arial" panose="020B0604020202020204" pitchFamily="34" charset="0"/>
                <a:cs typeface="Arial" panose="020B0604020202020204" pitchFamily="34" charset="0"/>
              </a:rPr>
              <a:t>19</a:t>
            </a:r>
            <a:r>
              <a:rPr lang="en-US" sz="1600" dirty="0">
                <a:latin typeface="Arial" panose="020B0604020202020204" pitchFamily="34" charset="0"/>
                <a:cs typeface="Arial" panose="020B0604020202020204" pitchFamily="34" charset="0"/>
              </a:rPr>
              <a:t> POT (first running phase) using detailed simulation</a:t>
            </a:r>
          </a:p>
          <a:p>
            <a:pPr marL="0" indent="0">
              <a:buNone/>
            </a:pPr>
            <a:r>
              <a:rPr lang="en-US" sz="1600" dirty="0">
                <a:latin typeface="Arial" panose="020B0604020202020204" pitchFamily="34" charset="0"/>
                <a:cs typeface="Arial" panose="020B0604020202020204" pitchFamily="34" charset="0"/>
              </a:rPr>
              <a:t>- 6x10</a:t>
            </a:r>
            <a:r>
              <a:rPr lang="en-US" sz="1600" baseline="30000" dirty="0">
                <a:latin typeface="Arial" panose="020B0604020202020204" pitchFamily="34" charset="0"/>
                <a:cs typeface="Arial" panose="020B0604020202020204" pitchFamily="34" charset="0"/>
              </a:rPr>
              <a:t>16</a:t>
            </a:r>
            <a:r>
              <a:rPr lang="en-US" sz="1600" dirty="0">
                <a:latin typeface="Arial" panose="020B0604020202020204" pitchFamily="34" charset="0"/>
                <a:cs typeface="Arial" panose="020B0604020202020204" pitchFamily="34" charset="0"/>
              </a:rPr>
              <a:t> stopped muons (running mostly at half proton beam intensity )</a:t>
            </a:r>
          </a:p>
          <a:p>
            <a:pPr marL="82800"/>
            <a:r>
              <a:rPr lang="en-US" sz="1600" dirty="0">
                <a:latin typeface="Arial" panose="020B0604020202020204" pitchFamily="34" charset="0"/>
                <a:ea typeface="+mn-lt"/>
                <a:cs typeface="Arial" panose="020B0604020202020204" pitchFamily="34" charset="0"/>
              </a:rPr>
              <a:t>5</a:t>
            </a:r>
            <a:r>
              <a:rPr lang="en-US" sz="1600" dirty="0">
                <a:latin typeface="Symbol" pitchFamily="2" charset="2"/>
                <a:ea typeface="+mn-lt"/>
                <a:cs typeface="Arial" panose="020B0604020202020204" pitchFamily="34" charset="0"/>
              </a:rPr>
              <a:t>s</a:t>
            </a:r>
            <a:r>
              <a:rPr lang="en-US" sz="1600" dirty="0">
                <a:latin typeface="Arial" panose="020B0604020202020204" pitchFamily="34" charset="0"/>
                <a:ea typeface="+mn-lt"/>
                <a:cs typeface="Arial" panose="020B0604020202020204" pitchFamily="34" charset="0"/>
              </a:rPr>
              <a:t> discovery </a:t>
            </a:r>
            <a:r>
              <a:rPr lang="en-US" sz="1600" b="1" dirty="0" err="1">
                <a:solidFill>
                  <a:srgbClr val="C00000"/>
                </a:solidFill>
                <a:latin typeface="Arial" panose="020B0604020202020204" pitchFamily="34" charset="0"/>
                <a:ea typeface="+mn-lt"/>
                <a:cs typeface="Arial" panose="020B0604020202020204" pitchFamily="34" charset="0"/>
              </a:rPr>
              <a:t>R</a:t>
            </a:r>
            <a:r>
              <a:rPr lang="en-US" sz="1600" b="1" baseline="-25000" dirty="0" err="1">
                <a:solidFill>
                  <a:srgbClr val="C00000"/>
                </a:solidFill>
                <a:latin typeface="Symbol" pitchFamily="2" charset="2"/>
                <a:ea typeface="+mn-lt"/>
                <a:cs typeface="Arial" panose="020B0604020202020204" pitchFamily="34" charset="0"/>
              </a:rPr>
              <a:t>m</a:t>
            </a:r>
            <a:r>
              <a:rPr lang="en-US" sz="1600" b="1" baseline="-25000" dirty="0" err="1">
                <a:solidFill>
                  <a:srgbClr val="C00000"/>
                </a:solidFill>
                <a:latin typeface="Arial" panose="020B0604020202020204" pitchFamily="34" charset="0"/>
                <a:ea typeface="+mn-lt"/>
                <a:cs typeface="Arial" panose="020B0604020202020204" pitchFamily="34" charset="0"/>
              </a:rPr>
              <a:t>e</a:t>
            </a:r>
            <a:r>
              <a:rPr lang="en-US" sz="1600" b="1" baseline="-25000" dirty="0">
                <a:solidFill>
                  <a:srgbClr val="C00000"/>
                </a:solidFill>
                <a:latin typeface="Arial" panose="020B0604020202020204" pitchFamily="34" charset="0"/>
                <a:ea typeface="+mn-lt"/>
                <a:cs typeface="Arial" panose="020B0604020202020204" pitchFamily="34" charset="0"/>
              </a:rPr>
              <a:t> </a:t>
            </a:r>
            <a:r>
              <a:rPr lang="en-US" sz="1600" b="1" dirty="0">
                <a:solidFill>
                  <a:srgbClr val="C00000"/>
                </a:solidFill>
                <a:latin typeface="Arial" panose="020B0604020202020204" pitchFamily="34" charset="0"/>
                <a:ea typeface="+mn-lt"/>
                <a:cs typeface="Arial" panose="020B0604020202020204" pitchFamily="34" charset="0"/>
              </a:rPr>
              <a:t>= 1.1 </a:t>
            </a:r>
            <a:r>
              <a:rPr lang="en-US" sz="1600" b="1" dirty="0">
                <a:solidFill>
                  <a:srgbClr val="C00000"/>
                </a:solidFill>
                <a:latin typeface="Arial" panose="020B0604020202020204" pitchFamily="34" charset="0"/>
                <a:cs typeface="Arial" panose="020B0604020202020204" pitchFamily="34" charset="0"/>
              </a:rPr>
              <a:t>× </a:t>
            </a:r>
            <a:r>
              <a:rPr lang="en-US" sz="1600" b="1" dirty="0">
                <a:solidFill>
                  <a:srgbClr val="C00000"/>
                </a:solidFill>
                <a:latin typeface="Arial" panose="020B0604020202020204" pitchFamily="34" charset="0"/>
                <a:ea typeface="+mn-lt"/>
                <a:cs typeface="Arial" panose="020B0604020202020204" pitchFamily="34" charset="0"/>
              </a:rPr>
              <a:t>10</a:t>
            </a:r>
            <a:r>
              <a:rPr lang="en-US" sz="1600" b="1" baseline="30000" dirty="0">
                <a:solidFill>
                  <a:srgbClr val="C00000"/>
                </a:solidFill>
                <a:latin typeface="Arial" panose="020B0604020202020204" pitchFamily="34" charset="0"/>
                <a:ea typeface="+mn-lt"/>
                <a:cs typeface="Arial" panose="020B0604020202020204" pitchFamily="34" charset="0"/>
              </a:rPr>
              <a:t>-15</a:t>
            </a:r>
            <a:r>
              <a:rPr lang="en-US" sz="1600" b="1" dirty="0">
                <a:solidFill>
                  <a:srgbClr val="C00000"/>
                </a:solidFill>
                <a:latin typeface="Arial" panose="020B0604020202020204" pitchFamily="34" charset="0"/>
                <a:ea typeface="+mn-lt"/>
                <a:cs typeface="Arial" panose="020B0604020202020204" pitchFamily="34" charset="0"/>
              </a:rPr>
              <a:t> </a:t>
            </a:r>
            <a:endParaRPr lang="en-US" sz="1600" b="1" dirty="0">
              <a:solidFill>
                <a:srgbClr val="C00000"/>
              </a:solidFill>
              <a:latin typeface="Arial" panose="020B0604020202020204" pitchFamily="34" charset="0"/>
              <a:cs typeface="Arial" panose="020B0604020202020204" pitchFamily="34" charset="0"/>
            </a:endParaRPr>
          </a:p>
          <a:p>
            <a:pPr marL="82800"/>
            <a:r>
              <a:rPr lang="en-US" sz="1600" dirty="0">
                <a:latin typeface="Arial" panose="020B0604020202020204" pitchFamily="34" charset="0"/>
                <a:ea typeface="+mn-lt"/>
                <a:cs typeface="Arial" panose="020B0604020202020204" pitchFamily="34" charset="0"/>
              </a:rPr>
              <a:t>90% CL </a:t>
            </a:r>
            <a:r>
              <a:rPr lang="en-US" sz="1600" dirty="0" err="1">
                <a:latin typeface="Arial" panose="020B0604020202020204" pitchFamily="34" charset="0"/>
                <a:ea typeface="+mn-lt"/>
                <a:cs typeface="Arial" panose="020B0604020202020204" pitchFamily="34" charset="0"/>
              </a:rPr>
              <a:t>R</a:t>
            </a:r>
            <a:r>
              <a:rPr lang="en-US" sz="1600" baseline="-25000" dirty="0" err="1">
                <a:latin typeface="Symbol" pitchFamily="2" charset="2"/>
                <a:ea typeface="+mn-lt"/>
                <a:cs typeface="Arial" panose="020B0604020202020204" pitchFamily="34" charset="0"/>
              </a:rPr>
              <a:t>m</a:t>
            </a:r>
            <a:r>
              <a:rPr lang="en-US" sz="1600" baseline="-25000" dirty="0" err="1">
                <a:latin typeface="Arial" panose="020B0604020202020204" pitchFamily="34" charset="0"/>
                <a:ea typeface="+mn-lt"/>
                <a:cs typeface="Arial" panose="020B0604020202020204" pitchFamily="34" charset="0"/>
              </a:rPr>
              <a:t>e</a:t>
            </a:r>
            <a:r>
              <a:rPr lang="en-US" sz="1600" dirty="0">
                <a:latin typeface="Arial" panose="020B0604020202020204" pitchFamily="34" charset="0"/>
                <a:ea typeface="+mn-lt"/>
                <a:cs typeface="Arial" panose="020B0604020202020204" pitchFamily="34" charset="0"/>
              </a:rPr>
              <a:t> &lt; 5.9 </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ea typeface="+mn-lt"/>
                <a:cs typeface="Arial" panose="020B0604020202020204" pitchFamily="34" charset="0"/>
              </a:rPr>
              <a:t>10</a:t>
            </a:r>
            <a:r>
              <a:rPr lang="en-US" sz="1600" baseline="30000" dirty="0">
                <a:latin typeface="Arial" panose="020B0604020202020204" pitchFamily="34" charset="0"/>
                <a:ea typeface="+mn-lt"/>
                <a:cs typeface="Arial" panose="020B0604020202020204" pitchFamily="34" charset="0"/>
              </a:rPr>
              <a:t>-16</a:t>
            </a:r>
            <a:r>
              <a:rPr lang="en-US" sz="1600" dirty="0">
                <a:latin typeface="Arial" panose="020B0604020202020204" pitchFamily="34" charset="0"/>
                <a:ea typeface="+mn-lt"/>
                <a:cs typeface="Arial" panose="020B0604020202020204" pitchFamily="34" charset="0"/>
              </a:rPr>
              <a:t> </a:t>
            </a:r>
          </a:p>
          <a:p>
            <a:pPr marL="82800"/>
            <a:r>
              <a:rPr lang="en-US" sz="1600" b="1" dirty="0">
                <a:solidFill>
                  <a:srgbClr val="C00000"/>
                </a:solidFill>
                <a:latin typeface="Arial" panose="020B0604020202020204" pitchFamily="34" charset="0"/>
                <a:cs typeface="Arial" panose="020B0604020202020204" pitchFamily="34" charset="0"/>
              </a:rPr>
              <a:t>×1000 </a:t>
            </a:r>
            <a:r>
              <a:rPr lang="en-GB" sz="1600" b="1" dirty="0">
                <a:solidFill>
                  <a:srgbClr val="C00000"/>
                </a:solidFill>
                <a:effectLst/>
                <a:latin typeface="Arial" panose="020B0604020202020204" pitchFamily="34" charset="0"/>
                <a:cs typeface="Arial" panose="020B0604020202020204" pitchFamily="34" charset="0"/>
              </a:rPr>
              <a:t>better than SINDRUM-II</a:t>
            </a:r>
            <a:r>
              <a:rPr lang="en-GB" sz="1600" dirty="0">
                <a:effectLst/>
                <a:latin typeface="Arial" panose="020B0604020202020204" pitchFamily="34" charset="0"/>
                <a:cs typeface="Arial" panose="020B0604020202020204" pitchFamily="34" charset="0"/>
              </a:rPr>
              <a:t> limit</a:t>
            </a:r>
          </a:p>
        </p:txBody>
      </p:sp>
      <p:sp>
        <p:nvSpPr>
          <p:cNvPr id="10" name="TextBox 9">
            <a:extLst>
              <a:ext uri="{FF2B5EF4-FFF2-40B4-BE49-F238E27FC236}">
                <a16:creationId xmlns:a16="http://schemas.microsoft.com/office/drawing/2014/main" id="{7B5670BC-3406-4BD1-DEC2-3D18FB99D331}"/>
              </a:ext>
            </a:extLst>
          </p:cNvPr>
          <p:cNvSpPr txBox="1"/>
          <p:nvPr/>
        </p:nvSpPr>
        <p:spPr>
          <a:xfrm>
            <a:off x="34863" y="5186211"/>
            <a:ext cx="4815197" cy="907941"/>
          </a:xfrm>
          <a:prstGeom prst="rect">
            <a:avLst/>
          </a:prstGeom>
          <a:noFill/>
        </p:spPr>
        <p:txBody>
          <a:bodyPr wrap="square">
            <a:spAutoFit/>
          </a:bodyPr>
          <a:lstStyle/>
          <a:p>
            <a:pPr marL="82800" indent="-230400">
              <a:spcAft>
                <a:spcPts val="300"/>
              </a:spcAft>
              <a:buFont typeface="Arial" panose="020B0604020202020204" pitchFamily="34" charset="0"/>
              <a:buChar char="•"/>
            </a:pPr>
            <a:r>
              <a:rPr lang="en-GB" sz="1600" b="1" dirty="0">
                <a:solidFill>
                  <a:srgbClr val="C00000"/>
                </a:solidFill>
                <a:latin typeface="Arial" panose="020B0604020202020204" pitchFamily="34" charset="0"/>
                <a:ea typeface="+mn-lt"/>
                <a:cs typeface="Arial" panose="020B0604020202020204" pitchFamily="34" charset="0"/>
              </a:rPr>
              <a:t>Total</a:t>
            </a:r>
            <a:r>
              <a:rPr lang="en-GB" sz="1600" dirty="0">
                <a:latin typeface="Arial" panose="020B0604020202020204" pitchFamily="34" charset="0"/>
                <a:ea typeface="+mn-lt"/>
                <a:cs typeface="Arial" panose="020B0604020202020204" pitchFamily="34" charset="0"/>
              </a:rPr>
              <a:t> </a:t>
            </a:r>
            <a:r>
              <a:rPr lang="en-GB" sz="1600" b="1" dirty="0">
                <a:solidFill>
                  <a:srgbClr val="C00000"/>
                </a:solidFill>
                <a:latin typeface="Arial" panose="020B0604020202020204" pitchFamily="34" charset="0"/>
                <a:ea typeface="+mn-lt"/>
                <a:cs typeface="Arial" panose="020B0604020202020204" pitchFamily="34" charset="0"/>
              </a:rPr>
              <a:t>background: </a:t>
            </a:r>
            <a:r>
              <a:rPr lang="en-IT" sz="1600" b="1" dirty="0">
                <a:solidFill>
                  <a:srgbClr val="C00000"/>
                </a:solidFill>
                <a:effectLst/>
                <a:latin typeface="Arial" panose="020B0604020202020204" pitchFamily="34" charset="0"/>
                <a:cs typeface="Arial" panose="020B0604020202020204" pitchFamily="34" charset="0"/>
              </a:rPr>
              <a:t>0.11 ± 0.03</a:t>
            </a:r>
            <a:r>
              <a:rPr lang="en-GB" sz="1600" b="1" baseline="-25000" dirty="0">
                <a:solidFill>
                  <a:srgbClr val="C00000"/>
                </a:solidFill>
                <a:effectLst/>
                <a:latin typeface="Arial" panose="020B0604020202020204" pitchFamily="34" charset="0"/>
                <a:cs typeface="Arial" panose="020B0604020202020204" pitchFamily="34" charset="0"/>
              </a:rPr>
              <a:t>stat.+</a:t>
            </a:r>
            <a:r>
              <a:rPr lang="en-GB" sz="1600" b="1" baseline="-25000" dirty="0" err="1">
                <a:solidFill>
                  <a:srgbClr val="C00000"/>
                </a:solidFill>
                <a:effectLst/>
                <a:latin typeface="Arial" panose="020B0604020202020204" pitchFamily="34" charset="0"/>
                <a:cs typeface="Arial" panose="020B0604020202020204" pitchFamily="34" charset="0"/>
              </a:rPr>
              <a:t>syst</a:t>
            </a:r>
            <a:r>
              <a:rPr lang="en-GB" sz="1600" b="1" baseline="-25000" dirty="0">
                <a:solidFill>
                  <a:srgbClr val="C00000"/>
                </a:solidFill>
                <a:effectLst/>
                <a:latin typeface="Arial" panose="020B0604020202020204" pitchFamily="34" charset="0"/>
                <a:cs typeface="Arial" panose="020B0604020202020204" pitchFamily="34" charset="0"/>
              </a:rPr>
              <a:t>. </a:t>
            </a:r>
            <a:r>
              <a:rPr lang="en-GB" sz="1600" b="1" dirty="0" err="1">
                <a:solidFill>
                  <a:srgbClr val="C00000"/>
                </a:solidFill>
                <a:effectLst/>
                <a:latin typeface="Arial" panose="020B0604020202020204" pitchFamily="34" charset="0"/>
                <a:cs typeface="Arial" panose="020B0604020202020204" pitchFamily="34" charset="0"/>
              </a:rPr>
              <a:t>evt</a:t>
            </a:r>
            <a:r>
              <a:rPr lang="en-GB" sz="1600" b="1" dirty="0">
                <a:solidFill>
                  <a:srgbClr val="C00000"/>
                </a:solidFill>
                <a:effectLst/>
                <a:latin typeface="Arial" panose="020B0604020202020204" pitchFamily="34" charset="0"/>
                <a:cs typeface="Arial" panose="020B0604020202020204" pitchFamily="34" charset="0"/>
              </a:rPr>
              <a:t> </a:t>
            </a:r>
          </a:p>
          <a:p>
            <a:pPr marL="540000" lvl="1" indent="-285750">
              <a:spcAft>
                <a:spcPts val="300"/>
              </a:spcAft>
              <a:buFont typeface="Arial" panose="020B0604020202020204" pitchFamily="34" charset="0"/>
              <a:buChar char="•"/>
            </a:pPr>
            <a:r>
              <a:rPr lang="en-GB" sz="1600" dirty="0" err="1">
                <a:solidFill>
                  <a:srgbClr val="21353A"/>
                </a:solidFill>
                <a:latin typeface="Arial" panose="020B0604020202020204" pitchFamily="34" charset="0"/>
                <a:cs typeface="Arial" panose="020B0604020202020204" pitchFamily="34" charset="0"/>
              </a:rPr>
              <a:t>C</a:t>
            </a:r>
            <a:r>
              <a:rPr lang="en-GB" sz="1600" dirty="0" err="1">
                <a:solidFill>
                  <a:srgbClr val="21353A"/>
                </a:solidFill>
                <a:effectLst/>
                <a:latin typeface="Arial" panose="020B0604020202020204" pitchFamily="34" charset="0"/>
                <a:cs typeface="Arial" panose="020B0604020202020204" pitchFamily="34" charset="0"/>
              </a:rPr>
              <a:t>osmics</a:t>
            </a:r>
            <a:r>
              <a:rPr lang="en-GB" sz="1600" dirty="0">
                <a:solidFill>
                  <a:srgbClr val="21353A"/>
                </a:solidFill>
                <a:effectLst/>
                <a:latin typeface="Arial" panose="020B0604020202020204" pitchFamily="34" charset="0"/>
                <a:cs typeface="Arial" panose="020B0604020202020204" pitchFamily="34" charset="0"/>
              </a:rPr>
              <a:t> </a:t>
            </a:r>
            <a:r>
              <a:rPr lang="en-GB" sz="1600" baseline="-25000" dirty="0">
                <a:solidFill>
                  <a:srgbClr val="21353A"/>
                </a:solidFill>
                <a:effectLst/>
                <a:latin typeface="Arial" panose="020B0604020202020204" pitchFamily="34" charset="0"/>
                <a:cs typeface="Arial" panose="020B0604020202020204" pitchFamily="34" charset="0"/>
              </a:rPr>
              <a:t> </a:t>
            </a:r>
            <a:r>
              <a:rPr lang="en-GB" sz="1600" dirty="0">
                <a:solidFill>
                  <a:srgbClr val="21353A"/>
                </a:solidFill>
                <a:effectLst/>
                <a:latin typeface="Arial" panose="020B0604020202020204" pitchFamily="34" charset="0"/>
                <a:cs typeface="Arial" panose="020B0604020202020204" pitchFamily="34" charset="0"/>
              </a:rPr>
              <a:t>= 0.05 ± 0.01 events </a:t>
            </a:r>
          </a:p>
          <a:p>
            <a:pPr marL="540000" lvl="1" indent="-285750">
              <a:spcAft>
                <a:spcPts val="300"/>
              </a:spcAft>
              <a:buFont typeface="Arial" panose="020B0604020202020204" pitchFamily="34" charset="0"/>
              <a:buChar char="•"/>
            </a:pPr>
            <a:r>
              <a:rPr lang="en-GB" sz="1600" dirty="0">
                <a:solidFill>
                  <a:srgbClr val="21353A"/>
                </a:solidFill>
                <a:effectLst/>
                <a:latin typeface="Arial" panose="020B0604020202020204" pitchFamily="34" charset="0"/>
                <a:cs typeface="Arial" panose="020B0604020202020204" pitchFamily="34" charset="0"/>
              </a:rPr>
              <a:t>DIO         = 0.04 ± 0.02 events</a:t>
            </a:r>
            <a:endParaRPr lang="en-US" sz="1600" dirty="0">
              <a:latin typeface="Arial" panose="020B0604020202020204" pitchFamily="34" charset="0"/>
              <a:ea typeface="+mn-lt"/>
              <a:cs typeface="Arial" panose="020B0604020202020204" pitchFamily="34" charset="0"/>
            </a:endParaRPr>
          </a:p>
        </p:txBody>
      </p:sp>
      <p:pic>
        <p:nvPicPr>
          <p:cNvPr id="11" name="Picture 10">
            <a:extLst>
              <a:ext uri="{FF2B5EF4-FFF2-40B4-BE49-F238E27FC236}">
                <a16:creationId xmlns:a16="http://schemas.microsoft.com/office/drawing/2014/main" id="{F5748703-1416-7B42-7F2F-FFEC1923A4BC}"/>
              </a:ext>
            </a:extLst>
          </p:cNvPr>
          <p:cNvPicPr>
            <a:picLocks noChangeAspect="1"/>
          </p:cNvPicPr>
          <p:nvPr/>
        </p:nvPicPr>
        <p:blipFill>
          <a:blip r:embed="rId3"/>
          <a:stretch>
            <a:fillRect/>
          </a:stretch>
        </p:blipFill>
        <p:spPr>
          <a:xfrm>
            <a:off x="0" y="2862815"/>
            <a:ext cx="4111027" cy="2181361"/>
          </a:xfrm>
          <a:prstGeom prst="rect">
            <a:avLst/>
          </a:prstGeom>
        </p:spPr>
      </p:pic>
      <p:sp>
        <p:nvSpPr>
          <p:cNvPr id="3" name="TextBox 2">
            <a:extLst>
              <a:ext uri="{FF2B5EF4-FFF2-40B4-BE49-F238E27FC236}">
                <a16:creationId xmlns:a16="http://schemas.microsoft.com/office/drawing/2014/main" id="{B2769D4A-552D-5A61-AD50-C9B77BB51296}"/>
              </a:ext>
            </a:extLst>
          </p:cNvPr>
          <p:cNvSpPr txBox="1"/>
          <p:nvPr/>
        </p:nvSpPr>
        <p:spPr>
          <a:xfrm>
            <a:off x="5158155" y="1972780"/>
            <a:ext cx="3362587" cy="923330"/>
          </a:xfrm>
          <a:prstGeom prst="rect">
            <a:avLst/>
          </a:prstGeom>
          <a:solidFill>
            <a:schemeClr val="accent4">
              <a:lumMod val="20000"/>
              <a:lumOff val="80000"/>
            </a:schemeClr>
          </a:solidFill>
        </p:spPr>
        <p:txBody>
          <a:bodyPr wrap="none" rtlCol="0">
            <a:spAutoFit/>
          </a:bodyPr>
          <a:lstStyle/>
          <a:p>
            <a:pPr algn="ctr"/>
            <a:r>
              <a:rPr lang="en-IT" dirty="0"/>
              <a:t>Full simulation of RunI carried out</a:t>
            </a:r>
          </a:p>
          <a:p>
            <a:pPr algn="ctr"/>
            <a:r>
              <a:rPr lang="en-IT" dirty="0"/>
              <a:t> submitted on MDPI Universe</a:t>
            </a:r>
          </a:p>
          <a:p>
            <a:pPr algn="ctr"/>
            <a:r>
              <a:rPr lang="en-IT" dirty="0"/>
              <a:t>     ArXiv:2210.1130 (hep-ex)</a:t>
            </a:r>
          </a:p>
        </p:txBody>
      </p:sp>
      <p:sp>
        <p:nvSpPr>
          <p:cNvPr id="21" name="Title 1">
            <a:extLst>
              <a:ext uri="{FF2B5EF4-FFF2-40B4-BE49-F238E27FC236}">
                <a16:creationId xmlns:a16="http://schemas.microsoft.com/office/drawing/2014/main" id="{42259CB2-5B79-E2B8-1E91-9372756D0637}"/>
              </a:ext>
            </a:extLst>
          </p:cNvPr>
          <p:cNvSpPr txBox="1">
            <a:spLocks/>
          </p:cNvSpPr>
          <p:nvPr/>
        </p:nvSpPr>
        <p:spPr>
          <a:xfrm>
            <a:off x="4572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Mu2e sensitivity for Run-I</a:t>
            </a:r>
          </a:p>
        </p:txBody>
      </p:sp>
    </p:spTree>
    <p:extLst>
      <p:ext uri="{BB962C8B-B14F-4D97-AF65-F5344CB8AC3E}">
        <p14:creationId xmlns:p14="http://schemas.microsoft.com/office/powerpoint/2010/main" val="3003349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42F5C89-31DB-293D-CF3A-60652D458A1A}"/>
              </a:ext>
            </a:extLst>
          </p:cNvPr>
          <p:cNvSpPr>
            <a:spLocks noGrp="1"/>
          </p:cNvSpPr>
          <p:nvPr>
            <p:ph type="dt" sz="half" idx="10"/>
          </p:nvPr>
        </p:nvSpPr>
        <p:spPr>
          <a:xfrm>
            <a:off x="254000" y="6485467"/>
            <a:ext cx="1513840" cy="236008"/>
          </a:xfrm>
        </p:spPr>
        <p:txBody>
          <a:bodyPr/>
          <a:lstStyle/>
          <a:p>
            <a:r>
              <a:rPr lang="it-IT"/>
              <a:t>11 November 2022</a:t>
            </a:r>
            <a:endParaRPr lang="en-US" dirty="0"/>
          </a:p>
        </p:txBody>
      </p:sp>
      <p:sp>
        <p:nvSpPr>
          <p:cNvPr id="5" name="Footer Placeholder 4">
            <a:extLst>
              <a:ext uri="{FF2B5EF4-FFF2-40B4-BE49-F238E27FC236}">
                <a16:creationId xmlns:a16="http://schemas.microsoft.com/office/drawing/2014/main" id="{1292A7F9-76CF-D38C-D187-016EE7168383}"/>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79591744-974A-E30D-9354-ABF346C70A3B}"/>
              </a:ext>
            </a:extLst>
          </p:cNvPr>
          <p:cNvSpPr>
            <a:spLocks noGrp="1"/>
          </p:cNvSpPr>
          <p:nvPr>
            <p:ph type="sldNum" sz="quarter" idx="12"/>
          </p:nvPr>
        </p:nvSpPr>
        <p:spPr/>
        <p:txBody>
          <a:bodyPr/>
          <a:lstStyle/>
          <a:p>
            <a:fld id="{AB3C1F1C-F708-3F4B-8ECB-6D467F0718B5}" type="slidenum">
              <a:rPr lang="en-US" smtClean="0"/>
              <a:pPr/>
              <a:t>18</a:t>
            </a:fld>
            <a:endParaRPr lang="en-US" dirty="0"/>
          </a:p>
        </p:txBody>
      </p:sp>
      <p:pic>
        <p:nvPicPr>
          <p:cNvPr id="3" name="Picture 2">
            <a:extLst>
              <a:ext uri="{FF2B5EF4-FFF2-40B4-BE49-F238E27FC236}">
                <a16:creationId xmlns:a16="http://schemas.microsoft.com/office/drawing/2014/main" id="{80F0460F-FD10-152F-BD71-0A52FD031AE8}"/>
              </a:ext>
            </a:extLst>
          </p:cNvPr>
          <p:cNvPicPr>
            <a:picLocks noChangeAspect="1"/>
          </p:cNvPicPr>
          <p:nvPr/>
        </p:nvPicPr>
        <p:blipFill>
          <a:blip r:embed="rId2"/>
          <a:stretch>
            <a:fillRect/>
          </a:stretch>
        </p:blipFill>
        <p:spPr>
          <a:xfrm>
            <a:off x="1032932" y="796920"/>
            <a:ext cx="7560733" cy="2446403"/>
          </a:xfrm>
          <a:prstGeom prst="rect">
            <a:avLst/>
          </a:prstGeom>
        </p:spPr>
      </p:pic>
      <p:sp>
        <p:nvSpPr>
          <p:cNvPr id="7" name="TextBox 6">
            <a:extLst>
              <a:ext uri="{FF2B5EF4-FFF2-40B4-BE49-F238E27FC236}">
                <a16:creationId xmlns:a16="http://schemas.microsoft.com/office/drawing/2014/main" id="{50740288-7214-E6B3-9668-275709FD97F1}"/>
              </a:ext>
            </a:extLst>
          </p:cNvPr>
          <p:cNvSpPr txBox="1"/>
          <p:nvPr/>
        </p:nvSpPr>
        <p:spPr>
          <a:xfrm>
            <a:off x="-51208" y="3274298"/>
            <a:ext cx="4945350" cy="3293209"/>
          </a:xfrm>
          <a:prstGeom prst="rect">
            <a:avLst/>
          </a:prstGeom>
          <a:noFill/>
        </p:spPr>
        <p:txBody>
          <a:bodyPr wrap="square" rtlCol="0">
            <a:spAutoFit/>
          </a:bodyPr>
          <a:lstStyle/>
          <a:p>
            <a:pPr marL="285750" indent="-285750">
              <a:buFont typeface="Wingdings" pitchFamily="2" charset="2"/>
              <a:buChar char="ü"/>
            </a:pPr>
            <a:r>
              <a:rPr lang="en-IT" sz="1600" dirty="0"/>
              <a:t>if approved,  Mu2e-II will use 100 kW of proton beam from PIP-II to </a:t>
            </a:r>
            <a:r>
              <a:rPr lang="en-IT" sz="1600" b="1" dirty="0"/>
              <a:t>increase &gt; x10 the  Mu2e muon beam intensity  (5x10</a:t>
            </a:r>
            <a:r>
              <a:rPr lang="en-IT" sz="1600" b="1" baseline="30000" dirty="0"/>
              <a:t>19</a:t>
            </a:r>
            <a:r>
              <a:rPr lang="en-IT" sz="1600" b="1" dirty="0"/>
              <a:t> of total stopped muons)</a:t>
            </a:r>
            <a:r>
              <a:rPr lang="en-IT" sz="1600" dirty="0"/>
              <a:t> </a:t>
            </a:r>
          </a:p>
          <a:p>
            <a:endParaRPr lang="en-IT" sz="1600" dirty="0"/>
          </a:p>
          <a:p>
            <a:pPr marL="285750" indent="-285750">
              <a:buFont typeface="Wingdings" pitchFamily="2" charset="2"/>
              <a:buChar char="ü"/>
            </a:pPr>
            <a:r>
              <a:rPr lang="en-IT" sz="1600" dirty="0"/>
              <a:t>PIP-II is the new linac under construction for the neutrino  program at FNAL (DUNE-LBNF).</a:t>
            </a:r>
          </a:p>
          <a:p>
            <a:endParaRPr lang="en-IT" sz="1600" dirty="0"/>
          </a:p>
          <a:p>
            <a:pPr marL="285750" indent="-285750">
              <a:buFont typeface="Wingdings" pitchFamily="2" charset="2"/>
              <a:buChar char="ü"/>
            </a:pPr>
            <a:r>
              <a:rPr lang="en-IT" sz="1600" dirty="0"/>
              <a:t>PIP-II  Construction expected to complete for end of this decade</a:t>
            </a:r>
          </a:p>
          <a:p>
            <a:endParaRPr lang="en-IT" sz="1600" dirty="0"/>
          </a:p>
          <a:p>
            <a:pPr marL="285750" indent="-285750">
              <a:buFont typeface="Wingdings" pitchFamily="2" charset="2"/>
              <a:buChar char="ü"/>
            </a:pPr>
            <a:r>
              <a:rPr lang="en-IT" sz="1600" dirty="0"/>
              <a:t>Growing interest expressed with LOI and 12 presentations at SNOWMASS 2021 (summer 2022)</a:t>
            </a:r>
          </a:p>
          <a:p>
            <a:r>
              <a:rPr lang="en-IT" sz="1600" dirty="0"/>
              <a:t>   </a:t>
            </a:r>
          </a:p>
        </p:txBody>
      </p:sp>
      <p:pic>
        <p:nvPicPr>
          <p:cNvPr id="8" name="Picture 7">
            <a:extLst>
              <a:ext uri="{FF2B5EF4-FFF2-40B4-BE49-F238E27FC236}">
                <a16:creationId xmlns:a16="http://schemas.microsoft.com/office/drawing/2014/main" id="{2A41E088-E191-7165-21AC-95D176780C05}"/>
              </a:ext>
            </a:extLst>
          </p:cNvPr>
          <p:cNvPicPr>
            <a:picLocks noChangeAspect="1"/>
          </p:cNvPicPr>
          <p:nvPr/>
        </p:nvPicPr>
        <p:blipFill rotWithShape="1">
          <a:blip r:embed="rId3"/>
          <a:srcRect l="11585" t="-2" r="2456" b="13377"/>
          <a:stretch/>
        </p:blipFill>
        <p:spPr>
          <a:xfrm>
            <a:off x="4813298" y="3954821"/>
            <a:ext cx="4475701" cy="1932164"/>
          </a:xfrm>
          <a:prstGeom prst="rect">
            <a:avLst/>
          </a:prstGeom>
        </p:spPr>
      </p:pic>
      <p:sp>
        <p:nvSpPr>
          <p:cNvPr id="11" name="Title 1">
            <a:extLst>
              <a:ext uri="{FF2B5EF4-FFF2-40B4-BE49-F238E27FC236}">
                <a16:creationId xmlns:a16="http://schemas.microsoft.com/office/drawing/2014/main" id="{F0879E64-5386-0862-7D9A-E9A476E45516}"/>
              </a:ext>
            </a:extLst>
          </p:cNvPr>
          <p:cNvSpPr txBox="1">
            <a:spLocks/>
          </p:cNvSpPr>
          <p:nvPr/>
        </p:nvSpPr>
        <p:spPr>
          <a:xfrm>
            <a:off x="457200" y="331814"/>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Mu2e-II perspectives</a:t>
            </a:r>
          </a:p>
          <a:p>
            <a:r>
              <a:rPr lang="en-US" sz="3200" dirty="0">
                <a:solidFill>
                  <a:srgbClr val="800000"/>
                </a:solidFill>
              </a:rPr>
              <a:t> </a:t>
            </a:r>
          </a:p>
        </p:txBody>
      </p:sp>
    </p:spTree>
    <p:extLst>
      <p:ext uri="{BB962C8B-B14F-4D97-AF65-F5344CB8AC3E}">
        <p14:creationId xmlns:p14="http://schemas.microsoft.com/office/powerpoint/2010/main" val="549357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42621"/>
            <a:ext cx="6752835" cy="334962"/>
          </a:xfrm>
        </p:spPr>
        <p:txBody>
          <a:bodyPr>
            <a:normAutofit fontScale="90000"/>
          </a:bodyPr>
          <a:lstStyle/>
          <a:p>
            <a:r>
              <a:rPr lang="en-US" dirty="0">
                <a:solidFill>
                  <a:srgbClr val="800000"/>
                </a:solidFill>
              </a:rPr>
              <a:t>Talk summary </a:t>
            </a:r>
          </a:p>
        </p:txBody>
      </p:sp>
      <p:sp>
        <p:nvSpPr>
          <p:cNvPr id="3" name="Content Placeholder 2"/>
          <p:cNvSpPr>
            <a:spLocks noGrp="1"/>
          </p:cNvSpPr>
          <p:nvPr>
            <p:ph idx="1"/>
          </p:nvPr>
        </p:nvSpPr>
        <p:spPr>
          <a:xfrm>
            <a:off x="1195581" y="1391133"/>
            <a:ext cx="6752835" cy="4022550"/>
          </a:xfrm>
        </p:spPr>
        <p:txBody>
          <a:bodyPr>
            <a:normAutofit/>
          </a:bodyPr>
          <a:lstStyle/>
          <a:p>
            <a:r>
              <a:rPr lang="en-US" dirty="0"/>
              <a:t>The CLFV processes in the muon sector</a:t>
            </a:r>
          </a:p>
          <a:p>
            <a:r>
              <a:rPr lang="en-US" dirty="0">
                <a:sym typeface="Wingdings"/>
              </a:rPr>
              <a:t>The conversion process</a:t>
            </a:r>
          </a:p>
          <a:p>
            <a:r>
              <a:rPr lang="en-US" dirty="0">
                <a:sym typeface="Wingdings"/>
              </a:rPr>
              <a:t>Physics Reach of Mu2e</a:t>
            </a:r>
          </a:p>
          <a:p>
            <a:r>
              <a:rPr lang="en-US" dirty="0">
                <a:sym typeface="Wingdings"/>
              </a:rPr>
              <a:t>Mu2e technique and Mu2e status</a:t>
            </a:r>
          </a:p>
          <a:p>
            <a:r>
              <a:rPr lang="en-US" dirty="0">
                <a:sym typeface="Wingdings"/>
              </a:rPr>
              <a:t>Mu2e-II prospects </a:t>
            </a:r>
          </a:p>
          <a:p>
            <a:r>
              <a:rPr lang="en-US" dirty="0">
                <a:sym typeface="Wingdings"/>
              </a:rPr>
              <a:t>Far future for high intensity Muons @ FNAL</a:t>
            </a:r>
          </a:p>
        </p:txBody>
      </p:sp>
      <p:sp>
        <p:nvSpPr>
          <p:cNvPr id="4" name="Date Placeholder 3"/>
          <p:cNvSpPr>
            <a:spLocks noGrp="1"/>
          </p:cNvSpPr>
          <p:nvPr>
            <p:ph type="dt" sz="half" idx="10"/>
          </p:nvPr>
        </p:nvSpPr>
        <p:spPr>
          <a:xfrm>
            <a:off x="254000" y="6485467"/>
            <a:ext cx="1629229" cy="236008"/>
          </a:xfrm>
        </p:spPr>
        <p:txBody>
          <a:bodyPr/>
          <a:lstStyle/>
          <a:p>
            <a:r>
              <a:rPr lang="it-IT"/>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p:cNvSpPr txBox="1">
            <a:spLocks/>
          </p:cNvSpPr>
          <p:nvPr/>
        </p:nvSpPr>
        <p:spPr>
          <a:xfrm>
            <a:off x="6659127"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7" name="Slide Number Placeholder 6"/>
          <p:cNvSpPr>
            <a:spLocks noGrp="1"/>
          </p:cNvSpPr>
          <p:nvPr>
            <p:ph type="sldNum" sz="quarter" idx="12"/>
          </p:nvPr>
        </p:nvSpPr>
        <p:spPr/>
        <p:txBody>
          <a:bodyPr/>
          <a:lstStyle/>
          <a:p>
            <a:fld id="{AB3C1F1C-F708-3F4B-8ECB-6D467F0718B5}" type="slidenum">
              <a:rPr lang="en-US" smtClean="0"/>
              <a:pPr/>
              <a:t>1</a:t>
            </a:fld>
            <a:endParaRPr lang="en-US" dirty="0"/>
          </a:p>
        </p:txBody>
      </p:sp>
    </p:spTree>
    <p:extLst>
      <p:ext uri="{BB962C8B-B14F-4D97-AF65-F5344CB8AC3E}">
        <p14:creationId xmlns:p14="http://schemas.microsoft.com/office/powerpoint/2010/main" val="222595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42F5C89-31DB-293D-CF3A-60652D458A1A}"/>
              </a:ext>
            </a:extLst>
          </p:cNvPr>
          <p:cNvSpPr>
            <a:spLocks noGrp="1"/>
          </p:cNvSpPr>
          <p:nvPr>
            <p:ph type="dt" sz="half" idx="10"/>
          </p:nvPr>
        </p:nvSpPr>
        <p:spPr>
          <a:xfrm>
            <a:off x="254000" y="6485467"/>
            <a:ext cx="1465072" cy="236008"/>
          </a:xfrm>
        </p:spPr>
        <p:txBody>
          <a:bodyPr/>
          <a:lstStyle/>
          <a:p>
            <a:r>
              <a:rPr lang="it-IT"/>
              <a:t>11 November 2022</a:t>
            </a:r>
            <a:endParaRPr lang="en-US" dirty="0"/>
          </a:p>
        </p:txBody>
      </p:sp>
      <p:sp>
        <p:nvSpPr>
          <p:cNvPr id="5" name="Footer Placeholder 4">
            <a:extLst>
              <a:ext uri="{FF2B5EF4-FFF2-40B4-BE49-F238E27FC236}">
                <a16:creationId xmlns:a16="http://schemas.microsoft.com/office/drawing/2014/main" id="{1292A7F9-76CF-D38C-D187-016EE7168383}"/>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79591744-974A-E30D-9354-ABF346C70A3B}"/>
              </a:ext>
            </a:extLst>
          </p:cNvPr>
          <p:cNvSpPr>
            <a:spLocks noGrp="1"/>
          </p:cNvSpPr>
          <p:nvPr>
            <p:ph type="sldNum" sz="quarter" idx="12"/>
          </p:nvPr>
        </p:nvSpPr>
        <p:spPr/>
        <p:txBody>
          <a:bodyPr/>
          <a:lstStyle/>
          <a:p>
            <a:fld id="{AB3C1F1C-F708-3F4B-8ECB-6D467F0718B5}" type="slidenum">
              <a:rPr lang="en-US" smtClean="0"/>
              <a:pPr/>
              <a:t>19</a:t>
            </a:fld>
            <a:endParaRPr lang="en-US" dirty="0"/>
          </a:p>
        </p:txBody>
      </p:sp>
      <p:sp>
        <p:nvSpPr>
          <p:cNvPr id="3" name="TextBox 2">
            <a:extLst>
              <a:ext uri="{FF2B5EF4-FFF2-40B4-BE49-F238E27FC236}">
                <a16:creationId xmlns:a16="http://schemas.microsoft.com/office/drawing/2014/main" id="{BE292C63-E401-912A-5F06-30417FCCF9CE}"/>
              </a:ext>
            </a:extLst>
          </p:cNvPr>
          <p:cNvSpPr txBox="1"/>
          <p:nvPr/>
        </p:nvSpPr>
        <p:spPr>
          <a:xfrm>
            <a:off x="0" y="869877"/>
            <a:ext cx="9200276" cy="5355312"/>
          </a:xfrm>
          <a:prstGeom prst="rect">
            <a:avLst/>
          </a:prstGeom>
          <a:noFill/>
        </p:spPr>
        <p:txBody>
          <a:bodyPr wrap="none" rtlCol="0">
            <a:spAutoFit/>
          </a:bodyPr>
          <a:lstStyle/>
          <a:p>
            <a:pPr marL="285750" indent="-285750">
              <a:buFont typeface="Arial" panose="020B0604020202020204" pitchFamily="34" charset="0"/>
              <a:buChar char="•"/>
            </a:pPr>
            <a:r>
              <a:rPr lang="en-IT" dirty="0"/>
              <a:t>Foreseen and planned as an upgrade, </a:t>
            </a:r>
            <a:r>
              <a:rPr lang="en-IT" b="1" dirty="0"/>
              <a:t>Mu2e-II will recycle most of the existing infrastructure</a:t>
            </a:r>
          </a:p>
          <a:p>
            <a:pPr marL="285750" indent="-285750">
              <a:buFont typeface="Arial" panose="020B0604020202020204" pitchFamily="34" charset="0"/>
              <a:buChar char="•"/>
            </a:pPr>
            <a:r>
              <a:rPr lang="en-IT" dirty="0"/>
              <a:t>However large changes/progresses have to be done both on the detector  and</a:t>
            </a:r>
          </a:p>
          <a:p>
            <a:r>
              <a:rPr lang="en-IT" dirty="0"/>
              <a:t>      on the beam structure, </a:t>
            </a:r>
            <a:r>
              <a:rPr lang="en-IT" b="1" dirty="0">
                <a:solidFill>
                  <a:srgbClr val="C00000"/>
                </a:solidFill>
              </a:rPr>
              <a:t>to tolerate x 10 more beam power (i.e. heat, TID and neutrons)</a:t>
            </a:r>
          </a:p>
          <a:p>
            <a:endParaRPr lang="en-IT" b="1" dirty="0">
              <a:solidFill>
                <a:srgbClr val="C00000"/>
              </a:solidFill>
            </a:endParaRPr>
          </a:p>
          <a:p>
            <a:pPr marL="285750" indent="-285750">
              <a:buFont typeface="Wingdings" pitchFamily="2" charset="2"/>
              <a:buChar char="ü"/>
            </a:pPr>
            <a:r>
              <a:rPr lang="en-IT" dirty="0"/>
              <a:t>A new design of the target station and related cooling system is needed;</a:t>
            </a:r>
          </a:p>
          <a:p>
            <a:pPr marL="285750" indent="-285750">
              <a:buFont typeface="Wingdings" pitchFamily="2" charset="2"/>
              <a:buChar char="ü"/>
            </a:pPr>
            <a:r>
              <a:rPr lang="en-IT" dirty="0"/>
              <a:t>The Heat Radiation shield has to be changed from Bronze to Tungsten to reduce the</a:t>
            </a:r>
          </a:p>
          <a:p>
            <a:r>
              <a:rPr lang="en-IT" dirty="0"/>
              <a:t>      radiation dose on the PS superconducting coil;</a:t>
            </a:r>
          </a:p>
          <a:p>
            <a:pPr marL="285750" indent="-285750">
              <a:buFont typeface="Wingdings" pitchFamily="2" charset="2"/>
              <a:buChar char="ü"/>
            </a:pPr>
            <a:r>
              <a:rPr lang="en-IT" dirty="0"/>
              <a:t>Proton beam from 8 GeV to 800 MeV. Optimization of location for beam entering the PS</a:t>
            </a:r>
          </a:p>
          <a:p>
            <a:pPr marL="285750" indent="-285750">
              <a:buFont typeface="Wingdings" pitchFamily="2" charset="2"/>
              <a:buChar char="ü"/>
            </a:pPr>
            <a:r>
              <a:rPr lang="en-IT" b="1" dirty="0"/>
              <a:t> The tracker momentum resolution has to improve:</a:t>
            </a:r>
          </a:p>
          <a:p>
            <a:r>
              <a:rPr lang="en-IT" dirty="0"/>
              <a:t>         </a:t>
            </a:r>
            <a:r>
              <a:rPr lang="en-IT" dirty="0">
                <a:sym typeface="Wingdings" pitchFamily="2" charset="2"/>
              </a:rPr>
              <a:t> </a:t>
            </a:r>
            <a:r>
              <a:rPr lang="en-IT" b="1" dirty="0">
                <a:solidFill>
                  <a:srgbClr val="C00000"/>
                </a:solidFill>
                <a:sym typeface="Wingdings" pitchFamily="2" charset="2"/>
              </a:rPr>
              <a:t>“hard” candidate is reducing </a:t>
            </a:r>
            <a:r>
              <a:rPr lang="en-IT" b="1" dirty="0">
                <a:solidFill>
                  <a:srgbClr val="C00000"/>
                </a:solidFill>
              </a:rPr>
              <a:t>straw tube thickness from 15 to 8 um</a:t>
            </a:r>
          </a:p>
          <a:p>
            <a:r>
              <a:rPr lang="en-IT" dirty="0"/>
              <a:t>         </a:t>
            </a:r>
            <a:r>
              <a:rPr lang="en-IT" dirty="0">
                <a:sym typeface="Wingdings" pitchFamily="2" charset="2"/>
              </a:rPr>
              <a:t>  </a:t>
            </a:r>
            <a:r>
              <a:rPr lang="en-IT" dirty="0"/>
              <a:t>Alternatives are being proposed</a:t>
            </a:r>
          </a:p>
          <a:p>
            <a:pPr marL="285750" indent="-285750">
              <a:buFont typeface="Wingdings" pitchFamily="2" charset="2"/>
              <a:buChar char="ü"/>
            </a:pPr>
            <a:r>
              <a:rPr lang="en-IT" dirty="0"/>
              <a:t>Calorimeter has either to change crystals and/or drastically change sensors/FEE</a:t>
            </a:r>
          </a:p>
          <a:p>
            <a:pPr marL="285750" indent="-285750">
              <a:buFont typeface="Wingdings" pitchFamily="2" charset="2"/>
              <a:buChar char="ü"/>
            </a:pPr>
            <a:r>
              <a:rPr lang="en-IT" dirty="0"/>
              <a:t>CRV has to improve shielding and reconstruction efficiency</a:t>
            </a:r>
          </a:p>
          <a:p>
            <a:r>
              <a:rPr lang="en-IT" b="1" dirty="0"/>
              <a:t>Rad-Hardness of electronics and sensors have to be brought up to many M</a:t>
            </a:r>
            <a:r>
              <a:rPr lang="en-GB" b="1" dirty="0"/>
              <a:t>r</a:t>
            </a:r>
            <a:r>
              <a:rPr lang="en-IT" b="1" dirty="0"/>
              <a:t>ad level</a:t>
            </a:r>
          </a:p>
          <a:p>
            <a:endParaRPr lang="en-IT" dirty="0"/>
          </a:p>
          <a:p>
            <a:r>
              <a:rPr lang="en-IT" dirty="0">
                <a:sym typeface="Wingdings" pitchFamily="2" charset="2"/>
              </a:rPr>
              <a:t> </a:t>
            </a:r>
            <a:r>
              <a:rPr lang="en-IT" dirty="0"/>
              <a:t>If Mu2e has not observed a signal, Mu2e-II will increase by a large factor the sensitivity</a:t>
            </a:r>
          </a:p>
          <a:p>
            <a:endParaRPr lang="en-IT" dirty="0"/>
          </a:p>
          <a:p>
            <a:r>
              <a:rPr lang="en-IT" dirty="0">
                <a:sym typeface="Wingdings" pitchFamily="2" charset="2"/>
              </a:rPr>
              <a:t> </a:t>
            </a:r>
            <a:r>
              <a:rPr lang="en-IT" dirty="0"/>
              <a:t>If Mu2e has observed a signal, a better statistical determination will be carried out</a:t>
            </a:r>
          </a:p>
          <a:p>
            <a:r>
              <a:rPr lang="en-IT" dirty="0">
                <a:sym typeface="Wingdings" pitchFamily="2" charset="2"/>
              </a:rPr>
              <a:t> E</a:t>
            </a:r>
            <a:r>
              <a:rPr lang="en-IT" dirty="0"/>
              <a:t>xploring options of conversion on a different target (</a:t>
            </a:r>
            <a:r>
              <a:rPr lang="en-IT" dirty="0">
                <a:sym typeface="Wingdings" pitchFamily="2" charset="2"/>
              </a:rPr>
              <a:t>see next slide)</a:t>
            </a:r>
            <a:endParaRPr lang="en-IT" dirty="0"/>
          </a:p>
        </p:txBody>
      </p:sp>
      <p:sp>
        <p:nvSpPr>
          <p:cNvPr id="9" name="Title 1">
            <a:extLst>
              <a:ext uri="{FF2B5EF4-FFF2-40B4-BE49-F238E27FC236}">
                <a16:creationId xmlns:a16="http://schemas.microsoft.com/office/drawing/2014/main" id="{4AE147B5-025F-EDC4-761F-83D0EA673D78}"/>
              </a:ext>
            </a:extLst>
          </p:cNvPr>
          <p:cNvSpPr txBox="1">
            <a:spLocks/>
          </p:cNvSpPr>
          <p:nvPr/>
        </p:nvSpPr>
        <p:spPr>
          <a:xfrm>
            <a:off x="4572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Mu2e-II hot items and reach</a:t>
            </a:r>
          </a:p>
        </p:txBody>
      </p:sp>
    </p:spTree>
    <p:extLst>
      <p:ext uri="{BB962C8B-B14F-4D97-AF65-F5344CB8AC3E}">
        <p14:creationId xmlns:p14="http://schemas.microsoft.com/office/powerpoint/2010/main" val="4173377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FA407B-EB46-3B67-084F-4462D27756A9}"/>
              </a:ext>
            </a:extLst>
          </p:cNvPr>
          <p:cNvSpPr>
            <a:spLocks noGrp="1"/>
          </p:cNvSpPr>
          <p:nvPr>
            <p:ph idx="1"/>
          </p:nvPr>
        </p:nvSpPr>
        <p:spPr>
          <a:xfrm>
            <a:off x="254001" y="4290419"/>
            <a:ext cx="8766014" cy="2021433"/>
          </a:xfrm>
        </p:spPr>
        <p:txBody>
          <a:bodyPr>
            <a:noAutofit/>
          </a:bodyPr>
          <a:lstStyle/>
          <a:p>
            <a:r>
              <a:rPr lang="en-IT" sz="1600" dirty="0"/>
              <a:t>In Mu2e-II the test will be limited to Ti/Li since the decay time decrease quickly with Z. </a:t>
            </a:r>
          </a:p>
          <a:p>
            <a:r>
              <a:rPr lang="en-IT" sz="1600" dirty="0"/>
              <a:t>Bound muon lifetime goes from 825 to ~ 300 ns on Ti, close to beam pulse sizes and too</a:t>
            </a:r>
          </a:p>
          <a:p>
            <a:pPr marL="0" indent="0">
              <a:buNone/>
            </a:pPr>
            <a:r>
              <a:rPr lang="en-IT" sz="1600" dirty="0"/>
              <a:t>    close to the RPC background. Tuning of beam expected to handle these cases  </a:t>
            </a:r>
          </a:p>
          <a:p>
            <a:r>
              <a:rPr lang="en-IT" sz="1600" dirty="0"/>
              <a:t>However, </a:t>
            </a:r>
            <a:r>
              <a:rPr lang="en-IT" sz="1600" b="1" dirty="0"/>
              <a:t>it will be impossible to test the “golden” cases (Au/Pb)</a:t>
            </a:r>
            <a:r>
              <a:rPr lang="en-IT" sz="1600" dirty="0"/>
              <a:t> where signal rate differs substantially   among different models.</a:t>
            </a:r>
          </a:p>
          <a:p>
            <a:r>
              <a:rPr lang="en-IT" sz="1600" dirty="0"/>
              <a:t>New strategy needed. </a:t>
            </a:r>
          </a:p>
          <a:p>
            <a:r>
              <a:rPr lang="en-IT" sz="1600" dirty="0"/>
              <a:t>We need to improve muon beam statistics with short pulses reducing the prompt background</a:t>
            </a:r>
          </a:p>
        </p:txBody>
      </p:sp>
      <p:sp>
        <p:nvSpPr>
          <p:cNvPr id="4" name="Date Placeholder 3">
            <a:extLst>
              <a:ext uri="{FF2B5EF4-FFF2-40B4-BE49-F238E27FC236}">
                <a16:creationId xmlns:a16="http://schemas.microsoft.com/office/drawing/2014/main" id="{C42F5C89-31DB-293D-CF3A-60652D458A1A}"/>
              </a:ext>
            </a:extLst>
          </p:cNvPr>
          <p:cNvSpPr>
            <a:spLocks noGrp="1"/>
          </p:cNvSpPr>
          <p:nvPr>
            <p:ph type="dt" sz="half" idx="10"/>
          </p:nvPr>
        </p:nvSpPr>
        <p:spPr>
          <a:xfrm>
            <a:off x="254000" y="6498719"/>
            <a:ext cx="1501648" cy="236008"/>
          </a:xfrm>
        </p:spPr>
        <p:txBody>
          <a:bodyPr/>
          <a:lstStyle/>
          <a:p>
            <a:r>
              <a:rPr lang="it-IT"/>
              <a:t>11 November 2022</a:t>
            </a:r>
            <a:endParaRPr lang="en-US" dirty="0"/>
          </a:p>
        </p:txBody>
      </p:sp>
      <p:sp>
        <p:nvSpPr>
          <p:cNvPr id="5" name="Footer Placeholder 4">
            <a:extLst>
              <a:ext uri="{FF2B5EF4-FFF2-40B4-BE49-F238E27FC236}">
                <a16:creationId xmlns:a16="http://schemas.microsoft.com/office/drawing/2014/main" id="{1292A7F9-76CF-D38C-D187-016EE7168383}"/>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79591744-974A-E30D-9354-ABF346C70A3B}"/>
              </a:ext>
            </a:extLst>
          </p:cNvPr>
          <p:cNvSpPr>
            <a:spLocks noGrp="1"/>
          </p:cNvSpPr>
          <p:nvPr>
            <p:ph type="sldNum" sz="quarter" idx="12"/>
          </p:nvPr>
        </p:nvSpPr>
        <p:spPr/>
        <p:txBody>
          <a:bodyPr/>
          <a:lstStyle/>
          <a:p>
            <a:fld id="{AB3C1F1C-F708-3F4B-8ECB-6D467F0718B5}" type="slidenum">
              <a:rPr lang="en-US" smtClean="0"/>
              <a:pPr/>
              <a:t>20</a:t>
            </a:fld>
            <a:endParaRPr lang="en-US" dirty="0"/>
          </a:p>
        </p:txBody>
      </p:sp>
      <p:pic>
        <p:nvPicPr>
          <p:cNvPr id="7" name="Picture 6">
            <a:extLst>
              <a:ext uri="{FF2B5EF4-FFF2-40B4-BE49-F238E27FC236}">
                <a16:creationId xmlns:a16="http://schemas.microsoft.com/office/drawing/2014/main" id="{43B3D9E9-8878-1535-946C-F4E9E8F2976E}"/>
              </a:ext>
            </a:extLst>
          </p:cNvPr>
          <p:cNvPicPr>
            <a:picLocks noChangeAspect="1"/>
          </p:cNvPicPr>
          <p:nvPr/>
        </p:nvPicPr>
        <p:blipFill rotWithShape="1">
          <a:blip r:embed="rId2"/>
          <a:srcRect r="892" b="17369"/>
          <a:stretch/>
        </p:blipFill>
        <p:spPr>
          <a:xfrm>
            <a:off x="0" y="885521"/>
            <a:ext cx="5284922" cy="3469503"/>
          </a:xfrm>
          <a:prstGeom prst="rect">
            <a:avLst/>
          </a:prstGeom>
        </p:spPr>
      </p:pic>
      <p:pic>
        <p:nvPicPr>
          <p:cNvPr id="8" name="Picture 7">
            <a:extLst>
              <a:ext uri="{FF2B5EF4-FFF2-40B4-BE49-F238E27FC236}">
                <a16:creationId xmlns:a16="http://schemas.microsoft.com/office/drawing/2014/main" id="{5C62A9A3-5880-8158-435E-1896D01BDBC5}"/>
              </a:ext>
            </a:extLst>
          </p:cNvPr>
          <p:cNvPicPr>
            <a:picLocks noChangeAspect="1"/>
          </p:cNvPicPr>
          <p:nvPr/>
        </p:nvPicPr>
        <p:blipFill>
          <a:blip r:embed="rId3"/>
          <a:stretch>
            <a:fillRect/>
          </a:stretch>
        </p:blipFill>
        <p:spPr>
          <a:xfrm>
            <a:off x="5858360" y="885521"/>
            <a:ext cx="3161654" cy="3161654"/>
          </a:xfrm>
          <a:prstGeom prst="rect">
            <a:avLst/>
          </a:prstGeom>
        </p:spPr>
      </p:pic>
      <p:sp>
        <p:nvSpPr>
          <p:cNvPr id="11" name="Title 1">
            <a:extLst>
              <a:ext uri="{FF2B5EF4-FFF2-40B4-BE49-F238E27FC236}">
                <a16:creationId xmlns:a16="http://schemas.microsoft.com/office/drawing/2014/main" id="{7AAF76ED-95FD-67E4-75A3-3B2E2C825CA6}"/>
              </a:ext>
            </a:extLst>
          </p:cNvPr>
          <p:cNvSpPr txBox="1">
            <a:spLocks/>
          </p:cNvSpPr>
          <p:nvPr/>
        </p:nvSpPr>
        <p:spPr>
          <a:xfrm>
            <a:off x="4572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Mu2e-II and target choice</a:t>
            </a:r>
          </a:p>
        </p:txBody>
      </p:sp>
    </p:spTree>
    <p:extLst>
      <p:ext uri="{BB962C8B-B14F-4D97-AF65-F5344CB8AC3E}">
        <p14:creationId xmlns:p14="http://schemas.microsoft.com/office/powerpoint/2010/main" val="2411016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FD0645-847F-F601-1E3B-5B918C4ABECC}"/>
              </a:ext>
            </a:extLst>
          </p:cNvPr>
          <p:cNvSpPr>
            <a:spLocks noGrp="1"/>
          </p:cNvSpPr>
          <p:nvPr>
            <p:ph idx="1"/>
          </p:nvPr>
        </p:nvSpPr>
        <p:spPr>
          <a:xfrm>
            <a:off x="457200" y="747713"/>
            <a:ext cx="8432800" cy="5680957"/>
          </a:xfrm>
        </p:spPr>
        <p:txBody>
          <a:bodyPr>
            <a:normAutofit/>
          </a:bodyPr>
          <a:lstStyle/>
          <a:p>
            <a:pPr marL="0" indent="0">
              <a:buNone/>
            </a:pPr>
            <a:r>
              <a:rPr lang="en-IT" sz="1800" dirty="0"/>
              <a:t>Next generation Muon Faciliy (AMF=Advanced Muon Facility) </a:t>
            </a:r>
          </a:p>
          <a:p>
            <a:pPr marL="0" indent="0">
              <a:buNone/>
            </a:pPr>
            <a:r>
              <a:rPr lang="en-IT" sz="1800" dirty="0"/>
              <a:t>				</a:t>
            </a:r>
            <a:r>
              <a:rPr lang="en-IT" sz="1800" b="1" dirty="0">
                <a:solidFill>
                  <a:srgbClr val="C00000"/>
                </a:solidFill>
              </a:rPr>
              <a:t>ArXiv: 2203.08278 [Hep-ex] Mar 2022</a:t>
            </a:r>
          </a:p>
          <a:p>
            <a:pPr>
              <a:buFont typeface="Wingdings" pitchFamily="2" charset="2"/>
              <a:buChar char="ü"/>
            </a:pPr>
            <a:r>
              <a:rPr lang="en-IT" sz="1800" dirty="0"/>
              <a:t>Use PIP-II accelerator to create the most intense </a:t>
            </a:r>
            <a:r>
              <a:rPr lang="en-IT" sz="1800" dirty="0">
                <a:latin typeface="Symbol" pitchFamily="2" charset="2"/>
              </a:rPr>
              <a:t>m</a:t>
            </a:r>
            <a:r>
              <a:rPr lang="en-IT" sz="1800" dirty="0"/>
              <a:t>-/</a:t>
            </a:r>
            <a:r>
              <a:rPr lang="en-IT" sz="1800" dirty="0">
                <a:latin typeface="Symbol" pitchFamily="2" charset="2"/>
              </a:rPr>
              <a:t>m</a:t>
            </a:r>
            <a:r>
              <a:rPr lang="en-IT" sz="1800" dirty="0"/>
              <a:t>+ beams in the world.</a:t>
            </a:r>
          </a:p>
          <a:p>
            <a:pPr>
              <a:buFont typeface="Wingdings" pitchFamily="2" charset="2"/>
              <a:buChar char="ü"/>
            </a:pPr>
            <a:r>
              <a:rPr lang="en-IT" sz="1800" dirty="0"/>
              <a:t>Synergy with muon collider work for accelerator point of view and possibility to build @ FNAL:</a:t>
            </a:r>
          </a:p>
          <a:p>
            <a:pPr marL="457200" indent="-457200">
              <a:buAutoNum type="arabicPeriod"/>
            </a:pPr>
            <a:r>
              <a:rPr lang="en-GB" sz="1800" dirty="0"/>
              <a:t>E</a:t>
            </a:r>
            <a:r>
              <a:rPr lang="en-IT" sz="1800" dirty="0"/>
              <a:t>xperiments for muon CLFV</a:t>
            </a:r>
          </a:p>
          <a:p>
            <a:pPr marL="457200" indent="-457200">
              <a:buAutoNum type="arabicPeriod"/>
            </a:pPr>
            <a:r>
              <a:rPr lang="en-GB" sz="1800" dirty="0"/>
              <a:t>M</a:t>
            </a:r>
            <a:r>
              <a:rPr lang="en-IT" sz="1800" dirty="0"/>
              <a:t>uonium-antimuonium transition</a:t>
            </a:r>
          </a:p>
          <a:p>
            <a:pPr marL="457200" indent="-457200">
              <a:buAutoNum type="arabicPeriod"/>
            </a:pPr>
            <a:r>
              <a:rPr lang="en-IT" sz="1800" dirty="0"/>
              <a:t>A storage ring for muon EDM</a:t>
            </a:r>
          </a:p>
          <a:p>
            <a:pPr marL="0" indent="0">
              <a:buNone/>
            </a:pPr>
            <a:endParaRPr lang="en-IT" sz="1800" dirty="0"/>
          </a:p>
          <a:p>
            <a:pPr marL="0" indent="0">
              <a:buNone/>
            </a:pPr>
            <a:endParaRPr lang="en-IT" sz="1800" dirty="0"/>
          </a:p>
          <a:p>
            <a:pPr marL="0" indent="0">
              <a:buNone/>
            </a:pPr>
            <a:r>
              <a:rPr lang="en-IT" sz="1800" dirty="0"/>
              <a:t>For CLFV all three CLFV muon modes considered:</a:t>
            </a:r>
          </a:p>
          <a:p>
            <a:pPr marL="0" indent="0">
              <a:buNone/>
            </a:pPr>
            <a:r>
              <a:rPr lang="en-IT" sz="1800" dirty="0"/>
              <a:t>-  </a:t>
            </a:r>
            <a:r>
              <a:rPr lang="en-GB" sz="1800" dirty="0"/>
              <a:t>P</a:t>
            </a:r>
            <a:r>
              <a:rPr lang="en-IT" sz="1800" dirty="0"/>
              <a:t>roton beam of 1 MW (cfr 8 kW/100 kW Mu2e, Mu2e-II)</a:t>
            </a:r>
          </a:p>
          <a:p>
            <a:pPr>
              <a:buFontTx/>
              <a:buChar char="-"/>
            </a:pPr>
            <a:r>
              <a:rPr lang="en-GB" sz="1800" dirty="0"/>
              <a:t>T</a:t>
            </a:r>
            <a:r>
              <a:rPr lang="en-IT" sz="1800" dirty="0"/>
              <a:t>wo new small rings for conversion, </a:t>
            </a:r>
            <a:r>
              <a:rPr lang="en-IT" sz="1800" i="1" dirty="0">
                <a:solidFill>
                  <a:srgbClr val="C00000"/>
                </a:solidFill>
              </a:rPr>
              <a:t>high Z targets (long storage time)</a:t>
            </a:r>
          </a:p>
          <a:p>
            <a:pPr marL="0" indent="0">
              <a:buNone/>
            </a:pPr>
            <a:r>
              <a:rPr lang="en-IT" sz="1800" dirty="0"/>
              <a:t>     and rate x100 Mu2e i.e.  </a:t>
            </a:r>
            <a:r>
              <a:rPr lang="en-IT" sz="1800" b="1" dirty="0">
                <a:solidFill>
                  <a:srgbClr val="C00000"/>
                </a:solidFill>
              </a:rPr>
              <a:t>muon conversion sensitivity at levels of 10</a:t>
            </a:r>
            <a:r>
              <a:rPr lang="en-IT" sz="1800" b="1" baseline="30000" dirty="0">
                <a:solidFill>
                  <a:srgbClr val="C00000"/>
                </a:solidFill>
              </a:rPr>
              <a:t>-19</a:t>
            </a:r>
          </a:p>
          <a:p>
            <a:pPr>
              <a:buFontTx/>
              <a:buChar char="-"/>
            </a:pPr>
            <a:r>
              <a:rPr lang="en-IT" sz="1800" dirty="0"/>
              <a:t>mu/sec rates x  100-1000  of HIMB, both for </a:t>
            </a:r>
            <a:r>
              <a:rPr lang="en-IT" sz="1800" dirty="0">
                <a:latin typeface="Symbol" pitchFamily="2" charset="2"/>
              </a:rPr>
              <a:t>m </a:t>
            </a:r>
            <a:r>
              <a:rPr lang="en-IT" sz="1800" dirty="0">
                <a:latin typeface="Symbol" pitchFamily="2" charset="2"/>
                <a:sym typeface="Wingdings" pitchFamily="2" charset="2"/>
              </a:rPr>
              <a:t> </a:t>
            </a:r>
            <a:r>
              <a:rPr lang="en-IT" sz="1800" dirty="0">
                <a:latin typeface="Arial" panose="020B0604020202020204" pitchFamily="34" charset="0"/>
                <a:cs typeface="Arial" panose="020B0604020202020204" pitchFamily="34" charset="0"/>
                <a:sym typeface="Wingdings" pitchFamily="2" charset="2"/>
              </a:rPr>
              <a:t>e</a:t>
            </a:r>
            <a:r>
              <a:rPr lang="en-IT" sz="1800" dirty="0">
                <a:latin typeface="Symbol" pitchFamily="2" charset="2"/>
                <a:sym typeface="Wingdings" pitchFamily="2" charset="2"/>
              </a:rPr>
              <a:t>g</a:t>
            </a:r>
            <a:r>
              <a:rPr lang="en-IT" sz="1800" dirty="0"/>
              <a:t>, </a:t>
            </a:r>
            <a:r>
              <a:rPr lang="en-IT" sz="1800" dirty="0">
                <a:latin typeface="Symbol" pitchFamily="2" charset="2"/>
              </a:rPr>
              <a:t>m </a:t>
            </a:r>
            <a:r>
              <a:rPr lang="en-IT" sz="1800" dirty="0">
                <a:latin typeface="Symbol" pitchFamily="2" charset="2"/>
                <a:sym typeface="Wingdings" pitchFamily="2" charset="2"/>
              </a:rPr>
              <a:t> </a:t>
            </a:r>
            <a:r>
              <a:rPr lang="en-IT" sz="1800" dirty="0"/>
              <a:t>eee</a:t>
            </a:r>
          </a:p>
          <a:p>
            <a:pPr>
              <a:buFontTx/>
              <a:buChar char="-"/>
            </a:pPr>
            <a:r>
              <a:rPr lang="en-IT" sz="1800" b="1" dirty="0"/>
              <a:t>Hope to get high priority level from next P5</a:t>
            </a:r>
          </a:p>
          <a:p>
            <a:pPr>
              <a:buFontTx/>
              <a:buChar char="-"/>
            </a:pPr>
            <a:r>
              <a:rPr lang="en-IT" sz="1800" b="1" dirty="0"/>
              <a:t>Snowmass reports are all published now</a:t>
            </a:r>
          </a:p>
        </p:txBody>
      </p:sp>
      <p:sp>
        <p:nvSpPr>
          <p:cNvPr id="4" name="Date Placeholder 3">
            <a:extLst>
              <a:ext uri="{FF2B5EF4-FFF2-40B4-BE49-F238E27FC236}">
                <a16:creationId xmlns:a16="http://schemas.microsoft.com/office/drawing/2014/main" id="{918EB2B1-514D-F816-0BBC-E7932D133819}"/>
              </a:ext>
            </a:extLst>
          </p:cNvPr>
          <p:cNvSpPr>
            <a:spLocks noGrp="1"/>
          </p:cNvSpPr>
          <p:nvPr>
            <p:ph type="dt" sz="half" idx="10"/>
          </p:nvPr>
        </p:nvSpPr>
        <p:spPr>
          <a:xfrm>
            <a:off x="254000" y="6485467"/>
            <a:ext cx="1562608" cy="236008"/>
          </a:xfrm>
        </p:spPr>
        <p:txBody>
          <a:bodyPr/>
          <a:lstStyle/>
          <a:p>
            <a:r>
              <a:rPr lang="it-IT"/>
              <a:t>11 November 2022</a:t>
            </a:r>
            <a:endParaRPr lang="en-US" dirty="0"/>
          </a:p>
        </p:txBody>
      </p:sp>
      <p:sp>
        <p:nvSpPr>
          <p:cNvPr id="5" name="Footer Placeholder 4">
            <a:extLst>
              <a:ext uri="{FF2B5EF4-FFF2-40B4-BE49-F238E27FC236}">
                <a16:creationId xmlns:a16="http://schemas.microsoft.com/office/drawing/2014/main" id="{18176EE5-EA3B-0DFB-6F13-442FB7889745}"/>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9C7EB523-2AF1-9F04-88D2-D470B1211A69}"/>
              </a:ext>
            </a:extLst>
          </p:cNvPr>
          <p:cNvSpPr>
            <a:spLocks noGrp="1"/>
          </p:cNvSpPr>
          <p:nvPr>
            <p:ph type="sldNum" sz="quarter" idx="12"/>
          </p:nvPr>
        </p:nvSpPr>
        <p:spPr/>
        <p:txBody>
          <a:bodyPr/>
          <a:lstStyle/>
          <a:p>
            <a:fld id="{AB3C1F1C-F708-3F4B-8ECB-6D467F0718B5}" type="slidenum">
              <a:rPr lang="en-US" smtClean="0"/>
              <a:pPr/>
              <a:t>21</a:t>
            </a:fld>
            <a:endParaRPr lang="en-US" dirty="0"/>
          </a:p>
        </p:txBody>
      </p:sp>
      <p:pic>
        <p:nvPicPr>
          <p:cNvPr id="7" name="Picture 6">
            <a:extLst>
              <a:ext uri="{FF2B5EF4-FFF2-40B4-BE49-F238E27FC236}">
                <a16:creationId xmlns:a16="http://schemas.microsoft.com/office/drawing/2014/main" id="{6DA9A8F1-D67F-E316-DF1E-14DD89B42722}"/>
              </a:ext>
            </a:extLst>
          </p:cNvPr>
          <p:cNvPicPr>
            <a:picLocks noChangeAspect="1"/>
          </p:cNvPicPr>
          <p:nvPr/>
        </p:nvPicPr>
        <p:blipFill>
          <a:blip r:embed="rId2"/>
          <a:stretch>
            <a:fillRect/>
          </a:stretch>
        </p:blipFill>
        <p:spPr>
          <a:xfrm>
            <a:off x="4642414" y="2157828"/>
            <a:ext cx="4498904" cy="1893478"/>
          </a:xfrm>
          <a:prstGeom prst="rect">
            <a:avLst/>
          </a:prstGeom>
        </p:spPr>
      </p:pic>
      <p:sp>
        <p:nvSpPr>
          <p:cNvPr id="8" name="Title 1">
            <a:extLst>
              <a:ext uri="{FF2B5EF4-FFF2-40B4-BE49-F238E27FC236}">
                <a16:creationId xmlns:a16="http://schemas.microsoft.com/office/drawing/2014/main" id="{3601D700-AB09-D3CF-DCDB-8981911B4412}"/>
              </a:ext>
            </a:extLst>
          </p:cNvPr>
          <p:cNvSpPr txBox="1">
            <a:spLocks/>
          </p:cNvSpPr>
          <p:nvPr/>
        </p:nvSpPr>
        <p:spPr>
          <a:xfrm>
            <a:off x="2540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AMF: a new generation muon program</a:t>
            </a:r>
          </a:p>
        </p:txBody>
      </p:sp>
    </p:spTree>
    <p:extLst>
      <p:ext uri="{BB962C8B-B14F-4D97-AF65-F5344CB8AC3E}">
        <p14:creationId xmlns:p14="http://schemas.microsoft.com/office/powerpoint/2010/main" val="2490472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54000" y="6485467"/>
            <a:ext cx="1684528" cy="236008"/>
          </a:xfrm>
        </p:spPr>
        <p:txBody>
          <a:bodyPr/>
          <a:lstStyle/>
          <a:p>
            <a:r>
              <a:rPr lang="it-IT"/>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3" name="Slide Number Placeholder 2"/>
          <p:cNvSpPr>
            <a:spLocks noGrp="1"/>
          </p:cNvSpPr>
          <p:nvPr>
            <p:ph type="sldNum" sz="quarter" idx="12"/>
          </p:nvPr>
        </p:nvSpPr>
        <p:spPr/>
        <p:txBody>
          <a:bodyPr/>
          <a:lstStyle/>
          <a:p>
            <a:fld id="{AB3C1F1C-F708-3F4B-8ECB-6D467F0718B5}" type="slidenum">
              <a:rPr lang="en-US" smtClean="0"/>
              <a:pPr/>
              <a:t>22</a:t>
            </a:fld>
            <a:endParaRPr lang="en-US" dirty="0"/>
          </a:p>
        </p:txBody>
      </p:sp>
      <p:sp>
        <p:nvSpPr>
          <p:cNvPr id="6" name="TextBox 5"/>
          <p:cNvSpPr txBox="1"/>
          <p:nvPr/>
        </p:nvSpPr>
        <p:spPr>
          <a:xfrm>
            <a:off x="134328" y="853156"/>
            <a:ext cx="8875341" cy="5632311"/>
          </a:xfrm>
          <a:prstGeom prst="rect">
            <a:avLst/>
          </a:prstGeom>
          <a:noFill/>
        </p:spPr>
        <p:txBody>
          <a:bodyPr wrap="square" rtlCol="0">
            <a:spAutoFit/>
          </a:bodyPr>
          <a:lstStyle/>
          <a:p>
            <a:pPr marL="342900" indent="-342900">
              <a:buFont typeface="Wingdings" pitchFamily="2" charset="2"/>
              <a:buChar char="ü"/>
            </a:pPr>
            <a:r>
              <a:rPr lang="en-US" dirty="0"/>
              <a:t>The muon conversion experiments, and in general CLFV searches in the muon sector, are excellent tools to look for new physics (BSM) since SM rates are NEGLIGIBLE </a:t>
            </a:r>
          </a:p>
          <a:p>
            <a:r>
              <a:rPr lang="en-US" dirty="0"/>
              <a:t>      (10</a:t>
            </a:r>
            <a:r>
              <a:rPr lang="en-US" baseline="30000" dirty="0"/>
              <a:t>-52</a:t>
            </a:r>
            <a:r>
              <a:rPr lang="en-US" dirty="0"/>
              <a:t> mu, 10</a:t>
            </a:r>
            <a:r>
              <a:rPr lang="en-US" baseline="30000" dirty="0"/>
              <a:t>-14</a:t>
            </a:r>
            <a:r>
              <a:rPr lang="en-US" dirty="0"/>
              <a:t> tau) and muons are copiously produced;</a:t>
            </a:r>
          </a:p>
          <a:p>
            <a:pPr marL="342900" indent="-342900">
              <a:buFont typeface="Wingdings" pitchFamily="2" charset="2"/>
              <a:buChar char="ü"/>
            </a:pPr>
            <a:endParaRPr lang="en-US" dirty="0"/>
          </a:p>
          <a:p>
            <a:pPr marL="342900" indent="-342900">
              <a:buFont typeface="Wingdings" pitchFamily="2" charset="2"/>
              <a:buChar char="ü"/>
            </a:pPr>
            <a:r>
              <a:rPr lang="en-US" dirty="0"/>
              <a:t>They belong to the Intensity Frontier searches and are complementary to searches @ high-energy colliders exploring a not directly accessible mass-scale of hundreds of </a:t>
            </a:r>
            <a:r>
              <a:rPr lang="en-US" dirty="0" err="1"/>
              <a:t>TeV</a:t>
            </a:r>
            <a:endParaRPr lang="en-US" dirty="0"/>
          </a:p>
          <a:p>
            <a:pPr algn="just"/>
            <a:endParaRPr lang="en-US" dirty="0"/>
          </a:p>
          <a:p>
            <a:pPr marL="342900" indent="-342900" algn="just">
              <a:buFont typeface="Wingdings" pitchFamily="2" charset="2"/>
              <a:buChar char="ü"/>
            </a:pPr>
            <a:r>
              <a:rPr lang="en-US" dirty="0"/>
              <a:t>Mu2e experiment is under construction and the commissioning and data taking </a:t>
            </a:r>
          </a:p>
          <a:p>
            <a:pPr algn="just"/>
            <a:r>
              <a:rPr lang="en-US" dirty="0"/>
              <a:t>       phases are approaching (2025-2027): Run I will improve existing limit of 1000, </a:t>
            </a:r>
          </a:p>
          <a:p>
            <a:pPr algn="just"/>
            <a:r>
              <a:rPr lang="en-US" dirty="0"/>
              <a:t>       Run-II (&gt; 2029) will go for 10000;</a:t>
            </a:r>
          </a:p>
          <a:p>
            <a:pPr marL="342900" indent="-342900" algn="just">
              <a:buFont typeface="Wingdings" pitchFamily="2" charset="2"/>
              <a:buChar char="ü"/>
            </a:pPr>
            <a:endParaRPr lang="en-US" dirty="0"/>
          </a:p>
          <a:p>
            <a:pPr marL="342900" indent="-342900" algn="just">
              <a:buFont typeface="Wingdings" pitchFamily="2" charset="2"/>
              <a:buChar char="ü"/>
            </a:pPr>
            <a:r>
              <a:rPr lang="en-US" dirty="0"/>
              <a:t>Mu2e-II will offer another improvement &gt; 10 on the reach but it will require to solve many problems and will limit the target scans to Titanium/Lithium.</a:t>
            </a:r>
          </a:p>
          <a:p>
            <a:pPr marL="342900" indent="-342900" algn="just">
              <a:buFont typeface="Wingdings" pitchFamily="2" charset="2"/>
              <a:buChar char="ü"/>
            </a:pPr>
            <a:endParaRPr lang="en-US" dirty="0"/>
          </a:p>
          <a:p>
            <a:pPr marL="342900" indent="-342900" algn="just">
              <a:buFont typeface="Wingdings" pitchFamily="2" charset="2"/>
              <a:buChar char="ü"/>
            </a:pPr>
            <a:r>
              <a:rPr lang="en-US" dirty="0"/>
              <a:t>A new facility is being proposed to run for very high intensity (AFM) looking for muon</a:t>
            </a:r>
          </a:p>
          <a:p>
            <a:pPr algn="just"/>
            <a:r>
              <a:rPr lang="en-US" dirty="0"/>
              <a:t>      beams for conversion for sensitivity down to  10</a:t>
            </a:r>
            <a:r>
              <a:rPr lang="en-US" baseline="30000" dirty="0"/>
              <a:t>-19</a:t>
            </a:r>
            <a:r>
              <a:rPr lang="en-US" dirty="0"/>
              <a:t>. </a:t>
            </a:r>
          </a:p>
          <a:p>
            <a:pPr algn="just"/>
            <a:r>
              <a:rPr lang="en-US" dirty="0">
                <a:sym typeface="Wingdings" pitchFamily="2" charset="2"/>
              </a:rPr>
              <a:t>      future particle physics US planning</a:t>
            </a:r>
            <a:r>
              <a:rPr lang="en-US" dirty="0"/>
              <a:t> will surely look at this proposal</a:t>
            </a:r>
          </a:p>
          <a:p>
            <a:pPr algn="just"/>
            <a:r>
              <a:rPr lang="en-US" dirty="0"/>
              <a:t>     </a:t>
            </a:r>
            <a:r>
              <a:rPr lang="en-US" dirty="0">
                <a:sym typeface="Wingdings" pitchFamily="2" charset="2"/>
              </a:rPr>
              <a:t> extreme option for very high intensity muon beams also at surface</a:t>
            </a:r>
            <a:endParaRPr lang="en-US" dirty="0"/>
          </a:p>
          <a:p>
            <a:pPr algn="just"/>
            <a:endParaRPr lang="en-US" b="1" dirty="0"/>
          </a:p>
          <a:p>
            <a:pPr algn="just"/>
            <a:r>
              <a:rPr lang="en-US" b="1" dirty="0"/>
              <a:t>     			Many opportunities for developing early stages collaborations</a:t>
            </a:r>
          </a:p>
        </p:txBody>
      </p:sp>
      <p:sp>
        <p:nvSpPr>
          <p:cNvPr id="9" name="Title 1">
            <a:extLst>
              <a:ext uri="{FF2B5EF4-FFF2-40B4-BE49-F238E27FC236}">
                <a16:creationId xmlns:a16="http://schemas.microsoft.com/office/drawing/2014/main" id="{64260C62-9C04-B517-8FB2-42C0A2807C87}"/>
              </a:ext>
            </a:extLst>
          </p:cNvPr>
          <p:cNvSpPr txBox="1">
            <a:spLocks/>
          </p:cNvSpPr>
          <p:nvPr/>
        </p:nvSpPr>
        <p:spPr>
          <a:xfrm>
            <a:off x="4572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Conclusions</a:t>
            </a:r>
          </a:p>
        </p:txBody>
      </p:sp>
    </p:spTree>
    <p:extLst>
      <p:ext uri="{BB962C8B-B14F-4D97-AF65-F5344CB8AC3E}">
        <p14:creationId xmlns:p14="http://schemas.microsoft.com/office/powerpoint/2010/main" val="3682923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20170877">
            <a:off x="2888199" y="2625535"/>
            <a:ext cx="3834973" cy="1644245"/>
          </a:xfrm>
          <a:solidFill>
            <a:srgbClr val="CCFFCC"/>
          </a:solidFill>
        </p:spPr>
        <p:txBody>
          <a:bodyPr>
            <a:noAutofit/>
          </a:bodyPr>
          <a:lstStyle/>
          <a:p>
            <a:pPr marL="0" indent="0" algn="ctr">
              <a:buNone/>
            </a:pPr>
            <a:r>
              <a:rPr lang="en-US" sz="4000" dirty="0"/>
              <a:t>ADDITIONAL </a:t>
            </a:r>
          </a:p>
          <a:p>
            <a:pPr marL="0" indent="0" algn="ctr">
              <a:buNone/>
            </a:pPr>
            <a:r>
              <a:rPr lang="en-US" sz="4000" dirty="0"/>
              <a:t>MATERIAL</a:t>
            </a:r>
          </a:p>
        </p:txBody>
      </p:sp>
      <p:sp>
        <p:nvSpPr>
          <p:cNvPr id="4" name="Date Placeholder 3"/>
          <p:cNvSpPr>
            <a:spLocks noGrp="1"/>
          </p:cNvSpPr>
          <p:nvPr>
            <p:ph type="dt" sz="half" idx="10"/>
          </p:nvPr>
        </p:nvSpPr>
        <p:spPr>
          <a:xfrm>
            <a:off x="254000" y="6485467"/>
            <a:ext cx="1489456" cy="236008"/>
          </a:xfrm>
        </p:spPr>
        <p:txBody>
          <a:bodyPr/>
          <a:lstStyle/>
          <a:p>
            <a:r>
              <a:rPr lang="it-IT" dirty="0"/>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p:cNvSpPr>
            <a:spLocks noGrp="1"/>
          </p:cNvSpPr>
          <p:nvPr>
            <p:ph type="sldNum" sz="quarter" idx="12"/>
          </p:nvPr>
        </p:nvSpPr>
        <p:spPr/>
        <p:txBody>
          <a:bodyPr/>
          <a:lstStyle/>
          <a:p>
            <a:fld id="{AB3C1F1C-F708-3F4B-8ECB-6D467F0718B5}" type="slidenum">
              <a:rPr lang="en-US" smtClean="0"/>
              <a:pPr/>
              <a:t>23</a:t>
            </a:fld>
            <a:endParaRPr lang="en-US" dirty="0"/>
          </a:p>
        </p:txBody>
      </p:sp>
    </p:spTree>
    <p:extLst>
      <p:ext uri="{BB962C8B-B14F-4D97-AF65-F5344CB8AC3E}">
        <p14:creationId xmlns:p14="http://schemas.microsoft.com/office/powerpoint/2010/main" val="3295448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EB691-1F85-A7A7-DAA2-C15FD251F7B6}"/>
              </a:ext>
            </a:extLst>
          </p:cNvPr>
          <p:cNvSpPr>
            <a:spLocks noGrp="1"/>
          </p:cNvSpPr>
          <p:nvPr>
            <p:ph type="title"/>
          </p:nvPr>
        </p:nvSpPr>
        <p:spPr/>
        <p:txBody>
          <a:bodyPr>
            <a:normAutofit fontScale="90000"/>
          </a:bodyPr>
          <a:lstStyle/>
          <a:p>
            <a:r>
              <a:rPr lang="en-IT" dirty="0"/>
              <a:t>Tracker information</a:t>
            </a:r>
          </a:p>
        </p:txBody>
      </p:sp>
      <p:sp>
        <p:nvSpPr>
          <p:cNvPr id="4" name="Date Placeholder 3">
            <a:extLst>
              <a:ext uri="{FF2B5EF4-FFF2-40B4-BE49-F238E27FC236}">
                <a16:creationId xmlns:a16="http://schemas.microsoft.com/office/drawing/2014/main" id="{35481445-4EA4-AF3F-773F-C1DD870278C2}"/>
              </a:ext>
            </a:extLst>
          </p:cNvPr>
          <p:cNvSpPr>
            <a:spLocks noGrp="1"/>
          </p:cNvSpPr>
          <p:nvPr>
            <p:ph type="dt" sz="half" idx="10"/>
          </p:nvPr>
        </p:nvSpPr>
        <p:spPr>
          <a:xfrm>
            <a:off x="254000" y="6485467"/>
            <a:ext cx="1672336" cy="236008"/>
          </a:xfrm>
        </p:spPr>
        <p:txBody>
          <a:bodyPr/>
          <a:lstStyle/>
          <a:p>
            <a:r>
              <a:rPr lang="it-IT"/>
              <a:t>11 November 2022</a:t>
            </a:r>
            <a:endParaRPr lang="en-US" dirty="0"/>
          </a:p>
        </p:txBody>
      </p:sp>
      <p:sp>
        <p:nvSpPr>
          <p:cNvPr id="5" name="Footer Placeholder 4">
            <a:extLst>
              <a:ext uri="{FF2B5EF4-FFF2-40B4-BE49-F238E27FC236}">
                <a16:creationId xmlns:a16="http://schemas.microsoft.com/office/drawing/2014/main" id="{6FF582AC-B5D2-00D3-23E9-836A9727B019}"/>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7F827F06-7793-A631-4C02-029560DF47F0}"/>
              </a:ext>
            </a:extLst>
          </p:cNvPr>
          <p:cNvSpPr>
            <a:spLocks noGrp="1"/>
          </p:cNvSpPr>
          <p:nvPr>
            <p:ph type="sldNum" sz="quarter" idx="12"/>
          </p:nvPr>
        </p:nvSpPr>
        <p:spPr/>
        <p:txBody>
          <a:bodyPr/>
          <a:lstStyle/>
          <a:p>
            <a:fld id="{AB3C1F1C-F708-3F4B-8ECB-6D467F0718B5}" type="slidenum">
              <a:rPr lang="en-US" smtClean="0"/>
              <a:pPr/>
              <a:t>24</a:t>
            </a:fld>
            <a:endParaRPr lang="en-US" dirty="0"/>
          </a:p>
        </p:txBody>
      </p:sp>
      <p:pic>
        <p:nvPicPr>
          <p:cNvPr id="7" name="Picture 6">
            <a:extLst>
              <a:ext uri="{FF2B5EF4-FFF2-40B4-BE49-F238E27FC236}">
                <a16:creationId xmlns:a16="http://schemas.microsoft.com/office/drawing/2014/main" id="{B562BE07-CED4-5EFD-6DC7-F0A60E0ED921}"/>
              </a:ext>
            </a:extLst>
          </p:cNvPr>
          <p:cNvPicPr>
            <a:picLocks noChangeAspect="1"/>
          </p:cNvPicPr>
          <p:nvPr/>
        </p:nvPicPr>
        <p:blipFill rotWithShape="1">
          <a:blip r:embed="rId2"/>
          <a:srcRect l="35066" t="42924" r="35880" b="31199"/>
          <a:stretch/>
        </p:blipFill>
        <p:spPr>
          <a:xfrm>
            <a:off x="4348598" y="825216"/>
            <a:ext cx="2583861" cy="1529151"/>
          </a:xfrm>
          <a:prstGeom prst="rect">
            <a:avLst/>
          </a:prstGeom>
        </p:spPr>
      </p:pic>
      <p:sp>
        <p:nvSpPr>
          <p:cNvPr id="8" name="Content Placeholder 5">
            <a:extLst>
              <a:ext uri="{FF2B5EF4-FFF2-40B4-BE49-F238E27FC236}">
                <a16:creationId xmlns:a16="http://schemas.microsoft.com/office/drawing/2014/main" id="{7B79D058-3367-A7D4-9356-5DF5A76CC033}"/>
              </a:ext>
            </a:extLst>
          </p:cNvPr>
          <p:cNvSpPr txBox="1">
            <a:spLocks/>
          </p:cNvSpPr>
          <p:nvPr/>
        </p:nvSpPr>
        <p:spPr>
          <a:xfrm>
            <a:off x="182880" y="2387668"/>
            <a:ext cx="8118909" cy="144560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Wingdings" charset="2"/>
              <a:buChar char="§"/>
            </a:pPr>
            <a:r>
              <a:rPr lang="en-US" sz="1400" dirty="0">
                <a:latin typeface="Arial"/>
                <a:cs typeface="Arial"/>
              </a:rPr>
              <a:t>&gt; 20,000 low-mass straw tubes, </a:t>
            </a:r>
            <a:r>
              <a:rPr lang="en-US" sz="1400" dirty="0">
                <a:latin typeface="Arial" charset="0"/>
                <a:ea typeface="Arial" charset="0"/>
                <a:cs typeface="Arial" charset="0"/>
              </a:rPr>
              <a:t>5 mm ∅, 33 </a:t>
            </a:r>
            <a:r>
              <a:rPr lang="en-US" sz="1400" dirty="0">
                <a:latin typeface="Symbol" charset="2"/>
                <a:ea typeface="Symbol" charset="2"/>
                <a:cs typeface="Symbol" charset="2"/>
              </a:rPr>
              <a:t>- </a:t>
            </a:r>
            <a:r>
              <a:rPr lang="en-US" sz="1400" dirty="0">
                <a:latin typeface="Arial" charset="0"/>
                <a:ea typeface="Arial" charset="0"/>
                <a:cs typeface="Arial" charset="0"/>
              </a:rPr>
              <a:t>117 cm length</a:t>
            </a:r>
          </a:p>
          <a:p>
            <a:pPr marL="285750" indent="-285750">
              <a:buFont typeface="Wingdings" charset="2"/>
              <a:buChar char="§"/>
            </a:pPr>
            <a:r>
              <a:rPr lang="en-US" sz="1400" dirty="0">
                <a:latin typeface="Arial" charset="0"/>
                <a:ea typeface="Arial" charset="0"/>
                <a:cs typeface="Arial" charset="0"/>
              </a:rPr>
              <a:t>15 </a:t>
            </a:r>
            <a:r>
              <a:rPr lang="en-US" sz="1400" dirty="0">
                <a:latin typeface="Symbol" charset="2"/>
                <a:ea typeface="Symbol" charset="2"/>
                <a:cs typeface="Symbol" charset="2"/>
              </a:rPr>
              <a:t>m</a:t>
            </a:r>
            <a:r>
              <a:rPr lang="en-US" sz="1400" dirty="0">
                <a:latin typeface="Arial" charset="0"/>
                <a:ea typeface="Arial" charset="0"/>
                <a:cs typeface="Arial" charset="0"/>
              </a:rPr>
              <a:t>m Mylar wall, 25 </a:t>
            </a:r>
            <a:r>
              <a:rPr lang="en-US" sz="1400" dirty="0">
                <a:latin typeface="Symbol" charset="2"/>
                <a:ea typeface="Symbol" charset="2"/>
                <a:cs typeface="Symbol" charset="2"/>
              </a:rPr>
              <a:t>m</a:t>
            </a:r>
            <a:r>
              <a:rPr lang="en-US" sz="1400" dirty="0">
                <a:latin typeface="Arial" charset="0"/>
                <a:ea typeface="Arial" charset="0"/>
                <a:cs typeface="Arial" charset="0"/>
              </a:rPr>
              <a:t>m Au-plated W wire, 80:20 Ar:CO</a:t>
            </a:r>
            <a:r>
              <a:rPr lang="en-US" sz="1400" baseline="-25000" dirty="0">
                <a:latin typeface="Arial" charset="0"/>
                <a:ea typeface="Arial" charset="0"/>
                <a:cs typeface="Arial" charset="0"/>
              </a:rPr>
              <a:t>2</a:t>
            </a:r>
            <a:r>
              <a:rPr lang="en-US" sz="1400" dirty="0">
                <a:latin typeface="Arial" charset="0"/>
                <a:ea typeface="Arial" charset="0"/>
                <a:cs typeface="Arial" charset="0"/>
              </a:rPr>
              <a:t> @ 1 atm</a:t>
            </a:r>
          </a:p>
          <a:p>
            <a:pPr marL="285750" indent="-285750">
              <a:buFont typeface="Wingdings" charset="2"/>
              <a:buChar char="§"/>
            </a:pPr>
            <a:r>
              <a:rPr lang="en-US" sz="1400" dirty="0">
                <a:latin typeface="Arial" charset="0"/>
                <a:ea typeface="Arial" charset="0"/>
                <a:cs typeface="Arial" charset="0"/>
              </a:rPr>
              <a:t>Dual-ended readout ➤ position along wire</a:t>
            </a:r>
            <a:endParaRPr lang="en-US" sz="1400" dirty="0">
              <a:latin typeface="Arial"/>
              <a:cs typeface="Arial"/>
            </a:endParaRPr>
          </a:p>
          <a:p>
            <a:pPr marL="285750" indent="-285750">
              <a:buFont typeface="Wingdings" charset="2"/>
              <a:buChar char="§"/>
            </a:pPr>
            <a:r>
              <a:rPr lang="en-US" sz="1400" dirty="0">
                <a:latin typeface="Arial" charset="0"/>
                <a:ea typeface="Arial" charset="0"/>
                <a:cs typeface="Arial" charset="0"/>
              </a:rPr>
              <a:t>Self-supporting panel consists of 2×48 straws, two staggered layers</a:t>
            </a:r>
          </a:p>
          <a:p>
            <a:pPr marL="285750" indent="-285750">
              <a:buFont typeface="Wingdings" charset="2"/>
              <a:buChar char="§"/>
            </a:pPr>
            <a:r>
              <a:rPr lang="en-US" sz="1400" dirty="0">
                <a:latin typeface="Arial" charset="0"/>
                <a:ea typeface="Arial" charset="0"/>
                <a:cs typeface="Arial" charset="0"/>
              </a:rPr>
              <a:t>Rotation of panels (stereo reconstruction) arranged in </a:t>
            </a:r>
            <a:r>
              <a:rPr lang="en-US" sz="1400" dirty="0">
                <a:latin typeface="Arial"/>
                <a:cs typeface="Arial"/>
              </a:rPr>
              <a:t>planes on stations </a:t>
            </a:r>
            <a:endParaRPr lang="en-US" sz="1400" dirty="0">
              <a:latin typeface="Arial" charset="0"/>
              <a:ea typeface="Arial" charset="0"/>
              <a:cs typeface="Arial" charset="0"/>
            </a:endParaRPr>
          </a:p>
        </p:txBody>
      </p:sp>
      <p:sp>
        <p:nvSpPr>
          <p:cNvPr id="9" name="TextBox 8">
            <a:extLst>
              <a:ext uri="{FF2B5EF4-FFF2-40B4-BE49-F238E27FC236}">
                <a16:creationId xmlns:a16="http://schemas.microsoft.com/office/drawing/2014/main" id="{FFDDA29F-D099-3E23-0969-1C8DA55B9D39}"/>
              </a:ext>
            </a:extLst>
          </p:cNvPr>
          <p:cNvSpPr txBox="1"/>
          <p:nvPr/>
        </p:nvSpPr>
        <p:spPr>
          <a:xfrm>
            <a:off x="43141" y="3755869"/>
            <a:ext cx="1568057" cy="584775"/>
          </a:xfrm>
          <a:prstGeom prst="rect">
            <a:avLst/>
          </a:prstGeom>
          <a:noFill/>
        </p:spPr>
        <p:txBody>
          <a:bodyPr wrap="none" rtlCol="0">
            <a:spAutoFit/>
          </a:bodyPr>
          <a:lstStyle/>
          <a:p>
            <a:pPr algn="ctr"/>
            <a:r>
              <a:rPr lang="en-US" sz="1600" b="1" dirty="0">
                <a:solidFill>
                  <a:schemeClr val="accent2">
                    <a:lumMod val="75000"/>
                  </a:schemeClr>
                </a:solidFill>
                <a:latin typeface="Comic Sans MS" pitchFamily="66" charset="0"/>
              </a:rPr>
              <a:t>Tracker Plane:</a:t>
            </a:r>
          </a:p>
          <a:p>
            <a:pPr algn="ctr"/>
            <a:r>
              <a:rPr lang="en-US" sz="1600" b="1" dirty="0">
                <a:solidFill>
                  <a:schemeClr val="accent2">
                    <a:lumMod val="75000"/>
                  </a:schemeClr>
                </a:solidFill>
                <a:latin typeface="Comic Sans MS" pitchFamily="66" charset="0"/>
              </a:rPr>
              <a:t>6 panels</a:t>
            </a:r>
          </a:p>
        </p:txBody>
      </p:sp>
      <p:sp>
        <p:nvSpPr>
          <p:cNvPr id="10" name="TextBox 9">
            <a:extLst>
              <a:ext uri="{FF2B5EF4-FFF2-40B4-BE49-F238E27FC236}">
                <a16:creationId xmlns:a16="http://schemas.microsoft.com/office/drawing/2014/main" id="{2D333E38-7AEC-0927-75B4-0511AA9163A6}"/>
              </a:ext>
            </a:extLst>
          </p:cNvPr>
          <p:cNvSpPr txBox="1"/>
          <p:nvPr/>
        </p:nvSpPr>
        <p:spPr>
          <a:xfrm>
            <a:off x="1628393" y="3764799"/>
            <a:ext cx="1792478" cy="584775"/>
          </a:xfrm>
          <a:prstGeom prst="rect">
            <a:avLst/>
          </a:prstGeom>
          <a:noFill/>
        </p:spPr>
        <p:txBody>
          <a:bodyPr wrap="none" rtlCol="0">
            <a:spAutoFit/>
          </a:bodyPr>
          <a:lstStyle/>
          <a:p>
            <a:pPr algn="ctr"/>
            <a:r>
              <a:rPr lang="en-US" sz="1600" b="1" dirty="0">
                <a:solidFill>
                  <a:schemeClr val="accent2">
                    <a:lumMod val="75000"/>
                  </a:schemeClr>
                </a:solidFill>
                <a:latin typeface="Comic Sans MS" pitchFamily="66" charset="0"/>
              </a:rPr>
              <a:t>Tracker Station:</a:t>
            </a:r>
          </a:p>
          <a:p>
            <a:pPr algn="ctr"/>
            <a:r>
              <a:rPr lang="en-US" sz="1600" b="1" dirty="0">
                <a:solidFill>
                  <a:schemeClr val="accent2">
                    <a:lumMod val="75000"/>
                  </a:schemeClr>
                </a:solidFill>
                <a:latin typeface="Comic Sans MS" pitchFamily="66" charset="0"/>
              </a:rPr>
              <a:t>2 rotated planes</a:t>
            </a:r>
          </a:p>
        </p:txBody>
      </p:sp>
      <p:sp>
        <p:nvSpPr>
          <p:cNvPr id="11" name="TextBox 10">
            <a:extLst>
              <a:ext uri="{FF2B5EF4-FFF2-40B4-BE49-F238E27FC236}">
                <a16:creationId xmlns:a16="http://schemas.microsoft.com/office/drawing/2014/main" id="{BF649D40-D907-74BE-0067-A03B06F85273}"/>
              </a:ext>
            </a:extLst>
          </p:cNvPr>
          <p:cNvSpPr txBox="1"/>
          <p:nvPr/>
        </p:nvSpPr>
        <p:spPr>
          <a:xfrm>
            <a:off x="5813043" y="3905802"/>
            <a:ext cx="2374793" cy="338554"/>
          </a:xfrm>
          <a:prstGeom prst="rect">
            <a:avLst/>
          </a:prstGeom>
          <a:noFill/>
        </p:spPr>
        <p:txBody>
          <a:bodyPr wrap="square" rtlCol="0">
            <a:spAutoFit/>
          </a:bodyPr>
          <a:lstStyle/>
          <a:p>
            <a:r>
              <a:rPr lang="en-US" sz="1600" b="1" dirty="0">
                <a:solidFill>
                  <a:schemeClr val="accent2">
                    <a:lumMod val="75000"/>
                  </a:schemeClr>
                </a:solidFill>
                <a:latin typeface="Comic Sans MS" pitchFamily="66" charset="0"/>
              </a:rPr>
              <a:t>Tracker: 18 stations</a:t>
            </a:r>
          </a:p>
        </p:txBody>
      </p:sp>
      <p:pic>
        <p:nvPicPr>
          <p:cNvPr id="12" name="Picture 4">
            <a:extLst>
              <a:ext uri="{FF2B5EF4-FFF2-40B4-BE49-F238E27FC236}">
                <a16:creationId xmlns:a16="http://schemas.microsoft.com/office/drawing/2014/main" id="{00D8DE26-740C-AE1C-46E0-88F194BDCB8E}"/>
              </a:ext>
            </a:extLst>
          </p:cNvPr>
          <p:cNvPicPr>
            <a:picLocks noChangeAspect="1" noChangeArrowheads="1"/>
          </p:cNvPicPr>
          <p:nvPr/>
        </p:nvPicPr>
        <p:blipFill>
          <a:blip r:embed="rId3"/>
          <a:srcRect t="8542" r="68864"/>
          <a:stretch>
            <a:fillRect/>
          </a:stretch>
        </p:blipFill>
        <p:spPr bwMode="auto">
          <a:xfrm>
            <a:off x="147532" y="4301165"/>
            <a:ext cx="1298971" cy="2131273"/>
          </a:xfrm>
          <a:prstGeom prst="rect">
            <a:avLst/>
          </a:prstGeom>
          <a:noFill/>
          <a:ln w="12700" cap="flat">
            <a:solidFill>
              <a:schemeClr val="tx1"/>
            </a:solidFill>
            <a:miter lim="800000"/>
            <a:headEnd/>
            <a:tailEnd/>
          </a:ln>
        </p:spPr>
      </p:pic>
      <p:sp>
        <p:nvSpPr>
          <p:cNvPr id="13" name="TextBox 12">
            <a:extLst>
              <a:ext uri="{FF2B5EF4-FFF2-40B4-BE49-F238E27FC236}">
                <a16:creationId xmlns:a16="http://schemas.microsoft.com/office/drawing/2014/main" id="{AFB5046B-0E0B-E58F-D329-50E24F01173D}"/>
              </a:ext>
            </a:extLst>
          </p:cNvPr>
          <p:cNvSpPr txBox="1"/>
          <p:nvPr/>
        </p:nvSpPr>
        <p:spPr>
          <a:xfrm rot="20936648">
            <a:off x="665571" y="4576430"/>
            <a:ext cx="587020" cy="276999"/>
          </a:xfrm>
          <a:prstGeom prst="rect">
            <a:avLst/>
          </a:prstGeom>
          <a:noFill/>
        </p:spPr>
        <p:txBody>
          <a:bodyPr wrap="none" rtlCol="0">
            <a:spAutoFit/>
          </a:bodyPr>
          <a:lstStyle/>
          <a:p>
            <a:r>
              <a:rPr lang="en-US" sz="1200" b="1" dirty="0">
                <a:solidFill>
                  <a:srgbClr val="FFFFFF"/>
                </a:solidFill>
                <a:latin typeface="Arial" charset="0"/>
                <a:ea typeface="Arial" charset="0"/>
                <a:cs typeface="Arial" charset="0"/>
              </a:rPr>
              <a:t>panel</a:t>
            </a:r>
          </a:p>
        </p:txBody>
      </p:sp>
      <p:pic>
        <p:nvPicPr>
          <p:cNvPr id="14" name="Picture 13">
            <a:extLst>
              <a:ext uri="{FF2B5EF4-FFF2-40B4-BE49-F238E27FC236}">
                <a16:creationId xmlns:a16="http://schemas.microsoft.com/office/drawing/2014/main" id="{5DEA407D-D532-70A5-64AA-9BD49AC4F611}"/>
              </a:ext>
            </a:extLst>
          </p:cNvPr>
          <p:cNvPicPr>
            <a:picLocks noChangeAspect="1"/>
          </p:cNvPicPr>
          <p:nvPr/>
        </p:nvPicPr>
        <p:blipFill rotWithShape="1">
          <a:blip r:embed="rId4"/>
          <a:srcRect l="73013" r="2219" b="2856"/>
          <a:stretch/>
        </p:blipFill>
        <p:spPr>
          <a:xfrm>
            <a:off x="1438191" y="4301166"/>
            <a:ext cx="2229409" cy="2131274"/>
          </a:xfrm>
          <a:prstGeom prst="rect">
            <a:avLst/>
          </a:prstGeom>
          <a:ln>
            <a:solidFill>
              <a:schemeClr val="tx1"/>
            </a:solidFill>
          </a:ln>
        </p:spPr>
      </p:pic>
      <p:sp>
        <p:nvSpPr>
          <p:cNvPr id="15" name="TextBox 14">
            <a:extLst>
              <a:ext uri="{FF2B5EF4-FFF2-40B4-BE49-F238E27FC236}">
                <a16:creationId xmlns:a16="http://schemas.microsoft.com/office/drawing/2014/main" id="{23893E6F-0DE6-5098-F955-52B73DA2E95E}"/>
              </a:ext>
            </a:extLst>
          </p:cNvPr>
          <p:cNvSpPr txBox="1"/>
          <p:nvPr/>
        </p:nvSpPr>
        <p:spPr>
          <a:xfrm>
            <a:off x="6931835" y="2683865"/>
            <a:ext cx="1064137" cy="369332"/>
          </a:xfrm>
          <a:prstGeom prst="rect">
            <a:avLst/>
          </a:prstGeom>
          <a:noFill/>
        </p:spPr>
        <p:txBody>
          <a:bodyPr wrap="none" rtlCol="0">
            <a:spAutoFit/>
          </a:bodyPr>
          <a:lstStyle/>
          <a:p>
            <a:r>
              <a:rPr lang="en-GB" b="1" dirty="0" err="1">
                <a:solidFill>
                  <a:schemeClr val="bg1"/>
                </a:solidFill>
              </a:rPr>
              <a:t>Trk</a:t>
            </a:r>
            <a:r>
              <a:rPr lang="en-GB" b="1" dirty="0">
                <a:solidFill>
                  <a:schemeClr val="bg1"/>
                </a:solidFill>
              </a:rPr>
              <a:t> panel</a:t>
            </a:r>
          </a:p>
        </p:txBody>
      </p:sp>
      <p:grpSp>
        <p:nvGrpSpPr>
          <p:cNvPr id="18" name="Group 17">
            <a:extLst>
              <a:ext uri="{FF2B5EF4-FFF2-40B4-BE49-F238E27FC236}">
                <a16:creationId xmlns:a16="http://schemas.microsoft.com/office/drawing/2014/main" id="{1A04427F-EBFF-73A7-3432-DD74ECC9C190}"/>
              </a:ext>
            </a:extLst>
          </p:cNvPr>
          <p:cNvGrpSpPr/>
          <p:nvPr/>
        </p:nvGrpSpPr>
        <p:grpSpPr>
          <a:xfrm>
            <a:off x="4137449" y="4263665"/>
            <a:ext cx="4222780" cy="1923552"/>
            <a:chOff x="3292827" y="3956520"/>
            <a:chExt cx="3683001" cy="1663828"/>
          </a:xfrm>
        </p:grpSpPr>
        <p:grpSp>
          <p:nvGrpSpPr>
            <p:cNvPr id="19" name="Group 18">
              <a:extLst>
                <a:ext uri="{FF2B5EF4-FFF2-40B4-BE49-F238E27FC236}">
                  <a16:creationId xmlns:a16="http://schemas.microsoft.com/office/drawing/2014/main" id="{E7A7B24B-3322-1BCD-6A68-D3AF412A411E}"/>
                </a:ext>
              </a:extLst>
            </p:cNvPr>
            <p:cNvGrpSpPr/>
            <p:nvPr/>
          </p:nvGrpSpPr>
          <p:grpSpPr>
            <a:xfrm rot="712457">
              <a:off x="3292827" y="3956520"/>
              <a:ext cx="3683001" cy="1663828"/>
              <a:chOff x="1295400" y="3379399"/>
              <a:chExt cx="7086600" cy="3326201"/>
            </a:xfrm>
          </p:grpSpPr>
          <p:pic>
            <p:nvPicPr>
              <p:cNvPr id="24" name="Picture 2">
                <a:extLst>
                  <a:ext uri="{FF2B5EF4-FFF2-40B4-BE49-F238E27FC236}">
                    <a16:creationId xmlns:a16="http://schemas.microsoft.com/office/drawing/2014/main" id="{285A3C7D-EB9C-12B1-372B-2C70A3A74AA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295400" y="3379399"/>
                <a:ext cx="7086600" cy="33262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94471A2-5682-162E-AF9D-83A86C0CCDA5}"/>
                  </a:ext>
                </a:extLst>
              </p:cNvPr>
              <p:cNvGrpSpPr/>
              <p:nvPr/>
            </p:nvGrpSpPr>
            <p:grpSpPr>
              <a:xfrm>
                <a:off x="1384300" y="5220315"/>
                <a:ext cx="5562600" cy="530914"/>
                <a:chOff x="1079500" y="5220315"/>
                <a:chExt cx="5562600" cy="530914"/>
              </a:xfrm>
            </p:grpSpPr>
            <p:cxnSp>
              <p:nvCxnSpPr>
                <p:cNvPr id="26" name="Straight Arrow Connector 25">
                  <a:extLst>
                    <a:ext uri="{FF2B5EF4-FFF2-40B4-BE49-F238E27FC236}">
                      <a16:creationId xmlns:a16="http://schemas.microsoft.com/office/drawing/2014/main" id="{0472D4B4-5791-B614-06F4-1499835AFE3D}"/>
                    </a:ext>
                  </a:extLst>
                </p:cNvPr>
                <p:cNvCxnSpPr/>
                <p:nvPr/>
              </p:nvCxnSpPr>
              <p:spPr>
                <a:xfrm>
                  <a:off x="1079500" y="5703499"/>
                  <a:ext cx="5562600" cy="0"/>
                </a:xfrm>
                <a:prstGeom prst="straightConnector1">
                  <a:avLst/>
                </a:prstGeom>
                <a:ln w="28575" cmpd="sng">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533DF3B-4354-18E2-847C-1B74A5B1C097}"/>
                    </a:ext>
                  </a:extLst>
                </p:cNvPr>
                <p:cNvSpPr txBox="1"/>
                <p:nvPr/>
              </p:nvSpPr>
              <p:spPr>
                <a:xfrm>
                  <a:off x="3197499" y="5220315"/>
                  <a:ext cx="1617348" cy="530914"/>
                </a:xfrm>
                <a:prstGeom prst="rect">
                  <a:avLst/>
                </a:prstGeom>
                <a:noFill/>
              </p:spPr>
              <p:txBody>
                <a:bodyPr wrap="none" rtlCol="0">
                  <a:spAutoFit/>
                </a:bodyPr>
                <a:lstStyle/>
                <a:p>
                  <a:r>
                    <a:rPr lang="en-US" sz="1600" dirty="0">
                      <a:solidFill>
                        <a:schemeClr val="bg1"/>
                      </a:solidFill>
                    </a:rPr>
                    <a:t>3.2 meters</a:t>
                  </a:r>
                </a:p>
              </p:txBody>
            </p:sp>
          </p:grpSp>
        </p:grpSp>
        <p:cxnSp>
          <p:nvCxnSpPr>
            <p:cNvPr id="20" name="Straight Arrow Connector 19">
              <a:extLst>
                <a:ext uri="{FF2B5EF4-FFF2-40B4-BE49-F238E27FC236}">
                  <a16:creationId xmlns:a16="http://schemas.microsoft.com/office/drawing/2014/main" id="{79C8914F-5106-FD9B-062E-3D6B6BE8E166}"/>
                </a:ext>
              </a:extLst>
            </p:cNvPr>
            <p:cNvCxnSpPr/>
            <p:nvPr/>
          </p:nvCxnSpPr>
          <p:spPr>
            <a:xfrm rot="712457">
              <a:off x="6368075" y="5110277"/>
              <a:ext cx="323475" cy="22844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A9715E2F-2DA3-69D1-7BEC-93DA67741797}"/>
                </a:ext>
              </a:extLst>
            </p:cNvPr>
            <p:cNvSpPr txBox="1"/>
            <p:nvPr/>
          </p:nvSpPr>
          <p:spPr>
            <a:xfrm rot="19632315">
              <a:off x="6142043" y="4808434"/>
              <a:ext cx="566181" cy="276999"/>
            </a:xfrm>
            <a:prstGeom prst="rect">
              <a:avLst/>
            </a:prstGeom>
            <a:noFill/>
          </p:spPr>
          <p:txBody>
            <a:bodyPr wrap="none" rtlCol="0">
              <a:spAutoFit/>
            </a:bodyPr>
            <a:lstStyle/>
            <a:p>
              <a:r>
                <a:rPr lang="en-US" sz="1200" dirty="0">
                  <a:solidFill>
                    <a:srgbClr val="FFFFFF"/>
                  </a:solidFill>
                </a:rPr>
                <a:t>38 cm</a:t>
              </a:r>
            </a:p>
          </p:txBody>
        </p:sp>
        <p:sp>
          <p:nvSpPr>
            <p:cNvPr id="22" name="TextBox 21">
              <a:extLst>
                <a:ext uri="{FF2B5EF4-FFF2-40B4-BE49-F238E27FC236}">
                  <a16:creationId xmlns:a16="http://schemas.microsoft.com/office/drawing/2014/main" id="{C67F8D53-F449-9079-EB36-C98C76A1066B}"/>
                </a:ext>
              </a:extLst>
            </p:cNvPr>
            <p:cNvSpPr txBox="1"/>
            <p:nvPr/>
          </p:nvSpPr>
          <p:spPr>
            <a:xfrm rot="2970565">
              <a:off x="6333469" y="5061747"/>
              <a:ext cx="566181" cy="276999"/>
            </a:xfrm>
            <a:prstGeom prst="rect">
              <a:avLst/>
            </a:prstGeom>
            <a:noFill/>
          </p:spPr>
          <p:txBody>
            <a:bodyPr wrap="none" rtlCol="0">
              <a:spAutoFit/>
            </a:bodyPr>
            <a:lstStyle/>
            <a:p>
              <a:r>
                <a:rPr lang="en-US" sz="1200" dirty="0">
                  <a:solidFill>
                    <a:srgbClr val="FFFFFF"/>
                  </a:solidFill>
                </a:rPr>
                <a:t>70 cm</a:t>
              </a:r>
            </a:p>
          </p:txBody>
        </p:sp>
        <p:cxnSp>
          <p:nvCxnSpPr>
            <p:cNvPr id="23" name="Straight Arrow Connector 22">
              <a:extLst>
                <a:ext uri="{FF2B5EF4-FFF2-40B4-BE49-F238E27FC236}">
                  <a16:creationId xmlns:a16="http://schemas.microsoft.com/office/drawing/2014/main" id="{CD506E57-D494-D218-F34A-39B30696DE61}"/>
                </a:ext>
              </a:extLst>
            </p:cNvPr>
            <p:cNvCxnSpPr/>
            <p:nvPr/>
          </p:nvCxnSpPr>
          <p:spPr>
            <a:xfrm rot="712457" flipV="1">
              <a:off x="6410249" y="4933186"/>
              <a:ext cx="169182" cy="16543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sp>
        <p:nvSpPr>
          <p:cNvPr id="28" name="TextBox 27">
            <a:extLst>
              <a:ext uri="{FF2B5EF4-FFF2-40B4-BE49-F238E27FC236}">
                <a16:creationId xmlns:a16="http://schemas.microsoft.com/office/drawing/2014/main" id="{71741D49-CE55-ECBD-8999-67E9E94B769E}"/>
              </a:ext>
            </a:extLst>
          </p:cNvPr>
          <p:cNvSpPr txBox="1"/>
          <p:nvPr/>
        </p:nvSpPr>
        <p:spPr>
          <a:xfrm>
            <a:off x="147532" y="814076"/>
            <a:ext cx="4075611" cy="1508105"/>
          </a:xfrm>
          <a:prstGeom prst="rect">
            <a:avLst/>
          </a:prstGeom>
          <a:noFill/>
          <a:ln w="12700">
            <a:solidFill>
              <a:schemeClr val="tx1"/>
            </a:solidFill>
          </a:ln>
        </p:spPr>
        <p:txBody>
          <a:bodyPr wrap="square" rtlCol="0">
            <a:spAutoFit/>
          </a:bodyPr>
          <a:lstStyle/>
          <a:p>
            <a:pPr>
              <a:spcAft>
                <a:spcPts val="300"/>
              </a:spcAft>
            </a:pPr>
            <a:r>
              <a:rPr lang="en-US" sz="1400" dirty="0">
                <a:latin typeface="Arial"/>
                <a:cs typeface="Arial"/>
              </a:rPr>
              <a:t>Detector requirements: </a:t>
            </a:r>
          </a:p>
          <a:p>
            <a:pPr marL="285750" indent="-285750">
              <a:spcAft>
                <a:spcPts val="300"/>
              </a:spcAft>
              <a:buFont typeface="Wingdings" charset="2"/>
              <a:buChar char="§"/>
            </a:pPr>
            <a:r>
              <a:rPr lang="en-US" sz="1400" dirty="0">
                <a:latin typeface="Arial" charset="0"/>
                <a:ea typeface="Arial" charset="0"/>
                <a:cs typeface="Arial" charset="0"/>
              </a:rPr>
              <a:t>Small X</a:t>
            </a:r>
            <a:r>
              <a:rPr lang="en-US" sz="1400" baseline="-25000" dirty="0">
                <a:latin typeface="Arial" charset="0"/>
                <a:ea typeface="Arial" charset="0"/>
                <a:cs typeface="Arial" charset="0"/>
              </a:rPr>
              <a:t>0</a:t>
            </a:r>
          </a:p>
          <a:p>
            <a:pPr marL="285750" indent="-285750">
              <a:spcAft>
                <a:spcPts val="300"/>
              </a:spcAft>
              <a:buFont typeface="Wingdings" charset="2"/>
              <a:buChar char="§"/>
            </a:pPr>
            <a:r>
              <a:rPr lang="en-GB" sz="1400" dirty="0" err="1">
                <a:latin typeface="Symbol" charset="2"/>
                <a:ea typeface="Symbol" charset="2"/>
                <a:cs typeface="Symbol" charset="2"/>
              </a:rPr>
              <a:t>s</a:t>
            </a:r>
            <a:r>
              <a:rPr lang="en-GB" sz="1400" baseline="-25000" dirty="0" err="1">
                <a:latin typeface="Arial" charset="0"/>
                <a:ea typeface="Arial" charset="0"/>
                <a:cs typeface="Arial" charset="0"/>
              </a:rPr>
              <a:t>p</a:t>
            </a:r>
            <a:r>
              <a:rPr lang="en-GB" sz="1400" dirty="0">
                <a:latin typeface="Arial" charset="0"/>
                <a:ea typeface="Arial" charset="0"/>
                <a:cs typeface="Arial" charset="0"/>
              </a:rPr>
              <a:t> &lt; 180 keV @ 105 MeV</a:t>
            </a:r>
          </a:p>
          <a:p>
            <a:pPr marL="285750" indent="-285750">
              <a:spcAft>
                <a:spcPts val="300"/>
              </a:spcAft>
              <a:buFont typeface="Wingdings" charset="2"/>
              <a:buChar char="§"/>
            </a:pPr>
            <a:r>
              <a:rPr lang="en-GB" sz="1400" dirty="0">
                <a:latin typeface="Arial" charset="0"/>
                <a:ea typeface="Arial" charset="0"/>
                <a:cs typeface="Arial" charset="0"/>
              </a:rPr>
              <a:t>Good rate capability </a:t>
            </a:r>
            <a:r>
              <a:rPr lang="en-GB" sz="1200" dirty="0">
                <a:latin typeface="Arial" charset="0"/>
                <a:ea typeface="Arial" charset="0"/>
                <a:cs typeface="Arial" charset="0"/>
              </a:rPr>
              <a:t>(20 kHz/cm</a:t>
            </a:r>
            <a:r>
              <a:rPr lang="en-GB" sz="1200" baseline="30000" dirty="0">
                <a:latin typeface="Arial" charset="0"/>
                <a:ea typeface="Arial" charset="0"/>
                <a:cs typeface="Arial" charset="0"/>
              </a:rPr>
              <a:t>2</a:t>
            </a:r>
            <a:r>
              <a:rPr lang="en-GB" sz="1200" dirty="0">
                <a:latin typeface="Arial" charset="0"/>
                <a:ea typeface="Arial" charset="0"/>
                <a:cs typeface="Arial" charset="0"/>
              </a:rPr>
              <a:t> in live window, beam flash of 3 MHz/cm</a:t>
            </a:r>
            <a:r>
              <a:rPr lang="en-GB" sz="1200" baseline="30000" dirty="0">
                <a:latin typeface="Arial" charset="0"/>
                <a:ea typeface="Arial" charset="0"/>
                <a:cs typeface="Arial" charset="0"/>
              </a:rPr>
              <a:t>2 </a:t>
            </a:r>
            <a:r>
              <a:rPr lang="en-GB" sz="1200" dirty="0">
                <a:latin typeface="Arial" charset="0"/>
                <a:ea typeface="Arial" charset="0"/>
                <a:cs typeface="Arial" charset="0"/>
              </a:rPr>
              <a:t>)</a:t>
            </a:r>
            <a:endParaRPr lang="en-GB" sz="1400" baseline="30000" dirty="0">
              <a:latin typeface="Arial" charset="0"/>
              <a:ea typeface="Arial" charset="0"/>
              <a:cs typeface="Arial" charset="0"/>
            </a:endParaRPr>
          </a:p>
          <a:p>
            <a:pPr marL="188550" indent="-285750" eaLnBrk="0" hangingPunct="0">
              <a:spcAft>
                <a:spcPts val="300"/>
              </a:spcAft>
              <a:buFont typeface="Wingdings" charset="2"/>
              <a:buChar char="§"/>
              <a:defRPr/>
            </a:pPr>
            <a:r>
              <a:rPr lang="en-GB" sz="1400" dirty="0" err="1">
                <a:latin typeface="Arial" charset="0"/>
                <a:ea typeface="Arial" charset="0"/>
                <a:cs typeface="Arial" charset="0"/>
              </a:rPr>
              <a:t>dE</a:t>
            </a:r>
            <a:r>
              <a:rPr lang="en-GB" sz="1400" dirty="0">
                <a:latin typeface="Arial" charset="0"/>
                <a:ea typeface="Arial" charset="0"/>
                <a:cs typeface="Arial" charset="0"/>
              </a:rPr>
              <a:t>/dx capability to distinguish </a:t>
            </a:r>
            <a:r>
              <a:rPr lang="en-GB" sz="1400" i="1" dirty="0">
                <a:latin typeface="Times New Roman" charset="0"/>
                <a:ea typeface="Times New Roman" charset="0"/>
                <a:cs typeface="Times New Roman" charset="0"/>
              </a:rPr>
              <a:t>e</a:t>
            </a:r>
            <a:r>
              <a:rPr lang="en-GB" sz="1400" baseline="30000" dirty="0">
                <a:latin typeface="Symbol" charset="2"/>
                <a:ea typeface="Symbol" charset="2"/>
                <a:cs typeface="Symbol" charset="2"/>
              </a:rPr>
              <a:t>-</a:t>
            </a:r>
            <a:r>
              <a:rPr lang="en-GB" sz="1400" dirty="0">
                <a:latin typeface="Arial" charset="0"/>
                <a:ea typeface="Arial" charset="0"/>
                <a:cs typeface="Arial" charset="0"/>
              </a:rPr>
              <a:t>/p</a:t>
            </a:r>
          </a:p>
        </p:txBody>
      </p:sp>
      <p:pic>
        <p:nvPicPr>
          <p:cNvPr id="29" name="Picture 28">
            <a:extLst>
              <a:ext uri="{FF2B5EF4-FFF2-40B4-BE49-F238E27FC236}">
                <a16:creationId xmlns:a16="http://schemas.microsoft.com/office/drawing/2014/main" id="{DF813EE4-B3B3-801C-F86A-862775DC4AE4}"/>
              </a:ext>
            </a:extLst>
          </p:cNvPr>
          <p:cNvPicPr>
            <a:picLocks noChangeAspect="1"/>
          </p:cNvPicPr>
          <p:nvPr/>
        </p:nvPicPr>
        <p:blipFill rotWithShape="1">
          <a:blip r:embed="rId6"/>
          <a:srcRect l="13484"/>
          <a:stretch/>
        </p:blipFill>
        <p:spPr>
          <a:xfrm rot="5400000">
            <a:off x="6569024" y="1156907"/>
            <a:ext cx="3001953" cy="2147999"/>
          </a:xfrm>
          <a:prstGeom prst="rect">
            <a:avLst/>
          </a:prstGeom>
        </p:spPr>
      </p:pic>
    </p:spTree>
    <p:extLst>
      <p:ext uri="{BB962C8B-B14F-4D97-AF65-F5344CB8AC3E}">
        <p14:creationId xmlns:p14="http://schemas.microsoft.com/office/powerpoint/2010/main" val="4235408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DB4234-70AD-234F-BFEA-F85FD3A8F5EB}" type="slidenum">
              <a:rPr lang="en-GB" smtClean="0"/>
              <a:t>25</a:t>
            </a:fld>
            <a:endParaRPr lang="en-GB"/>
          </a:p>
        </p:txBody>
      </p:sp>
      <p:sp>
        <p:nvSpPr>
          <p:cNvPr id="28" name="Segnaposto contenuto 2">
            <a:extLst>
              <a:ext uri="{FF2B5EF4-FFF2-40B4-BE49-F238E27FC236}">
                <a16:creationId xmlns:a16="http://schemas.microsoft.com/office/drawing/2014/main" id="{762D2631-7912-B64C-ADFB-1280EAE584D2}"/>
              </a:ext>
            </a:extLst>
          </p:cNvPr>
          <p:cNvSpPr txBox="1">
            <a:spLocks/>
          </p:cNvSpPr>
          <p:nvPr/>
        </p:nvSpPr>
        <p:spPr>
          <a:xfrm>
            <a:off x="-3295" y="852597"/>
            <a:ext cx="5035562" cy="2473281"/>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sz="1400" b="1" dirty="0">
                <a:solidFill>
                  <a:schemeClr val="accent1">
                    <a:lumMod val="50000"/>
                  </a:schemeClr>
                </a:solidFill>
                <a:latin typeface="Arial" panose="020B0604020202020204" pitchFamily="34" charset="0"/>
                <a:cs typeface="Arial" panose="020B0604020202020204" pitchFamily="34" charset="0"/>
              </a:rPr>
              <a:t>Assembling</a:t>
            </a:r>
          </a:p>
          <a:p>
            <a:pPr marL="540000" lvl="1"/>
            <a:r>
              <a:rPr lang="en-US" sz="1400" dirty="0">
                <a:latin typeface="Arial" panose="020B0604020202020204" pitchFamily="34" charset="0"/>
                <a:ea typeface="+mn-lt"/>
                <a:cs typeface="Arial" panose="020B0604020202020204" pitchFamily="34" charset="0"/>
              </a:rPr>
              <a:t>1</a:t>
            </a:r>
            <a:r>
              <a:rPr lang="en-US" sz="1400" baseline="30000" dirty="0">
                <a:latin typeface="Arial" panose="020B0604020202020204" pitchFamily="34" charset="0"/>
                <a:ea typeface="+mn-lt"/>
                <a:cs typeface="Arial" panose="020B0604020202020204" pitchFamily="34" charset="0"/>
              </a:rPr>
              <a:t>st</a:t>
            </a:r>
            <a:r>
              <a:rPr lang="en-US" sz="1400" dirty="0">
                <a:latin typeface="Arial" panose="020B0604020202020204" pitchFamily="34" charset="0"/>
                <a:ea typeface="+mn-lt"/>
                <a:cs typeface="Arial" panose="020B0604020202020204" pitchFamily="34" charset="0"/>
              </a:rPr>
              <a:t> calorimeter disk fully loaded with crystals</a:t>
            </a:r>
          </a:p>
          <a:p>
            <a:pPr marL="540000" lvl="1"/>
            <a:r>
              <a:rPr lang="en-US" sz="1400" dirty="0">
                <a:latin typeface="Arial" panose="020B0604020202020204" pitchFamily="34" charset="0"/>
                <a:ea typeface="+mn-lt"/>
                <a:cs typeface="Arial" panose="020B0604020202020204" pitchFamily="34" charset="0"/>
              </a:rPr>
              <a:t>Procurements well advanced for source/laser</a:t>
            </a:r>
            <a:endParaRPr lang="en-US" sz="1400" dirty="0">
              <a:latin typeface="Arial" panose="020B0604020202020204" pitchFamily="34" charset="0"/>
              <a:cs typeface="Arial" panose="020B0604020202020204" pitchFamily="34" charset="0"/>
            </a:endParaRPr>
          </a:p>
          <a:p>
            <a:pPr>
              <a:buFont typeface="Wingdings" pitchFamily="2" charset="2"/>
              <a:buChar char="§"/>
            </a:pPr>
            <a:r>
              <a:rPr lang="en-US" sz="1400" b="1" dirty="0">
                <a:solidFill>
                  <a:schemeClr val="accent1">
                    <a:lumMod val="50000"/>
                  </a:schemeClr>
                </a:solidFill>
                <a:latin typeface="Arial" panose="020B0604020202020204" pitchFamily="34" charset="0"/>
                <a:cs typeface="Arial" panose="020B0604020202020204" pitchFamily="34" charset="0"/>
              </a:rPr>
              <a:t>Electronics</a:t>
            </a:r>
            <a:endParaRPr lang="en-US" sz="1400" b="1" dirty="0">
              <a:latin typeface="Arial" panose="020B0604020202020204" pitchFamily="34" charset="0"/>
              <a:cs typeface="Arial" panose="020B0604020202020204" pitchFamily="34" charset="0"/>
            </a:endParaRPr>
          </a:p>
          <a:p>
            <a:pPr marL="540000" lvl="1"/>
            <a:r>
              <a:rPr lang="en-US" sz="1400" dirty="0">
                <a:latin typeface="Arial" panose="020B0604020202020204" pitchFamily="34" charset="0"/>
                <a:cs typeface="Arial" panose="020B0604020202020204" pitchFamily="34" charset="0"/>
              </a:rPr>
              <a:t>Readout units being assembled and tested</a:t>
            </a:r>
          </a:p>
          <a:p>
            <a:pPr marL="540000" lvl="1"/>
            <a:r>
              <a:rPr lang="en-US" sz="1400" dirty="0">
                <a:latin typeface="Arial" panose="020B0604020202020204" pitchFamily="34" charset="0"/>
                <a:cs typeface="Arial" panose="020B0604020202020204" pitchFamily="34" charset="0"/>
              </a:rPr>
              <a:t>MB in production, digitizer prototype tested</a:t>
            </a:r>
          </a:p>
          <a:p>
            <a:pPr>
              <a:buFont typeface="Wingdings" pitchFamily="2" charset="2"/>
              <a:buChar char="§"/>
            </a:pPr>
            <a:r>
              <a:rPr lang="en-US" sz="1400" b="1" dirty="0">
                <a:solidFill>
                  <a:schemeClr val="accent1">
                    <a:lumMod val="50000"/>
                  </a:schemeClr>
                </a:solidFill>
                <a:latin typeface="Arial" panose="020B0604020202020204" pitchFamily="34" charset="0"/>
                <a:cs typeface="Arial" panose="020B0604020202020204" pitchFamily="34" charset="0"/>
              </a:rPr>
              <a:t>Vertical Slice Test</a:t>
            </a:r>
          </a:p>
          <a:p>
            <a:pPr marL="540000" lvl="1"/>
            <a:r>
              <a:rPr lang="en-US" sz="1400" dirty="0">
                <a:latin typeface="Arial" panose="020B0604020202020204" pitchFamily="34" charset="0"/>
                <a:ea typeface="+mn-lt"/>
                <a:cs typeface="Arial" panose="020B0604020202020204" pitchFamily="34" charset="0"/>
              </a:rPr>
              <a:t>Runs in vacuum, low temp., irradiated </a:t>
            </a:r>
            <a:r>
              <a:rPr lang="en-US" sz="1400" dirty="0" err="1">
                <a:latin typeface="Arial" panose="020B0604020202020204" pitchFamily="34" charset="0"/>
                <a:ea typeface="+mn-lt"/>
                <a:cs typeface="Arial" panose="020B0604020202020204" pitchFamily="34" charset="0"/>
              </a:rPr>
              <a:t>SiPMs</a:t>
            </a:r>
            <a:endParaRPr lang="en-US" sz="1400" dirty="0">
              <a:latin typeface="Arial" panose="020B0604020202020204" pitchFamily="34" charset="0"/>
              <a:ea typeface="+mn-lt"/>
              <a:cs typeface="Arial" panose="020B0604020202020204" pitchFamily="34" charset="0"/>
            </a:endParaRPr>
          </a:p>
          <a:p>
            <a:pPr marL="540000" lvl="1"/>
            <a:r>
              <a:rPr lang="en-US" sz="1400" dirty="0">
                <a:latin typeface="Arial" panose="020B0604020202020204" pitchFamily="34" charset="0"/>
                <a:ea typeface="+mn-lt"/>
                <a:cs typeface="Arial" panose="020B0604020202020204" pitchFamily="34" charset="0"/>
              </a:rPr>
              <a:t>E, T calibration algo validated, </a:t>
            </a:r>
            <a:r>
              <a:rPr lang="en-US" sz="1400" dirty="0" err="1">
                <a:latin typeface="Symbol" pitchFamily="2" charset="2"/>
                <a:ea typeface="+mn-lt"/>
                <a:cs typeface="Arial" panose="020B0604020202020204" pitchFamily="34" charset="0"/>
              </a:rPr>
              <a:t>s</a:t>
            </a:r>
            <a:r>
              <a:rPr lang="en-US" sz="1400" baseline="-25000" dirty="0" err="1">
                <a:latin typeface="Arial" panose="020B0604020202020204" pitchFamily="34" charset="0"/>
                <a:ea typeface="+mn-lt"/>
                <a:cs typeface="Arial" panose="020B0604020202020204" pitchFamily="34" charset="0"/>
              </a:rPr>
              <a:t>T</a:t>
            </a:r>
            <a:r>
              <a:rPr lang="en-US" sz="1400" dirty="0">
                <a:latin typeface="Arial" panose="020B0604020202020204" pitchFamily="34" charset="0"/>
                <a:ea typeface="+mn-lt"/>
                <a:cs typeface="Arial" panose="020B0604020202020204" pitchFamily="34" charset="0"/>
              </a:rPr>
              <a:t> exceed requirements</a:t>
            </a:r>
          </a:p>
        </p:txBody>
      </p:sp>
      <p:pic>
        <p:nvPicPr>
          <p:cNvPr id="31" name="Picture 30" descr="A picture containing indoor, engine&#10;&#10;Description automatically generated">
            <a:extLst>
              <a:ext uri="{FF2B5EF4-FFF2-40B4-BE49-F238E27FC236}">
                <a16:creationId xmlns:a16="http://schemas.microsoft.com/office/drawing/2014/main" id="{D4D63501-1595-0D43-BFF9-A0BFF9CFBED0}"/>
              </a:ext>
            </a:extLst>
          </p:cNvPr>
          <p:cNvPicPr>
            <a:picLocks noChangeAspect="1"/>
          </p:cNvPicPr>
          <p:nvPr/>
        </p:nvPicPr>
        <p:blipFill rotWithShape="1">
          <a:blip r:embed="rId3"/>
          <a:srcRect t="7110"/>
          <a:stretch/>
        </p:blipFill>
        <p:spPr>
          <a:xfrm rot="5400000">
            <a:off x="2223092" y="3804160"/>
            <a:ext cx="3153580" cy="2197016"/>
          </a:xfrm>
          <a:prstGeom prst="rect">
            <a:avLst/>
          </a:prstGeom>
        </p:spPr>
      </p:pic>
      <p:sp>
        <p:nvSpPr>
          <p:cNvPr id="21" name="Content Placeholder 2">
            <a:extLst>
              <a:ext uri="{FF2B5EF4-FFF2-40B4-BE49-F238E27FC236}">
                <a16:creationId xmlns:a16="http://schemas.microsoft.com/office/drawing/2014/main" id="{2B796FFA-4467-834F-91D9-80ECED7157F6}"/>
              </a:ext>
            </a:extLst>
          </p:cNvPr>
          <p:cNvSpPr txBox="1">
            <a:spLocks/>
          </p:cNvSpPr>
          <p:nvPr/>
        </p:nvSpPr>
        <p:spPr>
          <a:xfrm>
            <a:off x="2624592" y="5999732"/>
            <a:ext cx="2300980"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dirty="0">
                <a:solidFill>
                  <a:schemeClr val="bg1"/>
                </a:solidFill>
                <a:latin typeface="Arial" charset="0"/>
                <a:ea typeface="Arial" charset="0"/>
                <a:cs typeface="Arial" charset="0"/>
              </a:rPr>
              <a:t>MB+DIRAC Module-0 VST in vacuum</a:t>
            </a:r>
          </a:p>
          <a:p>
            <a:pPr marL="0" indent="0" algn="ctr">
              <a:spcBef>
                <a:spcPts val="0"/>
              </a:spcBef>
              <a:buNone/>
            </a:pPr>
            <a:endParaRPr lang="en-US" sz="1600" b="1" dirty="0">
              <a:solidFill>
                <a:schemeClr val="bg1"/>
              </a:solidFill>
              <a:latin typeface="Arial" charset="0"/>
              <a:ea typeface="Arial" charset="0"/>
              <a:cs typeface="Arial" charset="0"/>
            </a:endParaRPr>
          </a:p>
        </p:txBody>
      </p:sp>
      <p:pic>
        <p:nvPicPr>
          <p:cNvPr id="34" name="Picture 33">
            <a:extLst>
              <a:ext uri="{FF2B5EF4-FFF2-40B4-BE49-F238E27FC236}">
                <a16:creationId xmlns:a16="http://schemas.microsoft.com/office/drawing/2014/main" id="{AC9AAE40-E37C-A748-885B-5864770B14BC}"/>
              </a:ext>
            </a:extLst>
          </p:cNvPr>
          <p:cNvPicPr>
            <a:picLocks noChangeAspect="1"/>
          </p:cNvPicPr>
          <p:nvPr/>
        </p:nvPicPr>
        <p:blipFill rotWithShape="1">
          <a:blip r:embed="rId4"/>
          <a:srcRect l="50651"/>
          <a:stretch/>
        </p:blipFill>
        <p:spPr>
          <a:xfrm>
            <a:off x="5011247" y="856832"/>
            <a:ext cx="4075059" cy="2939153"/>
          </a:xfrm>
          <a:prstGeom prst="rect">
            <a:avLst/>
          </a:prstGeom>
        </p:spPr>
      </p:pic>
      <p:sp>
        <p:nvSpPr>
          <p:cNvPr id="15" name="Content Placeholder 2">
            <a:extLst>
              <a:ext uri="{FF2B5EF4-FFF2-40B4-BE49-F238E27FC236}">
                <a16:creationId xmlns:a16="http://schemas.microsoft.com/office/drawing/2014/main" id="{C5E75E55-C860-6D4E-8CA1-1AD3BBD94F5F}"/>
              </a:ext>
            </a:extLst>
          </p:cNvPr>
          <p:cNvSpPr txBox="1">
            <a:spLocks/>
          </p:cNvSpPr>
          <p:nvPr/>
        </p:nvSpPr>
        <p:spPr>
          <a:xfrm>
            <a:off x="87569" y="6192804"/>
            <a:ext cx="2419125"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dirty="0">
                <a:solidFill>
                  <a:schemeClr val="bg1"/>
                </a:solidFill>
                <a:latin typeface="Arial" charset="0"/>
                <a:ea typeface="Arial" charset="0"/>
                <a:cs typeface="Arial" charset="0"/>
              </a:rPr>
              <a:t>Disk 1 crystal stacking</a:t>
            </a:r>
          </a:p>
          <a:p>
            <a:pPr marL="0" indent="0">
              <a:spcBef>
                <a:spcPts val="0"/>
              </a:spcBef>
              <a:buNone/>
            </a:pPr>
            <a:endParaRPr lang="en-US" sz="1600" b="1" dirty="0">
              <a:solidFill>
                <a:schemeClr val="bg1"/>
              </a:solidFill>
              <a:latin typeface="Arial" charset="0"/>
              <a:ea typeface="Arial" charset="0"/>
              <a:cs typeface="Arial" charset="0"/>
            </a:endParaRPr>
          </a:p>
        </p:txBody>
      </p:sp>
      <p:pic>
        <p:nvPicPr>
          <p:cNvPr id="7" name="Picture 6" descr="Chart&#10;&#10;Description automatically generated">
            <a:extLst>
              <a:ext uri="{FF2B5EF4-FFF2-40B4-BE49-F238E27FC236}">
                <a16:creationId xmlns:a16="http://schemas.microsoft.com/office/drawing/2014/main" id="{55593903-DF1B-E541-AD95-F16570759CBE}"/>
              </a:ext>
            </a:extLst>
          </p:cNvPr>
          <p:cNvPicPr>
            <a:picLocks noChangeAspect="1"/>
          </p:cNvPicPr>
          <p:nvPr/>
        </p:nvPicPr>
        <p:blipFill>
          <a:blip r:embed="rId5"/>
          <a:stretch>
            <a:fillRect/>
          </a:stretch>
        </p:blipFill>
        <p:spPr>
          <a:xfrm>
            <a:off x="5011277" y="3675613"/>
            <a:ext cx="4075059" cy="2799252"/>
          </a:xfrm>
          <a:prstGeom prst="rect">
            <a:avLst/>
          </a:prstGeom>
        </p:spPr>
      </p:pic>
      <p:sp>
        <p:nvSpPr>
          <p:cNvPr id="8" name="Rectangle 7">
            <a:extLst>
              <a:ext uri="{FF2B5EF4-FFF2-40B4-BE49-F238E27FC236}">
                <a16:creationId xmlns:a16="http://schemas.microsoft.com/office/drawing/2014/main" id="{BA884053-477D-9A4E-95EB-DF876185C8C1}"/>
              </a:ext>
            </a:extLst>
          </p:cNvPr>
          <p:cNvSpPr/>
          <p:nvPr/>
        </p:nvSpPr>
        <p:spPr>
          <a:xfrm>
            <a:off x="6996001" y="1024108"/>
            <a:ext cx="2082391" cy="1825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4" name="Content Placeholder 2">
            <a:extLst>
              <a:ext uri="{FF2B5EF4-FFF2-40B4-BE49-F238E27FC236}">
                <a16:creationId xmlns:a16="http://schemas.microsoft.com/office/drawing/2014/main" id="{19A68338-9F29-2F4A-82FE-905743B00881}"/>
              </a:ext>
            </a:extLst>
          </p:cNvPr>
          <p:cNvSpPr txBox="1">
            <a:spLocks/>
          </p:cNvSpPr>
          <p:nvPr/>
        </p:nvSpPr>
        <p:spPr>
          <a:xfrm>
            <a:off x="4967328" y="844221"/>
            <a:ext cx="2504532"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dirty="0">
                <a:solidFill>
                  <a:srgbClr val="FFC000"/>
                </a:solidFill>
                <a:latin typeface="Arial" charset="0"/>
                <a:ea typeface="Arial" charset="0"/>
                <a:cs typeface="Arial" charset="0"/>
              </a:rPr>
              <a:t>MIP charge distribution</a:t>
            </a:r>
          </a:p>
          <a:p>
            <a:pPr marL="0" indent="0">
              <a:spcBef>
                <a:spcPts val="0"/>
              </a:spcBef>
              <a:buNone/>
            </a:pPr>
            <a:endParaRPr lang="en-US" sz="1600" b="1" dirty="0">
              <a:solidFill>
                <a:srgbClr val="FFC000"/>
              </a:solidFill>
              <a:latin typeface="Arial" charset="0"/>
              <a:ea typeface="Arial" charset="0"/>
              <a:cs typeface="Arial" charset="0"/>
            </a:endParaRPr>
          </a:p>
        </p:txBody>
      </p:sp>
      <p:pic>
        <p:nvPicPr>
          <p:cNvPr id="23" name="Picture 22" descr="Chart&#10;&#10;Description automatically generated">
            <a:extLst>
              <a:ext uri="{FF2B5EF4-FFF2-40B4-BE49-F238E27FC236}">
                <a16:creationId xmlns:a16="http://schemas.microsoft.com/office/drawing/2014/main" id="{23C82CD4-C2C9-B349-BF95-350360B6D5E0}"/>
              </a:ext>
            </a:extLst>
          </p:cNvPr>
          <p:cNvPicPr>
            <a:picLocks noChangeAspect="1"/>
          </p:cNvPicPr>
          <p:nvPr/>
        </p:nvPicPr>
        <p:blipFill rotWithShape="1">
          <a:blip r:embed="rId6">
            <a:clrChange>
              <a:clrFrom>
                <a:srgbClr val="FFFFFF"/>
              </a:clrFrom>
              <a:clrTo>
                <a:srgbClr val="FFFFFF">
                  <a:alpha val="0"/>
                </a:srgbClr>
              </a:clrTo>
            </a:clrChange>
          </a:blip>
          <a:srcRect l="4718"/>
          <a:stretch/>
        </p:blipFill>
        <p:spPr>
          <a:xfrm>
            <a:off x="6873766" y="1094684"/>
            <a:ext cx="2288891" cy="1852385"/>
          </a:xfrm>
          <a:prstGeom prst="rect">
            <a:avLst/>
          </a:prstGeom>
        </p:spPr>
      </p:pic>
      <p:sp>
        <p:nvSpPr>
          <p:cNvPr id="25" name="Content Placeholder 2">
            <a:extLst>
              <a:ext uri="{FF2B5EF4-FFF2-40B4-BE49-F238E27FC236}">
                <a16:creationId xmlns:a16="http://schemas.microsoft.com/office/drawing/2014/main" id="{5D5F5CE3-163E-5B44-8BBB-9E02114CC864}"/>
              </a:ext>
            </a:extLst>
          </p:cNvPr>
          <p:cNvSpPr txBox="1">
            <a:spLocks/>
          </p:cNvSpPr>
          <p:nvPr/>
        </p:nvSpPr>
        <p:spPr>
          <a:xfrm>
            <a:off x="5451357" y="4785584"/>
            <a:ext cx="1536474"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dirty="0" err="1">
                <a:solidFill>
                  <a:srgbClr val="FFC000"/>
                </a:solidFill>
                <a:latin typeface="Symbol" pitchFamily="2" charset="2"/>
                <a:ea typeface="Arial" charset="0"/>
                <a:cs typeface="Arial" charset="0"/>
              </a:rPr>
              <a:t>s</a:t>
            </a:r>
            <a:r>
              <a:rPr lang="en-US" sz="1600" b="1" baseline="-25000" dirty="0" err="1">
                <a:solidFill>
                  <a:srgbClr val="FFC000"/>
                </a:solidFill>
                <a:latin typeface="Symbol" pitchFamily="2" charset="2"/>
                <a:ea typeface="Arial" charset="0"/>
                <a:cs typeface="Arial" charset="0"/>
              </a:rPr>
              <a:t>D</a:t>
            </a:r>
            <a:r>
              <a:rPr lang="en-US" sz="1600" b="1" baseline="-25000" dirty="0" err="1">
                <a:solidFill>
                  <a:srgbClr val="FFC000"/>
                </a:solidFill>
                <a:latin typeface="Arial" charset="0"/>
                <a:ea typeface="Arial" charset="0"/>
                <a:cs typeface="Arial" charset="0"/>
              </a:rPr>
              <a:t>T</a:t>
            </a:r>
            <a:r>
              <a:rPr lang="en-US" sz="1600" b="1" baseline="-25000" dirty="0">
                <a:solidFill>
                  <a:srgbClr val="FFC000"/>
                </a:solidFill>
                <a:latin typeface="Arial" charset="0"/>
                <a:ea typeface="Arial" charset="0"/>
                <a:cs typeface="Arial" charset="0"/>
              </a:rPr>
              <a:t>/2</a:t>
            </a:r>
            <a:r>
              <a:rPr lang="en-US" sz="1600" b="1" dirty="0">
                <a:solidFill>
                  <a:srgbClr val="FFC000"/>
                </a:solidFill>
                <a:latin typeface="Arial" charset="0"/>
                <a:ea typeface="Arial" charset="0"/>
                <a:cs typeface="Arial" charset="0"/>
              </a:rPr>
              <a:t> ∼ 210 </a:t>
            </a:r>
            <a:r>
              <a:rPr lang="en-US" sz="1600" b="1" dirty="0" err="1">
                <a:solidFill>
                  <a:srgbClr val="FFC000"/>
                </a:solidFill>
                <a:latin typeface="Arial" charset="0"/>
                <a:ea typeface="Arial" charset="0"/>
                <a:cs typeface="Arial" charset="0"/>
              </a:rPr>
              <a:t>ps</a:t>
            </a:r>
            <a:endParaRPr lang="en-US" sz="1600" b="1" dirty="0">
              <a:solidFill>
                <a:srgbClr val="FFC000"/>
              </a:solidFill>
              <a:latin typeface="Arial" charset="0"/>
              <a:ea typeface="Arial" charset="0"/>
              <a:cs typeface="Arial" charset="0"/>
            </a:endParaRPr>
          </a:p>
          <a:p>
            <a:pPr marL="0" indent="0">
              <a:spcBef>
                <a:spcPts val="0"/>
              </a:spcBef>
              <a:buNone/>
            </a:pPr>
            <a:endParaRPr lang="en-US" sz="1600" b="1" dirty="0">
              <a:solidFill>
                <a:srgbClr val="FFC000"/>
              </a:solidFill>
              <a:latin typeface="Arial" charset="0"/>
              <a:ea typeface="Arial" charset="0"/>
              <a:cs typeface="Arial" charset="0"/>
            </a:endParaRPr>
          </a:p>
        </p:txBody>
      </p:sp>
      <p:cxnSp>
        <p:nvCxnSpPr>
          <p:cNvPr id="5" name="Straight Connector 4">
            <a:extLst>
              <a:ext uri="{FF2B5EF4-FFF2-40B4-BE49-F238E27FC236}">
                <a16:creationId xmlns:a16="http://schemas.microsoft.com/office/drawing/2014/main" id="{484D747A-FE1C-304B-9EBB-2224B2E152B6}"/>
              </a:ext>
            </a:extLst>
          </p:cNvPr>
          <p:cNvCxnSpPr>
            <a:cxnSpLocks/>
          </p:cNvCxnSpPr>
          <p:nvPr/>
        </p:nvCxnSpPr>
        <p:spPr>
          <a:xfrm flipV="1">
            <a:off x="4898390" y="3657599"/>
            <a:ext cx="4229956" cy="1844"/>
          </a:xfrm>
          <a:prstGeom prst="line">
            <a:avLst/>
          </a:prstGeom>
          <a:ln w="38100">
            <a:solidFill>
              <a:srgbClr val="DAE3F3"/>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2375ED1-FB15-96FB-F79C-18BFED0B0B74}"/>
              </a:ext>
            </a:extLst>
          </p:cNvPr>
          <p:cNvSpPr txBox="1">
            <a:spLocks/>
          </p:cNvSpPr>
          <p:nvPr/>
        </p:nvSpPr>
        <p:spPr>
          <a:xfrm>
            <a:off x="5451357" y="4369973"/>
            <a:ext cx="1536474"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400" dirty="0">
                <a:solidFill>
                  <a:srgbClr val="FFC000"/>
                </a:solidFill>
                <a:latin typeface="Arial" panose="020B0604020202020204" pitchFamily="34" charset="0"/>
                <a:ea typeface="Arial" charset="0"/>
                <a:cs typeface="Arial" panose="020B0604020202020204" pitchFamily="34" charset="0"/>
              </a:rPr>
              <a:t>Cell mean time resolution:</a:t>
            </a:r>
          </a:p>
          <a:p>
            <a:pPr marL="0" indent="0" algn="ctr">
              <a:spcBef>
                <a:spcPts val="0"/>
              </a:spcBef>
              <a:buNone/>
            </a:pPr>
            <a:endParaRPr lang="en-US" sz="1400" dirty="0">
              <a:solidFill>
                <a:srgbClr val="FFC000"/>
              </a:solidFill>
              <a:latin typeface="Arial" panose="020B0604020202020204" pitchFamily="34" charset="0"/>
              <a:ea typeface="Arial" charset="0"/>
              <a:cs typeface="Arial" panose="020B0604020202020204" pitchFamily="34" charset="0"/>
            </a:endParaRPr>
          </a:p>
        </p:txBody>
      </p:sp>
      <p:pic>
        <p:nvPicPr>
          <p:cNvPr id="17" name="IMG_3824.jpeg" descr="IMG_3824.jpeg">
            <a:extLst>
              <a:ext uri="{FF2B5EF4-FFF2-40B4-BE49-F238E27FC236}">
                <a16:creationId xmlns:a16="http://schemas.microsoft.com/office/drawing/2014/main" id="{B9FECB26-9352-35CA-82E1-E79A927F5AE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35557" y="3532123"/>
            <a:ext cx="1755562" cy="1360609"/>
          </a:xfrm>
          <a:prstGeom prst="rect">
            <a:avLst/>
          </a:prstGeom>
          <a:ln w="12700">
            <a:miter lim="400000"/>
          </a:ln>
        </p:spPr>
      </p:pic>
      <p:pic>
        <p:nvPicPr>
          <p:cNvPr id="18" name="IMG_3828.jpeg" descr="IMG_3828.jpeg">
            <a:extLst>
              <a:ext uri="{FF2B5EF4-FFF2-40B4-BE49-F238E27FC236}">
                <a16:creationId xmlns:a16="http://schemas.microsoft.com/office/drawing/2014/main" id="{A30E8D4F-F5C2-58B4-ABBF-38A3F2ADDE6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26087" y="5150709"/>
            <a:ext cx="1821047" cy="1131197"/>
          </a:xfrm>
          <a:prstGeom prst="rect">
            <a:avLst/>
          </a:prstGeom>
          <a:ln w="12700">
            <a:miter lim="400000"/>
          </a:ln>
        </p:spPr>
      </p:pic>
      <p:sp>
        <p:nvSpPr>
          <p:cNvPr id="20" name="Title 1">
            <a:extLst>
              <a:ext uri="{FF2B5EF4-FFF2-40B4-BE49-F238E27FC236}">
                <a16:creationId xmlns:a16="http://schemas.microsoft.com/office/drawing/2014/main" id="{2908D42E-7454-2E2B-2950-7462F0892945}"/>
              </a:ext>
            </a:extLst>
          </p:cNvPr>
          <p:cNvSpPr txBox="1">
            <a:spLocks/>
          </p:cNvSpPr>
          <p:nvPr/>
        </p:nvSpPr>
        <p:spPr>
          <a:xfrm>
            <a:off x="4572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Calorimeter information</a:t>
            </a:r>
          </a:p>
        </p:txBody>
      </p:sp>
    </p:spTree>
    <p:extLst>
      <p:ext uri="{BB962C8B-B14F-4D97-AF65-F5344CB8AC3E}">
        <p14:creationId xmlns:p14="http://schemas.microsoft.com/office/powerpoint/2010/main" val="4124753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0" dirty="0">
                <a:solidFill>
                  <a:srgbClr val="800000"/>
                </a:solidFill>
              </a:rPr>
              <a:t>PID calorimeter-tracker – basic idea</a:t>
            </a:r>
          </a:p>
        </p:txBody>
      </p:sp>
      <p:sp>
        <p:nvSpPr>
          <p:cNvPr id="3" name="Content Placeholder 2"/>
          <p:cNvSpPr>
            <a:spLocks noGrp="1"/>
          </p:cNvSpPr>
          <p:nvPr>
            <p:ph idx="1"/>
          </p:nvPr>
        </p:nvSpPr>
        <p:spPr>
          <a:xfrm>
            <a:off x="228600" y="1885297"/>
            <a:ext cx="8672513" cy="1943164"/>
          </a:xfrm>
        </p:spPr>
        <p:txBody>
          <a:bodyPr/>
          <a:lstStyle/>
          <a:p>
            <a:r>
              <a:rPr lang="en-US" sz="2000" dirty="0"/>
              <a:t>Compare the reconstructed track and calorimeter information:</a:t>
            </a:r>
          </a:p>
          <a:p>
            <a:pPr lvl="1"/>
            <a:r>
              <a:rPr lang="en-US" sz="2000" dirty="0"/>
              <a:t>E</a:t>
            </a:r>
            <a:r>
              <a:rPr lang="en-US" sz="2000" baseline="-25000" dirty="0"/>
              <a:t>cluster</a:t>
            </a:r>
            <a:r>
              <a:rPr lang="en-US" sz="2000" dirty="0"/>
              <a:t>/</a:t>
            </a:r>
            <a:r>
              <a:rPr lang="en-US" sz="2000" dirty="0" err="1"/>
              <a:t>p</a:t>
            </a:r>
            <a:r>
              <a:rPr lang="en-US" sz="2000" baseline="-25000" dirty="0" err="1"/>
              <a:t>track</a:t>
            </a:r>
            <a:r>
              <a:rPr lang="en-US" sz="2000" baseline="-25000" dirty="0"/>
              <a:t>  </a:t>
            </a:r>
            <a:r>
              <a:rPr lang="en-US" sz="2000" dirty="0"/>
              <a:t>  &amp; ∆t= t</a:t>
            </a:r>
            <a:r>
              <a:rPr lang="en-US" sz="2000" baseline="-25000" dirty="0"/>
              <a:t>track</a:t>
            </a:r>
            <a:r>
              <a:rPr lang="en-US" sz="2000" dirty="0"/>
              <a:t> – t</a:t>
            </a:r>
            <a:r>
              <a:rPr lang="en-US" sz="2000" baseline="-25000" dirty="0"/>
              <a:t>cluster</a:t>
            </a:r>
            <a:r>
              <a:rPr lang="en-US" sz="2000" dirty="0"/>
              <a:t>, </a:t>
            </a:r>
          </a:p>
          <a:p>
            <a:pPr lvl="1"/>
            <a:r>
              <a:rPr lang="en-US" sz="2000" dirty="0"/>
              <a:t>Build a likelihood for e- and mu- using distribution on E/p and ∆t</a:t>
            </a:r>
          </a:p>
          <a:p>
            <a:pPr lvl="1"/>
            <a:r>
              <a:rPr lang="en-US" sz="2000" dirty="0"/>
              <a:t> Use the likelihood  ratio: </a:t>
            </a:r>
          </a:p>
          <a:p>
            <a:pPr lvl="1"/>
            <a:endParaRPr lang="en-US" sz="2000" dirty="0"/>
          </a:p>
          <a:p>
            <a:pPr lvl="1"/>
            <a:endParaRPr lang="en-US" sz="2000" dirty="0"/>
          </a:p>
        </p:txBody>
      </p:sp>
      <p:pic>
        <p:nvPicPr>
          <p:cNvPr id="7" name="Picture 6" descr="Screen Shot 2014-07-05 at 2.25.43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6972" y="3613913"/>
            <a:ext cx="3893741" cy="2610521"/>
          </a:xfrm>
          <a:prstGeom prst="rect">
            <a:avLst/>
          </a:prstGeom>
        </p:spPr>
      </p:pic>
      <p:pic>
        <p:nvPicPr>
          <p:cNvPr id="8" name="Picture 7" descr="Screen Shot 2014-07-05 at 2.25.10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5699" y="3724525"/>
            <a:ext cx="3802568" cy="2523955"/>
          </a:xfrm>
          <a:prstGeom prst="rect">
            <a:avLst/>
          </a:prstGeom>
        </p:spPr>
      </p:pic>
      <p:pic>
        <p:nvPicPr>
          <p:cNvPr id="12" name="Picture 11"/>
          <p:cNvPicPr>
            <a:picLocks noChangeAspect="1"/>
          </p:cNvPicPr>
          <p:nvPr/>
        </p:nvPicPr>
        <p:blipFill>
          <a:blip r:embed="rId4"/>
          <a:stretch>
            <a:fillRect/>
          </a:stretch>
        </p:blipFill>
        <p:spPr>
          <a:xfrm>
            <a:off x="1449115" y="922698"/>
            <a:ext cx="5763683" cy="610599"/>
          </a:xfrm>
          <a:prstGeom prst="rect">
            <a:avLst/>
          </a:prstGeom>
          <a:solidFill>
            <a:srgbClr val="CCFFCC"/>
          </a:solidFill>
          <a:ln w="38100" cmpd="sng">
            <a:solidFill>
              <a:schemeClr val="tx1"/>
            </a:solidFill>
          </a:ln>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23556" y="2933055"/>
            <a:ext cx="3189242" cy="555503"/>
          </a:xfrm>
          <a:prstGeom prst="rect">
            <a:avLst/>
          </a:prstGeom>
        </p:spPr>
      </p:pic>
      <p:sp>
        <p:nvSpPr>
          <p:cNvPr id="4" name="Date Placeholder 3"/>
          <p:cNvSpPr>
            <a:spLocks noGrp="1"/>
          </p:cNvSpPr>
          <p:nvPr>
            <p:ph type="dt" sz="half" idx="10"/>
          </p:nvPr>
        </p:nvSpPr>
        <p:spPr>
          <a:xfrm>
            <a:off x="254000" y="6485467"/>
            <a:ext cx="1696720" cy="236008"/>
          </a:xfrm>
        </p:spPr>
        <p:txBody>
          <a:bodyPr/>
          <a:lstStyle/>
          <a:p>
            <a:pPr>
              <a:defRPr/>
            </a:pPr>
            <a:r>
              <a:rPr lang="it-IT"/>
              <a:t>11 November 2022</a:t>
            </a:r>
            <a:endParaRPr lang="en-US" dirty="0"/>
          </a:p>
        </p:txBody>
      </p:sp>
      <p:sp>
        <p:nvSpPr>
          <p:cNvPr id="5" name="Footer Placeholder 4"/>
          <p:cNvSpPr>
            <a:spLocks noGrp="1"/>
          </p:cNvSpPr>
          <p:nvPr>
            <p:ph type="ftr" sz="quarter" idx="11"/>
          </p:nvPr>
        </p:nvSpPr>
        <p:spPr>
          <a:xfrm>
            <a:off x="806450" y="6515100"/>
            <a:ext cx="5373688" cy="241300"/>
          </a:xfrm>
        </p:spPr>
        <p:txBody>
          <a:bodyPr/>
          <a:lstStyle/>
          <a:p>
            <a:pPr>
              <a:defRPr/>
            </a:pPr>
            <a:r>
              <a:rPr lang="en-US"/>
              <a:t>S. Miscetti - @ Physics at High Intensity - LNF</a:t>
            </a:r>
            <a:endParaRPr lang="en-US" dirty="0"/>
          </a:p>
        </p:txBody>
      </p:sp>
      <p:sp>
        <p:nvSpPr>
          <p:cNvPr id="13" name="TextBox 12"/>
          <p:cNvSpPr txBox="1"/>
          <p:nvPr/>
        </p:nvSpPr>
        <p:spPr>
          <a:xfrm>
            <a:off x="2746399" y="3853838"/>
            <a:ext cx="2019300" cy="369332"/>
          </a:xfrm>
          <a:prstGeom prst="rect">
            <a:avLst/>
          </a:prstGeom>
          <a:solidFill>
            <a:srgbClr val="CCFFCC"/>
          </a:solidFill>
        </p:spPr>
        <p:txBody>
          <a:bodyPr wrap="square" rtlCol="0">
            <a:spAutoFit/>
          </a:bodyPr>
          <a:lstStyle/>
          <a:p>
            <a:pPr algn="ctr"/>
            <a:r>
              <a:rPr lang="en-US" sz="1800" dirty="0"/>
              <a:t>∆t = t</a:t>
            </a:r>
            <a:r>
              <a:rPr lang="en-US" sz="1800" baseline="-25000" dirty="0"/>
              <a:t>track</a:t>
            </a:r>
            <a:r>
              <a:rPr lang="en-US" sz="1800" dirty="0"/>
              <a:t> – t</a:t>
            </a:r>
            <a:r>
              <a:rPr lang="en-US" sz="1800" baseline="-25000" dirty="0"/>
              <a:t>cluster</a:t>
            </a:r>
            <a:endParaRPr lang="en-US" sz="1800" dirty="0"/>
          </a:p>
        </p:txBody>
      </p:sp>
      <p:sp>
        <p:nvSpPr>
          <p:cNvPr id="15" name="TextBox 14"/>
          <p:cNvSpPr txBox="1"/>
          <p:nvPr/>
        </p:nvSpPr>
        <p:spPr>
          <a:xfrm>
            <a:off x="6881813" y="3429247"/>
            <a:ext cx="2019300" cy="369332"/>
          </a:xfrm>
          <a:prstGeom prst="rect">
            <a:avLst/>
          </a:prstGeom>
          <a:solidFill>
            <a:srgbClr val="CCFFCC"/>
          </a:solidFill>
        </p:spPr>
        <p:txBody>
          <a:bodyPr wrap="square" rtlCol="0">
            <a:spAutoFit/>
          </a:bodyPr>
          <a:lstStyle/>
          <a:p>
            <a:pPr algn="ctr"/>
            <a:r>
              <a:rPr lang="en-US" sz="1800" dirty="0"/>
              <a:t>E/p</a:t>
            </a:r>
          </a:p>
        </p:txBody>
      </p:sp>
      <p:sp>
        <p:nvSpPr>
          <p:cNvPr id="6" name="Slide Number Placeholder 5"/>
          <p:cNvSpPr>
            <a:spLocks noGrp="1"/>
          </p:cNvSpPr>
          <p:nvPr>
            <p:ph type="sldNum" sz="quarter" idx="12"/>
          </p:nvPr>
        </p:nvSpPr>
        <p:spPr/>
        <p:txBody>
          <a:bodyPr/>
          <a:lstStyle/>
          <a:p>
            <a:fld id="{AB3C1F1C-F708-3F4B-8ECB-6D467F0718B5}" type="slidenum">
              <a:rPr lang="en-US" smtClean="0"/>
              <a:pPr/>
              <a:t>26</a:t>
            </a:fld>
            <a:endParaRPr lang="en-US" dirty="0"/>
          </a:p>
        </p:txBody>
      </p:sp>
    </p:spTree>
    <p:extLst>
      <p:ext uri="{BB962C8B-B14F-4D97-AF65-F5344CB8AC3E}">
        <p14:creationId xmlns:p14="http://schemas.microsoft.com/office/powerpoint/2010/main" val="3924873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6AFF0-2B5E-D742-BEAB-3B63EF5795B9}"/>
              </a:ext>
            </a:extLst>
          </p:cNvPr>
          <p:cNvPicPr>
            <a:picLocks noChangeAspect="1"/>
          </p:cNvPicPr>
          <p:nvPr/>
        </p:nvPicPr>
        <p:blipFill rotWithShape="1">
          <a:blip r:embed="rId2"/>
          <a:srcRect l="51233"/>
          <a:stretch/>
        </p:blipFill>
        <p:spPr>
          <a:xfrm>
            <a:off x="6140910" y="3940263"/>
            <a:ext cx="2673925" cy="2653743"/>
          </a:xfrm>
          <a:prstGeom prst="rect">
            <a:avLst/>
          </a:prstGeom>
        </p:spPr>
      </p:pic>
      <p:pic>
        <p:nvPicPr>
          <p:cNvPr id="5" name="Picture 3">
            <a:extLst>
              <a:ext uri="{FF2B5EF4-FFF2-40B4-BE49-F238E27FC236}">
                <a16:creationId xmlns:a16="http://schemas.microsoft.com/office/drawing/2014/main" id="{C5BA3A23-D8BB-4845-90B6-24044BE4FF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34935"/>
            <a:ext cx="6057350" cy="1482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6" name="TextBox 5">
            <a:extLst>
              <a:ext uri="{FF2B5EF4-FFF2-40B4-BE49-F238E27FC236}">
                <a16:creationId xmlns:a16="http://schemas.microsoft.com/office/drawing/2014/main" id="{8B3752E8-FD1E-2F4D-A96B-4ED993A9A4F6}"/>
              </a:ext>
            </a:extLst>
          </p:cNvPr>
          <p:cNvSpPr txBox="1"/>
          <p:nvPr/>
        </p:nvSpPr>
        <p:spPr>
          <a:xfrm>
            <a:off x="1439863" y="1089223"/>
            <a:ext cx="2714205" cy="369332"/>
          </a:xfrm>
          <a:prstGeom prst="rect">
            <a:avLst/>
          </a:prstGeom>
          <a:noFill/>
        </p:spPr>
        <p:txBody>
          <a:bodyPr wrap="none" rtlCol="0">
            <a:spAutoFit/>
          </a:bodyPr>
          <a:lstStyle/>
          <a:p>
            <a:r>
              <a:rPr lang="en-US" b="1">
                <a:latin typeface="Avenir Next" panose="020B0503020202020204" pitchFamily="34" charset="0"/>
              </a:rPr>
              <a:t>500 – 1695 ns window</a:t>
            </a:r>
          </a:p>
        </p:txBody>
      </p:sp>
      <p:pic>
        <p:nvPicPr>
          <p:cNvPr id="7" name="Picture 6">
            <a:extLst>
              <a:ext uri="{FF2B5EF4-FFF2-40B4-BE49-F238E27FC236}">
                <a16:creationId xmlns:a16="http://schemas.microsoft.com/office/drawing/2014/main" id="{A2CCC42B-7DCA-F24E-98BC-5A86E8291336}"/>
              </a:ext>
            </a:extLst>
          </p:cNvPr>
          <p:cNvPicPr>
            <a:picLocks noChangeAspect="1"/>
          </p:cNvPicPr>
          <p:nvPr/>
        </p:nvPicPr>
        <p:blipFill rotWithShape="1">
          <a:blip r:embed="rId2"/>
          <a:srcRect r="51233"/>
          <a:stretch/>
        </p:blipFill>
        <p:spPr>
          <a:xfrm>
            <a:off x="6280243" y="1093876"/>
            <a:ext cx="2673927" cy="2653744"/>
          </a:xfrm>
          <a:prstGeom prst="rect">
            <a:avLst/>
          </a:prstGeom>
        </p:spPr>
      </p:pic>
      <p:sp>
        <p:nvSpPr>
          <p:cNvPr id="8" name="Rectangle 7">
            <a:extLst>
              <a:ext uri="{FF2B5EF4-FFF2-40B4-BE49-F238E27FC236}">
                <a16:creationId xmlns:a16="http://schemas.microsoft.com/office/drawing/2014/main" id="{842E09EC-E71E-A04F-A51A-C5E98C1B8F88}"/>
              </a:ext>
            </a:extLst>
          </p:cNvPr>
          <p:cNvSpPr/>
          <p:nvPr/>
        </p:nvSpPr>
        <p:spPr>
          <a:xfrm>
            <a:off x="6877215" y="887150"/>
            <a:ext cx="1390124" cy="338554"/>
          </a:xfrm>
          <a:prstGeom prst="rect">
            <a:avLst/>
          </a:prstGeom>
        </p:spPr>
        <p:txBody>
          <a:bodyPr wrap="none">
            <a:spAutoFit/>
          </a:bodyPr>
          <a:lstStyle/>
          <a:p>
            <a:r>
              <a:rPr lang="en-US" sz="1600" b="1">
                <a:latin typeface="Avenir Next" panose="020B0503020202020204" pitchFamily="34" charset="0"/>
              </a:rPr>
              <a:t>no selection</a:t>
            </a:r>
          </a:p>
        </p:txBody>
      </p:sp>
      <p:sp>
        <p:nvSpPr>
          <p:cNvPr id="9" name="Rectangle 8">
            <a:extLst>
              <a:ext uri="{FF2B5EF4-FFF2-40B4-BE49-F238E27FC236}">
                <a16:creationId xmlns:a16="http://schemas.microsoft.com/office/drawing/2014/main" id="{83850829-AB22-2C42-B177-B4D14DAC7B85}"/>
              </a:ext>
            </a:extLst>
          </p:cNvPr>
          <p:cNvSpPr/>
          <p:nvPr/>
        </p:nvSpPr>
        <p:spPr>
          <a:xfrm>
            <a:off x="6457644" y="3676470"/>
            <a:ext cx="2276585" cy="338554"/>
          </a:xfrm>
          <a:prstGeom prst="rect">
            <a:avLst/>
          </a:prstGeom>
        </p:spPr>
        <p:txBody>
          <a:bodyPr wrap="none">
            <a:spAutoFit/>
          </a:bodyPr>
          <a:lstStyle/>
          <a:p>
            <a:r>
              <a:rPr lang="en-US" sz="1600" b="1">
                <a:latin typeface="Avenir Next" panose="020B0503020202020204" pitchFamily="34" charset="0"/>
              </a:rPr>
              <a:t>calorimeter selection</a:t>
            </a:r>
          </a:p>
        </p:txBody>
      </p:sp>
      <p:sp>
        <p:nvSpPr>
          <p:cNvPr id="16" name="Date Placeholder 15">
            <a:extLst>
              <a:ext uri="{FF2B5EF4-FFF2-40B4-BE49-F238E27FC236}">
                <a16:creationId xmlns:a16="http://schemas.microsoft.com/office/drawing/2014/main" id="{06F6A44B-9D37-C243-9AC0-2A0C78EB886A}"/>
              </a:ext>
            </a:extLst>
          </p:cNvPr>
          <p:cNvSpPr>
            <a:spLocks noGrp="1"/>
          </p:cNvSpPr>
          <p:nvPr>
            <p:ph type="dt" sz="half" idx="10"/>
          </p:nvPr>
        </p:nvSpPr>
        <p:spPr>
          <a:xfrm>
            <a:off x="254000" y="6485467"/>
            <a:ext cx="1672336" cy="236008"/>
          </a:xfrm>
        </p:spPr>
        <p:txBody>
          <a:bodyPr/>
          <a:lstStyle/>
          <a:p>
            <a:r>
              <a:rPr lang="it-IT"/>
              <a:t>11 November 2022</a:t>
            </a:r>
            <a:endParaRPr lang="en-US" dirty="0"/>
          </a:p>
        </p:txBody>
      </p:sp>
      <p:sp>
        <p:nvSpPr>
          <p:cNvPr id="17" name="Footer Placeholder 16">
            <a:extLst>
              <a:ext uri="{FF2B5EF4-FFF2-40B4-BE49-F238E27FC236}">
                <a16:creationId xmlns:a16="http://schemas.microsoft.com/office/drawing/2014/main" id="{AA36CEC5-1C7F-0F4B-A5AC-B5F7888E76E3}"/>
              </a:ext>
            </a:extLst>
          </p:cNvPr>
          <p:cNvSpPr>
            <a:spLocks noGrp="1"/>
          </p:cNvSpPr>
          <p:nvPr>
            <p:ph type="ftr" sz="quarter" idx="11"/>
          </p:nvPr>
        </p:nvSpPr>
        <p:spPr/>
        <p:txBody>
          <a:bodyPr/>
          <a:lstStyle/>
          <a:p>
            <a:r>
              <a:rPr lang="en-US"/>
              <a:t>S. Miscetti - @ Physics at High Intensity - LNF</a:t>
            </a:r>
          </a:p>
        </p:txBody>
      </p:sp>
      <p:sp>
        <p:nvSpPr>
          <p:cNvPr id="18" name="Slide Number Placeholder 17">
            <a:extLst>
              <a:ext uri="{FF2B5EF4-FFF2-40B4-BE49-F238E27FC236}">
                <a16:creationId xmlns:a16="http://schemas.microsoft.com/office/drawing/2014/main" id="{329C4A51-03D8-5342-9F41-6D72115B6FE4}"/>
              </a:ext>
            </a:extLst>
          </p:cNvPr>
          <p:cNvSpPr>
            <a:spLocks noGrp="1"/>
          </p:cNvSpPr>
          <p:nvPr>
            <p:ph type="sldNum" sz="quarter" idx="12"/>
          </p:nvPr>
        </p:nvSpPr>
        <p:spPr/>
        <p:txBody>
          <a:bodyPr/>
          <a:lstStyle/>
          <a:p>
            <a:fld id="{D856D785-CAF7-C944-BA45-8A27C1C7444D}" type="slidenum">
              <a:rPr lang="en-US" smtClean="0"/>
              <a:t>27</a:t>
            </a:fld>
            <a:endParaRPr lang="en-US"/>
          </a:p>
        </p:txBody>
      </p:sp>
      <p:sp>
        <p:nvSpPr>
          <p:cNvPr id="15" name="TextBox 14">
            <a:extLst>
              <a:ext uri="{FF2B5EF4-FFF2-40B4-BE49-F238E27FC236}">
                <a16:creationId xmlns:a16="http://schemas.microsoft.com/office/drawing/2014/main" id="{3E1676B2-1FF1-1C4A-ADD2-088641C380E1}"/>
              </a:ext>
            </a:extLst>
          </p:cNvPr>
          <p:cNvSpPr txBox="1"/>
          <p:nvPr/>
        </p:nvSpPr>
        <p:spPr>
          <a:xfrm>
            <a:off x="298152" y="3940263"/>
            <a:ext cx="5409878" cy="2246769"/>
          </a:xfrm>
          <a:prstGeom prst="rect">
            <a:avLst/>
          </a:prstGeom>
          <a:noFill/>
          <a:ln w="28575" cmpd="sng">
            <a:solidFill>
              <a:schemeClr val="tx1"/>
            </a:solidFill>
          </a:ln>
        </p:spPr>
        <p:txBody>
          <a:bodyPr wrap="square" rtlCol="0">
            <a:spAutoFit/>
          </a:bodyPr>
          <a:lstStyle/>
          <a:p>
            <a:pPr algn="just"/>
            <a:r>
              <a:rPr lang="en-US" sz="2000" dirty="0"/>
              <a:t>The speed and efficiency of tracker reconstruction</a:t>
            </a:r>
          </a:p>
          <a:p>
            <a:pPr algn="just"/>
            <a:r>
              <a:rPr lang="en-US" sz="2000" dirty="0"/>
              <a:t> is improved by selecting tracker hits compatible </a:t>
            </a:r>
          </a:p>
          <a:p>
            <a:pPr algn="just"/>
            <a:r>
              <a:rPr lang="en-US" sz="2000" dirty="0"/>
              <a:t>with the time ( |ΔT| &lt; 50 ns ) and azimuthal</a:t>
            </a:r>
          </a:p>
          <a:p>
            <a:pPr algn="just"/>
            <a:r>
              <a:rPr lang="en-US" sz="2000" dirty="0"/>
              <a:t> angle of calorimeter clusters  </a:t>
            </a:r>
            <a:r>
              <a:rPr lang="en-US" sz="2000" dirty="0">
                <a:sym typeface="Wingdings"/>
              </a:rPr>
              <a:t></a:t>
            </a:r>
          </a:p>
          <a:p>
            <a:pPr algn="just"/>
            <a:endParaRPr lang="en-US" sz="2000" dirty="0">
              <a:sym typeface="Wingdings"/>
            </a:endParaRPr>
          </a:p>
          <a:p>
            <a:pPr algn="just"/>
            <a:r>
              <a:rPr lang="en-US" sz="2000" dirty="0">
                <a:sym typeface="Wingdings"/>
              </a:rPr>
              <a:t> </a:t>
            </a:r>
            <a:r>
              <a:rPr lang="en-US" sz="2000" dirty="0">
                <a:solidFill>
                  <a:srgbClr val="0000FF"/>
                </a:solidFill>
                <a:sym typeface="Wingdings"/>
              </a:rPr>
              <a:t>simplification of the pattern recognition</a:t>
            </a:r>
          </a:p>
          <a:p>
            <a:pPr algn="just"/>
            <a:endParaRPr lang="en-US" sz="2000" dirty="0">
              <a:solidFill>
                <a:srgbClr val="0000FF"/>
              </a:solidFill>
            </a:endParaRPr>
          </a:p>
        </p:txBody>
      </p:sp>
      <p:sp>
        <p:nvSpPr>
          <p:cNvPr id="19" name="Title 1">
            <a:extLst>
              <a:ext uri="{FF2B5EF4-FFF2-40B4-BE49-F238E27FC236}">
                <a16:creationId xmlns:a16="http://schemas.microsoft.com/office/drawing/2014/main" id="{6EAE75C7-D101-BF49-A8B3-D18F81007220}"/>
              </a:ext>
            </a:extLst>
          </p:cNvPr>
          <p:cNvSpPr>
            <a:spLocks noGrp="1"/>
          </p:cNvSpPr>
          <p:nvPr>
            <p:ph type="title"/>
          </p:nvPr>
        </p:nvSpPr>
        <p:spPr>
          <a:xfrm>
            <a:off x="1032932" y="274638"/>
            <a:ext cx="6752835" cy="334962"/>
          </a:xfrm>
        </p:spPr>
        <p:txBody>
          <a:bodyPr>
            <a:normAutofit fontScale="90000"/>
          </a:bodyPr>
          <a:lstStyle/>
          <a:p>
            <a:r>
              <a:rPr lang="en-US" sz="2800" b="0" dirty="0">
                <a:solidFill>
                  <a:srgbClr val="800000"/>
                </a:solidFill>
              </a:rPr>
              <a:t>Tracking seeding – basic idea</a:t>
            </a:r>
          </a:p>
        </p:txBody>
      </p:sp>
    </p:spTree>
    <p:extLst>
      <p:ext uri="{BB962C8B-B14F-4D97-AF65-F5344CB8AC3E}">
        <p14:creationId xmlns:p14="http://schemas.microsoft.com/office/powerpoint/2010/main" val="1277985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60EE52C-09F1-F79A-5A32-32F33EB3524B}"/>
              </a:ext>
            </a:extLst>
          </p:cNvPr>
          <p:cNvSpPr>
            <a:spLocks noGrp="1"/>
          </p:cNvSpPr>
          <p:nvPr>
            <p:ph type="dt" sz="half" idx="10"/>
          </p:nvPr>
        </p:nvSpPr>
        <p:spPr>
          <a:xfrm>
            <a:off x="254000" y="6485467"/>
            <a:ext cx="1611376" cy="236008"/>
          </a:xfrm>
        </p:spPr>
        <p:txBody>
          <a:bodyPr/>
          <a:lstStyle/>
          <a:p>
            <a:r>
              <a:rPr lang="it-IT" dirty="0"/>
              <a:t>11 November 2022</a:t>
            </a:r>
            <a:endParaRPr lang="en-US" dirty="0"/>
          </a:p>
        </p:txBody>
      </p:sp>
      <p:sp>
        <p:nvSpPr>
          <p:cNvPr id="5" name="Footer Placeholder 4">
            <a:extLst>
              <a:ext uri="{FF2B5EF4-FFF2-40B4-BE49-F238E27FC236}">
                <a16:creationId xmlns:a16="http://schemas.microsoft.com/office/drawing/2014/main" id="{38CC0702-FC31-3F9C-4EBD-BB1746E2F80D}"/>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FFF91B15-E59E-A065-08BC-6FA59B05E60B}"/>
              </a:ext>
            </a:extLst>
          </p:cNvPr>
          <p:cNvSpPr>
            <a:spLocks noGrp="1"/>
          </p:cNvSpPr>
          <p:nvPr>
            <p:ph type="sldNum" sz="quarter" idx="12"/>
          </p:nvPr>
        </p:nvSpPr>
        <p:spPr/>
        <p:txBody>
          <a:bodyPr/>
          <a:lstStyle/>
          <a:p>
            <a:fld id="{AB3C1F1C-F708-3F4B-8ECB-6D467F0718B5}" type="slidenum">
              <a:rPr lang="en-US" smtClean="0"/>
              <a:pPr/>
              <a:t>28</a:t>
            </a:fld>
            <a:endParaRPr lang="en-US" dirty="0"/>
          </a:p>
        </p:txBody>
      </p:sp>
      <p:sp>
        <p:nvSpPr>
          <p:cNvPr id="7" name="TextBox 6">
            <a:extLst>
              <a:ext uri="{FF2B5EF4-FFF2-40B4-BE49-F238E27FC236}">
                <a16:creationId xmlns:a16="http://schemas.microsoft.com/office/drawing/2014/main" id="{38975388-9994-762D-C719-88C0604BEABF}"/>
              </a:ext>
            </a:extLst>
          </p:cNvPr>
          <p:cNvSpPr txBox="1"/>
          <p:nvPr/>
        </p:nvSpPr>
        <p:spPr>
          <a:xfrm>
            <a:off x="6495" y="877937"/>
            <a:ext cx="8890000" cy="2585323"/>
          </a:xfrm>
          <a:prstGeom prst="rect">
            <a:avLst/>
          </a:prstGeom>
          <a:solidFill>
            <a:schemeClr val="accent3">
              <a:lumMod val="40000"/>
              <a:lumOff val="60000"/>
            </a:schemeClr>
          </a:solidFill>
        </p:spPr>
        <p:txBody>
          <a:bodyPr wrap="square" rtlCol="0">
            <a:spAutoFit/>
          </a:bodyPr>
          <a:lstStyle/>
          <a:p>
            <a:r>
              <a:rPr lang="en-IT" b="1" dirty="0"/>
              <a:t>Very aggressive idea based on PRISM model</a:t>
            </a:r>
          </a:p>
          <a:p>
            <a:pPr marL="342900" indent="-342900">
              <a:buAutoNum type="arabicParenR"/>
            </a:pPr>
            <a:r>
              <a:rPr lang="en-GB" dirty="0"/>
              <a:t>S</a:t>
            </a:r>
            <a:r>
              <a:rPr lang="en-IT" dirty="0"/>
              <a:t>hort pulse beam (10 ns) with  well </a:t>
            </a:r>
          </a:p>
          <a:p>
            <a:r>
              <a:rPr lang="en-IT" dirty="0"/>
              <a:t>      defined momentum muon beams, </a:t>
            </a:r>
          </a:p>
          <a:p>
            <a:pPr marL="342900" indent="-342900">
              <a:buAutoNum type="arabicParenR" startAt="2"/>
            </a:pPr>
            <a:r>
              <a:rPr lang="en-GB" dirty="0"/>
              <a:t>V</a:t>
            </a:r>
            <a:r>
              <a:rPr lang="en-IT" dirty="0"/>
              <a:t>ery  high intensity</a:t>
            </a:r>
          </a:p>
          <a:p>
            <a:r>
              <a:rPr lang="en-GB" dirty="0"/>
              <a:t>	</a:t>
            </a:r>
            <a:r>
              <a:rPr lang="en-GB" dirty="0">
                <a:sym typeface="Wingdings" pitchFamily="2" charset="2"/>
              </a:rPr>
              <a:t> </a:t>
            </a:r>
            <a:r>
              <a:rPr lang="en-GB" dirty="0"/>
              <a:t>P</a:t>
            </a:r>
            <a:r>
              <a:rPr lang="en-IT" dirty="0"/>
              <a:t>hase 1) 100 kW </a:t>
            </a:r>
          </a:p>
          <a:p>
            <a:r>
              <a:rPr lang="en-IT" dirty="0"/>
              <a:t>		</a:t>
            </a:r>
            <a:r>
              <a:rPr lang="en-GB" dirty="0"/>
              <a:t>W</a:t>
            </a:r>
            <a:r>
              <a:rPr lang="en-IT" dirty="0"/>
              <a:t>ith better targets radiator </a:t>
            </a:r>
          </a:p>
          <a:p>
            <a:r>
              <a:rPr lang="en-IT" dirty="0"/>
              <a:t>	</a:t>
            </a:r>
            <a:r>
              <a:rPr lang="en-IT" dirty="0">
                <a:sym typeface="Wingdings" pitchFamily="2" charset="2"/>
              </a:rPr>
              <a:t> Phase 2) </a:t>
            </a:r>
            <a:r>
              <a:rPr lang="en-IT" dirty="0"/>
              <a:t>1 MW with R&amp;D needed.</a:t>
            </a:r>
          </a:p>
          <a:p>
            <a:r>
              <a:rPr lang="en-IT" dirty="0"/>
              <a:t>		 Joint effort with muon collider </a:t>
            </a:r>
          </a:p>
          <a:p>
            <a:r>
              <a:rPr lang="en-IT" dirty="0">
                <a:sym typeface="Wingdings" pitchFamily="2" charset="2"/>
              </a:rPr>
              <a:t>	 Time line .. </a:t>
            </a:r>
            <a:r>
              <a:rPr lang="en-GB" b="1" dirty="0">
                <a:sym typeface="Wingdings" pitchFamily="2" charset="2"/>
              </a:rPr>
              <a:t>A</a:t>
            </a:r>
            <a:r>
              <a:rPr lang="en-IT" b="1" dirty="0">
                <a:sym typeface="Wingdings" pitchFamily="2" charset="2"/>
              </a:rPr>
              <a:t>fter 2035</a:t>
            </a:r>
          </a:p>
        </p:txBody>
      </p:sp>
      <p:pic>
        <p:nvPicPr>
          <p:cNvPr id="8" name="Picture 7">
            <a:extLst>
              <a:ext uri="{FF2B5EF4-FFF2-40B4-BE49-F238E27FC236}">
                <a16:creationId xmlns:a16="http://schemas.microsoft.com/office/drawing/2014/main" id="{74585652-C305-547A-9314-4BF5C1B70553}"/>
              </a:ext>
            </a:extLst>
          </p:cNvPr>
          <p:cNvPicPr>
            <a:picLocks noChangeAspect="1"/>
          </p:cNvPicPr>
          <p:nvPr/>
        </p:nvPicPr>
        <p:blipFill>
          <a:blip r:embed="rId2"/>
          <a:stretch>
            <a:fillRect/>
          </a:stretch>
        </p:blipFill>
        <p:spPr>
          <a:xfrm>
            <a:off x="0" y="3624632"/>
            <a:ext cx="3984920" cy="1777974"/>
          </a:xfrm>
          <a:prstGeom prst="rect">
            <a:avLst/>
          </a:prstGeom>
        </p:spPr>
      </p:pic>
      <p:pic>
        <p:nvPicPr>
          <p:cNvPr id="9" name="Picture 8">
            <a:extLst>
              <a:ext uri="{FF2B5EF4-FFF2-40B4-BE49-F238E27FC236}">
                <a16:creationId xmlns:a16="http://schemas.microsoft.com/office/drawing/2014/main" id="{EA89DB5F-DEF5-D7EA-4F66-8C6C5CE7BB8A}"/>
              </a:ext>
            </a:extLst>
          </p:cNvPr>
          <p:cNvPicPr>
            <a:picLocks noChangeAspect="1"/>
          </p:cNvPicPr>
          <p:nvPr/>
        </p:nvPicPr>
        <p:blipFill>
          <a:blip r:embed="rId3"/>
          <a:stretch>
            <a:fillRect/>
          </a:stretch>
        </p:blipFill>
        <p:spPr>
          <a:xfrm>
            <a:off x="4506475" y="888825"/>
            <a:ext cx="4591619" cy="2307893"/>
          </a:xfrm>
          <a:prstGeom prst="rect">
            <a:avLst/>
          </a:prstGeom>
        </p:spPr>
      </p:pic>
      <p:pic>
        <p:nvPicPr>
          <p:cNvPr id="11" name="Picture 10">
            <a:extLst>
              <a:ext uri="{FF2B5EF4-FFF2-40B4-BE49-F238E27FC236}">
                <a16:creationId xmlns:a16="http://schemas.microsoft.com/office/drawing/2014/main" id="{30424194-2D7D-AC5F-BB65-83E39B27FB7E}"/>
              </a:ext>
            </a:extLst>
          </p:cNvPr>
          <p:cNvPicPr>
            <a:picLocks noChangeAspect="1"/>
          </p:cNvPicPr>
          <p:nvPr/>
        </p:nvPicPr>
        <p:blipFill>
          <a:blip r:embed="rId4"/>
          <a:stretch>
            <a:fillRect/>
          </a:stretch>
        </p:blipFill>
        <p:spPr>
          <a:xfrm>
            <a:off x="4019903" y="3540956"/>
            <a:ext cx="5124097" cy="2866815"/>
          </a:xfrm>
          <a:prstGeom prst="rect">
            <a:avLst/>
          </a:prstGeom>
        </p:spPr>
      </p:pic>
      <p:sp>
        <p:nvSpPr>
          <p:cNvPr id="12" name="TextBox 11">
            <a:extLst>
              <a:ext uri="{FF2B5EF4-FFF2-40B4-BE49-F238E27FC236}">
                <a16:creationId xmlns:a16="http://schemas.microsoft.com/office/drawing/2014/main" id="{EB05D42A-BB1A-E36A-F524-42987DCCBD2F}"/>
              </a:ext>
            </a:extLst>
          </p:cNvPr>
          <p:cNvSpPr txBox="1"/>
          <p:nvPr/>
        </p:nvSpPr>
        <p:spPr>
          <a:xfrm>
            <a:off x="254000" y="5620871"/>
            <a:ext cx="3067379" cy="646331"/>
          </a:xfrm>
          <a:prstGeom prst="rect">
            <a:avLst/>
          </a:prstGeom>
          <a:noFill/>
        </p:spPr>
        <p:txBody>
          <a:bodyPr wrap="square" rtlCol="0">
            <a:spAutoFit/>
          </a:bodyPr>
          <a:lstStyle/>
          <a:p>
            <a:pPr algn="ctr"/>
            <a:r>
              <a:rPr lang="en-GB" dirty="0"/>
              <a:t>P5 report will be fundamental </a:t>
            </a:r>
          </a:p>
          <a:p>
            <a:pPr algn="ctr"/>
            <a:r>
              <a:rPr lang="en-GB" dirty="0"/>
              <a:t>to start this program</a:t>
            </a:r>
            <a:endParaRPr lang="en-IT" dirty="0"/>
          </a:p>
        </p:txBody>
      </p:sp>
      <p:sp>
        <p:nvSpPr>
          <p:cNvPr id="14" name="Title 1">
            <a:extLst>
              <a:ext uri="{FF2B5EF4-FFF2-40B4-BE49-F238E27FC236}">
                <a16:creationId xmlns:a16="http://schemas.microsoft.com/office/drawing/2014/main" id="{20C38FAE-3237-A221-6C82-E3D4DEB5B422}"/>
              </a:ext>
            </a:extLst>
          </p:cNvPr>
          <p:cNvSpPr txBox="1">
            <a:spLocks/>
          </p:cNvSpPr>
          <p:nvPr/>
        </p:nvSpPr>
        <p:spPr>
          <a:xfrm>
            <a:off x="4572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AMF: basic ideas</a:t>
            </a:r>
          </a:p>
        </p:txBody>
      </p:sp>
    </p:spTree>
    <p:extLst>
      <p:ext uri="{BB962C8B-B14F-4D97-AF65-F5344CB8AC3E}">
        <p14:creationId xmlns:p14="http://schemas.microsoft.com/office/powerpoint/2010/main" val="1889846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91822"/>
            <a:ext cx="6752835" cy="334962"/>
          </a:xfrm>
        </p:spPr>
        <p:txBody>
          <a:bodyPr>
            <a:noAutofit/>
          </a:bodyPr>
          <a:lstStyle/>
          <a:p>
            <a:r>
              <a:rPr lang="en-US" sz="3200" dirty="0">
                <a:solidFill>
                  <a:srgbClr val="800000"/>
                </a:solidFill>
              </a:rPr>
              <a:t>CLFV processes in muon sector - I</a:t>
            </a:r>
          </a:p>
        </p:txBody>
      </p:sp>
      <p:sp>
        <p:nvSpPr>
          <p:cNvPr id="4" name="Date Placeholder 3"/>
          <p:cNvSpPr>
            <a:spLocks noGrp="1"/>
          </p:cNvSpPr>
          <p:nvPr>
            <p:ph type="dt" sz="half" idx="10"/>
          </p:nvPr>
        </p:nvSpPr>
        <p:spPr>
          <a:xfrm>
            <a:off x="254000" y="6485467"/>
            <a:ext cx="1585686" cy="236008"/>
          </a:xfrm>
        </p:spPr>
        <p:txBody>
          <a:bodyPr/>
          <a:lstStyle/>
          <a:p>
            <a:r>
              <a:rPr lang="it-IT"/>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6" name="TextBox 5"/>
          <p:cNvSpPr txBox="1"/>
          <p:nvPr/>
        </p:nvSpPr>
        <p:spPr>
          <a:xfrm>
            <a:off x="62041" y="1296273"/>
            <a:ext cx="6110159" cy="2616101"/>
          </a:xfrm>
          <a:prstGeom prst="rect">
            <a:avLst/>
          </a:prstGeom>
          <a:noFill/>
        </p:spPr>
        <p:txBody>
          <a:bodyPr wrap="square" rtlCol="0">
            <a:spAutoFit/>
          </a:bodyPr>
          <a:lstStyle/>
          <a:p>
            <a:pPr marL="285750" indent="-285750" algn="just">
              <a:spcBef>
                <a:spcPts val="1200"/>
              </a:spcBef>
              <a:buFont typeface="Wingdings" pitchFamily="2" charset="2"/>
              <a:buChar char="ü"/>
            </a:pPr>
            <a:r>
              <a:rPr lang="en-US" dirty="0">
                <a:solidFill>
                  <a:srgbClr val="000000"/>
                </a:solidFill>
                <a:latin typeface="Arial"/>
                <a:cs typeface="Arial"/>
              </a:rPr>
              <a:t>Neutral lepton flavor violation (i.e. neutrino mixing) implies Charged Lepton Flavor violation (CLFV) through neutrino mixing</a:t>
            </a:r>
          </a:p>
          <a:p>
            <a:pPr marL="285750" indent="-285750" algn="just">
              <a:spcBef>
                <a:spcPts val="1200"/>
              </a:spcBef>
              <a:buFont typeface="Wingdings" pitchFamily="2" charset="2"/>
              <a:buChar char="ü"/>
            </a:pPr>
            <a:r>
              <a:rPr lang="en-US" dirty="0">
                <a:solidFill>
                  <a:srgbClr val="000000"/>
                </a:solidFill>
                <a:latin typeface="Arial"/>
                <a:cs typeface="Arial"/>
              </a:rPr>
              <a:t>CLFV processes are strongly suppressed in the Standard Model. </a:t>
            </a:r>
            <a:r>
              <a:rPr lang="en-US" b="1" dirty="0">
                <a:solidFill>
                  <a:srgbClr val="000000"/>
                </a:solidFill>
                <a:latin typeface="Arial"/>
                <a:cs typeface="Arial"/>
              </a:rPr>
              <a:t>In the muon sector (</a:t>
            </a:r>
            <a:r>
              <a:rPr lang="en-US" b="1" dirty="0" err="1">
                <a:solidFill>
                  <a:srgbClr val="000000"/>
                </a:solidFill>
                <a:latin typeface="Symbol" pitchFamily="2" charset="2"/>
                <a:cs typeface="Arial"/>
              </a:rPr>
              <a:t>m</a:t>
            </a:r>
            <a:r>
              <a:rPr lang="en-US" b="1" dirty="0" err="1">
                <a:solidFill>
                  <a:srgbClr val="000000"/>
                </a:solidFill>
                <a:latin typeface="Arial"/>
                <a:cs typeface="Arial"/>
                <a:sym typeface="Wingdings" pitchFamily="2" charset="2"/>
              </a:rPr>
              <a:t>NeN</a:t>
            </a:r>
            <a:r>
              <a:rPr lang="en-US" b="1" dirty="0">
                <a:solidFill>
                  <a:srgbClr val="000000"/>
                </a:solidFill>
                <a:latin typeface="Arial"/>
                <a:cs typeface="Arial"/>
                <a:sym typeface="Wingdings" pitchFamily="2" charset="2"/>
              </a:rPr>
              <a:t>, </a:t>
            </a:r>
            <a:r>
              <a:rPr lang="en-US" b="1" dirty="0">
                <a:solidFill>
                  <a:srgbClr val="000000"/>
                </a:solidFill>
                <a:latin typeface="Symbol" pitchFamily="2" charset="2"/>
                <a:cs typeface="Arial"/>
              </a:rPr>
              <a:t>m</a:t>
            </a:r>
            <a:r>
              <a:rPr lang="en-US" b="1" dirty="0">
                <a:solidFill>
                  <a:srgbClr val="000000"/>
                </a:solidFill>
                <a:latin typeface="Arial"/>
                <a:cs typeface="Arial"/>
                <a:sym typeface="Wingdings" pitchFamily="2" charset="2"/>
              </a:rPr>
              <a:t> </a:t>
            </a:r>
            <a:r>
              <a:rPr lang="en-US" b="1" dirty="0" err="1">
                <a:solidFill>
                  <a:srgbClr val="000000"/>
                </a:solidFill>
                <a:latin typeface="Arial"/>
                <a:cs typeface="Arial"/>
                <a:sym typeface="Wingdings" pitchFamily="2" charset="2"/>
              </a:rPr>
              <a:t>e</a:t>
            </a:r>
            <a:r>
              <a:rPr lang="en-US" b="1" dirty="0" err="1">
                <a:solidFill>
                  <a:srgbClr val="000000"/>
                </a:solidFill>
                <a:latin typeface="Symbol" pitchFamily="2" charset="2"/>
                <a:cs typeface="Arial"/>
              </a:rPr>
              <a:t>g</a:t>
            </a:r>
            <a:r>
              <a:rPr lang="en-US" b="1" dirty="0">
                <a:solidFill>
                  <a:srgbClr val="000000"/>
                </a:solidFill>
                <a:latin typeface="Symbol" pitchFamily="2" charset="2"/>
                <a:cs typeface="Arial"/>
              </a:rPr>
              <a:t>, m</a:t>
            </a:r>
            <a:r>
              <a:rPr lang="en-US" b="1" dirty="0">
                <a:solidFill>
                  <a:srgbClr val="000000"/>
                </a:solidFill>
                <a:latin typeface="Arial"/>
                <a:cs typeface="Arial"/>
              </a:rPr>
              <a:t> </a:t>
            </a:r>
            <a:r>
              <a:rPr lang="en-US" b="1" dirty="0">
                <a:solidFill>
                  <a:srgbClr val="000000"/>
                </a:solidFill>
                <a:latin typeface="Arial"/>
                <a:cs typeface="Arial"/>
                <a:sym typeface="Wingdings" pitchFamily="2" charset="2"/>
              </a:rPr>
              <a:t></a:t>
            </a:r>
            <a:r>
              <a:rPr lang="en-US" b="1" dirty="0" err="1">
                <a:solidFill>
                  <a:srgbClr val="000000"/>
                </a:solidFill>
                <a:latin typeface="Arial"/>
                <a:cs typeface="Arial"/>
                <a:sym typeface="Wingdings" pitchFamily="2" charset="2"/>
              </a:rPr>
              <a:t>eee</a:t>
            </a:r>
            <a:r>
              <a:rPr lang="en-US" b="1" dirty="0">
                <a:solidFill>
                  <a:srgbClr val="000000"/>
                </a:solidFill>
                <a:latin typeface="Arial"/>
                <a:cs typeface="Arial"/>
              </a:rPr>
              <a:t>) rates are O( 10</a:t>
            </a:r>
            <a:r>
              <a:rPr lang="en-US" b="1" baseline="30000" dirty="0">
                <a:solidFill>
                  <a:srgbClr val="000000"/>
                </a:solidFill>
                <a:latin typeface="Arial"/>
                <a:cs typeface="Arial"/>
              </a:rPr>
              <a:t>-54</a:t>
            </a:r>
            <a:r>
              <a:rPr lang="en-US" b="1" dirty="0">
                <a:solidFill>
                  <a:srgbClr val="000000"/>
                </a:solidFill>
                <a:latin typeface="Arial"/>
                <a:cs typeface="Arial"/>
              </a:rPr>
              <a:t> )  i.e. negligible</a:t>
            </a:r>
          </a:p>
          <a:p>
            <a:pPr marL="285750" indent="-285750" algn="just">
              <a:spcBef>
                <a:spcPts val="1200"/>
              </a:spcBef>
              <a:buFont typeface="Wingdings" pitchFamily="2" charset="2"/>
              <a:buChar char="ü"/>
            </a:pPr>
            <a:r>
              <a:rPr lang="en-US" sz="1800" dirty="0">
                <a:latin typeface="Arial"/>
                <a:cs typeface="Arial"/>
              </a:rPr>
              <a:t>Broad</a:t>
            </a:r>
            <a:r>
              <a:rPr lang="en-US" sz="1800" b="1" dirty="0">
                <a:latin typeface="Arial"/>
                <a:cs typeface="Arial"/>
              </a:rPr>
              <a:t> </a:t>
            </a:r>
            <a:r>
              <a:rPr lang="en-US" sz="1800" dirty="0">
                <a:latin typeface="Arial" charset="0"/>
                <a:ea typeface="Arial" charset="0"/>
                <a:cs typeface="Arial" charset="0"/>
              </a:rPr>
              <a:t>array of </a:t>
            </a:r>
            <a:r>
              <a:rPr lang="en-US" sz="1800" b="1" dirty="0">
                <a:solidFill>
                  <a:srgbClr val="0432FF"/>
                </a:solidFill>
                <a:latin typeface="Arial" charset="0"/>
                <a:ea typeface="Arial" charset="0"/>
                <a:cs typeface="Arial" charset="0"/>
              </a:rPr>
              <a:t>New Physics models predict rates observable</a:t>
            </a:r>
            <a:r>
              <a:rPr lang="en-US" sz="1800" dirty="0">
                <a:latin typeface="Arial" charset="0"/>
                <a:ea typeface="Arial" charset="0"/>
                <a:cs typeface="Arial" charset="0"/>
              </a:rPr>
              <a:t> at next generation CLFV experiments</a:t>
            </a:r>
            <a:endParaRPr lang="en-US" sz="1800" b="1" dirty="0">
              <a:solidFill>
                <a:srgbClr val="FF0000"/>
              </a:solidFill>
              <a:latin typeface="Arial"/>
              <a:cs typeface="Arial"/>
            </a:endParaRPr>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8178" y="928649"/>
            <a:ext cx="2202693" cy="4745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99672" y="1498059"/>
            <a:ext cx="2511176" cy="15079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53199" y="5075730"/>
            <a:ext cx="2130035" cy="14282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AB3C1F1C-F708-3F4B-8ECB-6D467F0718B5}" type="slidenum">
              <a:rPr lang="en-US" smtClean="0"/>
              <a:pPr/>
              <a:t>2</a:t>
            </a:fld>
            <a:endParaRPr lang="en-US" dirty="0"/>
          </a:p>
        </p:txBody>
      </p:sp>
      <p:pic>
        <p:nvPicPr>
          <p:cNvPr id="11" name="Picture 10">
            <a:extLst>
              <a:ext uri="{FF2B5EF4-FFF2-40B4-BE49-F238E27FC236}">
                <a16:creationId xmlns:a16="http://schemas.microsoft.com/office/drawing/2014/main" id="{51A4CC9C-BA21-785B-C137-B86EAF47D798}"/>
              </a:ext>
            </a:extLst>
          </p:cNvPr>
          <p:cNvPicPr>
            <a:picLocks noChangeAspect="1"/>
          </p:cNvPicPr>
          <p:nvPr/>
        </p:nvPicPr>
        <p:blipFill>
          <a:blip r:embed="rId5"/>
          <a:stretch>
            <a:fillRect/>
          </a:stretch>
        </p:blipFill>
        <p:spPr>
          <a:xfrm>
            <a:off x="6328178" y="3323512"/>
            <a:ext cx="2511176" cy="1545996"/>
          </a:xfrm>
          <a:prstGeom prst="rect">
            <a:avLst/>
          </a:prstGeom>
        </p:spPr>
      </p:pic>
      <p:sp>
        <p:nvSpPr>
          <p:cNvPr id="12" name="Content Placeholder 2">
            <a:extLst>
              <a:ext uri="{FF2B5EF4-FFF2-40B4-BE49-F238E27FC236}">
                <a16:creationId xmlns:a16="http://schemas.microsoft.com/office/drawing/2014/main" id="{5816DCB8-E8A2-E840-FB24-C177DE16D74E}"/>
              </a:ext>
            </a:extLst>
          </p:cNvPr>
          <p:cNvSpPr txBox="1">
            <a:spLocks/>
          </p:cNvSpPr>
          <p:nvPr/>
        </p:nvSpPr>
        <p:spPr>
          <a:xfrm>
            <a:off x="506835" y="4764326"/>
            <a:ext cx="5556201" cy="913162"/>
          </a:xfrm>
          <a:prstGeom prst="rect">
            <a:avLst/>
          </a:prstGeom>
          <a:solidFill>
            <a:schemeClr val="bg2"/>
          </a:solidFill>
          <a:ln>
            <a:solidFill>
              <a:schemeClr val="tx1"/>
            </a:solidFill>
          </a:ln>
          <a:effectLst>
            <a:outerShdw blurRad="50800" dist="38100" dir="2700000" algn="tl"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Arial" charset="0"/>
                <a:ea typeface="Arial" charset="0"/>
                <a:cs typeface="Arial" charset="0"/>
              </a:rPr>
              <a:t>Any observation of </a:t>
            </a:r>
            <a:r>
              <a:rPr lang="en-US" sz="1800" b="1" dirty="0">
                <a:solidFill>
                  <a:srgbClr val="FF0000"/>
                </a:solidFill>
                <a:latin typeface="Arial" charset="0"/>
                <a:ea typeface="Arial" charset="0"/>
                <a:cs typeface="Arial" charset="0"/>
              </a:rPr>
              <a:t>CLFV</a:t>
            </a:r>
            <a:r>
              <a:rPr lang="en-US" sz="1800" dirty="0">
                <a:latin typeface="Arial" charset="0"/>
                <a:ea typeface="Arial" charset="0"/>
                <a:cs typeface="Arial" charset="0"/>
              </a:rPr>
              <a:t> in the muon sector</a:t>
            </a:r>
          </a:p>
          <a:p>
            <a:pPr marL="0" indent="0" algn="ctr">
              <a:buNone/>
            </a:pPr>
            <a:r>
              <a:rPr lang="en-US" sz="1800" dirty="0">
                <a:latin typeface="Arial" charset="0"/>
                <a:ea typeface="Arial" charset="0"/>
                <a:cs typeface="Arial" charset="0"/>
              </a:rPr>
              <a:t>would be  </a:t>
            </a:r>
            <a:r>
              <a:rPr lang="en-US" sz="1800" b="1" dirty="0">
                <a:solidFill>
                  <a:srgbClr val="FF0000"/>
                </a:solidFill>
                <a:latin typeface="Arial" charset="0"/>
                <a:ea typeface="Arial" charset="0"/>
                <a:cs typeface="Arial" charset="0"/>
              </a:rPr>
              <a:t>unambiguous evidence of New Physics</a:t>
            </a:r>
          </a:p>
        </p:txBody>
      </p:sp>
    </p:spTree>
    <p:extLst>
      <p:ext uri="{BB962C8B-B14F-4D97-AF65-F5344CB8AC3E}">
        <p14:creationId xmlns:p14="http://schemas.microsoft.com/office/powerpoint/2010/main" val="1004647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DB4234-70AD-234F-BFEA-F85FD3A8F5EB}" type="slidenum">
              <a:rPr lang="en-GB" smtClean="0"/>
              <a:t>29</a:t>
            </a:fld>
            <a:endParaRPr lang="en-GB"/>
          </a:p>
        </p:txBody>
      </p:sp>
      <p:sp>
        <p:nvSpPr>
          <p:cNvPr id="19" name="Segnaposto contenuto 2">
            <a:extLst>
              <a:ext uri="{FF2B5EF4-FFF2-40B4-BE49-F238E27FC236}">
                <a16:creationId xmlns:a16="http://schemas.microsoft.com/office/drawing/2014/main" id="{95928193-BD9D-13E5-821D-D4EF308CB8D7}"/>
              </a:ext>
            </a:extLst>
          </p:cNvPr>
          <p:cNvSpPr txBox="1">
            <a:spLocks/>
          </p:cNvSpPr>
          <p:nvPr/>
        </p:nvSpPr>
        <p:spPr>
          <a:xfrm>
            <a:off x="166952" y="1623141"/>
            <a:ext cx="4076061" cy="28139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300"/>
              </a:spcAft>
              <a:buFont typeface="Wingdings" pitchFamily="2" charset="2"/>
              <a:buChar char="§"/>
            </a:pPr>
            <a:r>
              <a:rPr lang="en-US" sz="1800" b="1" dirty="0">
                <a:latin typeface="Arial" panose="020B0604020202020204" pitchFamily="34" charset="0"/>
                <a:cs typeface="Arial" panose="020B0604020202020204" pitchFamily="34" charset="0"/>
              </a:rPr>
              <a:t>Phase-</a:t>
            </a:r>
            <a:r>
              <a:rPr lang="en-US" sz="1800" b="1" dirty="0">
                <a:latin typeface="Symbol" pitchFamily="2" charset="2"/>
                <a:cs typeface="Arial" panose="020B0604020202020204" pitchFamily="34" charset="0"/>
              </a:rPr>
              <a:t>a</a:t>
            </a:r>
            <a:r>
              <a:rPr lang="en-US" sz="1800" b="1" dirty="0">
                <a:latin typeface="Arial" panose="020B0604020202020204" pitchFamily="34" charset="0"/>
                <a:cs typeface="Arial" panose="020B0604020202020204" pitchFamily="34" charset="0"/>
              </a:rPr>
              <a:t> planned for end of JFY2022</a:t>
            </a:r>
          </a:p>
          <a:p>
            <a:pPr>
              <a:lnSpc>
                <a:spcPct val="100000"/>
              </a:lnSpc>
              <a:spcAft>
                <a:spcPts val="300"/>
              </a:spcAft>
              <a:buFont typeface="Wingdings" pitchFamily="2" charset="2"/>
              <a:buChar char="§"/>
            </a:pPr>
            <a:r>
              <a:rPr lang="en-US" sz="1800" dirty="0">
                <a:latin typeface="Arial" panose="020B0604020202020204" pitchFamily="34" charset="0"/>
                <a:cs typeface="Arial" panose="020B0604020202020204" pitchFamily="34" charset="0"/>
              </a:rPr>
              <a:t>Phase-I detector ready by end 2023</a:t>
            </a:r>
          </a:p>
          <a:p>
            <a:pPr>
              <a:lnSpc>
                <a:spcPct val="100000"/>
              </a:lnSpc>
              <a:spcAft>
                <a:spcPts val="300"/>
              </a:spcAft>
              <a:buFont typeface="Wingdings" pitchFamily="2" charset="2"/>
              <a:buChar char="§"/>
            </a:pPr>
            <a:r>
              <a:rPr lang="en-US" sz="1800" b="1" dirty="0">
                <a:latin typeface="Arial" panose="020B0604020202020204" pitchFamily="34" charset="0"/>
                <a:cs typeface="Arial" panose="020B0604020202020204" pitchFamily="34" charset="0"/>
              </a:rPr>
              <a:t>Facility ready for Phase-I on April 2024</a:t>
            </a:r>
          </a:p>
          <a:p>
            <a:pPr marL="597600" lvl="1">
              <a:lnSpc>
                <a:spcPct val="100000"/>
              </a:lnSpc>
              <a:spcAft>
                <a:spcPts val="300"/>
              </a:spcAft>
              <a:buFont typeface="Wingdings" pitchFamily="2" charset="2"/>
              <a:buChar char="Ø"/>
            </a:pPr>
            <a:r>
              <a:rPr lang="en-GB" sz="1600" dirty="0">
                <a:latin typeface="Arial" panose="020B0604020202020204" pitchFamily="34" charset="0"/>
                <a:cs typeface="Arial" panose="020B0604020202020204" pitchFamily="34" charset="0"/>
              </a:rPr>
              <a:t>10</a:t>
            </a:r>
            <a:r>
              <a:rPr lang="en-GB" sz="1600" baseline="30000" dirty="0">
                <a:latin typeface="Arial" panose="020B0604020202020204" pitchFamily="34" charset="0"/>
                <a:cs typeface="Arial" panose="020B0604020202020204" pitchFamily="34" charset="0"/>
              </a:rPr>
              <a:t>2</a:t>
            </a:r>
            <a:r>
              <a:rPr lang="en-GB" sz="1600" dirty="0">
                <a:latin typeface="Arial" panose="020B0604020202020204" pitchFamily="34" charset="0"/>
                <a:cs typeface="Arial" panose="020B0604020202020204" pitchFamily="34" charset="0"/>
              </a:rPr>
              <a:t> improvement over SINDRUM-II </a:t>
            </a:r>
            <a:endParaRPr lang="en-US" sz="1600" b="1" dirty="0">
              <a:latin typeface="Arial" panose="020B0604020202020204" pitchFamily="34" charset="0"/>
              <a:cs typeface="Arial" panose="020B0604020202020204" pitchFamily="34" charset="0"/>
            </a:endParaRPr>
          </a:p>
          <a:p>
            <a:pPr>
              <a:lnSpc>
                <a:spcPct val="100000"/>
              </a:lnSpc>
              <a:spcAft>
                <a:spcPts val="300"/>
              </a:spcAft>
              <a:buFont typeface="Wingdings" pitchFamily="2" charset="2"/>
              <a:buChar char="§"/>
            </a:pPr>
            <a:r>
              <a:rPr lang="en-US" sz="1800" b="1" dirty="0">
                <a:latin typeface="Arial" panose="020B0604020202020204" pitchFamily="34" charset="0"/>
                <a:cs typeface="Arial" panose="020B0604020202020204" pitchFamily="34" charset="0"/>
              </a:rPr>
              <a:t>No official Phase-II schedule from KEK</a:t>
            </a:r>
          </a:p>
        </p:txBody>
      </p:sp>
      <p:sp>
        <p:nvSpPr>
          <p:cNvPr id="21" name="Rectangle 20">
            <a:extLst>
              <a:ext uri="{FF2B5EF4-FFF2-40B4-BE49-F238E27FC236}">
                <a16:creationId xmlns:a16="http://schemas.microsoft.com/office/drawing/2014/main" id="{D176B122-A93E-D880-645F-0BEC2E6CEC26}"/>
              </a:ext>
            </a:extLst>
          </p:cNvPr>
          <p:cNvSpPr/>
          <p:nvPr/>
        </p:nvSpPr>
        <p:spPr>
          <a:xfrm>
            <a:off x="6022554" y="977167"/>
            <a:ext cx="971741" cy="461665"/>
          </a:xfrm>
          <a:prstGeom prst="rect">
            <a:avLst/>
          </a:prstGeom>
          <a:solidFill>
            <a:schemeClr val="bg2">
              <a:lumMod val="90000"/>
            </a:schemeClr>
          </a:solidFill>
          <a:ln>
            <a:solidFill>
              <a:srgbClr val="3872BA"/>
            </a:solidFill>
          </a:ln>
          <a:effectLst>
            <a:outerShdw blurRad="50800" dist="38100" dir="2700000" algn="tl" rotWithShape="0">
              <a:prstClr val="black">
                <a:alpha val="40000"/>
              </a:prstClr>
            </a:outerShdw>
          </a:effectLst>
        </p:spPr>
        <p:txBody>
          <a:bodyPr wrap="none">
            <a:spAutoFit/>
          </a:bodyPr>
          <a:lstStyle/>
          <a:p>
            <a:r>
              <a:rPr lang="en-GB" sz="2400" b="1" dirty="0">
                <a:solidFill>
                  <a:srgbClr val="3872BA"/>
                </a:solidFill>
                <a:latin typeface="Arial" panose="020B0604020202020204" pitchFamily="34" charset="0"/>
                <a:cs typeface="Arial" panose="020B0604020202020204" pitchFamily="34" charset="0"/>
              </a:rPr>
              <a:t>Mu2e</a:t>
            </a:r>
          </a:p>
        </p:txBody>
      </p:sp>
      <p:sp>
        <p:nvSpPr>
          <p:cNvPr id="22" name="Rectangle 21">
            <a:extLst>
              <a:ext uri="{FF2B5EF4-FFF2-40B4-BE49-F238E27FC236}">
                <a16:creationId xmlns:a16="http://schemas.microsoft.com/office/drawing/2014/main" id="{6C6A96DF-3830-02BA-5B81-957B2E37F403}"/>
              </a:ext>
            </a:extLst>
          </p:cNvPr>
          <p:cNvSpPr/>
          <p:nvPr/>
        </p:nvSpPr>
        <p:spPr>
          <a:xfrm>
            <a:off x="1629811" y="979250"/>
            <a:ext cx="1295547" cy="461665"/>
          </a:xfrm>
          <a:prstGeom prst="rect">
            <a:avLst/>
          </a:prstGeom>
          <a:solidFill>
            <a:schemeClr val="bg2">
              <a:lumMod val="90000"/>
            </a:schemeClr>
          </a:solidFill>
          <a:ln>
            <a:solidFill>
              <a:srgbClr val="3872BA"/>
            </a:solidFill>
          </a:ln>
          <a:effectLst>
            <a:outerShdw blurRad="50800" dist="38100" dir="2700000" algn="tl" rotWithShape="0">
              <a:prstClr val="black">
                <a:alpha val="40000"/>
              </a:prstClr>
            </a:outerShdw>
          </a:effectLst>
        </p:spPr>
        <p:txBody>
          <a:bodyPr wrap="none">
            <a:spAutoFit/>
          </a:bodyPr>
          <a:lstStyle/>
          <a:p>
            <a:r>
              <a:rPr lang="en-GB" sz="2400" b="1" dirty="0">
                <a:solidFill>
                  <a:srgbClr val="3872BA"/>
                </a:solidFill>
                <a:latin typeface="Arial" panose="020B0604020202020204" pitchFamily="34" charset="0"/>
                <a:cs typeface="Arial" panose="020B0604020202020204" pitchFamily="34" charset="0"/>
              </a:rPr>
              <a:t>COMET</a:t>
            </a:r>
          </a:p>
        </p:txBody>
      </p:sp>
      <p:sp>
        <p:nvSpPr>
          <p:cNvPr id="23" name="Rectangle 22">
            <a:extLst>
              <a:ext uri="{FF2B5EF4-FFF2-40B4-BE49-F238E27FC236}">
                <a16:creationId xmlns:a16="http://schemas.microsoft.com/office/drawing/2014/main" id="{9FE211A3-F578-ED69-8040-F42C54310970}"/>
              </a:ext>
            </a:extLst>
          </p:cNvPr>
          <p:cNvSpPr/>
          <p:nvPr/>
        </p:nvSpPr>
        <p:spPr>
          <a:xfrm>
            <a:off x="66695" y="4849745"/>
            <a:ext cx="4275722" cy="369332"/>
          </a:xfrm>
          <a:prstGeom prst="rect">
            <a:avLst/>
          </a:prstGeom>
        </p:spPr>
        <p:txBody>
          <a:bodyPr wrap="none">
            <a:spAutoFit/>
          </a:bodyPr>
          <a:lstStyle/>
          <a:p>
            <a:pPr algn="just">
              <a:spcBef>
                <a:spcPct val="0"/>
              </a:spcBef>
              <a:spcAft>
                <a:spcPts val="2500"/>
              </a:spcAft>
            </a:pPr>
            <a:r>
              <a:rPr lang="en-US" altLang="it-IT" dirty="0"/>
              <a:t>Current schedule for experiment’s startup:</a:t>
            </a:r>
          </a:p>
        </p:txBody>
      </p:sp>
      <p:sp>
        <p:nvSpPr>
          <p:cNvPr id="33" name="Segnaposto contenuto 2">
            <a:extLst>
              <a:ext uri="{FF2B5EF4-FFF2-40B4-BE49-F238E27FC236}">
                <a16:creationId xmlns:a16="http://schemas.microsoft.com/office/drawing/2014/main" id="{08C47943-1BEC-841B-0D49-AE61CE09EC44}"/>
              </a:ext>
            </a:extLst>
          </p:cNvPr>
          <p:cNvSpPr txBox="1">
            <a:spLocks/>
          </p:cNvSpPr>
          <p:nvPr/>
        </p:nvSpPr>
        <p:spPr>
          <a:xfrm>
            <a:off x="4510125" y="1623141"/>
            <a:ext cx="4630565" cy="28139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300"/>
              </a:spcAft>
              <a:buFont typeface="Wingdings" pitchFamily="2" charset="2"/>
              <a:buChar char="§"/>
            </a:pPr>
            <a:r>
              <a:rPr lang="en-US" sz="1800" b="1" dirty="0">
                <a:latin typeface="Arial" panose="020B0604020202020204" pitchFamily="34" charset="0"/>
                <a:cs typeface="Arial" panose="020B0604020202020204" pitchFamily="34" charset="0"/>
              </a:rPr>
              <a:t>Beam on target late 2024</a:t>
            </a:r>
          </a:p>
          <a:p>
            <a:pPr>
              <a:lnSpc>
                <a:spcPct val="100000"/>
              </a:lnSpc>
              <a:spcAft>
                <a:spcPts val="300"/>
              </a:spcAft>
              <a:buFont typeface="Wingdings" pitchFamily="2" charset="2"/>
              <a:buChar char="§"/>
            </a:pPr>
            <a:r>
              <a:rPr lang="en-US" sz="1800" b="1" dirty="0">
                <a:latin typeface="Arial" panose="020B0604020202020204" pitchFamily="34" charset="0"/>
                <a:cs typeface="Arial" panose="020B0604020202020204" pitchFamily="34" charset="0"/>
              </a:rPr>
              <a:t>Run1: 2026  </a:t>
            </a:r>
            <a:r>
              <a:rPr lang="en-US" sz="1600" dirty="0">
                <a:latin typeface="Arial" panose="020B0604020202020204" pitchFamily="34" charset="0"/>
                <a:cs typeface="Arial" panose="020B0604020202020204" pitchFamily="34" charset="0"/>
              </a:rPr>
              <a:t>(from half to full intensity)</a:t>
            </a:r>
            <a:endParaRPr lang="en-US" sz="1600" b="1" dirty="0">
              <a:latin typeface="Arial" panose="020B0604020202020204" pitchFamily="34" charset="0"/>
              <a:cs typeface="Arial" panose="020B0604020202020204" pitchFamily="34" charset="0"/>
            </a:endParaRPr>
          </a:p>
          <a:p>
            <a:pPr marL="597150" lvl="1" indent="-285750">
              <a:lnSpc>
                <a:spcPct val="100000"/>
              </a:lnSpc>
              <a:spcAft>
                <a:spcPts val="300"/>
              </a:spcAft>
              <a:buFont typeface="Wingdings" pitchFamily="2" charset="2"/>
              <a:buChar char="Ø"/>
            </a:pPr>
            <a:r>
              <a:rPr lang="it-IT" sz="1800" dirty="0">
                <a:latin typeface="Arial" panose="020B0604020202020204" pitchFamily="34" charset="0"/>
                <a:cs typeface="Arial" panose="020B0604020202020204" pitchFamily="34" charset="0"/>
              </a:rPr>
              <a:t> 4.5</a:t>
            </a:r>
            <a:r>
              <a:rPr lang="en-GB" sz="1800" dirty="0">
                <a:latin typeface="Arial" panose="020B0604020202020204" pitchFamily="34" charset="0"/>
                <a:cs typeface="Arial" panose="020B0604020202020204" pitchFamily="34" charset="0"/>
              </a:rPr>
              <a:t>×</a:t>
            </a:r>
            <a:r>
              <a:rPr lang="it-IT" sz="1800" dirty="0">
                <a:latin typeface="Arial" panose="020B0604020202020204" pitchFamily="34" charset="0"/>
                <a:cs typeface="Arial" panose="020B0604020202020204" pitchFamily="34" charset="0"/>
              </a:rPr>
              <a:t>10</a:t>
            </a:r>
            <a:r>
              <a:rPr lang="en-GB" sz="1800" baseline="30000" dirty="0">
                <a:latin typeface="Arial" panose="020B0604020202020204" pitchFamily="34" charset="0"/>
                <a:cs typeface="Arial" panose="020B0604020202020204" pitchFamily="34" charset="0"/>
              </a:rPr>
              <a:t>9 </a:t>
            </a:r>
            <a:r>
              <a:rPr lang="en-GB" sz="1800" dirty="0">
                <a:latin typeface="Arial" panose="020B0604020202020204" pitchFamily="34" charset="0"/>
                <a:cs typeface="Arial" panose="020B0604020202020204" pitchFamily="34" charset="0"/>
              </a:rPr>
              <a:t> → </a:t>
            </a:r>
            <a:r>
              <a:rPr lang="it-IT" sz="1800" dirty="0">
                <a:latin typeface="Arial" panose="020B0604020202020204" pitchFamily="34" charset="0"/>
                <a:cs typeface="Arial" panose="020B0604020202020204" pitchFamily="34" charset="0"/>
              </a:rPr>
              <a:t>8.57</a:t>
            </a:r>
            <a:r>
              <a:rPr lang="en-GB" sz="1800" dirty="0">
                <a:latin typeface="Arial" panose="020B0604020202020204" pitchFamily="34" charset="0"/>
                <a:cs typeface="Arial" panose="020B0604020202020204" pitchFamily="34" charset="0"/>
              </a:rPr>
              <a:t>×</a:t>
            </a:r>
            <a:r>
              <a:rPr lang="it-IT" sz="1800" dirty="0">
                <a:latin typeface="Arial" panose="020B0604020202020204" pitchFamily="34" charset="0"/>
                <a:cs typeface="Arial" panose="020B0604020202020204" pitchFamily="34" charset="0"/>
              </a:rPr>
              <a:t>10</a:t>
            </a:r>
            <a:r>
              <a:rPr lang="en-GB" sz="1800" baseline="30000" dirty="0">
                <a:latin typeface="Arial" panose="020B0604020202020204" pitchFamily="34" charset="0"/>
                <a:cs typeface="Arial" panose="020B0604020202020204" pitchFamily="34" charset="0"/>
              </a:rPr>
              <a:t>9</a:t>
            </a:r>
            <a:r>
              <a:rPr lang="en-GB" sz="1800" dirty="0">
                <a:latin typeface="Arial" panose="020B0604020202020204" pitchFamily="34" charset="0"/>
                <a:cs typeface="Arial" panose="020B0604020202020204" pitchFamily="34" charset="0"/>
              </a:rPr>
              <a:t> stopped </a:t>
            </a:r>
            <a:r>
              <a:rPr lang="en-GB" sz="1800" dirty="0">
                <a:latin typeface="Symbol" pitchFamily="2" charset="2"/>
                <a:cs typeface="Arial" panose="020B0604020202020204" pitchFamily="34" charset="0"/>
              </a:rPr>
              <a:t>m</a:t>
            </a:r>
            <a:r>
              <a:rPr lang="en-GB" sz="1800" dirty="0">
                <a:latin typeface="Arial" panose="020B0604020202020204" pitchFamily="34" charset="0"/>
                <a:cs typeface="Arial" panose="020B0604020202020204" pitchFamily="34" charset="0"/>
              </a:rPr>
              <a:t>/s</a:t>
            </a:r>
          </a:p>
          <a:p>
            <a:pPr marL="597150" lvl="1" indent="-285750">
              <a:lnSpc>
                <a:spcPct val="100000"/>
              </a:lnSpc>
              <a:spcAft>
                <a:spcPts val="300"/>
              </a:spcAft>
              <a:buFont typeface="Wingdings" pitchFamily="2" charset="2"/>
              <a:buChar char="Ø"/>
            </a:pPr>
            <a:r>
              <a:rPr lang="en-GB" sz="1800" dirty="0">
                <a:latin typeface="Arial" panose="020B0604020202020204" pitchFamily="34" charset="0"/>
                <a:cs typeface="Arial" panose="020B0604020202020204" pitchFamily="34" charset="0"/>
              </a:rPr>
              <a:t>10</a:t>
            </a:r>
            <a:r>
              <a:rPr lang="en-GB" sz="1800" baseline="30000" dirty="0">
                <a:latin typeface="Arial" panose="020B0604020202020204" pitchFamily="34" charset="0"/>
                <a:cs typeface="Arial" panose="020B0604020202020204" pitchFamily="34" charset="0"/>
              </a:rPr>
              <a:t>3</a:t>
            </a:r>
            <a:r>
              <a:rPr lang="en-GB" sz="1800" dirty="0">
                <a:latin typeface="Arial" panose="020B0604020202020204" pitchFamily="34" charset="0"/>
                <a:cs typeface="Arial" panose="020B0604020202020204" pitchFamily="34" charset="0"/>
              </a:rPr>
              <a:t> improvement over SINDRUM-II </a:t>
            </a:r>
          </a:p>
          <a:p>
            <a:pPr>
              <a:lnSpc>
                <a:spcPct val="100000"/>
              </a:lnSpc>
              <a:spcAft>
                <a:spcPts val="300"/>
              </a:spcAft>
              <a:buFont typeface="Wingdings" pitchFamily="2" charset="2"/>
              <a:buChar char="§"/>
            </a:pPr>
            <a:r>
              <a:rPr lang="en-US" sz="1800" b="1" dirty="0">
                <a:latin typeface="Arial" panose="020B0604020202020204" pitchFamily="34" charset="0"/>
                <a:cs typeface="Arial" panose="020B0604020202020204" pitchFamily="34" charset="0"/>
              </a:rPr>
              <a:t>PIP-II/LBNF shutdown</a:t>
            </a:r>
            <a:r>
              <a:rPr lang="en-US" sz="1800" dirty="0">
                <a:latin typeface="Arial" panose="020B0604020202020204" pitchFamily="34" charset="0"/>
                <a:cs typeface="Arial" panose="020B0604020202020204" pitchFamily="34" charset="0"/>
              </a:rPr>
              <a:t>: end of 2026</a:t>
            </a:r>
          </a:p>
          <a:p>
            <a:pPr>
              <a:lnSpc>
                <a:spcPct val="100000"/>
              </a:lnSpc>
              <a:spcAft>
                <a:spcPts val="300"/>
              </a:spcAft>
              <a:buFont typeface="Wingdings" pitchFamily="2" charset="2"/>
              <a:buChar char="§"/>
            </a:pPr>
            <a:r>
              <a:rPr lang="en-US" sz="1800" b="1" dirty="0">
                <a:latin typeface="Arial" panose="020B0604020202020204" pitchFamily="34" charset="0"/>
                <a:cs typeface="Arial" panose="020B0604020202020204" pitchFamily="34" charset="0"/>
              </a:rPr>
              <a:t>Run2:</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early 2029</a:t>
            </a:r>
          </a:p>
          <a:p>
            <a:pPr marL="597150" lvl="1" indent="-285750">
              <a:lnSpc>
                <a:spcPct val="100000"/>
              </a:lnSpc>
              <a:spcAft>
                <a:spcPts val="300"/>
              </a:spcAft>
              <a:buFont typeface="Wingdings" pitchFamily="2" charset="2"/>
              <a:buChar char="Ø"/>
            </a:pPr>
            <a:r>
              <a:rPr lang="en-GB" sz="1800" dirty="0">
                <a:latin typeface="Arial" panose="020B0604020202020204" pitchFamily="34" charset="0"/>
                <a:cs typeface="Arial" panose="020B0604020202020204" pitchFamily="34" charset="0"/>
              </a:rPr>
              <a:t>10</a:t>
            </a:r>
            <a:r>
              <a:rPr lang="en-GB" sz="1800" baseline="30000" dirty="0">
                <a:latin typeface="Arial" panose="020B0604020202020204" pitchFamily="34" charset="0"/>
                <a:cs typeface="Arial" panose="020B0604020202020204" pitchFamily="34" charset="0"/>
              </a:rPr>
              <a:t>4</a:t>
            </a:r>
            <a:r>
              <a:rPr lang="en-GB" sz="1800" dirty="0">
                <a:latin typeface="Arial" panose="020B0604020202020204" pitchFamily="34" charset="0"/>
                <a:cs typeface="Arial" panose="020B0604020202020204" pitchFamily="34" charset="0"/>
              </a:rPr>
              <a:t> improvement over SINDRUM-II by the end of the decade</a:t>
            </a:r>
            <a:endParaRPr lang="en-US" sz="1800" dirty="0">
              <a:latin typeface="Arial" panose="020B0604020202020204" pitchFamily="34" charset="0"/>
              <a:ea typeface="+mn-lt"/>
              <a:cs typeface="Arial" panose="020B0604020202020204" pitchFamily="34" charset="0"/>
            </a:endParaRPr>
          </a:p>
        </p:txBody>
      </p:sp>
      <p:graphicFrame>
        <p:nvGraphicFramePr>
          <p:cNvPr id="34" name="Table 5">
            <a:extLst>
              <a:ext uri="{FF2B5EF4-FFF2-40B4-BE49-F238E27FC236}">
                <a16:creationId xmlns:a16="http://schemas.microsoft.com/office/drawing/2014/main" id="{F13BCE26-15AC-9BC8-92C4-D7F3907E5ADD}"/>
              </a:ext>
            </a:extLst>
          </p:cNvPr>
          <p:cNvGraphicFramePr>
            <a:graphicFrameLocks noGrp="1"/>
          </p:cNvGraphicFramePr>
          <p:nvPr>
            <p:extLst>
              <p:ext uri="{D42A27DB-BD31-4B8C-83A1-F6EECF244321}">
                <p14:modId xmlns:p14="http://schemas.microsoft.com/office/powerpoint/2010/main" val="3263136849"/>
              </p:ext>
            </p:extLst>
          </p:nvPr>
        </p:nvGraphicFramePr>
        <p:xfrm>
          <a:off x="166952" y="5257493"/>
          <a:ext cx="8820722" cy="741680"/>
        </p:xfrm>
        <a:graphic>
          <a:graphicData uri="http://schemas.openxmlformats.org/drawingml/2006/table">
            <a:tbl>
              <a:tblPr firstRow="1" bandRow="1">
                <a:tableStyleId>{5C22544A-7EE6-4342-B048-85BDC9FD1C3A}</a:tableStyleId>
              </a:tblPr>
              <a:tblGrid>
                <a:gridCol w="518866">
                  <a:extLst>
                    <a:ext uri="{9D8B030D-6E8A-4147-A177-3AD203B41FA5}">
                      <a16:colId xmlns:a16="http://schemas.microsoft.com/office/drawing/2014/main" val="3249416808"/>
                    </a:ext>
                  </a:extLst>
                </a:gridCol>
                <a:gridCol w="518866">
                  <a:extLst>
                    <a:ext uri="{9D8B030D-6E8A-4147-A177-3AD203B41FA5}">
                      <a16:colId xmlns:a16="http://schemas.microsoft.com/office/drawing/2014/main" val="2351086378"/>
                    </a:ext>
                  </a:extLst>
                </a:gridCol>
                <a:gridCol w="518866">
                  <a:extLst>
                    <a:ext uri="{9D8B030D-6E8A-4147-A177-3AD203B41FA5}">
                      <a16:colId xmlns:a16="http://schemas.microsoft.com/office/drawing/2014/main" val="3860159268"/>
                    </a:ext>
                  </a:extLst>
                </a:gridCol>
                <a:gridCol w="518866">
                  <a:extLst>
                    <a:ext uri="{9D8B030D-6E8A-4147-A177-3AD203B41FA5}">
                      <a16:colId xmlns:a16="http://schemas.microsoft.com/office/drawing/2014/main" val="3225989378"/>
                    </a:ext>
                  </a:extLst>
                </a:gridCol>
                <a:gridCol w="518866">
                  <a:extLst>
                    <a:ext uri="{9D8B030D-6E8A-4147-A177-3AD203B41FA5}">
                      <a16:colId xmlns:a16="http://schemas.microsoft.com/office/drawing/2014/main" val="3772970143"/>
                    </a:ext>
                  </a:extLst>
                </a:gridCol>
                <a:gridCol w="518866">
                  <a:extLst>
                    <a:ext uri="{9D8B030D-6E8A-4147-A177-3AD203B41FA5}">
                      <a16:colId xmlns:a16="http://schemas.microsoft.com/office/drawing/2014/main" val="637099922"/>
                    </a:ext>
                  </a:extLst>
                </a:gridCol>
                <a:gridCol w="518866">
                  <a:extLst>
                    <a:ext uri="{9D8B030D-6E8A-4147-A177-3AD203B41FA5}">
                      <a16:colId xmlns:a16="http://schemas.microsoft.com/office/drawing/2014/main" val="745971514"/>
                    </a:ext>
                  </a:extLst>
                </a:gridCol>
                <a:gridCol w="518866">
                  <a:extLst>
                    <a:ext uri="{9D8B030D-6E8A-4147-A177-3AD203B41FA5}">
                      <a16:colId xmlns:a16="http://schemas.microsoft.com/office/drawing/2014/main" val="203123136"/>
                    </a:ext>
                  </a:extLst>
                </a:gridCol>
                <a:gridCol w="449192">
                  <a:extLst>
                    <a:ext uri="{9D8B030D-6E8A-4147-A177-3AD203B41FA5}">
                      <a16:colId xmlns:a16="http://schemas.microsoft.com/office/drawing/2014/main" val="2270204441"/>
                    </a:ext>
                  </a:extLst>
                </a:gridCol>
                <a:gridCol w="588540">
                  <a:extLst>
                    <a:ext uri="{9D8B030D-6E8A-4147-A177-3AD203B41FA5}">
                      <a16:colId xmlns:a16="http://schemas.microsoft.com/office/drawing/2014/main" val="767110149"/>
                    </a:ext>
                  </a:extLst>
                </a:gridCol>
                <a:gridCol w="518866">
                  <a:extLst>
                    <a:ext uri="{9D8B030D-6E8A-4147-A177-3AD203B41FA5}">
                      <a16:colId xmlns:a16="http://schemas.microsoft.com/office/drawing/2014/main" val="4135407452"/>
                    </a:ext>
                  </a:extLst>
                </a:gridCol>
                <a:gridCol w="518866">
                  <a:extLst>
                    <a:ext uri="{9D8B030D-6E8A-4147-A177-3AD203B41FA5}">
                      <a16:colId xmlns:a16="http://schemas.microsoft.com/office/drawing/2014/main" val="3637319852"/>
                    </a:ext>
                  </a:extLst>
                </a:gridCol>
                <a:gridCol w="518866">
                  <a:extLst>
                    <a:ext uri="{9D8B030D-6E8A-4147-A177-3AD203B41FA5}">
                      <a16:colId xmlns:a16="http://schemas.microsoft.com/office/drawing/2014/main" val="1925920187"/>
                    </a:ext>
                  </a:extLst>
                </a:gridCol>
                <a:gridCol w="518866">
                  <a:extLst>
                    <a:ext uri="{9D8B030D-6E8A-4147-A177-3AD203B41FA5}">
                      <a16:colId xmlns:a16="http://schemas.microsoft.com/office/drawing/2014/main" val="3152800956"/>
                    </a:ext>
                  </a:extLst>
                </a:gridCol>
                <a:gridCol w="518866">
                  <a:extLst>
                    <a:ext uri="{9D8B030D-6E8A-4147-A177-3AD203B41FA5}">
                      <a16:colId xmlns:a16="http://schemas.microsoft.com/office/drawing/2014/main" val="3106000267"/>
                    </a:ext>
                  </a:extLst>
                </a:gridCol>
                <a:gridCol w="518866">
                  <a:extLst>
                    <a:ext uri="{9D8B030D-6E8A-4147-A177-3AD203B41FA5}">
                      <a16:colId xmlns:a16="http://schemas.microsoft.com/office/drawing/2014/main" val="496817293"/>
                    </a:ext>
                  </a:extLst>
                </a:gridCol>
                <a:gridCol w="518866">
                  <a:extLst>
                    <a:ext uri="{9D8B030D-6E8A-4147-A177-3AD203B41FA5}">
                      <a16:colId xmlns:a16="http://schemas.microsoft.com/office/drawing/2014/main" val="530233300"/>
                    </a:ext>
                  </a:extLst>
                </a:gridCol>
              </a:tblGrid>
              <a:tr h="370840">
                <a:tc>
                  <a:txBody>
                    <a:bodyPr/>
                    <a:lstStyle/>
                    <a:p>
                      <a:pPr algn="ctr"/>
                      <a:endParaRPr lang="en-GB" dirty="0"/>
                    </a:p>
                  </a:txBody>
                  <a:tcPr/>
                </a:tc>
                <a:tc gridSpan="4">
                  <a:txBody>
                    <a:bodyPr/>
                    <a:lstStyle/>
                    <a:p>
                      <a:pPr algn="ctr"/>
                      <a:r>
                        <a:rPr lang="en-GB" dirty="0"/>
                        <a:t>2023</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r>
                        <a:rPr lang="en-GB" dirty="0"/>
                        <a:t>2024</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r>
                        <a:rPr lang="en-GB" dirty="0"/>
                        <a:t>2025</a:t>
                      </a:r>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r>
                        <a:rPr lang="en-GB" dirty="0"/>
                        <a:t>2026</a:t>
                      </a:r>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63147741"/>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highlight>
                          <a:srgbClr val="FFFF00"/>
                        </a:highlight>
                      </a:endParaRPr>
                    </a:p>
                  </a:txBody>
                  <a:tcPr>
                    <a:lnR w="12700" cap="flat" cmpd="sng" algn="ctr">
                      <a:solidFill>
                        <a:schemeClr val="accent2">
                          <a:lumMod val="75000"/>
                        </a:schemeClr>
                      </a:solidFill>
                      <a:prstDash val="solid"/>
                      <a:round/>
                      <a:headEnd type="none" w="med" len="med"/>
                      <a:tailEnd type="none" w="med" len="med"/>
                    </a:lnR>
                    <a:noFill/>
                  </a:tcPr>
                </a:tc>
                <a:tc>
                  <a:txBody>
                    <a:bodyPr/>
                    <a:lstStyle/>
                    <a:p>
                      <a:endParaRPr lang="en-GB" dirty="0">
                        <a:highlight>
                          <a:srgbClr val="FFFF00"/>
                        </a:highlight>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solidFill>
                      <a:schemeClr val="accent2">
                        <a:lumMod val="75000"/>
                      </a:schemeClr>
                    </a:solidFill>
                  </a:tcPr>
                </a:tc>
                <a:tc>
                  <a:txBody>
                    <a:bodyPr/>
                    <a:lstStyle/>
                    <a:p>
                      <a:endParaRPr lang="en-GB" dirty="0"/>
                    </a:p>
                  </a:txBody>
                  <a:tcPr>
                    <a:lnL w="12700" cap="flat" cmpd="sng" algn="ctr">
                      <a:solidFill>
                        <a:schemeClr val="accent2">
                          <a:lumMod val="75000"/>
                        </a:schemeClr>
                      </a:solidFill>
                      <a:prstDash val="solid"/>
                      <a:round/>
                      <a:headEnd type="none" w="med" len="med"/>
                      <a:tailEnd type="none" w="med" len="med"/>
                    </a:lnL>
                    <a:solidFill>
                      <a:schemeClr val="accent2">
                        <a:lumMod val="75000"/>
                      </a:schemeClr>
                    </a:solidFill>
                  </a:tcPr>
                </a:tc>
                <a:tc>
                  <a:txBody>
                    <a:bodyPr/>
                    <a:lstStyle/>
                    <a:p>
                      <a:endParaRPr lang="en-GB" dirty="0"/>
                    </a:p>
                  </a:txBody>
                  <a:tcPr/>
                </a:tc>
                <a:tc>
                  <a:txBody>
                    <a:bodyPr/>
                    <a:lstStyle/>
                    <a:p>
                      <a:endParaRPr lang="en-GB" dirty="0"/>
                    </a:p>
                  </a:txBody>
                  <a:tcPr>
                    <a:lnR w="12700" cap="flat" cmpd="sng" algn="ctr">
                      <a:solidFill>
                        <a:schemeClr val="accent5">
                          <a:lumMod val="75000"/>
                        </a:schemeClr>
                      </a:solidFill>
                      <a:prstDash val="solid"/>
                      <a:round/>
                      <a:headEnd type="none" w="med" len="med"/>
                      <a:tailEnd type="none" w="med" len="med"/>
                    </a:lnR>
                    <a:solidFill>
                      <a:schemeClr val="accent5">
                        <a:lumMod val="75000"/>
                      </a:schemeClr>
                    </a:solidFill>
                  </a:tcPr>
                </a:tc>
                <a:tc>
                  <a:txBody>
                    <a:bodyPr/>
                    <a:lstStyle/>
                    <a:p>
                      <a:endParaRPr lang="en-GB" dirty="0"/>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solidFill>
                      <a:schemeClr val="accent5">
                        <a:lumMod val="75000"/>
                      </a:schemeClr>
                    </a:solidFill>
                  </a:tcPr>
                </a:tc>
                <a:tc>
                  <a:txBody>
                    <a:bodyPr/>
                    <a:lstStyle/>
                    <a:p>
                      <a:endParaRPr lang="en-GB" dirty="0"/>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solidFill>
                      <a:schemeClr val="accent5">
                        <a:lumMod val="75000"/>
                      </a:schemeClr>
                    </a:solidFill>
                  </a:tcPr>
                </a:tc>
                <a:tc>
                  <a:txBody>
                    <a:bodyPr/>
                    <a:lstStyle/>
                    <a:p>
                      <a:endParaRPr lang="en-GB" dirty="0"/>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solidFill>
                      <a:schemeClr val="accent5">
                        <a:lumMod val="75000"/>
                      </a:schemeClr>
                    </a:solidFill>
                  </a:tcPr>
                </a:tc>
                <a:tc>
                  <a:txBody>
                    <a:bodyPr/>
                    <a:lstStyle/>
                    <a:p>
                      <a:endParaRPr lang="en-GB" dirty="0"/>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solidFill>
                      <a:schemeClr val="accent5">
                        <a:lumMod val="75000"/>
                      </a:schemeClr>
                    </a:solidFill>
                  </a:tcPr>
                </a:tc>
                <a:tc>
                  <a:txBody>
                    <a:bodyPr/>
                    <a:lstStyle/>
                    <a:p>
                      <a:endParaRPr lang="en-GB" dirty="0"/>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solidFill>
                      <a:schemeClr val="accent5">
                        <a:lumMod val="75000"/>
                      </a:schemeClr>
                    </a:solidFill>
                  </a:tcPr>
                </a:tc>
                <a:tc>
                  <a:txBody>
                    <a:bodyPr/>
                    <a:lstStyle/>
                    <a:p>
                      <a:endParaRPr lang="en-GB" dirty="0"/>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solidFill>
                      <a:schemeClr val="accent5">
                        <a:lumMod val="75000"/>
                      </a:schemeClr>
                    </a:solidFill>
                  </a:tcPr>
                </a:tc>
                <a:tc>
                  <a:txBody>
                    <a:bodyPr/>
                    <a:lstStyle/>
                    <a:p>
                      <a:endParaRPr lang="en-GB" dirty="0"/>
                    </a:p>
                  </a:txBody>
                  <a:tcPr>
                    <a:lnL w="12700" cap="flat" cmpd="sng" algn="ctr">
                      <a:solidFill>
                        <a:schemeClr val="accent5">
                          <a:lumMod val="75000"/>
                        </a:schemeClr>
                      </a:solidFill>
                      <a:prstDash val="solid"/>
                      <a:round/>
                      <a:headEnd type="none" w="med" len="med"/>
                      <a:tailEnd type="none" w="med" len="med"/>
                    </a:lnL>
                    <a:solidFill>
                      <a:schemeClr val="accent5">
                        <a:lumMod val="75000"/>
                      </a:schemeClr>
                    </a:solidFill>
                  </a:tcPr>
                </a:tc>
                <a:extLst>
                  <a:ext uri="{0D108BD9-81ED-4DB2-BD59-A6C34878D82A}">
                    <a16:rowId xmlns:a16="http://schemas.microsoft.com/office/drawing/2014/main" val="3522231186"/>
                  </a:ext>
                </a:extLst>
              </a:tr>
            </a:tbl>
          </a:graphicData>
        </a:graphic>
      </p:graphicFrame>
      <p:sp>
        <p:nvSpPr>
          <p:cNvPr id="36" name="TextBox 35">
            <a:extLst>
              <a:ext uri="{FF2B5EF4-FFF2-40B4-BE49-F238E27FC236}">
                <a16:creationId xmlns:a16="http://schemas.microsoft.com/office/drawing/2014/main" id="{4995D121-5EA5-EA70-93DE-5314241696BB}"/>
              </a:ext>
            </a:extLst>
          </p:cNvPr>
          <p:cNvSpPr txBox="1"/>
          <p:nvPr/>
        </p:nvSpPr>
        <p:spPr>
          <a:xfrm flipH="1">
            <a:off x="7262009" y="5571922"/>
            <a:ext cx="1525383" cy="369332"/>
          </a:xfrm>
          <a:prstGeom prst="rect">
            <a:avLst/>
          </a:prstGeom>
          <a:noFill/>
        </p:spPr>
        <p:txBody>
          <a:bodyPr wrap="square" rtlCol="0">
            <a:spAutoFit/>
          </a:bodyPr>
          <a:lstStyle/>
          <a:p>
            <a:r>
              <a:rPr lang="en-GB" b="1" dirty="0">
                <a:solidFill>
                  <a:schemeClr val="bg1"/>
                </a:solidFill>
              </a:rPr>
              <a:t>Mu2e Run1</a:t>
            </a:r>
            <a:endParaRPr lang="en-GB" b="1" baseline="30000" dirty="0">
              <a:solidFill>
                <a:schemeClr val="bg1"/>
              </a:solidFill>
            </a:endParaRPr>
          </a:p>
        </p:txBody>
      </p:sp>
      <p:sp>
        <p:nvSpPr>
          <p:cNvPr id="37" name="Rectangle 36">
            <a:extLst>
              <a:ext uri="{FF2B5EF4-FFF2-40B4-BE49-F238E27FC236}">
                <a16:creationId xmlns:a16="http://schemas.microsoft.com/office/drawing/2014/main" id="{6D58C895-5A5D-51E4-02D2-8A1A30BCDCC8}"/>
              </a:ext>
            </a:extLst>
          </p:cNvPr>
          <p:cNvSpPr/>
          <p:nvPr/>
        </p:nvSpPr>
        <p:spPr>
          <a:xfrm>
            <a:off x="3237431" y="5564664"/>
            <a:ext cx="1640129" cy="369332"/>
          </a:xfrm>
          <a:prstGeom prst="rect">
            <a:avLst/>
          </a:prstGeom>
        </p:spPr>
        <p:txBody>
          <a:bodyPr wrap="none">
            <a:spAutoFit/>
          </a:bodyPr>
          <a:lstStyle/>
          <a:p>
            <a:r>
              <a:rPr lang="en-GB" b="1" dirty="0"/>
              <a:t>COMET Phase-I</a:t>
            </a:r>
          </a:p>
        </p:txBody>
      </p:sp>
      <p:sp>
        <p:nvSpPr>
          <p:cNvPr id="40" name="Rectangle 39">
            <a:extLst>
              <a:ext uri="{FF2B5EF4-FFF2-40B4-BE49-F238E27FC236}">
                <a16:creationId xmlns:a16="http://schemas.microsoft.com/office/drawing/2014/main" id="{9572EDAC-D6B3-9866-1880-A8B4AC7FF8F8}"/>
              </a:ext>
            </a:extLst>
          </p:cNvPr>
          <p:cNvSpPr/>
          <p:nvPr/>
        </p:nvSpPr>
        <p:spPr>
          <a:xfrm>
            <a:off x="1153337" y="5655057"/>
            <a:ext cx="45719" cy="34402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891A071E-1CD9-F579-CFB8-13B07600AF03}"/>
              </a:ext>
            </a:extLst>
          </p:cNvPr>
          <p:cNvSpPr/>
          <p:nvPr/>
        </p:nvSpPr>
        <p:spPr>
          <a:xfrm>
            <a:off x="1185156" y="5564372"/>
            <a:ext cx="1725088" cy="369332"/>
          </a:xfrm>
          <a:prstGeom prst="rect">
            <a:avLst/>
          </a:prstGeom>
        </p:spPr>
        <p:txBody>
          <a:bodyPr wrap="none">
            <a:spAutoFit/>
          </a:bodyPr>
          <a:lstStyle/>
          <a:p>
            <a:r>
              <a:rPr lang="en-GB" b="1" dirty="0"/>
              <a:t>COMET Phase-</a:t>
            </a:r>
            <a:r>
              <a:rPr lang="en-GB" b="1" dirty="0">
                <a:latin typeface="Symbol" pitchFamily="2" charset="2"/>
              </a:rPr>
              <a:t>a</a:t>
            </a:r>
            <a:endParaRPr lang="en-GB" b="1" dirty="0"/>
          </a:p>
        </p:txBody>
      </p:sp>
      <p:cxnSp>
        <p:nvCxnSpPr>
          <p:cNvPr id="44" name="Straight Arrow Connector 43">
            <a:extLst>
              <a:ext uri="{FF2B5EF4-FFF2-40B4-BE49-F238E27FC236}">
                <a16:creationId xmlns:a16="http://schemas.microsoft.com/office/drawing/2014/main" id="{907BDA11-6F6E-8F0B-1E92-39910AF971C0}"/>
              </a:ext>
            </a:extLst>
          </p:cNvPr>
          <p:cNvCxnSpPr>
            <a:cxnSpLocks/>
          </p:cNvCxnSpPr>
          <p:nvPr/>
        </p:nvCxnSpPr>
        <p:spPr>
          <a:xfrm>
            <a:off x="8953617" y="5933996"/>
            <a:ext cx="0" cy="208246"/>
          </a:xfrm>
          <a:prstGeom prst="straightConnector1">
            <a:avLst/>
          </a:prstGeom>
          <a:ln w="19050">
            <a:solidFill>
              <a:srgbClr val="00043B"/>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0CC7373-62AA-D2D3-DF90-43E5FD093EBA}"/>
              </a:ext>
            </a:extLst>
          </p:cNvPr>
          <p:cNvSpPr txBox="1"/>
          <p:nvPr/>
        </p:nvSpPr>
        <p:spPr>
          <a:xfrm rot="992855">
            <a:off x="7995841" y="6094850"/>
            <a:ext cx="1229183" cy="369332"/>
          </a:xfrm>
          <a:prstGeom prst="rect">
            <a:avLst/>
          </a:prstGeom>
          <a:noFill/>
        </p:spPr>
        <p:txBody>
          <a:bodyPr wrap="none" rtlCol="0">
            <a:spAutoFit/>
          </a:bodyPr>
          <a:lstStyle/>
          <a:p>
            <a:r>
              <a:rPr lang="en-GB" dirty="0"/>
              <a:t>SES 3×10</a:t>
            </a:r>
            <a:r>
              <a:rPr lang="en-GB" baseline="30000" dirty="0"/>
              <a:t>-16</a:t>
            </a:r>
          </a:p>
        </p:txBody>
      </p:sp>
      <p:cxnSp>
        <p:nvCxnSpPr>
          <p:cNvPr id="47" name="Straight Arrow Connector 46">
            <a:extLst>
              <a:ext uri="{FF2B5EF4-FFF2-40B4-BE49-F238E27FC236}">
                <a16:creationId xmlns:a16="http://schemas.microsoft.com/office/drawing/2014/main" id="{49CE030F-1A87-31D9-4D92-5346539A0251}"/>
              </a:ext>
            </a:extLst>
          </p:cNvPr>
          <p:cNvCxnSpPr>
            <a:cxnSpLocks/>
          </p:cNvCxnSpPr>
          <p:nvPr/>
        </p:nvCxnSpPr>
        <p:spPr>
          <a:xfrm>
            <a:off x="4297533" y="5927104"/>
            <a:ext cx="0" cy="208246"/>
          </a:xfrm>
          <a:prstGeom prst="straightConnector1">
            <a:avLst/>
          </a:prstGeom>
          <a:ln w="19050">
            <a:solidFill>
              <a:srgbClr val="00043B"/>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B0F4397-BB80-0E5F-7A80-A80888197253}"/>
              </a:ext>
            </a:extLst>
          </p:cNvPr>
          <p:cNvSpPr txBox="1"/>
          <p:nvPr/>
        </p:nvSpPr>
        <p:spPr>
          <a:xfrm rot="768261">
            <a:off x="3674355" y="6104028"/>
            <a:ext cx="1229183" cy="369332"/>
          </a:xfrm>
          <a:prstGeom prst="rect">
            <a:avLst/>
          </a:prstGeom>
          <a:noFill/>
        </p:spPr>
        <p:txBody>
          <a:bodyPr wrap="none" rtlCol="0">
            <a:spAutoFit/>
          </a:bodyPr>
          <a:lstStyle/>
          <a:p>
            <a:r>
              <a:rPr lang="en-GB" dirty="0"/>
              <a:t>SES 3×10</a:t>
            </a:r>
            <a:r>
              <a:rPr lang="en-GB" baseline="30000" dirty="0"/>
              <a:t>-15</a:t>
            </a:r>
          </a:p>
        </p:txBody>
      </p:sp>
      <p:sp>
        <p:nvSpPr>
          <p:cNvPr id="20" name="Title 1">
            <a:extLst>
              <a:ext uri="{FF2B5EF4-FFF2-40B4-BE49-F238E27FC236}">
                <a16:creationId xmlns:a16="http://schemas.microsoft.com/office/drawing/2014/main" id="{8645E7E7-BECB-2D57-FBE4-0D9A131FDAF8}"/>
              </a:ext>
            </a:extLst>
          </p:cNvPr>
          <p:cNvSpPr txBox="1">
            <a:spLocks/>
          </p:cNvSpPr>
          <p:nvPr/>
        </p:nvSpPr>
        <p:spPr>
          <a:xfrm>
            <a:off x="4572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COMET vs Mu2e</a:t>
            </a:r>
          </a:p>
        </p:txBody>
      </p:sp>
    </p:spTree>
    <p:extLst>
      <p:ext uri="{BB962C8B-B14F-4D97-AF65-F5344CB8AC3E}">
        <p14:creationId xmlns:p14="http://schemas.microsoft.com/office/powerpoint/2010/main" val="1141242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DB4234-70AD-234F-BFEA-F85FD3A8F5EB}" type="slidenum">
              <a:rPr lang="en-GB" smtClean="0"/>
              <a:t>30</a:t>
            </a:fld>
            <a:endParaRPr lang="en-GB"/>
          </a:p>
        </p:txBody>
      </p:sp>
      <p:pic>
        <p:nvPicPr>
          <p:cNvPr id="28" name="Picture 27">
            <a:extLst>
              <a:ext uri="{FF2B5EF4-FFF2-40B4-BE49-F238E27FC236}">
                <a16:creationId xmlns:a16="http://schemas.microsoft.com/office/drawing/2014/main" id="{7179C3DC-FA36-6246-BC71-75D00DAC3A9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69964" y="4029946"/>
            <a:ext cx="2366012" cy="2356311"/>
          </a:xfrm>
          <a:prstGeom prst="rect">
            <a:avLst/>
          </a:prstGeom>
        </p:spPr>
      </p:pic>
      <p:pic>
        <p:nvPicPr>
          <p:cNvPr id="29" name="Picture 28" descr="Chart, histogram&#10;&#10;Description automatically generated">
            <a:extLst>
              <a:ext uri="{FF2B5EF4-FFF2-40B4-BE49-F238E27FC236}">
                <a16:creationId xmlns:a16="http://schemas.microsoft.com/office/drawing/2014/main" id="{F08CD69A-655F-1C43-BF2F-46E7B5905A33}"/>
              </a:ext>
            </a:extLst>
          </p:cNvPr>
          <p:cNvPicPr/>
          <p:nvPr/>
        </p:nvPicPr>
        <p:blipFill rotWithShape="1">
          <a:blip r:embed="rId4"/>
          <a:srcRect b="9682"/>
          <a:stretch/>
        </p:blipFill>
        <p:spPr>
          <a:xfrm>
            <a:off x="4707641" y="804507"/>
            <a:ext cx="4349981" cy="2821009"/>
          </a:xfrm>
          <a:prstGeom prst="rect">
            <a:avLst/>
          </a:prstGeom>
        </p:spPr>
      </p:pic>
      <p:pic>
        <p:nvPicPr>
          <p:cNvPr id="30" name="x__x0000_i1025">
            <a:extLst>
              <a:ext uri="{FF2B5EF4-FFF2-40B4-BE49-F238E27FC236}">
                <a16:creationId xmlns:a16="http://schemas.microsoft.com/office/drawing/2014/main" id="{F5C3A510-1C72-2845-BD19-C6D5C222500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09002" y="3793725"/>
            <a:ext cx="1944399" cy="259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Content Placeholder 7">
            <a:extLst>
              <a:ext uri="{FF2B5EF4-FFF2-40B4-BE49-F238E27FC236}">
                <a16:creationId xmlns:a16="http://schemas.microsoft.com/office/drawing/2014/main" id="{070678C4-1014-E545-A68E-26B1AA97D813}"/>
              </a:ext>
            </a:extLst>
          </p:cNvPr>
          <p:cNvPicPr>
            <a:picLocks noChangeAspect="1"/>
          </p:cNvPicPr>
          <p:nvPr/>
        </p:nvPicPr>
        <p:blipFill rotWithShape="1">
          <a:blip r:embed="rId6">
            <a:extLst>
              <a:ext uri="{28A0092B-C50C-407E-A947-70E740481C1C}">
                <a14:useLocalDpi xmlns:a14="http://schemas.microsoft.com/office/drawing/2010/main" val="0"/>
              </a:ext>
            </a:extLst>
          </a:blip>
          <a:srcRect t="17978"/>
          <a:stretch/>
        </p:blipFill>
        <p:spPr>
          <a:xfrm>
            <a:off x="52743" y="4029946"/>
            <a:ext cx="4556303" cy="2356311"/>
          </a:xfrm>
          <a:prstGeom prst="rect">
            <a:avLst/>
          </a:prstGeom>
        </p:spPr>
      </p:pic>
      <p:sp>
        <p:nvSpPr>
          <p:cNvPr id="35" name="Segnaposto contenuto 2">
            <a:extLst>
              <a:ext uri="{FF2B5EF4-FFF2-40B4-BE49-F238E27FC236}">
                <a16:creationId xmlns:a16="http://schemas.microsoft.com/office/drawing/2014/main" id="{492499D8-74A0-8B4D-A25E-30FB4CA0A552}"/>
              </a:ext>
            </a:extLst>
          </p:cNvPr>
          <p:cNvSpPr txBox="1">
            <a:spLocks/>
          </p:cNvSpPr>
          <p:nvPr/>
        </p:nvSpPr>
        <p:spPr>
          <a:xfrm>
            <a:off x="-3295" y="894637"/>
            <a:ext cx="4612342" cy="3097873"/>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
            </a:pPr>
            <a:r>
              <a:rPr lang="en-US" sz="1400" b="1" dirty="0">
                <a:solidFill>
                  <a:schemeClr val="accent1">
                    <a:lumMod val="50000"/>
                  </a:schemeClr>
                </a:solidFill>
                <a:latin typeface="Arial" panose="020B0604020202020204" pitchFamily="34" charset="0"/>
                <a:cs typeface="Arial" panose="020B0604020202020204" pitchFamily="34" charset="0"/>
              </a:rPr>
              <a:t>Resonant Extraction Magnets installed and tested with beam</a:t>
            </a:r>
          </a:p>
          <a:p>
            <a:pPr marL="540000" lvl="1"/>
            <a:r>
              <a:rPr lang="en-US" sz="1400" dirty="0">
                <a:latin typeface="Arial" panose="020B0604020202020204" pitchFamily="34" charset="0"/>
                <a:ea typeface="+mn-lt"/>
                <a:cs typeface="Arial" panose="020B0604020202020204" pitchFamily="34" charset="0"/>
              </a:rPr>
              <a:t>Electrostatic</a:t>
            </a:r>
            <a:r>
              <a:rPr lang="en-US" sz="1400" dirty="0">
                <a:latin typeface="Arial" panose="020B0604020202020204" pitchFamily="34" charset="0"/>
                <a:cs typeface="Arial" panose="020B0604020202020204" pitchFamily="34" charset="0"/>
              </a:rPr>
              <a:t> Septum (ESS) prototype completed </a:t>
            </a:r>
          </a:p>
          <a:p>
            <a:pPr>
              <a:buFont typeface="Wingdings" pitchFamily="2" charset="2"/>
              <a:buChar char="§"/>
            </a:pPr>
            <a:r>
              <a:rPr lang="en-US" sz="1400" b="1" dirty="0">
                <a:solidFill>
                  <a:schemeClr val="accent1">
                    <a:lumMod val="50000"/>
                  </a:schemeClr>
                </a:solidFill>
                <a:latin typeface="Arial" panose="020B0604020202020204" pitchFamily="34" charset="0"/>
                <a:cs typeface="Arial" panose="020B0604020202020204" pitchFamily="34" charset="0"/>
              </a:rPr>
              <a:t>Beamline diagnostic absorber operational</a:t>
            </a:r>
            <a:endParaRPr lang="en-US" sz="1400" b="1" dirty="0">
              <a:latin typeface="Arial" panose="020B0604020202020204" pitchFamily="34" charset="0"/>
              <a:cs typeface="Arial" panose="020B0604020202020204" pitchFamily="34" charset="0"/>
            </a:endParaRPr>
          </a:p>
          <a:p>
            <a:pPr marL="540000" lvl="1"/>
            <a:r>
              <a:rPr lang="en-US" sz="1400" dirty="0">
                <a:latin typeface="Arial" panose="020B0604020202020204" pitchFamily="34" charset="0"/>
                <a:cs typeface="Arial" panose="020B0604020202020204" pitchFamily="34" charset="0"/>
              </a:rPr>
              <a:t>w\ instrumentation, controls and safety system</a:t>
            </a:r>
          </a:p>
          <a:p>
            <a:pPr marL="540000" lvl="1"/>
            <a:r>
              <a:rPr lang="en-US" sz="1400" dirty="0">
                <a:solidFill>
                  <a:srgbClr val="FF0000"/>
                </a:solidFill>
                <a:latin typeface="Arial" panose="020B0604020202020204" pitchFamily="34" charset="0"/>
                <a:cs typeface="Arial" panose="020B0604020202020204" pitchFamily="34" charset="0"/>
              </a:rPr>
              <a:t>8 GeV proton beam transported to beamline diagnostic absorber on 14 April 2022, with 90% transmission</a:t>
            </a:r>
          </a:p>
          <a:p>
            <a:pPr>
              <a:buFont typeface="Wingdings" pitchFamily="2" charset="2"/>
              <a:buChar char="§"/>
            </a:pPr>
            <a:r>
              <a:rPr lang="en-US" sz="1400" b="1" dirty="0">
                <a:solidFill>
                  <a:schemeClr val="accent1">
                    <a:lumMod val="50000"/>
                  </a:schemeClr>
                </a:solidFill>
                <a:latin typeface="Arial" panose="020B0604020202020204" pitchFamily="34" charset="0"/>
                <a:cs typeface="Arial" panose="020B0604020202020204" pitchFamily="34" charset="0"/>
              </a:rPr>
              <a:t>Production Target assembled</a:t>
            </a:r>
          </a:p>
          <a:p>
            <a:pPr marL="540000" lvl="1"/>
            <a:r>
              <a:rPr lang="en-US" sz="1400" dirty="0">
                <a:latin typeface="Arial" panose="020B0604020202020204" pitchFamily="34" charset="0"/>
                <a:ea typeface="+mn-lt"/>
                <a:cs typeface="Arial" panose="020B0604020202020204" pitchFamily="34" charset="0"/>
              </a:rPr>
              <a:t>Handling Remote System fabrication completed, ready to be installed into PS</a:t>
            </a:r>
          </a:p>
          <a:p>
            <a:pPr>
              <a:buFont typeface="Wingdings" pitchFamily="2" charset="2"/>
              <a:buChar char="§"/>
            </a:pPr>
            <a:r>
              <a:rPr lang="en-US" sz="1400" b="1" dirty="0">
                <a:solidFill>
                  <a:schemeClr val="accent1">
                    <a:lumMod val="50000"/>
                  </a:schemeClr>
                </a:solidFill>
                <a:latin typeface="Arial" panose="020B0604020202020204" pitchFamily="34" charset="0"/>
                <a:cs typeface="Arial" panose="020B0604020202020204" pitchFamily="34" charset="0"/>
              </a:rPr>
              <a:t>Stopping Target assembled</a:t>
            </a:r>
            <a:endParaRPr lang="en-US" sz="1400" b="1" dirty="0">
              <a:solidFill>
                <a:schemeClr val="accent1">
                  <a:lumMod val="50000"/>
                </a:schemeClr>
              </a:solidFill>
              <a:latin typeface="Arial" panose="020B0604020202020204" pitchFamily="34" charset="0"/>
              <a:ea typeface="+mn-lt"/>
              <a:cs typeface="Arial" panose="020B0604020202020204" pitchFamily="34" charset="0"/>
            </a:endParaRPr>
          </a:p>
        </p:txBody>
      </p:sp>
      <p:sp>
        <p:nvSpPr>
          <p:cNvPr id="26" name="Content Placeholder 2">
            <a:extLst>
              <a:ext uri="{FF2B5EF4-FFF2-40B4-BE49-F238E27FC236}">
                <a16:creationId xmlns:a16="http://schemas.microsoft.com/office/drawing/2014/main" id="{E93923B5-DC32-554B-8065-2BEB898D8E75}"/>
              </a:ext>
            </a:extLst>
          </p:cNvPr>
          <p:cNvSpPr txBox="1">
            <a:spLocks/>
          </p:cNvSpPr>
          <p:nvPr/>
        </p:nvSpPr>
        <p:spPr>
          <a:xfrm>
            <a:off x="46250" y="6090098"/>
            <a:ext cx="2766011"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dirty="0">
                <a:solidFill>
                  <a:schemeClr val="bg1"/>
                </a:solidFill>
                <a:latin typeface="Arial" charset="0"/>
                <a:ea typeface="Arial" charset="0"/>
                <a:cs typeface="Arial" charset="0"/>
              </a:rPr>
              <a:t>ESS prototype</a:t>
            </a:r>
          </a:p>
          <a:p>
            <a:pPr marL="0" indent="0">
              <a:spcBef>
                <a:spcPts val="0"/>
              </a:spcBef>
              <a:buNone/>
            </a:pPr>
            <a:endParaRPr lang="en-US" sz="1600" b="1" dirty="0">
              <a:solidFill>
                <a:schemeClr val="bg1"/>
              </a:solidFill>
              <a:latin typeface="Arial" charset="0"/>
              <a:ea typeface="Arial" charset="0"/>
              <a:cs typeface="Arial" charset="0"/>
            </a:endParaRPr>
          </a:p>
        </p:txBody>
      </p:sp>
      <p:sp>
        <p:nvSpPr>
          <p:cNvPr id="36" name="Content Placeholder 2">
            <a:extLst>
              <a:ext uri="{FF2B5EF4-FFF2-40B4-BE49-F238E27FC236}">
                <a16:creationId xmlns:a16="http://schemas.microsoft.com/office/drawing/2014/main" id="{74FCC5BE-FE6C-1B4E-AE8B-FB2353F0844E}"/>
              </a:ext>
            </a:extLst>
          </p:cNvPr>
          <p:cNvSpPr txBox="1">
            <a:spLocks/>
          </p:cNvSpPr>
          <p:nvPr/>
        </p:nvSpPr>
        <p:spPr>
          <a:xfrm>
            <a:off x="4670563" y="6090098"/>
            <a:ext cx="2766011"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dirty="0">
                <a:solidFill>
                  <a:schemeClr val="bg1"/>
                </a:solidFill>
                <a:latin typeface="Arial" charset="0"/>
                <a:ea typeface="Arial" charset="0"/>
                <a:cs typeface="Arial" charset="0"/>
              </a:rPr>
              <a:t>Production target</a:t>
            </a:r>
          </a:p>
          <a:p>
            <a:pPr marL="0" indent="0">
              <a:spcBef>
                <a:spcPts val="0"/>
              </a:spcBef>
              <a:buNone/>
            </a:pPr>
            <a:endParaRPr lang="en-US" sz="1600" b="1" dirty="0">
              <a:solidFill>
                <a:schemeClr val="bg1"/>
              </a:solidFill>
              <a:latin typeface="Arial" charset="0"/>
              <a:ea typeface="Arial" charset="0"/>
              <a:cs typeface="Arial" charset="0"/>
            </a:endParaRPr>
          </a:p>
        </p:txBody>
      </p:sp>
      <p:sp>
        <p:nvSpPr>
          <p:cNvPr id="37" name="Content Placeholder 2">
            <a:extLst>
              <a:ext uri="{FF2B5EF4-FFF2-40B4-BE49-F238E27FC236}">
                <a16:creationId xmlns:a16="http://schemas.microsoft.com/office/drawing/2014/main" id="{2DA9607C-464C-BB44-9E45-17AD9560618C}"/>
              </a:ext>
            </a:extLst>
          </p:cNvPr>
          <p:cNvSpPr txBox="1">
            <a:spLocks/>
          </p:cNvSpPr>
          <p:nvPr/>
        </p:nvSpPr>
        <p:spPr>
          <a:xfrm>
            <a:off x="7091937" y="6086168"/>
            <a:ext cx="2766011"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dirty="0">
                <a:solidFill>
                  <a:schemeClr val="bg1"/>
                </a:solidFill>
                <a:latin typeface="Arial" charset="0"/>
                <a:ea typeface="Arial" charset="0"/>
                <a:cs typeface="Arial" charset="0"/>
              </a:rPr>
              <a:t>Stopping target</a:t>
            </a:r>
          </a:p>
          <a:p>
            <a:pPr marL="0" indent="0">
              <a:spcBef>
                <a:spcPts val="0"/>
              </a:spcBef>
              <a:buNone/>
            </a:pPr>
            <a:endParaRPr lang="en-US" sz="1600" b="1" dirty="0">
              <a:solidFill>
                <a:schemeClr val="bg1"/>
              </a:solidFill>
              <a:latin typeface="Arial" charset="0"/>
              <a:ea typeface="Arial" charset="0"/>
              <a:cs typeface="Arial" charset="0"/>
            </a:endParaRPr>
          </a:p>
        </p:txBody>
      </p:sp>
      <p:sp>
        <p:nvSpPr>
          <p:cNvPr id="14" name="Title 1">
            <a:extLst>
              <a:ext uri="{FF2B5EF4-FFF2-40B4-BE49-F238E27FC236}">
                <a16:creationId xmlns:a16="http://schemas.microsoft.com/office/drawing/2014/main" id="{139536D7-93DD-B1DD-21B3-6BAF679397AA}"/>
              </a:ext>
            </a:extLst>
          </p:cNvPr>
          <p:cNvSpPr txBox="1">
            <a:spLocks/>
          </p:cNvSpPr>
          <p:nvPr/>
        </p:nvSpPr>
        <p:spPr>
          <a:xfrm>
            <a:off x="4572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Mu2e Beam Line progresses</a:t>
            </a:r>
          </a:p>
        </p:txBody>
      </p:sp>
    </p:spTree>
    <p:extLst>
      <p:ext uri="{BB962C8B-B14F-4D97-AF65-F5344CB8AC3E}">
        <p14:creationId xmlns:p14="http://schemas.microsoft.com/office/powerpoint/2010/main" val="178159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DB4234-70AD-234F-BFEA-F85FD3A8F5EB}" type="slidenum">
              <a:rPr lang="en-GB" smtClean="0"/>
              <a:t>31</a:t>
            </a:fld>
            <a:endParaRPr lang="en-GB"/>
          </a:p>
        </p:txBody>
      </p:sp>
      <p:sp>
        <p:nvSpPr>
          <p:cNvPr id="7" name="Rectangle 6">
            <a:extLst>
              <a:ext uri="{FF2B5EF4-FFF2-40B4-BE49-F238E27FC236}">
                <a16:creationId xmlns:a16="http://schemas.microsoft.com/office/drawing/2014/main" id="{7A8BEF55-D5FD-3D45-ADF8-70CEEECE1509}"/>
              </a:ext>
            </a:extLst>
          </p:cNvPr>
          <p:cNvSpPr/>
          <p:nvPr/>
        </p:nvSpPr>
        <p:spPr>
          <a:xfrm>
            <a:off x="182880" y="911664"/>
            <a:ext cx="8531161" cy="736099"/>
          </a:xfrm>
          <a:prstGeom prst="rect">
            <a:avLst/>
          </a:prstGeom>
        </p:spPr>
        <p:txBody>
          <a:bodyPr wrap="square">
            <a:spAutoFit/>
          </a:bodyPr>
          <a:lstStyle/>
          <a:p>
            <a:pPr marL="285750" indent="-285750">
              <a:spcAft>
                <a:spcPts val="700"/>
              </a:spcAft>
              <a:buFont typeface="Wingdings" pitchFamily="2" charset="2"/>
              <a:buChar char="§"/>
            </a:pPr>
            <a:r>
              <a:rPr lang="en-GB" dirty="0">
                <a:latin typeface="Arial" panose="020B0604020202020204" pitchFamily="34" charset="0"/>
                <a:cs typeface="Arial" panose="020B0604020202020204" pitchFamily="34" charset="0"/>
              </a:rPr>
              <a:t>8-GeV low-intensity (260 W) proton beam delivery to COMET</a:t>
            </a:r>
          </a:p>
          <a:p>
            <a:pPr marL="285750" indent="-285750">
              <a:spcAft>
                <a:spcPts val="700"/>
              </a:spcAft>
              <a:buFont typeface="Wingdings" pitchFamily="2" charset="2"/>
              <a:buChar char="§"/>
            </a:pPr>
            <a:r>
              <a:rPr lang="en-GB" dirty="0">
                <a:latin typeface="Arial" panose="020B0604020202020204" pitchFamily="34" charset="0"/>
                <a:cs typeface="Arial" panose="020B0604020202020204" pitchFamily="34" charset="0"/>
              </a:rPr>
              <a:t>15-day run in April 2023 </a:t>
            </a:r>
          </a:p>
        </p:txBody>
      </p:sp>
      <p:sp>
        <p:nvSpPr>
          <p:cNvPr id="9" name="Rectangle 8">
            <a:extLst>
              <a:ext uri="{FF2B5EF4-FFF2-40B4-BE49-F238E27FC236}">
                <a16:creationId xmlns:a16="http://schemas.microsoft.com/office/drawing/2014/main" id="{B7FF7FF0-6049-5541-ADA7-92A1EE904342}"/>
              </a:ext>
            </a:extLst>
          </p:cNvPr>
          <p:cNvSpPr/>
          <p:nvPr/>
        </p:nvSpPr>
        <p:spPr>
          <a:xfrm>
            <a:off x="26127" y="1623481"/>
            <a:ext cx="7254240" cy="1579920"/>
          </a:xfrm>
          <a:prstGeom prst="rect">
            <a:avLst/>
          </a:prstGeom>
        </p:spPr>
        <p:txBody>
          <a:bodyPr wrap="square">
            <a:spAutoFit/>
          </a:bodyPr>
          <a:lstStyle/>
          <a:p>
            <a:pPr marL="742950" lvl="1" indent="-285750">
              <a:spcAft>
                <a:spcPts val="500"/>
              </a:spcAft>
              <a:buFont typeface="Wingdings" pitchFamily="2" charset="2"/>
              <a:buChar char="Ø"/>
            </a:pPr>
            <a:r>
              <a:rPr lang="en-GB" sz="1600" dirty="0">
                <a:latin typeface="Arial" panose="020B0604020202020204" pitchFamily="34" charset="0"/>
                <a:cs typeface="Arial" panose="020B0604020202020204" pitchFamily="34" charset="0"/>
              </a:rPr>
              <a:t>Proton beam line commissioning </a:t>
            </a:r>
          </a:p>
          <a:p>
            <a:pPr marL="742950" lvl="1" indent="-285750">
              <a:spcAft>
                <a:spcPts val="500"/>
              </a:spcAft>
              <a:buFont typeface="Wingdings" pitchFamily="2" charset="2"/>
              <a:buChar char="Ø"/>
            </a:pPr>
            <a:r>
              <a:rPr lang="en-GB" sz="1600" dirty="0">
                <a:latin typeface="Arial" panose="020B0604020202020204" pitchFamily="34" charset="0"/>
                <a:cs typeface="Arial" panose="020B0604020202020204" pitchFamily="34" charset="0"/>
              </a:rPr>
              <a:t>Direct extinction measurements at the COMET area </a:t>
            </a:r>
          </a:p>
          <a:p>
            <a:pPr marL="742950" lvl="1" indent="-285750">
              <a:spcAft>
                <a:spcPts val="500"/>
              </a:spcAft>
              <a:buFont typeface="Wingdings" pitchFamily="2" charset="2"/>
              <a:buChar char="Ø"/>
            </a:pPr>
            <a:r>
              <a:rPr lang="en-GB" sz="1600" dirty="0">
                <a:latin typeface="Arial" panose="020B0604020202020204" pitchFamily="34" charset="0"/>
                <a:cs typeface="Arial" panose="020B0604020202020204" pitchFamily="34" charset="0"/>
              </a:rPr>
              <a:t>Demonstration of the muon transport system </a:t>
            </a:r>
          </a:p>
          <a:p>
            <a:pPr marL="742950" lvl="1" indent="-285750">
              <a:spcAft>
                <a:spcPts val="500"/>
              </a:spcAft>
              <a:buFont typeface="Wingdings" pitchFamily="2" charset="2"/>
              <a:buChar char="Ø"/>
            </a:pPr>
            <a:r>
              <a:rPr lang="en-GB" sz="1600" dirty="0">
                <a:latin typeface="Arial" panose="020B0604020202020204" pitchFamily="34" charset="0"/>
                <a:cs typeface="Arial" panose="020B0604020202020204" pitchFamily="34" charset="0"/>
              </a:rPr>
              <a:t>Estimation of backward </a:t>
            </a:r>
            <a:r>
              <a:rPr lang="en-GB" sz="1600" dirty="0" err="1">
                <a:latin typeface="Arial" panose="020B0604020202020204" pitchFamily="34" charset="0"/>
                <a:cs typeface="Arial" panose="020B0604020202020204" pitchFamily="34" charset="0"/>
              </a:rPr>
              <a:t>pions</a:t>
            </a:r>
            <a:r>
              <a:rPr lang="en-GB" sz="1600" dirty="0">
                <a:latin typeface="Arial" panose="020B0604020202020204" pitchFamily="34" charset="0"/>
                <a:cs typeface="Arial" panose="020B0604020202020204" pitchFamily="34" charset="0"/>
              </a:rPr>
              <a:t>/muons production yields </a:t>
            </a:r>
          </a:p>
          <a:p>
            <a:pPr marL="742950" lvl="1" indent="-285750">
              <a:spcAft>
                <a:spcPts val="500"/>
              </a:spcAft>
              <a:buFont typeface="Wingdings" pitchFamily="2" charset="2"/>
              <a:buChar char="Ø"/>
            </a:pPr>
            <a:r>
              <a:rPr lang="en-GB" sz="1600" dirty="0">
                <a:latin typeface="Arial" panose="020B0604020202020204" pitchFamily="34" charset="0"/>
                <a:cs typeface="Arial" panose="020B0604020202020204" pitchFamily="34" charset="0"/>
              </a:rPr>
              <a:t>Measurement of yields of secondary particles, others </a:t>
            </a:r>
          </a:p>
        </p:txBody>
      </p:sp>
      <p:sp>
        <p:nvSpPr>
          <p:cNvPr id="10" name="TextBox 9">
            <a:extLst>
              <a:ext uri="{FF2B5EF4-FFF2-40B4-BE49-F238E27FC236}">
                <a16:creationId xmlns:a16="http://schemas.microsoft.com/office/drawing/2014/main" id="{F6C05748-5ED5-CC0F-1384-CC90A2819904}"/>
              </a:ext>
            </a:extLst>
          </p:cNvPr>
          <p:cNvSpPr txBox="1"/>
          <p:nvPr/>
        </p:nvSpPr>
        <p:spPr>
          <a:xfrm>
            <a:off x="7570222" y="2752418"/>
            <a:ext cx="1167265" cy="461665"/>
          </a:xfrm>
          <a:prstGeom prst="rect">
            <a:avLst/>
          </a:prstGeom>
          <a:noFill/>
        </p:spPr>
        <p:txBody>
          <a:bodyPr wrap="square" rtlCol="0">
            <a:spAutoFit/>
          </a:bodyPr>
          <a:lstStyle/>
          <a:p>
            <a:r>
              <a:rPr lang="en-GB" sz="1200" b="1" dirty="0">
                <a:solidFill>
                  <a:srgbClr val="C00000"/>
                </a:solidFill>
                <a:latin typeface="Arial" panose="020B0604020202020204" pitchFamily="34" charset="0"/>
                <a:cs typeface="Arial" panose="020B0604020202020204" pitchFamily="34" charset="0"/>
              </a:rPr>
              <a:t>1. Beam loss </a:t>
            </a:r>
          </a:p>
          <a:p>
            <a:r>
              <a:rPr lang="en-GB" sz="1200" b="1" dirty="0">
                <a:solidFill>
                  <a:srgbClr val="C00000"/>
                </a:solidFill>
                <a:latin typeface="Arial" panose="020B0604020202020204" pitchFamily="34" charset="0"/>
                <a:cs typeface="Arial" panose="020B0604020202020204" pitchFamily="34" charset="0"/>
              </a:rPr>
              <a:t>    on target</a:t>
            </a:r>
          </a:p>
        </p:txBody>
      </p:sp>
      <p:pic>
        <p:nvPicPr>
          <p:cNvPr id="4" name="Picture 3">
            <a:extLst>
              <a:ext uri="{FF2B5EF4-FFF2-40B4-BE49-F238E27FC236}">
                <a16:creationId xmlns:a16="http://schemas.microsoft.com/office/drawing/2014/main" id="{2A28C990-A389-B046-818A-0C13DD406815}"/>
              </a:ext>
            </a:extLst>
          </p:cNvPr>
          <p:cNvPicPr>
            <a:picLocks noChangeAspect="1"/>
          </p:cNvPicPr>
          <p:nvPr/>
        </p:nvPicPr>
        <p:blipFill>
          <a:blip r:embed="rId3"/>
          <a:stretch>
            <a:fillRect/>
          </a:stretch>
        </p:blipFill>
        <p:spPr>
          <a:xfrm>
            <a:off x="1990750" y="3264708"/>
            <a:ext cx="7062651" cy="2301256"/>
          </a:xfrm>
          <a:prstGeom prst="rect">
            <a:avLst/>
          </a:prstGeom>
        </p:spPr>
      </p:pic>
      <p:pic>
        <p:nvPicPr>
          <p:cNvPr id="5" name="Picture 4">
            <a:extLst>
              <a:ext uri="{FF2B5EF4-FFF2-40B4-BE49-F238E27FC236}">
                <a16:creationId xmlns:a16="http://schemas.microsoft.com/office/drawing/2014/main" id="{93F81E57-3436-F84E-9134-7185DF29AF46}"/>
              </a:ext>
            </a:extLst>
          </p:cNvPr>
          <p:cNvPicPr>
            <a:picLocks noChangeAspect="1"/>
          </p:cNvPicPr>
          <p:nvPr/>
        </p:nvPicPr>
        <p:blipFill rotWithShape="1">
          <a:blip r:embed="rId4"/>
          <a:srcRect l="486" t="737"/>
          <a:stretch/>
        </p:blipFill>
        <p:spPr>
          <a:xfrm>
            <a:off x="136522" y="4869376"/>
            <a:ext cx="4052299" cy="1537267"/>
          </a:xfrm>
          <a:prstGeom prst="rect">
            <a:avLst/>
          </a:prstGeom>
          <a:ln w="38100">
            <a:solidFill>
              <a:srgbClr val="DAE3F3"/>
            </a:solidFill>
          </a:ln>
        </p:spPr>
      </p:pic>
      <p:sp>
        <p:nvSpPr>
          <p:cNvPr id="11" name="TextBox 10">
            <a:extLst>
              <a:ext uri="{FF2B5EF4-FFF2-40B4-BE49-F238E27FC236}">
                <a16:creationId xmlns:a16="http://schemas.microsoft.com/office/drawing/2014/main" id="{14150249-747F-0045-BE5B-5F25E82734D2}"/>
              </a:ext>
            </a:extLst>
          </p:cNvPr>
          <p:cNvSpPr txBox="1"/>
          <p:nvPr/>
        </p:nvSpPr>
        <p:spPr>
          <a:xfrm>
            <a:off x="7109536" y="5638009"/>
            <a:ext cx="1671780" cy="461665"/>
          </a:xfrm>
          <a:prstGeom prst="rect">
            <a:avLst/>
          </a:prstGeom>
          <a:noFill/>
        </p:spPr>
        <p:txBody>
          <a:bodyPr wrap="square" rtlCol="0">
            <a:spAutoFit/>
          </a:bodyPr>
          <a:lstStyle/>
          <a:p>
            <a:r>
              <a:rPr lang="en-GB" sz="1200" b="1" dirty="0">
                <a:solidFill>
                  <a:srgbClr val="C00000"/>
                </a:solidFill>
                <a:latin typeface="Arial" panose="020B0604020202020204" pitchFamily="34" charset="0"/>
                <a:cs typeface="Arial" panose="020B0604020202020204" pitchFamily="34" charset="0"/>
              </a:rPr>
              <a:t>2. Beam profile </a:t>
            </a:r>
          </a:p>
          <a:p>
            <a:r>
              <a:rPr lang="en-GB" sz="1200" b="1" dirty="0">
                <a:solidFill>
                  <a:srgbClr val="C00000"/>
                </a:solidFill>
                <a:latin typeface="Arial" panose="020B0604020202020204" pitchFamily="34" charset="0"/>
                <a:cs typeface="Arial" panose="020B0604020202020204" pitchFamily="34" charset="0"/>
              </a:rPr>
              <a:t>    measurement</a:t>
            </a:r>
          </a:p>
        </p:txBody>
      </p:sp>
      <p:sp>
        <p:nvSpPr>
          <p:cNvPr id="12" name="Title 1">
            <a:extLst>
              <a:ext uri="{FF2B5EF4-FFF2-40B4-BE49-F238E27FC236}">
                <a16:creationId xmlns:a16="http://schemas.microsoft.com/office/drawing/2014/main" id="{624E771A-B161-8A9C-115E-A31E91B5FC8F}"/>
              </a:ext>
            </a:extLst>
          </p:cNvPr>
          <p:cNvSpPr txBox="1">
            <a:spLocks/>
          </p:cNvSpPr>
          <p:nvPr/>
        </p:nvSpPr>
        <p:spPr>
          <a:xfrm>
            <a:off x="4572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COMET phase-alfa</a:t>
            </a:r>
          </a:p>
        </p:txBody>
      </p:sp>
    </p:spTree>
    <p:extLst>
      <p:ext uri="{BB962C8B-B14F-4D97-AF65-F5344CB8AC3E}">
        <p14:creationId xmlns:p14="http://schemas.microsoft.com/office/powerpoint/2010/main" val="1145692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DB4234-70AD-234F-BFEA-F85FD3A8F5EB}" type="slidenum">
              <a:rPr lang="en-GB" smtClean="0"/>
              <a:t>32</a:t>
            </a:fld>
            <a:endParaRPr lang="en-GB"/>
          </a:p>
        </p:txBody>
      </p:sp>
      <p:pic>
        <p:nvPicPr>
          <p:cNvPr id="21" name="Picture 20">
            <a:extLst>
              <a:ext uri="{FF2B5EF4-FFF2-40B4-BE49-F238E27FC236}">
                <a16:creationId xmlns:a16="http://schemas.microsoft.com/office/drawing/2014/main" id="{B3473F82-2442-9D4F-86CD-F3CF7C994885}"/>
              </a:ext>
            </a:extLst>
          </p:cNvPr>
          <p:cNvPicPr>
            <a:picLocks noChangeAspect="1"/>
          </p:cNvPicPr>
          <p:nvPr/>
        </p:nvPicPr>
        <p:blipFill rotWithShape="1">
          <a:blip r:embed="rId3"/>
          <a:srcRect r="56974"/>
          <a:stretch/>
        </p:blipFill>
        <p:spPr>
          <a:xfrm>
            <a:off x="0" y="1279872"/>
            <a:ext cx="4380930" cy="2990912"/>
          </a:xfrm>
          <a:prstGeom prst="rect">
            <a:avLst/>
          </a:prstGeom>
        </p:spPr>
      </p:pic>
      <p:pic>
        <p:nvPicPr>
          <p:cNvPr id="22" name="Picture 21">
            <a:extLst>
              <a:ext uri="{FF2B5EF4-FFF2-40B4-BE49-F238E27FC236}">
                <a16:creationId xmlns:a16="http://schemas.microsoft.com/office/drawing/2014/main" id="{5FFE3999-ECBB-DA45-A61A-7BF7C81F88E5}"/>
              </a:ext>
            </a:extLst>
          </p:cNvPr>
          <p:cNvPicPr>
            <a:picLocks noChangeAspect="1"/>
          </p:cNvPicPr>
          <p:nvPr/>
        </p:nvPicPr>
        <p:blipFill rotWithShape="1">
          <a:blip r:embed="rId3"/>
          <a:srcRect l="51052" r="1711"/>
          <a:stretch/>
        </p:blipFill>
        <p:spPr>
          <a:xfrm>
            <a:off x="4380931" y="1279871"/>
            <a:ext cx="4763070" cy="2990913"/>
          </a:xfrm>
          <a:prstGeom prst="rect">
            <a:avLst/>
          </a:prstGeom>
        </p:spPr>
      </p:pic>
      <p:sp>
        <p:nvSpPr>
          <p:cNvPr id="23" name="Content Placeholder 2">
            <a:extLst>
              <a:ext uri="{FF2B5EF4-FFF2-40B4-BE49-F238E27FC236}">
                <a16:creationId xmlns:a16="http://schemas.microsoft.com/office/drawing/2014/main" id="{8827C004-BCCE-D647-B52D-E73BB7E6D26F}"/>
              </a:ext>
            </a:extLst>
          </p:cNvPr>
          <p:cNvSpPr txBox="1">
            <a:spLocks/>
          </p:cNvSpPr>
          <p:nvPr/>
        </p:nvSpPr>
        <p:spPr>
          <a:xfrm>
            <a:off x="90153" y="772739"/>
            <a:ext cx="4878889" cy="6407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700"/>
              </a:spcAft>
              <a:buClrTx/>
              <a:buSzTx/>
              <a:buNone/>
              <a:tabLst/>
              <a:defRPr/>
            </a:pPr>
            <a:r>
              <a:rPr lang="en-US" sz="2400" dirty="0">
                <a:latin typeface="Arial" charset="0"/>
                <a:ea typeface="Arial" charset="0"/>
                <a:cs typeface="Arial" charset="0"/>
              </a:rPr>
              <a:t>Phase-I</a:t>
            </a:r>
          </a:p>
        </p:txBody>
      </p:sp>
      <p:sp>
        <p:nvSpPr>
          <p:cNvPr id="24" name="Rectangle 23">
            <a:extLst>
              <a:ext uri="{FF2B5EF4-FFF2-40B4-BE49-F238E27FC236}">
                <a16:creationId xmlns:a16="http://schemas.microsoft.com/office/drawing/2014/main" id="{19B1EA88-F52A-7542-ADAA-A4D38197D1EA}"/>
              </a:ext>
            </a:extLst>
          </p:cNvPr>
          <p:cNvSpPr/>
          <p:nvPr/>
        </p:nvSpPr>
        <p:spPr>
          <a:xfrm>
            <a:off x="4295274" y="1130961"/>
            <a:ext cx="85656" cy="328462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ntent Placeholder 2">
            <a:extLst>
              <a:ext uri="{FF2B5EF4-FFF2-40B4-BE49-F238E27FC236}">
                <a16:creationId xmlns:a16="http://schemas.microsoft.com/office/drawing/2014/main" id="{0E578370-3A55-1149-BBE7-CE087CE493FC}"/>
              </a:ext>
            </a:extLst>
          </p:cNvPr>
          <p:cNvSpPr txBox="1">
            <a:spLocks/>
          </p:cNvSpPr>
          <p:nvPr/>
        </p:nvSpPr>
        <p:spPr>
          <a:xfrm>
            <a:off x="4471083" y="789336"/>
            <a:ext cx="1730626" cy="6407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700"/>
              </a:spcAft>
              <a:buClrTx/>
              <a:buSzTx/>
              <a:buNone/>
              <a:tabLst/>
              <a:defRPr/>
            </a:pPr>
            <a:r>
              <a:rPr lang="en-US" sz="2400" dirty="0">
                <a:latin typeface="Arial" charset="0"/>
                <a:ea typeface="Arial" charset="0"/>
                <a:cs typeface="Arial" charset="0"/>
              </a:rPr>
              <a:t>Phase-II</a:t>
            </a:r>
          </a:p>
        </p:txBody>
      </p:sp>
      <p:sp>
        <p:nvSpPr>
          <p:cNvPr id="26" name="TextBox 25">
            <a:extLst>
              <a:ext uri="{FF2B5EF4-FFF2-40B4-BE49-F238E27FC236}">
                <a16:creationId xmlns:a16="http://schemas.microsoft.com/office/drawing/2014/main" id="{BC3481D0-F2AD-6E42-84FC-4D194B2E32B1}"/>
              </a:ext>
            </a:extLst>
          </p:cNvPr>
          <p:cNvSpPr txBox="1"/>
          <p:nvPr/>
        </p:nvSpPr>
        <p:spPr>
          <a:xfrm>
            <a:off x="-36096" y="1197257"/>
            <a:ext cx="2686954" cy="369332"/>
          </a:xfrm>
          <a:prstGeom prst="rect">
            <a:avLst/>
          </a:prstGeom>
          <a:noFill/>
        </p:spPr>
        <p:txBody>
          <a:bodyPr wrap="none" rtlCol="0">
            <a:spAutoFit/>
          </a:bodyPr>
          <a:lstStyle/>
          <a:p>
            <a:r>
              <a:rPr lang="en-GB" b="1" dirty="0">
                <a:solidFill>
                  <a:schemeClr val="bg1"/>
                </a:solidFill>
              </a:rPr>
              <a:t>Pion capture solenoid (5T)</a:t>
            </a:r>
          </a:p>
        </p:txBody>
      </p:sp>
      <p:sp>
        <p:nvSpPr>
          <p:cNvPr id="27" name="TextBox 26">
            <a:extLst>
              <a:ext uri="{FF2B5EF4-FFF2-40B4-BE49-F238E27FC236}">
                <a16:creationId xmlns:a16="http://schemas.microsoft.com/office/drawing/2014/main" id="{6CFC7A50-F038-4744-8DA5-EF6E54172649}"/>
              </a:ext>
            </a:extLst>
          </p:cNvPr>
          <p:cNvSpPr txBox="1"/>
          <p:nvPr/>
        </p:nvSpPr>
        <p:spPr>
          <a:xfrm>
            <a:off x="1119974" y="2448723"/>
            <a:ext cx="2997680" cy="369332"/>
          </a:xfrm>
          <a:prstGeom prst="rect">
            <a:avLst/>
          </a:prstGeom>
          <a:noFill/>
        </p:spPr>
        <p:txBody>
          <a:bodyPr wrap="none" rtlCol="0">
            <a:spAutoFit/>
          </a:bodyPr>
          <a:lstStyle/>
          <a:p>
            <a:r>
              <a:rPr lang="en-GB" b="1" dirty="0">
                <a:solidFill>
                  <a:schemeClr val="bg1"/>
                </a:solidFill>
              </a:rPr>
              <a:t>Muon transport solenoid (3T)</a:t>
            </a:r>
          </a:p>
        </p:txBody>
      </p:sp>
      <p:sp>
        <p:nvSpPr>
          <p:cNvPr id="28" name="TextBox 27">
            <a:extLst>
              <a:ext uri="{FF2B5EF4-FFF2-40B4-BE49-F238E27FC236}">
                <a16:creationId xmlns:a16="http://schemas.microsoft.com/office/drawing/2014/main" id="{7E267445-A505-2040-9E81-7597AB47A5ED}"/>
              </a:ext>
            </a:extLst>
          </p:cNvPr>
          <p:cNvSpPr txBox="1"/>
          <p:nvPr/>
        </p:nvSpPr>
        <p:spPr>
          <a:xfrm>
            <a:off x="442096" y="3801217"/>
            <a:ext cx="2309991" cy="369332"/>
          </a:xfrm>
          <a:prstGeom prst="rect">
            <a:avLst/>
          </a:prstGeom>
          <a:noFill/>
        </p:spPr>
        <p:txBody>
          <a:bodyPr wrap="none" rtlCol="0">
            <a:spAutoFit/>
          </a:bodyPr>
          <a:lstStyle/>
          <a:p>
            <a:r>
              <a:rPr lang="en-GB" b="1" dirty="0">
                <a:solidFill>
                  <a:schemeClr val="bg1"/>
                </a:solidFill>
              </a:rPr>
              <a:t>Detector solenoid (1T)</a:t>
            </a:r>
          </a:p>
        </p:txBody>
      </p:sp>
      <p:sp>
        <p:nvSpPr>
          <p:cNvPr id="29" name="TextBox 28">
            <a:extLst>
              <a:ext uri="{FF2B5EF4-FFF2-40B4-BE49-F238E27FC236}">
                <a16:creationId xmlns:a16="http://schemas.microsoft.com/office/drawing/2014/main" id="{2BB9D34C-4435-A440-B55E-5813F0F4DD0F}"/>
              </a:ext>
            </a:extLst>
          </p:cNvPr>
          <p:cNvSpPr txBox="1"/>
          <p:nvPr/>
        </p:nvSpPr>
        <p:spPr>
          <a:xfrm>
            <a:off x="4356866" y="1193032"/>
            <a:ext cx="2686954" cy="369332"/>
          </a:xfrm>
          <a:prstGeom prst="rect">
            <a:avLst/>
          </a:prstGeom>
          <a:noFill/>
        </p:spPr>
        <p:txBody>
          <a:bodyPr wrap="none" rtlCol="0">
            <a:spAutoFit/>
          </a:bodyPr>
          <a:lstStyle/>
          <a:p>
            <a:r>
              <a:rPr lang="en-GB" b="1" dirty="0">
                <a:solidFill>
                  <a:schemeClr val="bg1"/>
                </a:solidFill>
              </a:rPr>
              <a:t>Pion capture solenoid (5T)</a:t>
            </a:r>
          </a:p>
        </p:txBody>
      </p:sp>
      <p:sp>
        <p:nvSpPr>
          <p:cNvPr id="30" name="TextBox 29">
            <a:extLst>
              <a:ext uri="{FF2B5EF4-FFF2-40B4-BE49-F238E27FC236}">
                <a16:creationId xmlns:a16="http://schemas.microsoft.com/office/drawing/2014/main" id="{CBD26E66-59A4-D044-94E0-E2C1C751DCCF}"/>
              </a:ext>
            </a:extLst>
          </p:cNvPr>
          <p:cNvSpPr txBox="1"/>
          <p:nvPr/>
        </p:nvSpPr>
        <p:spPr>
          <a:xfrm>
            <a:off x="4354800" y="3687090"/>
            <a:ext cx="2997680" cy="369332"/>
          </a:xfrm>
          <a:prstGeom prst="rect">
            <a:avLst/>
          </a:prstGeom>
          <a:noFill/>
        </p:spPr>
        <p:txBody>
          <a:bodyPr wrap="none" rtlCol="0">
            <a:spAutoFit/>
          </a:bodyPr>
          <a:lstStyle/>
          <a:p>
            <a:r>
              <a:rPr lang="en-GB" b="1" dirty="0">
                <a:solidFill>
                  <a:schemeClr val="bg1"/>
                </a:solidFill>
              </a:rPr>
              <a:t>Muon transport solenoid (3T)</a:t>
            </a:r>
          </a:p>
        </p:txBody>
      </p:sp>
      <p:sp>
        <p:nvSpPr>
          <p:cNvPr id="31" name="TextBox 30">
            <a:extLst>
              <a:ext uri="{FF2B5EF4-FFF2-40B4-BE49-F238E27FC236}">
                <a16:creationId xmlns:a16="http://schemas.microsoft.com/office/drawing/2014/main" id="{05E291FF-FD80-1849-98A3-951ECF8F1762}"/>
              </a:ext>
            </a:extLst>
          </p:cNvPr>
          <p:cNvSpPr txBox="1"/>
          <p:nvPr/>
        </p:nvSpPr>
        <p:spPr>
          <a:xfrm>
            <a:off x="6909061" y="3956433"/>
            <a:ext cx="2309991" cy="369332"/>
          </a:xfrm>
          <a:prstGeom prst="rect">
            <a:avLst/>
          </a:prstGeom>
          <a:noFill/>
        </p:spPr>
        <p:txBody>
          <a:bodyPr wrap="none" rtlCol="0">
            <a:spAutoFit/>
          </a:bodyPr>
          <a:lstStyle/>
          <a:p>
            <a:r>
              <a:rPr lang="en-GB" b="1" dirty="0">
                <a:solidFill>
                  <a:schemeClr val="bg1"/>
                </a:solidFill>
              </a:rPr>
              <a:t>Detector solenoid (1T)</a:t>
            </a:r>
          </a:p>
        </p:txBody>
      </p:sp>
      <p:sp>
        <p:nvSpPr>
          <p:cNvPr id="32" name="TextBox 31">
            <a:extLst>
              <a:ext uri="{FF2B5EF4-FFF2-40B4-BE49-F238E27FC236}">
                <a16:creationId xmlns:a16="http://schemas.microsoft.com/office/drawing/2014/main" id="{D5D6EB44-FA33-2643-ABB7-F17F974A429F}"/>
              </a:ext>
            </a:extLst>
          </p:cNvPr>
          <p:cNvSpPr txBox="1"/>
          <p:nvPr/>
        </p:nvSpPr>
        <p:spPr>
          <a:xfrm>
            <a:off x="6313651" y="1476224"/>
            <a:ext cx="2918556" cy="369332"/>
          </a:xfrm>
          <a:prstGeom prst="rect">
            <a:avLst/>
          </a:prstGeom>
          <a:noFill/>
        </p:spPr>
        <p:txBody>
          <a:bodyPr wrap="none" rtlCol="0">
            <a:spAutoFit/>
          </a:bodyPr>
          <a:lstStyle/>
          <a:p>
            <a:r>
              <a:rPr lang="en-GB" b="1" i="1" dirty="0">
                <a:solidFill>
                  <a:schemeClr val="bg1"/>
                </a:solidFill>
                <a:latin typeface="Times New Roman" panose="02020603050405020304" pitchFamily="18" charset="0"/>
                <a:cs typeface="Times New Roman" panose="02020603050405020304" pitchFamily="18" charset="0"/>
              </a:rPr>
              <a:t>e</a:t>
            </a:r>
            <a:r>
              <a:rPr lang="en-GB" b="1" dirty="0">
                <a:solidFill>
                  <a:schemeClr val="bg1"/>
                </a:solidFill>
              </a:rPr>
              <a:t> spectrometer solenoid (1T)</a:t>
            </a:r>
          </a:p>
        </p:txBody>
      </p:sp>
      <p:sp>
        <p:nvSpPr>
          <p:cNvPr id="33" name="TextBox 32">
            <a:extLst>
              <a:ext uri="{FF2B5EF4-FFF2-40B4-BE49-F238E27FC236}">
                <a16:creationId xmlns:a16="http://schemas.microsoft.com/office/drawing/2014/main" id="{E589DB09-0F9D-534B-A2CF-FED100866BFE}"/>
              </a:ext>
            </a:extLst>
          </p:cNvPr>
          <p:cNvSpPr txBox="1"/>
          <p:nvPr/>
        </p:nvSpPr>
        <p:spPr>
          <a:xfrm>
            <a:off x="6126456" y="2613208"/>
            <a:ext cx="1634358" cy="369332"/>
          </a:xfrm>
          <a:prstGeom prst="rect">
            <a:avLst/>
          </a:prstGeom>
          <a:noFill/>
        </p:spPr>
        <p:txBody>
          <a:bodyPr wrap="none" rtlCol="0">
            <a:spAutoFit/>
          </a:bodyPr>
          <a:lstStyle/>
          <a:p>
            <a:r>
              <a:rPr lang="en-GB" b="1" dirty="0">
                <a:solidFill>
                  <a:schemeClr val="bg1"/>
                </a:solidFill>
              </a:rPr>
              <a:t>stopping target</a:t>
            </a:r>
          </a:p>
        </p:txBody>
      </p:sp>
      <p:sp>
        <p:nvSpPr>
          <p:cNvPr id="34" name="TextBox 33">
            <a:extLst>
              <a:ext uri="{FF2B5EF4-FFF2-40B4-BE49-F238E27FC236}">
                <a16:creationId xmlns:a16="http://schemas.microsoft.com/office/drawing/2014/main" id="{E29E624E-3613-E84B-B51E-66FC64B23A16}"/>
              </a:ext>
            </a:extLst>
          </p:cNvPr>
          <p:cNvSpPr txBox="1"/>
          <p:nvPr/>
        </p:nvSpPr>
        <p:spPr>
          <a:xfrm>
            <a:off x="2324086" y="3018782"/>
            <a:ext cx="1634358" cy="369332"/>
          </a:xfrm>
          <a:prstGeom prst="rect">
            <a:avLst/>
          </a:prstGeom>
          <a:noFill/>
        </p:spPr>
        <p:txBody>
          <a:bodyPr wrap="none" rtlCol="0">
            <a:spAutoFit/>
          </a:bodyPr>
          <a:lstStyle/>
          <a:p>
            <a:r>
              <a:rPr lang="en-GB" b="1" dirty="0">
                <a:solidFill>
                  <a:schemeClr val="bg1"/>
                </a:solidFill>
              </a:rPr>
              <a:t>stopping target</a:t>
            </a:r>
          </a:p>
        </p:txBody>
      </p:sp>
      <p:sp>
        <p:nvSpPr>
          <p:cNvPr id="35" name="Content Placeholder 2">
            <a:extLst>
              <a:ext uri="{FF2B5EF4-FFF2-40B4-BE49-F238E27FC236}">
                <a16:creationId xmlns:a16="http://schemas.microsoft.com/office/drawing/2014/main" id="{076C7EAC-7215-F74E-8395-13BE00EA520A}"/>
              </a:ext>
            </a:extLst>
          </p:cNvPr>
          <p:cNvSpPr txBox="1">
            <a:spLocks/>
          </p:cNvSpPr>
          <p:nvPr/>
        </p:nvSpPr>
        <p:spPr>
          <a:xfrm>
            <a:off x="17960" y="4369736"/>
            <a:ext cx="4277313" cy="20354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spcAft>
                <a:spcPts val="700"/>
              </a:spcAft>
              <a:buFont typeface="Wingdings" pitchFamily="2" charset="2"/>
              <a:buChar char="§"/>
              <a:defRPr/>
            </a:pPr>
            <a:r>
              <a:rPr lang="en-US" sz="1600" dirty="0">
                <a:latin typeface="Arial" charset="0"/>
                <a:ea typeface="Arial" charset="0"/>
                <a:cs typeface="Arial" charset="0"/>
              </a:rPr>
              <a:t>3.2 kW, 8 GeV p beam, graphite p target</a:t>
            </a:r>
          </a:p>
          <a:p>
            <a:pPr lvl="0">
              <a:lnSpc>
                <a:spcPct val="100000"/>
              </a:lnSpc>
              <a:spcBef>
                <a:spcPts val="0"/>
              </a:spcBef>
              <a:spcAft>
                <a:spcPts val="700"/>
              </a:spcAft>
              <a:buFont typeface="Wingdings" pitchFamily="2" charset="2"/>
              <a:buChar char="§"/>
              <a:defRPr/>
            </a:pPr>
            <a:r>
              <a:rPr lang="en-US" sz="1600" dirty="0">
                <a:latin typeface="Arial" charset="0"/>
                <a:ea typeface="Arial" charset="0"/>
                <a:cs typeface="Arial" charset="0"/>
              </a:rPr>
              <a:t>1.2×10</a:t>
            </a:r>
            <a:r>
              <a:rPr lang="en-US" sz="1600" baseline="30000" dirty="0">
                <a:latin typeface="Arial" charset="0"/>
                <a:ea typeface="Arial" charset="0"/>
                <a:cs typeface="Arial" charset="0"/>
              </a:rPr>
              <a:t>9</a:t>
            </a:r>
            <a:r>
              <a:rPr lang="en-US" sz="1600" dirty="0">
                <a:latin typeface="Arial" charset="0"/>
                <a:ea typeface="Arial" charset="0"/>
                <a:cs typeface="Arial" charset="0"/>
              </a:rPr>
              <a:t> stopped </a:t>
            </a:r>
            <a:r>
              <a:rPr lang="en-US" sz="1600" dirty="0">
                <a:latin typeface="Symbol" pitchFamily="2" charset="2"/>
                <a:ea typeface="Arial" charset="0"/>
                <a:cs typeface="Arial" charset="0"/>
              </a:rPr>
              <a:t>m</a:t>
            </a:r>
            <a:r>
              <a:rPr lang="en-US" sz="1600" dirty="0">
                <a:latin typeface="Arial" charset="0"/>
                <a:ea typeface="Arial" charset="0"/>
                <a:cs typeface="Arial" charset="0"/>
              </a:rPr>
              <a:t>/s</a:t>
            </a:r>
          </a:p>
          <a:p>
            <a:pPr>
              <a:lnSpc>
                <a:spcPct val="100000"/>
              </a:lnSpc>
              <a:spcBef>
                <a:spcPts val="0"/>
              </a:spcBef>
              <a:spcAft>
                <a:spcPts val="700"/>
              </a:spcAft>
              <a:buFont typeface="Wingdings" pitchFamily="2" charset="2"/>
              <a:buChar char="§"/>
              <a:defRPr/>
            </a:pPr>
            <a:r>
              <a:rPr lang="en-US" sz="1600" dirty="0">
                <a:latin typeface="Arial" charset="0"/>
                <a:ea typeface="Arial" charset="0"/>
                <a:cs typeface="Arial" charset="0"/>
              </a:rPr>
              <a:t>5 months data taking</a:t>
            </a:r>
          </a:p>
          <a:p>
            <a:pPr lvl="0">
              <a:lnSpc>
                <a:spcPct val="100000"/>
              </a:lnSpc>
              <a:spcBef>
                <a:spcPts val="0"/>
              </a:spcBef>
              <a:spcAft>
                <a:spcPts val="700"/>
              </a:spcAft>
              <a:buFont typeface="Wingdings" pitchFamily="2" charset="2"/>
              <a:buChar char="Ø"/>
              <a:defRPr/>
            </a:pPr>
            <a:r>
              <a:rPr lang="en-US" sz="1600" dirty="0">
                <a:latin typeface="Arial" charset="0"/>
                <a:ea typeface="Arial" charset="0"/>
                <a:cs typeface="Arial" charset="0"/>
              </a:rPr>
              <a:t>CLFV search: </a:t>
            </a:r>
            <a:r>
              <a:rPr lang="en-US" sz="1600" b="1" dirty="0">
                <a:solidFill>
                  <a:srgbClr val="C00000"/>
                </a:solidFill>
                <a:latin typeface="Arial" charset="0"/>
                <a:ea typeface="Arial" charset="0"/>
                <a:cs typeface="Arial" charset="0"/>
              </a:rPr>
              <a:t>SES = 3.1×10</a:t>
            </a:r>
            <a:r>
              <a:rPr lang="en-US" sz="1600" b="1" baseline="30000" dirty="0">
                <a:solidFill>
                  <a:srgbClr val="C00000"/>
                </a:solidFill>
                <a:latin typeface="Symbol" pitchFamily="2" charset="2"/>
                <a:ea typeface="Arial" charset="0"/>
                <a:cs typeface="Arial" charset="0"/>
              </a:rPr>
              <a:t>-</a:t>
            </a:r>
            <a:r>
              <a:rPr lang="en-US" sz="1600" b="1" baseline="30000" dirty="0">
                <a:solidFill>
                  <a:srgbClr val="C00000"/>
                </a:solidFill>
                <a:latin typeface="Arial" charset="0"/>
                <a:ea typeface="Arial" charset="0"/>
                <a:cs typeface="Arial" charset="0"/>
              </a:rPr>
              <a:t>15</a:t>
            </a:r>
          </a:p>
          <a:p>
            <a:pPr lvl="0">
              <a:lnSpc>
                <a:spcPct val="100000"/>
              </a:lnSpc>
              <a:spcBef>
                <a:spcPts val="0"/>
              </a:spcBef>
              <a:spcAft>
                <a:spcPts val="700"/>
              </a:spcAft>
              <a:buClr>
                <a:schemeClr val="tx1"/>
              </a:buClr>
              <a:buFont typeface="Wingdings" pitchFamily="2" charset="2"/>
              <a:buChar char="Ø"/>
              <a:defRPr/>
            </a:pPr>
            <a:r>
              <a:rPr lang="en-US" sz="1600" b="1" dirty="0">
                <a:solidFill>
                  <a:srgbClr val="C00000"/>
                </a:solidFill>
                <a:latin typeface="Arial" charset="0"/>
                <a:ea typeface="Arial" charset="0"/>
                <a:cs typeface="Arial" charset="0"/>
              </a:rPr>
              <a:t>Direct measurement of the muon beam </a:t>
            </a:r>
            <a:r>
              <a:rPr lang="en-US" sz="1600" dirty="0">
                <a:latin typeface="Arial" charset="0"/>
                <a:ea typeface="Arial" charset="0"/>
                <a:cs typeface="Arial" charset="0"/>
              </a:rPr>
              <a:t>with prototypes of Phase-II detectors</a:t>
            </a:r>
          </a:p>
        </p:txBody>
      </p:sp>
      <p:sp>
        <p:nvSpPr>
          <p:cNvPr id="36" name="Content Placeholder 2">
            <a:extLst>
              <a:ext uri="{FF2B5EF4-FFF2-40B4-BE49-F238E27FC236}">
                <a16:creationId xmlns:a16="http://schemas.microsoft.com/office/drawing/2014/main" id="{EBFED3AD-B29E-EB44-8105-BDD9F92B7C00}"/>
              </a:ext>
            </a:extLst>
          </p:cNvPr>
          <p:cNvSpPr txBox="1">
            <a:spLocks/>
          </p:cNvSpPr>
          <p:nvPr/>
        </p:nvSpPr>
        <p:spPr>
          <a:xfrm>
            <a:off x="4380930" y="4355488"/>
            <a:ext cx="4516641" cy="19580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spcAft>
                <a:spcPts val="700"/>
              </a:spcAft>
              <a:buFont typeface="Wingdings" pitchFamily="2" charset="2"/>
              <a:buChar char="§"/>
              <a:defRPr/>
            </a:pPr>
            <a:r>
              <a:rPr lang="en-US" sz="1600" dirty="0">
                <a:latin typeface="Arial" charset="0"/>
                <a:ea typeface="Arial" charset="0"/>
                <a:cs typeface="Arial" charset="0"/>
              </a:rPr>
              <a:t>56 kW, 8 GeV p beam, tungsten p target</a:t>
            </a:r>
          </a:p>
          <a:p>
            <a:pPr>
              <a:lnSpc>
                <a:spcPct val="100000"/>
              </a:lnSpc>
              <a:spcBef>
                <a:spcPts val="0"/>
              </a:spcBef>
              <a:spcAft>
                <a:spcPts val="700"/>
              </a:spcAft>
              <a:buFont typeface="Wingdings" pitchFamily="2" charset="2"/>
              <a:buChar char="§"/>
              <a:defRPr/>
            </a:pPr>
            <a:r>
              <a:rPr lang="en-US" sz="1600" dirty="0">
                <a:latin typeface="Arial" charset="0"/>
                <a:ea typeface="Arial" charset="0"/>
                <a:cs typeface="Arial" charset="0"/>
              </a:rPr>
              <a:t>2×10</a:t>
            </a:r>
            <a:r>
              <a:rPr lang="en-US" sz="1600" baseline="30000" dirty="0">
                <a:latin typeface="Arial" charset="0"/>
                <a:ea typeface="Arial" charset="0"/>
                <a:cs typeface="Arial" charset="0"/>
              </a:rPr>
              <a:t>11</a:t>
            </a:r>
            <a:r>
              <a:rPr lang="en-US" sz="1600" dirty="0">
                <a:latin typeface="Arial" charset="0"/>
                <a:ea typeface="Arial" charset="0"/>
                <a:cs typeface="Arial" charset="0"/>
              </a:rPr>
              <a:t> stopped </a:t>
            </a:r>
            <a:r>
              <a:rPr lang="en-US" sz="1600" dirty="0">
                <a:latin typeface="Symbol" pitchFamily="2" charset="2"/>
                <a:ea typeface="Arial" charset="0"/>
                <a:cs typeface="Arial" charset="0"/>
              </a:rPr>
              <a:t>m</a:t>
            </a:r>
            <a:r>
              <a:rPr lang="en-US" sz="1600" dirty="0">
                <a:latin typeface="Arial" charset="0"/>
                <a:ea typeface="Arial" charset="0"/>
                <a:cs typeface="Arial" charset="0"/>
              </a:rPr>
              <a:t>/s</a:t>
            </a:r>
          </a:p>
          <a:p>
            <a:pPr>
              <a:lnSpc>
                <a:spcPct val="100000"/>
              </a:lnSpc>
              <a:spcBef>
                <a:spcPts val="0"/>
              </a:spcBef>
              <a:spcAft>
                <a:spcPts val="700"/>
              </a:spcAft>
              <a:buFont typeface="Wingdings" pitchFamily="2" charset="2"/>
              <a:buChar char="§"/>
              <a:defRPr/>
            </a:pPr>
            <a:r>
              <a:rPr lang="en-US" sz="1600" dirty="0">
                <a:latin typeface="Arial" charset="0"/>
                <a:ea typeface="Arial" charset="0"/>
                <a:cs typeface="Arial" charset="0"/>
              </a:rPr>
              <a:t>1 year data taking</a:t>
            </a:r>
          </a:p>
          <a:p>
            <a:pPr lvl="0">
              <a:lnSpc>
                <a:spcPct val="100000"/>
              </a:lnSpc>
              <a:spcBef>
                <a:spcPts val="0"/>
              </a:spcBef>
              <a:spcAft>
                <a:spcPts val="700"/>
              </a:spcAft>
              <a:buFont typeface="Wingdings" pitchFamily="2" charset="2"/>
              <a:buChar char="§"/>
              <a:defRPr/>
            </a:pPr>
            <a:r>
              <a:rPr lang="en-US" sz="1600" dirty="0">
                <a:latin typeface="Arial" charset="0"/>
                <a:ea typeface="Arial" charset="0"/>
                <a:cs typeface="Arial" charset="0"/>
              </a:rPr>
              <a:t>Vertical B field to steer </a:t>
            </a:r>
            <a:r>
              <a:rPr lang="en-GB" sz="1600" dirty="0">
                <a:latin typeface="Helvetica" pitchFamily="2" charset="0"/>
              </a:rPr>
              <a:t>desired charge and momentum along beam centre</a:t>
            </a:r>
            <a:endParaRPr lang="en-US" sz="1600" dirty="0">
              <a:latin typeface="Arial" charset="0"/>
              <a:ea typeface="Arial" charset="0"/>
              <a:cs typeface="Arial" charset="0"/>
            </a:endParaRPr>
          </a:p>
          <a:p>
            <a:pPr lvl="0">
              <a:lnSpc>
                <a:spcPct val="100000"/>
              </a:lnSpc>
              <a:spcBef>
                <a:spcPts val="0"/>
              </a:spcBef>
              <a:spcAft>
                <a:spcPts val="700"/>
              </a:spcAft>
              <a:buFont typeface="Wingdings" pitchFamily="2" charset="2"/>
              <a:buChar char="Ø"/>
              <a:defRPr/>
            </a:pPr>
            <a:r>
              <a:rPr lang="en-US" sz="1600" dirty="0">
                <a:latin typeface="Arial" charset="0"/>
                <a:ea typeface="Arial" charset="0"/>
                <a:cs typeface="Arial" charset="0"/>
              </a:rPr>
              <a:t>CLFV search: </a:t>
            </a:r>
            <a:r>
              <a:rPr lang="en-US" sz="1600" b="1" dirty="0">
                <a:solidFill>
                  <a:srgbClr val="C00000"/>
                </a:solidFill>
                <a:latin typeface="Arial" charset="0"/>
                <a:ea typeface="Arial" charset="0"/>
                <a:cs typeface="Arial" charset="0"/>
              </a:rPr>
              <a:t>SES = 2.7×10</a:t>
            </a:r>
            <a:r>
              <a:rPr lang="en-US" sz="1600" b="1" baseline="30000" dirty="0">
                <a:solidFill>
                  <a:srgbClr val="C00000"/>
                </a:solidFill>
                <a:latin typeface="Symbol" pitchFamily="2" charset="2"/>
                <a:ea typeface="Arial" charset="0"/>
                <a:cs typeface="Arial" charset="0"/>
              </a:rPr>
              <a:t>-</a:t>
            </a:r>
            <a:r>
              <a:rPr lang="en-US" sz="1600" b="1" baseline="30000" dirty="0">
                <a:solidFill>
                  <a:srgbClr val="C00000"/>
                </a:solidFill>
                <a:latin typeface="Arial" charset="0"/>
                <a:ea typeface="Arial" charset="0"/>
                <a:cs typeface="Arial" charset="0"/>
              </a:rPr>
              <a:t>17</a:t>
            </a:r>
          </a:p>
        </p:txBody>
      </p:sp>
      <p:sp>
        <p:nvSpPr>
          <p:cNvPr id="37" name="TextBox 36">
            <a:extLst>
              <a:ext uri="{FF2B5EF4-FFF2-40B4-BE49-F238E27FC236}">
                <a16:creationId xmlns:a16="http://schemas.microsoft.com/office/drawing/2014/main" id="{D35DD4F5-1041-CD43-A0B4-28BBF66B51BE}"/>
              </a:ext>
            </a:extLst>
          </p:cNvPr>
          <p:cNvSpPr txBox="1"/>
          <p:nvPr/>
        </p:nvSpPr>
        <p:spPr>
          <a:xfrm>
            <a:off x="4847430" y="6282886"/>
            <a:ext cx="3886000"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Studies underway to further improve sensitivity</a:t>
            </a:r>
          </a:p>
        </p:txBody>
      </p:sp>
      <p:sp>
        <p:nvSpPr>
          <p:cNvPr id="38" name="Title 1">
            <a:extLst>
              <a:ext uri="{FF2B5EF4-FFF2-40B4-BE49-F238E27FC236}">
                <a16:creationId xmlns:a16="http://schemas.microsoft.com/office/drawing/2014/main" id="{508DFC61-A474-98CC-E305-7193D9023509}"/>
              </a:ext>
            </a:extLst>
          </p:cNvPr>
          <p:cNvSpPr txBox="1">
            <a:spLocks/>
          </p:cNvSpPr>
          <p:nvPr/>
        </p:nvSpPr>
        <p:spPr>
          <a:xfrm>
            <a:off x="457200" y="136525"/>
            <a:ext cx="8229600" cy="3853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a:solidFill>
                  <a:srgbClr val="800000"/>
                </a:solidFill>
              </a:rPr>
              <a:t>The COMET experiment </a:t>
            </a:r>
          </a:p>
        </p:txBody>
      </p:sp>
    </p:spTree>
    <p:extLst>
      <p:ext uri="{BB962C8B-B14F-4D97-AF65-F5344CB8AC3E}">
        <p14:creationId xmlns:p14="http://schemas.microsoft.com/office/powerpoint/2010/main" val="2722007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80446"/>
            <a:ext cx="6752835" cy="334962"/>
          </a:xfrm>
        </p:spPr>
        <p:txBody>
          <a:bodyPr>
            <a:noAutofit/>
          </a:bodyPr>
          <a:lstStyle/>
          <a:p>
            <a:r>
              <a:rPr lang="en-US" sz="2800" dirty="0">
                <a:solidFill>
                  <a:srgbClr val="800000"/>
                </a:solidFill>
              </a:rPr>
              <a:t>Mu2e physics reach &amp; goal</a:t>
            </a:r>
          </a:p>
        </p:txBody>
      </p:sp>
      <p:sp>
        <p:nvSpPr>
          <p:cNvPr id="4" name="Date Placeholder 3"/>
          <p:cNvSpPr>
            <a:spLocks noGrp="1"/>
          </p:cNvSpPr>
          <p:nvPr>
            <p:ph type="dt" sz="half" idx="10"/>
          </p:nvPr>
        </p:nvSpPr>
        <p:spPr>
          <a:xfrm>
            <a:off x="254000" y="6485467"/>
            <a:ext cx="1550416" cy="236008"/>
          </a:xfrm>
        </p:spPr>
        <p:txBody>
          <a:bodyPr/>
          <a:lstStyle/>
          <a:p>
            <a:r>
              <a:rPr lang="it-IT" dirty="0"/>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rcRect t="-51" b="-51"/>
          <a:stretch>
            <a:fillRect/>
          </a:stretch>
        </p:blipFill>
        <p:spPr>
          <a:xfrm>
            <a:off x="2100257" y="920991"/>
            <a:ext cx="7360735" cy="4048121"/>
          </a:xfrm>
        </p:spPr>
      </p:pic>
      <p:sp>
        <p:nvSpPr>
          <p:cNvPr id="12" name="TextBox 11"/>
          <p:cNvSpPr txBox="1"/>
          <p:nvPr/>
        </p:nvSpPr>
        <p:spPr>
          <a:xfrm>
            <a:off x="16930" y="1568569"/>
            <a:ext cx="2743203" cy="2185214"/>
          </a:xfrm>
          <a:prstGeom prst="rect">
            <a:avLst/>
          </a:prstGeom>
          <a:noFill/>
        </p:spPr>
        <p:txBody>
          <a:bodyPr wrap="square" rtlCol="0">
            <a:spAutoFit/>
          </a:bodyPr>
          <a:lstStyle/>
          <a:p>
            <a:pPr algn="just"/>
            <a:r>
              <a:rPr lang="en-US" sz="2000" b="1" dirty="0"/>
              <a:t>Sensitivity reach:</a:t>
            </a:r>
          </a:p>
          <a:p>
            <a:r>
              <a:rPr lang="en-US" dirty="0"/>
              <a:t>10</a:t>
            </a:r>
            <a:r>
              <a:rPr lang="en-US" baseline="30000" dirty="0"/>
              <a:t>4</a:t>
            </a:r>
            <a:r>
              <a:rPr lang="en-US" dirty="0"/>
              <a:t> improvement by means of 4 handles:</a:t>
            </a:r>
          </a:p>
          <a:p>
            <a:endParaRPr lang="en-US" sz="1600" dirty="0"/>
          </a:p>
          <a:p>
            <a:pPr marL="285750" indent="-285750">
              <a:buFont typeface="Wingdings" charset="0"/>
              <a:buChar char="à"/>
            </a:pPr>
            <a:r>
              <a:rPr lang="en-US" sz="1600" dirty="0">
                <a:sym typeface="Wingdings"/>
              </a:rPr>
              <a:t>Rate (Intensity)</a:t>
            </a:r>
            <a:endParaRPr lang="en-US" sz="1600" dirty="0"/>
          </a:p>
          <a:p>
            <a:pPr marL="285750" indent="-285750">
              <a:buFont typeface="Wingdings" charset="0"/>
              <a:buChar char="à"/>
            </a:pPr>
            <a:r>
              <a:rPr lang="en-US" sz="1600" dirty="0">
                <a:sym typeface="Wingdings"/>
              </a:rPr>
              <a:t>Out of Time extinction</a:t>
            </a:r>
          </a:p>
          <a:p>
            <a:pPr marL="285750" indent="-285750">
              <a:buFont typeface="Wingdings" charset="0"/>
              <a:buChar char="à"/>
            </a:pPr>
            <a:r>
              <a:rPr lang="en-US" sz="1600" dirty="0">
                <a:sym typeface="Wingdings"/>
              </a:rPr>
              <a:t>Delayed gate</a:t>
            </a:r>
          </a:p>
          <a:p>
            <a:pPr marL="285750" indent="-285750">
              <a:buFont typeface="Wingdings" charset="0"/>
              <a:buChar char="à"/>
            </a:pPr>
            <a:r>
              <a:rPr lang="en-US" sz="1600" dirty="0">
                <a:sym typeface="Wingdings"/>
              </a:rPr>
              <a:t>Precise Resolution </a:t>
            </a:r>
          </a:p>
        </p:txBody>
      </p:sp>
      <p:sp>
        <p:nvSpPr>
          <p:cNvPr id="3" name="Slide Number Placeholder 2"/>
          <p:cNvSpPr>
            <a:spLocks noGrp="1"/>
          </p:cNvSpPr>
          <p:nvPr>
            <p:ph type="sldNum" sz="quarter" idx="12"/>
          </p:nvPr>
        </p:nvSpPr>
        <p:spPr/>
        <p:txBody>
          <a:bodyPr/>
          <a:lstStyle/>
          <a:p>
            <a:fld id="{AB3C1F1C-F708-3F4B-8ECB-6D467F0718B5}" type="slidenum">
              <a:rPr lang="en-US" smtClean="0"/>
              <a:pPr/>
              <a:t>33</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AB12377-976C-3E14-70DF-4C10B8AACD38}"/>
                  </a:ext>
                </a:extLst>
              </p:cNvPr>
              <p:cNvSpPr txBox="1"/>
              <p:nvPr/>
            </p:nvSpPr>
            <p:spPr>
              <a:xfrm>
                <a:off x="1993559" y="5374695"/>
                <a:ext cx="5352177" cy="474745"/>
              </a:xfrm>
              <a:prstGeom prst="rect">
                <a:avLst/>
              </a:prstGeom>
              <a:solidFill>
                <a:schemeClr val="accent6">
                  <a:lumMod val="20000"/>
                  <a:lumOff val="80000"/>
                </a:schemeClr>
              </a:solidFill>
              <a:ln w="19050">
                <a:noFill/>
              </a:ln>
              <a:effectLst/>
            </p:spPr>
            <p:txBody>
              <a:bodyPr wrap="square" lIns="0" tIns="0" rIns="0" bIns="0" rtlCol="0">
                <a:spAutoFit/>
              </a:bodyPr>
              <a:lstStyle/>
              <a:p>
                <a:pPr>
                  <a:defRPr/>
                </a:pPr>
                <a14:m>
                  <m:oMath xmlns:m="http://schemas.openxmlformats.org/officeDocument/2006/math">
                    <m:sSub>
                      <m:sSubPr>
                        <m:ctrlPr>
                          <a:rPr lang="en-GB" i="1" kern="0" smtClean="0">
                            <a:solidFill>
                              <a:prstClr val="black"/>
                            </a:solidFill>
                            <a:latin typeface="Cambria Math" panose="02040503050406030204" pitchFamily="18" charset="0"/>
                          </a:rPr>
                        </m:ctrlPr>
                      </m:sSubPr>
                      <m:e>
                        <m:r>
                          <a:rPr lang="en-US" b="0" i="1" kern="0" smtClean="0">
                            <a:solidFill>
                              <a:prstClr val="black"/>
                            </a:solidFill>
                            <a:latin typeface="Cambria Math" panose="02040503050406030204" pitchFamily="18" charset="0"/>
                          </a:rPr>
                          <m:t> </m:t>
                        </m:r>
                        <m:r>
                          <a:rPr lang="it-IT" i="1" kern="0">
                            <a:solidFill>
                              <a:prstClr val="black"/>
                            </a:solidFill>
                            <a:latin typeface="Cambria Math" panose="02040503050406030204" pitchFamily="18" charset="0"/>
                          </a:rPr>
                          <m:t>𝑅</m:t>
                        </m:r>
                      </m:e>
                      <m:sub>
                        <m:r>
                          <a:rPr lang="en-GB" i="1" kern="0">
                            <a:solidFill>
                              <a:prstClr val="black"/>
                            </a:solidFill>
                            <a:latin typeface="Cambria Math" panose="02040503050406030204" pitchFamily="18" charset="0"/>
                            <a:ea typeface="Cambria Math" panose="02040503050406030204" pitchFamily="18" charset="0"/>
                          </a:rPr>
                          <m:t>𝜇</m:t>
                        </m:r>
                        <m:r>
                          <a:rPr lang="it-IT" i="1" kern="0">
                            <a:solidFill>
                              <a:prstClr val="black"/>
                            </a:solidFill>
                            <a:latin typeface="Cambria Math" panose="02040503050406030204" pitchFamily="18" charset="0"/>
                            <a:ea typeface="Cambria Math" panose="02040503050406030204" pitchFamily="18" charset="0"/>
                          </a:rPr>
                          <m:t>𝑒</m:t>
                        </m:r>
                      </m:sub>
                    </m:sSub>
                    <m:r>
                      <a:rPr lang="it-IT" i="1" kern="0">
                        <a:solidFill>
                          <a:prstClr val="black"/>
                        </a:solidFill>
                        <a:latin typeface="Cambria Math" panose="02040503050406030204" pitchFamily="18" charset="0"/>
                      </a:rPr>
                      <m:t>= </m:t>
                    </m:r>
                    <m:f>
                      <m:fPr>
                        <m:ctrlPr>
                          <a:rPr lang="it-IT" i="1" kern="0">
                            <a:solidFill>
                              <a:prstClr val="black"/>
                            </a:solidFill>
                            <a:latin typeface="Cambria Math" panose="02040503050406030204" pitchFamily="18" charset="0"/>
                          </a:rPr>
                        </m:ctrlPr>
                      </m:fPr>
                      <m:num>
                        <m:r>
                          <m:rPr>
                            <m:sty m:val="p"/>
                          </m:rPr>
                          <a:rPr lang="el-GR" i="1" kern="0">
                            <a:solidFill>
                              <a:prstClr val="black"/>
                            </a:solidFill>
                            <a:latin typeface="Cambria Math" panose="02040503050406030204" pitchFamily="18" charset="0"/>
                            <a:ea typeface="Cambria Math" panose="02040503050406030204" pitchFamily="18" charset="0"/>
                          </a:rPr>
                          <m:t>Γ</m:t>
                        </m:r>
                        <m:r>
                          <a:rPr lang="it-IT" i="1" kern="0">
                            <a:solidFill>
                              <a:prstClr val="black"/>
                            </a:solidFill>
                            <a:latin typeface="Cambria Math" panose="02040503050406030204" pitchFamily="18" charset="0"/>
                            <a:ea typeface="Cambria Math" panose="02040503050406030204" pitchFamily="18" charset="0"/>
                          </a:rPr>
                          <m:t> </m:t>
                        </m:r>
                        <m:d>
                          <m:dPr>
                            <m:ctrlPr>
                              <a:rPr lang="it-IT" i="1" kern="0">
                                <a:solidFill>
                                  <a:prstClr val="black"/>
                                </a:solidFill>
                                <a:latin typeface="Cambria Math" panose="02040503050406030204" pitchFamily="18" charset="0"/>
                                <a:ea typeface="Cambria Math" panose="02040503050406030204" pitchFamily="18" charset="0"/>
                              </a:rPr>
                            </m:ctrlPr>
                          </m:dPr>
                          <m:e>
                            <m:sSup>
                              <m:sSupPr>
                                <m:ctrlPr>
                                  <a:rPr lang="it-IT" i="1" kern="0">
                                    <a:solidFill>
                                      <a:prstClr val="black"/>
                                    </a:solidFill>
                                    <a:latin typeface="Cambria Math" panose="02040503050406030204" pitchFamily="18" charset="0"/>
                                    <a:ea typeface="Cambria Math" panose="02040503050406030204" pitchFamily="18" charset="0"/>
                                  </a:rPr>
                                </m:ctrlPr>
                              </m:sSupPr>
                              <m:e>
                                <m:r>
                                  <a:rPr lang="it-IT" i="1" kern="0">
                                    <a:solidFill>
                                      <a:prstClr val="black"/>
                                    </a:solidFill>
                                    <a:latin typeface="Cambria Math" panose="02040503050406030204" pitchFamily="18" charset="0"/>
                                    <a:ea typeface="Cambria Math" panose="02040503050406030204" pitchFamily="18" charset="0"/>
                                  </a:rPr>
                                  <m:t>𝜇</m:t>
                                </m:r>
                              </m:e>
                              <m:sup>
                                <m:r>
                                  <a:rPr lang="it-IT" i="1" kern="0">
                                    <a:solidFill>
                                      <a:prstClr val="black"/>
                                    </a:solidFill>
                                    <a:latin typeface="Cambria Math" panose="02040503050406030204" pitchFamily="18" charset="0"/>
                                    <a:ea typeface="Cambria Math" panose="02040503050406030204" pitchFamily="18" charset="0"/>
                                  </a:rPr>
                                  <m:t>−</m:t>
                                </m:r>
                              </m:sup>
                            </m:sSup>
                            <m:r>
                              <a:rPr lang="it-IT" i="1" kern="0">
                                <a:solidFill>
                                  <a:prstClr val="black"/>
                                </a:solidFill>
                                <a:latin typeface="Cambria Math" panose="02040503050406030204" pitchFamily="18" charset="0"/>
                                <a:ea typeface="Cambria Math" panose="02040503050406030204" pitchFamily="18" charset="0"/>
                              </a:rPr>
                              <m:t>+</m:t>
                            </m:r>
                            <m:r>
                              <a:rPr lang="it-IT" i="1" kern="0">
                                <a:solidFill>
                                  <a:prstClr val="black"/>
                                </a:solidFill>
                                <a:latin typeface="Cambria Math" panose="02040503050406030204" pitchFamily="18" charset="0"/>
                                <a:ea typeface="Cambria Math" panose="02040503050406030204" pitchFamily="18" charset="0"/>
                              </a:rPr>
                              <m:t>𝑁</m:t>
                            </m:r>
                            <m:d>
                              <m:dPr>
                                <m:ctrlPr>
                                  <a:rPr lang="it-IT" i="1" kern="0">
                                    <a:solidFill>
                                      <a:prstClr val="black"/>
                                    </a:solidFill>
                                    <a:latin typeface="Cambria Math" panose="02040503050406030204" pitchFamily="18" charset="0"/>
                                    <a:ea typeface="Cambria Math" panose="02040503050406030204" pitchFamily="18" charset="0"/>
                                  </a:rPr>
                                </m:ctrlPr>
                              </m:dPr>
                              <m:e>
                                <m:r>
                                  <a:rPr lang="it-IT" i="1" kern="0">
                                    <a:solidFill>
                                      <a:prstClr val="black"/>
                                    </a:solidFill>
                                    <a:latin typeface="Cambria Math" panose="02040503050406030204" pitchFamily="18" charset="0"/>
                                    <a:ea typeface="Cambria Math" panose="02040503050406030204" pitchFamily="18" charset="0"/>
                                  </a:rPr>
                                  <m:t>𝐴</m:t>
                                </m:r>
                                <m:r>
                                  <a:rPr lang="it-IT" i="1" kern="0">
                                    <a:solidFill>
                                      <a:prstClr val="black"/>
                                    </a:solidFill>
                                    <a:latin typeface="Cambria Math" panose="02040503050406030204" pitchFamily="18" charset="0"/>
                                    <a:ea typeface="Cambria Math" panose="02040503050406030204" pitchFamily="18" charset="0"/>
                                  </a:rPr>
                                  <m:t>,</m:t>
                                </m:r>
                                <m:r>
                                  <a:rPr lang="it-IT" i="1" kern="0">
                                    <a:solidFill>
                                      <a:prstClr val="black"/>
                                    </a:solidFill>
                                    <a:latin typeface="Cambria Math" panose="02040503050406030204" pitchFamily="18" charset="0"/>
                                    <a:ea typeface="Cambria Math" panose="02040503050406030204" pitchFamily="18" charset="0"/>
                                  </a:rPr>
                                  <m:t>𝑍</m:t>
                                </m:r>
                              </m:e>
                            </m:d>
                            <m:r>
                              <a:rPr lang="it-IT" i="1" kern="0">
                                <a:solidFill>
                                  <a:prstClr val="black"/>
                                </a:solidFill>
                                <a:latin typeface="Cambria Math" panose="02040503050406030204" pitchFamily="18" charset="0"/>
                                <a:ea typeface="Cambria Math" panose="02040503050406030204" pitchFamily="18" charset="0"/>
                              </a:rPr>
                              <m:t>→</m:t>
                            </m:r>
                            <m:sSup>
                              <m:sSupPr>
                                <m:ctrlPr>
                                  <a:rPr lang="it-IT" i="1" kern="0">
                                    <a:solidFill>
                                      <a:prstClr val="black"/>
                                    </a:solidFill>
                                    <a:latin typeface="Cambria Math" panose="02040503050406030204" pitchFamily="18" charset="0"/>
                                    <a:ea typeface="Cambria Math" panose="02040503050406030204" pitchFamily="18" charset="0"/>
                                  </a:rPr>
                                </m:ctrlPr>
                              </m:sSupPr>
                              <m:e>
                                <m:r>
                                  <a:rPr lang="it-IT" i="1" kern="0">
                                    <a:solidFill>
                                      <a:prstClr val="black"/>
                                    </a:solidFill>
                                    <a:latin typeface="Cambria Math" panose="02040503050406030204" pitchFamily="18" charset="0"/>
                                    <a:ea typeface="Cambria Math" panose="02040503050406030204" pitchFamily="18" charset="0"/>
                                  </a:rPr>
                                  <m:t>𝑒</m:t>
                                </m:r>
                              </m:e>
                              <m:sup>
                                <m:r>
                                  <a:rPr lang="it-IT" i="1" kern="0">
                                    <a:solidFill>
                                      <a:prstClr val="black"/>
                                    </a:solidFill>
                                    <a:latin typeface="Cambria Math" panose="02040503050406030204" pitchFamily="18" charset="0"/>
                                    <a:ea typeface="Cambria Math" panose="02040503050406030204" pitchFamily="18" charset="0"/>
                                  </a:rPr>
                                  <m:t>−</m:t>
                                </m:r>
                              </m:sup>
                            </m:sSup>
                            <m:r>
                              <a:rPr lang="it-IT" i="1" kern="0">
                                <a:solidFill>
                                  <a:prstClr val="black"/>
                                </a:solidFill>
                                <a:latin typeface="Cambria Math" panose="02040503050406030204" pitchFamily="18" charset="0"/>
                                <a:ea typeface="Cambria Math" panose="02040503050406030204" pitchFamily="18" charset="0"/>
                              </a:rPr>
                              <m:t>+</m:t>
                            </m:r>
                            <m:r>
                              <a:rPr lang="it-IT" i="1" kern="0">
                                <a:solidFill>
                                  <a:prstClr val="black"/>
                                </a:solidFill>
                                <a:latin typeface="Cambria Math" panose="02040503050406030204" pitchFamily="18" charset="0"/>
                                <a:ea typeface="Cambria Math" panose="02040503050406030204" pitchFamily="18" charset="0"/>
                              </a:rPr>
                              <m:t>𝑁</m:t>
                            </m:r>
                            <m:d>
                              <m:dPr>
                                <m:ctrlPr>
                                  <a:rPr lang="it-IT" i="1" kern="0">
                                    <a:solidFill>
                                      <a:prstClr val="black"/>
                                    </a:solidFill>
                                    <a:latin typeface="Cambria Math" panose="02040503050406030204" pitchFamily="18" charset="0"/>
                                    <a:ea typeface="Cambria Math" panose="02040503050406030204" pitchFamily="18" charset="0"/>
                                  </a:rPr>
                                </m:ctrlPr>
                              </m:dPr>
                              <m:e>
                                <m:r>
                                  <a:rPr lang="it-IT" i="1" kern="0">
                                    <a:solidFill>
                                      <a:prstClr val="black"/>
                                    </a:solidFill>
                                    <a:latin typeface="Cambria Math" panose="02040503050406030204" pitchFamily="18" charset="0"/>
                                    <a:ea typeface="Cambria Math" panose="02040503050406030204" pitchFamily="18" charset="0"/>
                                  </a:rPr>
                                  <m:t>𝐴</m:t>
                                </m:r>
                                <m:r>
                                  <a:rPr lang="it-IT" i="1" kern="0">
                                    <a:solidFill>
                                      <a:prstClr val="black"/>
                                    </a:solidFill>
                                    <a:latin typeface="Cambria Math" panose="02040503050406030204" pitchFamily="18" charset="0"/>
                                    <a:ea typeface="Cambria Math" panose="02040503050406030204" pitchFamily="18" charset="0"/>
                                  </a:rPr>
                                  <m:t>,</m:t>
                                </m:r>
                                <m:r>
                                  <a:rPr lang="it-IT" i="1" kern="0">
                                    <a:solidFill>
                                      <a:prstClr val="black"/>
                                    </a:solidFill>
                                    <a:latin typeface="Cambria Math" panose="02040503050406030204" pitchFamily="18" charset="0"/>
                                    <a:ea typeface="Cambria Math" panose="02040503050406030204" pitchFamily="18" charset="0"/>
                                  </a:rPr>
                                  <m:t>𝑍</m:t>
                                </m:r>
                              </m:e>
                            </m:d>
                          </m:e>
                        </m:d>
                      </m:num>
                      <m:den>
                        <m:r>
                          <m:rPr>
                            <m:sty m:val="p"/>
                          </m:rPr>
                          <a:rPr lang="el-GR" i="1" kern="0">
                            <a:solidFill>
                              <a:prstClr val="black"/>
                            </a:solidFill>
                            <a:latin typeface="Cambria Math" panose="02040503050406030204" pitchFamily="18" charset="0"/>
                            <a:ea typeface="Cambria Math" panose="02040503050406030204" pitchFamily="18" charset="0"/>
                          </a:rPr>
                          <m:t>Γ</m:t>
                        </m:r>
                        <m:r>
                          <a:rPr lang="it-IT" i="1" kern="0">
                            <a:solidFill>
                              <a:prstClr val="black"/>
                            </a:solidFill>
                            <a:latin typeface="Cambria Math" panose="02040503050406030204" pitchFamily="18" charset="0"/>
                            <a:ea typeface="Cambria Math" panose="02040503050406030204" pitchFamily="18" charset="0"/>
                          </a:rPr>
                          <m:t> </m:t>
                        </m:r>
                        <m:d>
                          <m:dPr>
                            <m:ctrlPr>
                              <a:rPr lang="it-IT" i="1" kern="0">
                                <a:solidFill>
                                  <a:prstClr val="black"/>
                                </a:solidFill>
                                <a:latin typeface="Cambria Math" panose="02040503050406030204" pitchFamily="18" charset="0"/>
                                <a:ea typeface="Cambria Math" panose="02040503050406030204" pitchFamily="18" charset="0"/>
                              </a:rPr>
                            </m:ctrlPr>
                          </m:dPr>
                          <m:e>
                            <m:sSup>
                              <m:sSupPr>
                                <m:ctrlPr>
                                  <a:rPr lang="it-IT" i="1" kern="0">
                                    <a:solidFill>
                                      <a:prstClr val="black"/>
                                    </a:solidFill>
                                    <a:latin typeface="Cambria Math" panose="02040503050406030204" pitchFamily="18" charset="0"/>
                                    <a:ea typeface="Cambria Math" panose="02040503050406030204" pitchFamily="18" charset="0"/>
                                  </a:rPr>
                                </m:ctrlPr>
                              </m:sSupPr>
                              <m:e>
                                <m:r>
                                  <a:rPr lang="it-IT" i="1" kern="0">
                                    <a:solidFill>
                                      <a:prstClr val="black"/>
                                    </a:solidFill>
                                    <a:latin typeface="Cambria Math" panose="02040503050406030204" pitchFamily="18" charset="0"/>
                                    <a:ea typeface="Cambria Math" panose="02040503050406030204" pitchFamily="18" charset="0"/>
                                  </a:rPr>
                                  <m:t>𝜇</m:t>
                                </m:r>
                              </m:e>
                              <m:sup>
                                <m:r>
                                  <a:rPr lang="it-IT" i="1" kern="0">
                                    <a:solidFill>
                                      <a:prstClr val="black"/>
                                    </a:solidFill>
                                    <a:latin typeface="Cambria Math" panose="02040503050406030204" pitchFamily="18" charset="0"/>
                                    <a:ea typeface="Cambria Math" panose="02040503050406030204" pitchFamily="18" charset="0"/>
                                  </a:rPr>
                                  <m:t>−</m:t>
                                </m:r>
                              </m:sup>
                            </m:sSup>
                            <m:r>
                              <a:rPr lang="it-IT" i="1" kern="0">
                                <a:solidFill>
                                  <a:prstClr val="black"/>
                                </a:solidFill>
                                <a:latin typeface="Cambria Math" panose="02040503050406030204" pitchFamily="18" charset="0"/>
                                <a:ea typeface="Cambria Math" panose="02040503050406030204" pitchFamily="18" charset="0"/>
                              </a:rPr>
                              <m:t>+</m:t>
                            </m:r>
                            <m:r>
                              <a:rPr lang="it-IT" i="1" kern="0">
                                <a:solidFill>
                                  <a:prstClr val="black"/>
                                </a:solidFill>
                                <a:latin typeface="Cambria Math" panose="02040503050406030204" pitchFamily="18" charset="0"/>
                                <a:ea typeface="Cambria Math" panose="02040503050406030204" pitchFamily="18" charset="0"/>
                              </a:rPr>
                              <m:t>𝑁</m:t>
                            </m:r>
                            <m:d>
                              <m:dPr>
                                <m:ctrlPr>
                                  <a:rPr lang="it-IT" i="1" kern="0">
                                    <a:solidFill>
                                      <a:prstClr val="black"/>
                                    </a:solidFill>
                                    <a:latin typeface="Cambria Math" panose="02040503050406030204" pitchFamily="18" charset="0"/>
                                    <a:ea typeface="Cambria Math" panose="02040503050406030204" pitchFamily="18" charset="0"/>
                                  </a:rPr>
                                </m:ctrlPr>
                              </m:dPr>
                              <m:e>
                                <m:r>
                                  <a:rPr lang="it-IT" i="1" kern="0">
                                    <a:solidFill>
                                      <a:prstClr val="black"/>
                                    </a:solidFill>
                                    <a:latin typeface="Cambria Math" panose="02040503050406030204" pitchFamily="18" charset="0"/>
                                    <a:ea typeface="Cambria Math" panose="02040503050406030204" pitchFamily="18" charset="0"/>
                                  </a:rPr>
                                  <m:t>𝐴</m:t>
                                </m:r>
                                <m:r>
                                  <a:rPr lang="it-IT" i="1" kern="0">
                                    <a:solidFill>
                                      <a:prstClr val="black"/>
                                    </a:solidFill>
                                    <a:latin typeface="Cambria Math" panose="02040503050406030204" pitchFamily="18" charset="0"/>
                                    <a:ea typeface="Cambria Math" panose="02040503050406030204" pitchFamily="18" charset="0"/>
                                  </a:rPr>
                                  <m:t>,</m:t>
                                </m:r>
                                <m:r>
                                  <a:rPr lang="it-IT" i="1" kern="0">
                                    <a:solidFill>
                                      <a:prstClr val="black"/>
                                    </a:solidFill>
                                    <a:latin typeface="Cambria Math" panose="02040503050406030204" pitchFamily="18" charset="0"/>
                                    <a:ea typeface="Cambria Math" panose="02040503050406030204" pitchFamily="18" charset="0"/>
                                  </a:rPr>
                                  <m:t>𝑍</m:t>
                                </m:r>
                              </m:e>
                            </m:d>
                            <m:r>
                              <a:rPr lang="it-IT" i="1" kern="0">
                                <a:solidFill>
                                  <a:prstClr val="black"/>
                                </a:solidFill>
                                <a:latin typeface="Cambria Math" panose="02040503050406030204" pitchFamily="18" charset="0"/>
                                <a:ea typeface="Cambria Math" panose="02040503050406030204" pitchFamily="18" charset="0"/>
                              </a:rPr>
                              <m:t>→</m:t>
                            </m:r>
                            <m:r>
                              <a:rPr lang="it-IT" i="1" kern="0">
                                <a:solidFill>
                                  <a:prstClr val="black"/>
                                </a:solidFill>
                                <a:latin typeface="Cambria Math" panose="02040503050406030204" pitchFamily="18" charset="0"/>
                                <a:ea typeface="Cambria Math" panose="02040503050406030204" pitchFamily="18" charset="0"/>
                              </a:rPr>
                              <m:t>𝑎𝑙𝑙</m:t>
                            </m:r>
                            <m:r>
                              <a:rPr lang="it-IT" i="1" kern="0">
                                <a:solidFill>
                                  <a:prstClr val="black"/>
                                </a:solidFill>
                                <a:latin typeface="Cambria Math" panose="02040503050406030204" pitchFamily="18" charset="0"/>
                                <a:ea typeface="Cambria Math" panose="02040503050406030204" pitchFamily="18" charset="0"/>
                              </a:rPr>
                              <m:t> </m:t>
                            </m:r>
                            <m:r>
                              <a:rPr lang="it-IT" i="1" kern="0">
                                <a:solidFill>
                                  <a:prstClr val="black"/>
                                </a:solidFill>
                                <a:latin typeface="Cambria Math" panose="02040503050406030204" pitchFamily="18" charset="0"/>
                                <a:ea typeface="Cambria Math" panose="02040503050406030204" pitchFamily="18" charset="0"/>
                              </a:rPr>
                              <m:t>𝑚𝑢𝑜𝑛</m:t>
                            </m:r>
                            <m:r>
                              <a:rPr lang="it-IT" i="1" kern="0">
                                <a:solidFill>
                                  <a:prstClr val="black"/>
                                </a:solidFill>
                                <a:latin typeface="Cambria Math" panose="02040503050406030204" pitchFamily="18" charset="0"/>
                                <a:ea typeface="Cambria Math" panose="02040503050406030204" pitchFamily="18" charset="0"/>
                              </a:rPr>
                              <m:t> </m:t>
                            </m:r>
                            <m:r>
                              <a:rPr lang="it-IT" i="1" kern="0">
                                <a:solidFill>
                                  <a:prstClr val="black"/>
                                </a:solidFill>
                                <a:latin typeface="Cambria Math" panose="02040503050406030204" pitchFamily="18" charset="0"/>
                                <a:ea typeface="Cambria Math" panose="02040503050406030204" pitchFamily="18" charset="0"/>
                              </a:rPr>
                              <m:t>𝑐𝑎𝑝𝑡𝑢𝑟𝑒𝑠</m:t>
                            </m:r>
                          </m:e>
                        </m:d>
                      </m:den>
                    </m:f>
                  </m:oMath>
                </a14:m>
                <a:r>
                  <a:rPr lang="en-GB" kern="0" dirty="0">
                    <a:solidFill>
                      <a:prstClr val="black"/>
                    </a:solidFill>
                    <a:latin typeface="+mj-lt"/>
                  </a:rPr>
                  <a:t> &lt; 8xE</a:t>
                </a:r>
                <a:r>
                  <a:rPr lang="en-GB" kern="0" baseline="30000" dirty="0">
                    <a:solidFill>
                      <a:prstClr val="black"/>
                    </a:solidFill>
                    <a:latin typeface="+mj-lt"/>
                  </a:rPr>
                  <a:t>-17</a:t>
                </a:r>
                <a:r>
                  <a:rPr lang="en-GB" kern="0" dirty="0">
                    <a:solidFill>
                      <a:prstClr val="black"/>
                    </a:solidFill>
                    <a:latin typeface="+mj-lt"/>
                  </a:rPr>
                  <a:t>  @ 90% CL</a:t>
                </a:r>
                <a:endParaRPr lang="en-GB" kern="0" baseline="30000" dirty="0">
                  <a:solidFill>
                    <a:prstClr val="black"/>
                  </a:solidFill>
                  <a:latin typeface="+mj-lt"/>
                </a:endParaRPr>
              </a:p>
            </p:txBody>
          </p:sp>
        </mc:Choice>
        <mc:Fallback xmlns="">
          <p:sp>
            <p:nvSpPr>
              <p:cNvPr id="8" name="TextBox 7">
                <a:extLst>
                  <a:ext uri="{FF2B5EF4-FFF2-40B4-BE49-F238E27FC236}">
                    <a16:creationId xmlns:a16="http://schemas.microsoft.com/office/drawing/2014/main" id="{FAB12377-976C-3E14-70DF-4C10B8AACD38}"/>
                  </a:ext>
                </a:extLst>
              </p:cNvPr>
              <p:cNvSpPr txBox="1">
                <a:spLocks noRot="1" noChangeAspect="1" noMove="1" noResize="1" noEditPoints="1" noAdjustHandles="1" noChangeArrowheads="1" noChangeShapeType="1" noTextEdit="1"/>
              </p:cNvSpPr>
              <p:nvPr/>
            </p:nvSpPr>
            <p:spPr>
              <a:xfrm>
                <a:off x="1993559" y="5374695"/>
                <a:ext cx="5352177" cy="474745"/>
              </a:xfrm>
              <a:prstGeom prst="rect">
                <a:avLst/>
              </a:prstGeom>
              <a:blipFill>
                <a:blip r:embed="rId3"/>
                <a:stretch>
                  <a:fillRect l="-2128" r="-709" b="-18421"/>
                </a:stretch>
              </a:blipFill>
              <a:ln w="19050">
                <a:noFill/>
              </a:ln>
              <a:effectLst/>
            </p:spPr>
            <p:txBody>
              <a:bodyPr/>
              <a:lstStyle/>
              <a:p>
                <a:r>
                  <a:rPr lang="en-IT">
                    <a:noFill/>
                  </a:rPr>
                  <a:t> </a:t>
                </a:r>
              </a:p>
            </p:txBody>
          </p:sp>
        </mc:Fallback>
      </mc:AlternateContent>
    </p:spTree>
    <p:extLst>
      <p:ext uri="{BB962C8B-B14F-4D97-AF65-F5344CB8AC3E}">
        <p14:creationId xmlns:p14="http://schemas.microsoft.com/office/powerpoint/2010/main" val="3129436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74889"/>
            <a:ext cx="6752835" cy="334962"/>
          </a:xfrm>
        </p:spPr>
        <p:txBody>
          <a:bodyPr>
            <a:noAutofit/>
          </a:bodyPr>
          <a:lstStyle/>
          <a:p>
            <a:r>
              <a:rPr lang="en-US" sz="2800" dirty="0">
                <a:solidFill>
                  <a:srgbClr val="800000"/>
                </a:solidFill>
              </a:rPr>
              <a:t>Specific Example: SUSY</a:t>
            </a:r>
          </a:p>
        </p:txBody>
      </p:sp>
      <p:sp>
        <p:nvSpPr>
          <p:cNvPr id="4" name="Date Placeholder 3"/>
          <p:cNvSpPr>
            <a:spLocks noGrp="1"/>
          </p:cNvSpPr>
          <p:nvPr>
            <p:ph type="dt" sz="half" idx="10"/>
          </p:nvPr>
        </p:nvSpPr>
        <p:spPr>
          <a:xfrm>
            <a:off x="254000" y="6485467"/>
            <a:ext cx="1793857" cy="236008"/>
          </a:xfrm>
        </p:spPr>
        <p:txBody>
          <a:bodyPr/>
          <a:lstStyle/>
          <a:p>
            <a:r>
              <a:rPr lang="it-IT"/>
              <a:t>11 November 2022</a:t>
            </a:r>
            <a:endParaRPr lang="en-US" dirty="0"/>
          </a:p>
        </p:txBody>
      </p:sp>
      <p:sp>
        <p:nvSpPr>
          <p:cNvPr id="5" name="Footer Placeholder 4"/>
          <p:cNvSpPr>
            <a:spLocks noGrp="1"/>
          </p:cNvSpPr>
          <p:nvPr>
            <p:ph type="ftr" sz="quarter" idx="11"/>
          </p:nvPr>
        </p:nvSpPr>
        <p:spPr/>
        <p:txBody>
          <a:bodyPr/>
          <a:lstStyle/>
          <a:p>
            <a:r>
              <a:rPr lang="en-US" dirty="0"/>
              <a:t>S. </a:t>
            </a:r>
            <a:r>
              <a:rPr lang="en-US" dirty="0" err="1"/>
              <a:t>Miscetti</a:t>
            </a:r>
            <a:r>
              <a:rPr lang="en-US" dirty="0"/>
              <a:t> - @ Physics at High Intensity - LNF</a:t>
            </a:r>
          </a:p>
        </p:txBody>
      </p:sp>
      <p:sp>
        <p:nvSpPr>
          <p:cNvPr id="7" name="Rectangle 6"/>
          <p:cNvSpPr/>
          <p:nvPr/>
        </p:nvSpPr>
        <p:spPr>
          <a:xfrm>
            <a:off x="233452" y="1129657"/>
            <a:ext cx="3661216" cy="4062651"/>
          </a:xfrm>
          <a:prstGeom prst="rect">
            <a:avLst/>
          </a:prstGeom>
        </p:spPr>
        <p:txBody>
          <a:bodyPr wrap="square">
            <a:spAutoFit/>
          </a:bodyPr>
          <a:lstStyle/>
          <a:p>
            <a:pPr algn="ctr"/>
            <a:r>
              <a:rPr lang="en-US" sz="1600" b="1" dirty="0">
                <a:solidFill>
                  <a:srgbClr val="000000"/>
                </a:solidFill>
                <a:latin typeface="Arial"/>
                <a:cs typeface="Arial"/>
                <a:sym typeface="Helvetica" charset="0"/>
              </a:rPr>
              <a:t>Probe SUSY through loops</a:t>
            </a:r>
          </a:p>
          <a:p>
            <a:endParaRPr lang="en-US" sz="1600" dirty="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endParaRPr lang="en-US" sz="1600" dirty="0">
              <a:solidFill>
                <a:srgbClr val="000000"/>
              </a:solidFill>
              <a:latin typeface="Arial" pitchFamily="34" charset="0"/>
              <a:cs typeface="Arial" pitchFamily="34" charset="0"/>
              <a:sym typeface="Helvetica" charset="0"/>
            </a:endParaRPr>
          </a:p>
          <a:p>
            <a:r>
              <a:rPr lang="en-US" sz="1600" dirty="0">
                <a:solidFill>
                  <a:srgbClr val="000000"/>
                </a:solidFill>
                <a:latin typeface="Arial"/>
                <a:cs typeface="Arial"/>
                <a:sym typeface="Helvetica" charset="0"/>
              </a:rPr>
              <a:t>If SUSY seen at LHC → rate </a:t>
            </a:r>
            <a:r>
              <a:rPr lang="en-US" sz="1600" dirty="0">
                <a:solidFill>
                  <a:srgbClr val="000000"/>
                </a:solidFill>
                <a:latin typeface="Comic Sans MS" pitchFamily="66" charset="0"/>
                <a:cs typeface="Arial" pitchFamily="34" charset="0"/>
                <a:sym typeface="Helvetica" charset="0"/>
              </a:rPr>
              <a:t>~10</a:t>
            </a:r>
            <a:r>
              <a:rPr lang="en-US" sz="1600" baseline="30000" dirty="0">
                <a:solidFill>
                  <a:srgbClr val="000000"/>
                </a:solidFill>
                <a:latin typeface="Comic Sans MS" pitchFamily="66" charset="0"/>
                <a:cs typeface="Arial" pitchFamily="34" charset="0"/>
                <a:sym typeface="Helvetica" charset="0"/>
              </a:rPr>
              <a:t>-15</a:t>
            </a:r>
            <a:r>
              <a:rPr lang="en-US" sz="1600" dirty="0">
                <a:solidFill>
                  <a:srgbClr val="000000"/>
                </a:solidFill>
                <a:latin typeface="Comic Sans MS" pitchFamily="66" charset="0"/>
                <a:cs typeface="Arial" pitchFamily="34" charset="0"/>
                <a:sym typeface="Helvetica" charset="0"/>
              </a:rPr>
              <a:t> </a:t>
            </a:r>
            <a:endParaRPr lang="en-US" sz="1600" baseline="30000" dirty="0">
              <a:solidFill>
                <a:srgbClr val="000000"/>
              </a:solidFill>
              <a:latin typeface="Comic Sans MS" pitchFamily="66" charset="0"/>
              <a:cs typeface="Arial" pitchFamily="34" charset="0"/>
              <a:sym typeface="Helvetica" charset="0"/>
            </a:endParaRPr>
          </a:p>
          <a:p>
            <a:endParaRPr lang="en-US" sz="1600" dirty="0">
              <a:solidFill>
                <a:srgbClr val="000000"/>
              </a:solidFill>
              <a:latin typeface="Comic Sans MS" pitchFamily="66" charset="0"/>
              <a:cs typeface="Arial" pitchFamily="34" charset="0"/>
              <a:sym typeface="Helvetica" charset="0"/>
            </a:endParaRPr>
          </a:p>
          <a:p>
            <a:r>
              <a:rPr lang="en-US" sz="1600" dirty="0">
                <a:solidFill>
                  <a:srgbClr val="000000"/>
                </a:solidFill>
                <a:latin typeface="Arial"/>
                <a:cs typeface="Arial"/>
                <a:sym typeface="Helvetica" charset="0"/>
              </a:rPr>
              <a:t>Implies </a:t>
            </a:r>
            <a:r>
              <a:rPr lang="en-US" sz="1600" dirty="0">
                <a:solidFill>
                  <a:schemeClr val="accent2"/>
                </a:solidFill>
                <a:latin typeface="Arial"/>
                <a:cs typeface="Arial"/>
                <a:sym typeface="Helvetica" charset="0"/>
              </a:rPr>
              <a:t>O(40) reconstructed signal events </a:t>
            </a:r>
            <a:r>
              <a:rPr lang="en-US" sz="1600" dirty="0">
                <a:solidFill>
                  <a:srgbClr val="000000"/>
                </a:solidFill>
                <a:latin typeface="Arial"/>
                <a:cs typeface="Arial"/>
                <a:sym typeface="Helvetica" charset="0"/>
              </a:rPr>
              <a:t>with </a:t>
            </a:r>
            <a:r>
              <a:rPr lang="en-US" sz="1600" dirty="0">
                <a:solidFill>
                  <a:schemeClr val="accent2"/>
                </a:solidFill>
                <a:latin typeface="Arial"/>
                <a:cs typeface="Arial"/>
                <a:sym typeface="Helvetica" charset="0"/>
              </a:rPr>
              <a:t>negligible background </a:t>
            </a:r>
            <a:r>
              <a:rPr lang="en-US" sz="1600" dirty="0">
                <a:solidFill>
                  <a:srgbClr val="000000"/>
                </a:solidFill>
                <a:latin typeface="Arial"/>
                <a:cs typeface="Arial"/>
                <a:sym typeface="Helvetica" charset="0"/>
              </a:rPr>
              <a:t>in Mu2e for many SUSY models.</a:t>
            </a:r>
            <a:r>
              <a:rPr lang="en-US" dirty="0">
                <a:solidFill>
                  <a:srgbClr val="000000"/>
                </a:solidFill>
                <a:latin typeface="Arial"/>
                <a:cs typeface="Arial"/>
                <a:sym typeface="Helvetica" charset="0"/>
              </a:rPr>
              <a:t>   </a:t>
            </a:r>
          </a:p>
        </p:txBody>
      </p:sp>
      <p:grpSp>
        <p:nvGrpSpPr>
          <p:cNvPr id="8" name="Group 7"/>
          <p:cNvGrpSpPr/>
          <p:nvPr/>
        </p:nvGrpSpPr>
        <p:grpSpPr>
          <a:xfrm>
            <a:off x="484461" y="1661526"/>
            <a:ext cx="3193063" cy="1652377"/>
            <a:chOff x="507059" y="1691956"/>
            <a:chExt cx="3400378" cy="1754325"/>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7553722">
              <a:off x="1981664" y="2855268"/>
              <a:ext cx="411766" cy="2765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ectangle 9"/>
            <p:cNvSpPr/>
            <p:nvPr/>
          </p:nvSpPr>
          <p:spPr>
            <a:xfrm>
              <a:off x="2171961" y="2799546"/>
              <a:ext cx="228685" cy="295536"/>
            </a:xfrm>
            <a:prstGeom prst="rect">
              <a:avLst/>
            </a:prstGeom>
          </p:spPr>
          <p:txBody>
            <a:bodyPr wrap="none">
              <a:spAutoFit/>
            </a:bodyPr>
            <a:lstStyle/>
            <a:p>
              <a:r>
                <a:rPr lang="en-US" b="1" i="1" dirty="0">
                  <a:latin typeface="Symbol" pitchFamily="18" charset="2"/>
                  <a:cs typeface="Times New Roman" pitchFamily="18" charset="0"/>
                </a:rPr>
                <a:t>g</a:t>
              </a:r>
            </a:p>
          </p:txBody>
        </p:sp>
        <p:grpSp>
          <p:nvGrpSpPr>
            <p:cNvPr id="11" name="Group 10"/>
            <p:cNvGrpSpPr/>
            <p:nvPr/>
          </p:nvGrpSpPr>
          <p:grpSpPr>
            <a:xfrm>
              <a:off x="2039899" y="1691956"/>
              <a:ext cx="506870" cy="437273"/>
              <a:chOff x="5514979" y="5817715"/>
              <a:chExt cx="859385" cy="808711"/>
            </a:xfrm>
          </p:grpSpPr>
          <p:sp>
            <p:nvSpPr>
              <p:cNvPr id="34" name="TextBox 33"/>
              <p:cNvSpPr txBox="1"/>
              <p:nvPr/>
            </p:nvSpPr>
            <p:spPr>
              <a:xfrm>
                <a:off x="5514979" y="5886446"/>
                <a:ext cx="859385" cy="739980"/>
              </a:xfrm>
              <a:prstGeom prst="rect">
                <a:avLst/>
              </a:prstGeom>
              <a:noFill/>
            </p:spPr>
            <p:txBody>
              <a:bodyPr wrap="none" rtlCol="0">
                <a:spAutoFit/>
              </a:bodyPr>
              <a:lstStyle/>
              <a:p>
                <a:r>
                  <a:rPr lang="en-US" sz="2000" b="1" i="1" dirty="0">
                    <a:latin typeface="Symbol" pitchFamily="18" charset="2"/>
                  </a:rPr>
                  <a:t>c</a:t>
                </a:r>
                <a:r>
                  <a:rPr lang="en-US" sz="1000" b="1" i="1" dirty="0">
                    <a:latin typeface="Symbol" pitchFamily="18" charset="2"/>
                  </a:rPr>
                  <a:t> </a:t>
                </a:r>
                <a:r>
                  <a:rPr lang="en-US" sz="2000" b="1" i="1" baseline="30000" dirty="0">
                    <a:latin typeface="Arial" pitchFamily="34" charset="0"/>
                    <a:cs typeface="Arial" pitchFamily="34" charset="0"/>
                  </a:rPr>
                  <a:t>0 </a:t>
                </a:r>
              </a:p>
            </p:txBody>
          </p:sp>
          <p:sp>
            <p:nvSpPr>
              <p:cNvPr id="35" name="TextBox 34"/>
              <p:cNvSpPr txBox="1"/>
              <p:nvPr/>
            </p:nvSpPr>
            <p:spPr>
              <a:xfrm>
                <a:off x="5567821" y="5817715"/>
                <a:ext cx="688159" cy="683058"/>
              </a:xfrm>
              <a:prstGeom prst="rect">
                <a:avLst/>
              </a:prstGeom>
              <a:noFill/>
            </p:spPr>
            <p:txBody>
              <a:bodyPr wrap="none" rtlCol="0">
                <a:spAutoFit/>
              </a:bodyPr>
              <a:lstStyle/>
              <a:p>
                <a:r>
                  <a:rPr lang="en-US" dirty="0"/>
                  <a:t>~  </a:t>
                </a:r>
              </a:p>
            </p:txBody>
          </p:sp>
        </p:grpSp>
        <p:grpSp>
          <p:nvGrpSpPr>
            <p:cNvPr id="12" name="Group 11"/>
            <p:cNvGrpSpPr/>
            <p:nvPr/>
          </p:nvGrpSpPr>
          <p:grpSpPr>
            <a:xfrm>
              <a:off x="1693743" y="2324802"/>
              <a:ext cx="405990" cy="653847"/>
              <a:chOff x="9171145" y="1556933"/>
              <a:chExt cx="466726" cy="1209256"/>
            </a:xfrm>
          </p:grpSpPr>
          <p:sp>
            <p:nvSpPr>
              <p:cNvPr id="32" name="TextBox 31"/>
              <p:cNvSpPr txBox="1"/>
              <p:nvPr/>
            </p:nvSpPr>
            <p:spPr>
              <a:xfrm>
                <a:off x="9171145" y="1741598"/>
                <a:ext cx="466726" cy="1024591"/>
              </a:xfrm>
              <a:prstGeom prst="rect">
                <a:avLst/>
              </a:prstGeom>
              <a:noFill/>
            </p:spPr>
            <p:txBody>
              <a:bodyPr wrap="square" rtlCol="0">
                <a:spAutoFit/>
              </a:bodyPr>
              <a:lstStyle/>
              <a:p>
                <a:r>
                  <a:rPr lang="en-US" b="1" i="1" dirty="0">
                    <a:latin typeface="Times New Roman" pitchFamily="18" charset="0"/>
                    <a:cs typeface="Times New Roman" pitchFamily="18" charset="0"/>
                  </a:rPr>
                  <a:t>l</a:t>
                </a:r>
                <a:r>
                  <a:rPr lang="en-US" b="1" i="1" baseline="-25000" dirty="0">
                    <a:latin typeface="Arial" pitchFamily="34" charset="0"/>
                    <a:cs typeface="Arial" pitchFamily="34" charset="0"/>
                  </a:rPr>
                  <a:t>i</a:t>
                </a:r>
              </a:p>
            </p:txBody>
          </p:sp>
          <p:sp>
            <p:nvSpPr>
              <p:cNvPr id="33" name="Rectangle 32"/>
              <p:cNvSpPr/>
              <p:nvPr/>
            </p:nvSpPr>
            <p:spPr>
              <a:xfrm>
                <a:off x="9171145" y="1556933"/>
                <a:ext cx="300082" cy="369331"/>
              </a:xfrm>
              <a:prstGeom prst="rect">
                <a:avLst/>
              </a:prstGeom>
            </p:spPr>
            <p:txBody>
              <a:bodyPr wrap="none">
                <a:spAutoFit/>
              </a:bodyPr>
              <a:lstStyle/>
              <a:p>
                <a:r>
                  <a:rPr lang="en-US" dirty="0"/>
                  <a:t>~</a:t>
                </a:r>
              </a:p>
            </p:txBody>
          </p:sp>
        </p:grpSp>
        <p:cxnSp>
          <p:nvCxnSpPr>
            <p:cNvPr id="13" name="Straight Arrow Connector 12"/>
            <p:cNvCxnSpPr/>
            <p:nvPr/>
          </p:nvCxnSpPr>
          <p:spPr>
            <a:xfrm>
              <a:off x="514860" y="2787755"/>
              <a:ext cx="998459" cy="0"/>
            </a:xfrm>
            <a:prstGeom prst="straightConnector1">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a:off x="1505518" y="2129230"/>
              <a:ext cx="1347919" cy="1317051"/>
            </a:xfrm>
            <a:prstGeom prst="arc">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rot="16200000">
              <a:off x="1540154" y="2113796"/>
              <a:ext cx="1317051" cy="1347919"/>
            </a:xfrm>
            <a:prstGeom prst="arc">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2853437" y="2787755"/>
              <a:ext cx="998459" cy="0"/>
            </a:xfrm>
            <a:prstGeom prst="straightConnector1">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24719" y="2787755"/>
              <a:ext cx="1347919" cy="1"/>
            </a:xfrm>
            <a:prstGeom prst="straightConnector1">
              <a:avLst/>
            </a:prstGeom>
            <a:ln w="2857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37840" y="2787755"/>
              <a:ext cx="1762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264543" y="2787755"/>
              <a:ext cx="1762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1478" y="2373573"/>
              <a:ext cx="332142" cy="400110"/>
            </a:xfrm>
            <a:prstGeom prst="rect">
              <a:avLst/>
            </a:prstGeom>
            <a:noFill/>
          </p:spPr>
          <p:txBody>
            <a:bodyPr wrap="none" rtlCol="0">
              <a:spAutoFit/>
            </a:bodyPr>
            <a:lstStyle/>
            <a:p>
              <a:r>
                <a:rPr lang="en-US" sz="2000" i="1" dirty="0">
                  <a:latin typeface="Symbol" pitchFamily="18" charset="2"/>
                </a:rPr>
                <a:t>m</a:t>
              </a:r>
              <a:endParaRPr lang="en-US" sz="2400" i="1" dirty="0">
                <a:latin typeface="Symbol" pitchFamily="18" charset="2"/>
              </a:endParaRPr>
            </a:p>
          </p:txBody>
        </p:sp>
        <p:sp>
          <p:nvSpPr>
            <p:cNvPr id="21" name="TextBox 20"/>
            <p:cNvSpPr txBox="1"/>
            <p:nvPr/>
          </p:nvSpPr>
          <p:spPr>
            <a:xfrm>
              <a:off x="3504269" y="2396313"/>
              <a:ext cx="298480" cy="400110"/>
            </a:xfrm>
            <a:prstGeom prst="rect">
              <a:avLst/>
            </a:prstGeom>
            <a:noFill/>
          </p:spPr>
          <p:txBody>
            <a:bodyPr wrap="none" rtlCol="0">
              <a:spAutoFit/>
            </a:bodyPr>
            <a:lstStyle/>
            <a:p>
              <a:r>
                <a:rPr lang="en-US" sz="2000" b="1" i="1" dirty="0">
                  <a:latin typeface="Times New Roman" pitchFamily="18" charset="0"/>
                  <a:cs typeface="Times New Roman" pitchFamily="18" charset="0"/>
                </a:rPr>
                <a:t>e</a:t>
              </a:r>
              <a:endParaRPr lang="en-US" b="1" i="1" dirty="0">
                <a:latin typeface="Times New Roman" pitchFamily="18" charset="0"/>
                <a:cs typeface="Times New Roman" pitchFamily="18" charset="0"/>
              </a:endParaRPr>
            </a:p>
          </p:txBody>
        </p:sp>
        <p:grpSp>
          <p:nvGrpSpPr>
            <p:cNvPr id="22" name="Group 21"/>
            <p:cNvGrpSpPr/>
            <p:nvPr/>
          </p:nvGrpSpPr>
          <p:grpSpPr>
            <a:xfrm>
              <a:off x="2338622" y="2298100"/>
              <a:ext cx="416295" cy="649214"/>
              <a:chOff x="11532788" y="1778356"/>
              <a:chExt cx="466726" cy="1200689"/>
            </a:xfrm>
          </p:grpSpPr>
          <p:sp>
            <p:nvSpPr>
              <p:cNvPr id="30" name="TextBox 29"/>
              <p:cNvSpPr txBox="1"/>
              <p:nvPr/>
            </p:nvSpPr>
            <p:spPr>
              <a:xfrm>
                <a:off x="11532788" y="1954453"/>
                <a:ext cx="466726" cy="1024592"/>
              </a:xfrm>
              <a:prstGeom prst="rect">
                <a:avLst/>
              </a:prstGeom>
              <a:noFill/>
            </p:spPr>
            <p:txBody>
              <a:bodyPr wrap="square" rtlCol="0">
                <a:spAutoFit/>
              </a:bodyPr>
              <a:lstStyle/>
              <a:p>
                <a:r>
                  <a:rPr lang="en-US" b="1" i="1" dirty="0" err="1">
                    <a:latin typeface="Times New Roman" pitchFamily="18" charset="0"/>
                    <a:cs typeface="Times New Roman" pitchFamily="18" charset="0"/>
                  </a:rPr>
                  <a:t>l</a:t>
                </a:r>
                <a:r>
                  <a:rPr lang="en-US" b="1" i="1" baseline="-25000" dirty="0" err="1">
                    <a:latin typeface="Arial" pitchFamily="34" charset="0"/>
                    <a:cs typeface="Arial" pitchFamily="34" charset="0"/>
                  </a:rPr>
                  <a:t>j</a:t>
                </a:r>
                <a:endParaRPr lang="en-US" b="1" i="1" baseline="-25000" dirty="0">
                  <a:latin typeface="Arial" pitchFamily="34" charset="0"/>
                  <a:cs typeface="Arial" pitchFamily="34" charset="0"/>
                </a:endParaRPr>
              </a:p>
            </p:txBody>
          </p:sp>
          <p:sp>
            <p:nvSpPr>
              <p:cNvPr id="31" name="Rectangle 30"/>
              <p:cNvSpPr/>
              <p:nvPr/>
            </p:nvSpPr>
            <p:spPr>
              <a:xfrm>
                <a:off x="11549128" y="1778356"/>
                <a:ext cx="300082" cy="369332"/>
              </a:xfrm>
              <a:prstGeom prst="rect">
                <a:avLst/>
              </a:prstGeom>
            </p:spPr>
            <p:txBody>
              <a:bodyPr wrap="none">
                <a:spAutoFit/>
              </a:bodyPr>
              <a:lstStyle/>
              <a:p>
                <a:r>
                  <a:rPr lang="en-US" dirty="0"/>
                  <a:t>~</a:t>
                </a:r>
              </a:p>
            </p:txBody>
          </p:sp>
        </p:grpSp>
        <p:cxnSp>
          <p:nvCxnSpPr>
            <p:cNvPr id="23" name="Straight Arrow Connector 22"/>
            <p:cNvCxnSpPr/>
            <p:nvPr/>
          </p:nvCxnSpPr>
          <p:spPr>
            <a:xfrm>
              <a:off x="507059" y="3232304"/>
              <a:ext cx="3344837" cy="0"/>
            </a:xfrm>
            <a:prstGeom prst="straightConnector1">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4809" y="2851825"/>
              <a:ext cx="276089" cy="410882"/>
            </a:xfrm>
            <a:prstGeom prst="rect">
              <a:avLst/>
            </a:prstGeom>
            <a:noFill/>
          </p:spPr>
          <p:txBody>
            <a:bodyPr wrap="square" rtlCol="0">
              <a:spAutoFit/>
            </a:bodyPr>
            <a:lstStyle/>
            <a:p>
              <a:r>
                <a:rPr lang="en-US" sz="2000" b="1" i="1" dirty="0">
                  <a:latin typeface="Times New Roman" pitchFamily="18" charset="0"/>
                  <a:cs typeface="Times New Roman" pitchFamily="18" charset="0"/>
                </a:rPr>
                <a:t>q</a:t>
              </a:r>
              <a:endParaRPr lang="en-US" b="1" i="1" dirty="0">
                <a:latin typeface="Times New Roman" pitchFamily="18" charset="0"/>
                <a:cs typeface="Times New Roman" pitchFamily="18" charset="0"/>
              </a:endParaRPr>
            </a:p>
          </p:txBody>
        </p:sp>
        <p:sp>
          <p:nvSpPr>
            <p:cNvPr id="25" name="TextBox 24"/>
            <p:cNvSpPr txBox="1"/>
            <p:nvPr/>
          </p:nvSpPr>
          <p:spPr>
            <a:xfrm>
              <a:off x="3492807" y="2845773"/>
              <a:ext cx="414630" cy="410882"/>
            </a:xfrm>
            <a:prstGeom prst="rect">
              <a:avLst/>
            </a:prstGeom>
            <a:noFill/>
          </p:spPr>
          <p:txBody>
            <a:bodyPr wrap="square" rtlCol="0">
              <a:spAutoFit/>
            </a:bodyPr>
            <a:lstStyle/>
            <a:p>
              <a:r>
                <a:rPr lang="en-US" sz="2000" b="1" i="1" dirty="0">
                  <a:latin typeface="Times New Roman" pitchFamily="18" charset="0"/>
                  <a:cs typeface="Times New Roman" pitchFamily="18" charset="0"/>
                </a:rPr>
                <a:t>q</a:t>
              </a:r>
              <a:endParaRPr lang="en-US" b="1" i="1" dirty="0">
                <a:latin typeface="Times New Roman" pitchFamily="18" charset="0"/>
                <a:cs typeface="Times New Roman" pitchFamily="18" charset="0"/>
              </a:endParaRPr>
            </a:p>
          </p:txBody>
        </p:sp>
        <p:cxnSp>
          <p:nvCxnSpPr>
            <p:cNvPr id="26" name="Straight Arrow Connector 25"/>
            <p:cNvCxnSpPr/>
            <p:nvPr/>
          </p:nvCxnSpPr>
          <p:spPr>
            <a:xfrm>
              <a:off x="913684" y="3232304"/>
              <a:ext cx="1762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64543" y="3232304"/>
              <a:ext cx="1762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468204" y="2724590"/>
              <a:ext cx="113030" cy="12481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796922" y="2724590"/>
              <a:ext cx="113030" cy="12481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4400472" y="1544307"/>
            <a:ext cx="4544827" cy="3539192"/>
            <a:chOff x="4395566" y="1611455"/>
            <a:chExt cx="4544827" cy="3539192"/>
          </a:xfrm>
        </p:grpSpPr>
        <p:pic>
          <p:nvPicPr>
            <p:cNvPr id="37" name="Picture 36" descr="::Screen shot 2012-05-17 at 11.01.37 AM   May 17.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395566" y="1611455"/>
              <a:ext cx="4544827" cy="3529251"/>
            </a:xfrm>
            <a:prstGeom prst="rect">
              <a:avLst/>
            </a:prstGeom>
            <a:noFill/>
            <a:ln w="9525">
              <a:noFill/>
              <a:miter lim="800000"/>
              <a:headEnd/>
              <a:tailEnd/>
            </a:ln>
          </p:spPr>
        </p:pic>
        <p:cxnSp>
          <p:nvCxnSpPr>
            <p:cNvPr id="38" name="Straight Connector 37"/>
            <p:cNvCxnSpPr/>
            <p:nvPr/>
          </p:nvCxnSpPr>
          <p:spPr>
            <a:xfrm>
              <a:off x="5106137" y="3952784"/>
              <a:ext cx="381465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106137" y="2658637"/>
              <a:ext cx="3814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8271088" y="3739061"/>
              <a:ext cx="572611" cy="1419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8172101" y="3685419"/>
              <a:ext cx="671599" cy="307777"/>
            </a:xfrm>
            <a:prstGeom prst="rect">
              <a:avLst/>
            </a:prstGeom>
            <a:noFill/>
          </p:spPr>
          <p:txBody>
            <a:bodyPr wrap="square" rtlCol="0">
              <a:spAutoFit/>
            </a:bodyPr>
            <a:lstStyle/>
            <a:p>
              <a:r>
                <a:rPr lang="en-US" sz="1400" dirty="0">
                  <a:solidFill>
                    <a:schemeClr val="accent6"/>
                  </a:solidFill>
                  <a:latin typeface="Comic Sans MS" pitchFamily="66" charset="0"/>
                </a:rPr>
                <a:t>Mu2e</a:t>
              </a:r>
              <a:endParaRPr lang="en-US" sz="1600" dirty="0">
                <a:solidFill>
                  <a:schemeClr val="accent6"/>
                </a:solidFill>
                <a:latin typeface="Comic Sans MS" pitchFamily="66" charset="0"/>
              </a:endParaRPr>
            </a:p>
          </p:txBody>
        </p:sp>
        <p:sp>
          <p:nvSpPr>
            <p:cNvPr id="42" name="Rounded Rectangle 41"/>
            <p:cNvSpPr/>
            <p:nvPr/>
          </p:nvSpPr>
          <p:spPr>
            <a:xfrm>
              <a:off x="7864181" y="2433993"/>
              <a:ext cx="979519" cy="1419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8105365" y="2634944"/>
              <a:ext cx="835028" cy="291954"/>
            </a:xfrm>
            <a:prstGeom prst="rect">
              <a:avLst/>
            </a:prstGeom>
            <a:noFill/>
          </p:spPr>
          <p:txBody>
            <a:bodyPr wrap="square" rtlCol="0">
              <a:spAutoFit/>
            </a:bodyPr>
            <a:lstStyle/>
            <a:p>
              <a:r>
                <a:rPr lang="en-US" sz="1400" dirty="0">
                  <a:latin typeface="Comic Sans MS" pitchFamily="66" charset="0"/>
                </a:rPr>
                <a:t>current</a:t>
              </a:r>
              <a:endParaRPr lang="en-US" sz="1600" dirty="0">
                <a:latin typeface="Comic Sans MS" pitchFamily="66" charset="0"/>
              </a:endParaRPr>
            </a:p>
          </p:txBody>
        </p:sp>
        <p:cxnSp>
          <p:nvCxnSpPr>
            <p:cNvPr id="44" name="Straight Connector 43"/>
            <p:cNvCxnSpPr/>
            <p:nvPr/>
          </p:nvCxnSpPr>
          <p:spPr>
            <a:xfrm>
              <a:off x="5119946" y="4505664"/>
              <a:ext cx="381465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106137" y="4207247"/>
              <a:ext cx="1297514" cy="391234"/>
            </a:xfrm>
            <a:prstGeom prst="rect">
              <a:avLst/>
            </a:prstGeom>
            <a:noFill/>
          </p:spPr>
          <p:txBody>
            <a:bodyPr wrap="none" rtlCol="0">
              <a:spAutoFit/>
            </a:bodyPr>
            <a:lstStyle/>
            <a:p>
              <a:r>
                <a:rPr lang="en-US" sz="1400" dirty="0">
                  <a:solidFill>
                    <a:schemeClr val="tx2"/>
                  </a:solidFill>
                  <a:latin typeface="Comic Sans MS" pitchFamily="66" charset="0"/>
                </a:rPr>
                <a:t>Project X</a:t>
              </a:r>
            </a:p>
          </p:txBody>
        </p:sp>
        <p:sp>
          <p:nvSpPr>
            <p:cNvPr id="46" name="TextBox 45"/>
            <p:cNvSpPr txBox="1"/>
            <p:nvPr/>
          </p:nvSpPr>
          <p:spPr>
            <a:xfrm>
              <a:off x="6416289" y="4786732"/>
              <a:ext cx="1251781" cy="363915"/>
            </a:xfrm>
            <a:prstGeom prst="rect">
              <a:avLst/>
            </a:prstGeom>
            <a:solidFill>
              <a:schemeClr val="bg1"/>
            </a:solidFill>
          </p:spPr>
          <p:txBody>
            <a:bodyPr wrap="none" rtlCol="0">
              <a:spAutoFit/>
            </a:bodyPr>
            <a:lstStyle/>
            <a:p>
              <a:r>
                <a:rPr lang="en-US" sz="1600" i="1" dirty="0">
                  <a:latin typeface="Arial" pitchFamily="34" charset="0"/>
                  <a:cs typeface="Arial" pitchFamily="34" charset="0"/>
                </a:rPr>
                <a:t>M</a:t>
              </a:r>
              <a:r>
                <a:rPr lang="en-US" sz="1600" i="1" baseline="-25000" dirty="0">
                  <a:latin typeface="Arial" pitchFamily="34" charset="0"/>
                  <a:cs typeface="Arial" pitchFamily="34" charset="0"/>
                </a:rPr>
                <a:t>1/2</a:t>
              </a:r>
              <a:r>
                <a:rPr lang="en-US" sz="1600" i="1" dirty="0">
                  <a:latin typeface="Arial" pitchFamily="34" charset="0"/>
                  <a:cs typeface="Arial" pitchFamily="34" charset="0"/>
                </a:rPr>
                <a:t> (</a:t>
              </a:r>
              <a:r>
                <a:rPr lang="en-US" sz="1600" i="1" dirty="0" err="1">
                  <a:latin typeface="Arial" pitchFamily="34" charset="0"/>
                  <a:cs typeface="Arial" pitchFamily="34" charset="0"/>
                </a:rPr>
                <a:t>GeV</a:t>
              </a:r>
              <a:r>
                <a:rPr lang="en-US" sz="1600" i="1" dirty="0">
                  <a:latin typeface="Arial" pitchFamily="34" charset="0"/>
                  <a:cs typeface="Arial" pitchFamily="34" charset="0"/>
                </a:rPr>
                <a:t>)</a:t>
              </a:r>
            </a:p>
          </p:txBody>
        </p:sp>
        <p:sp>
          <p:nvSpPr>
            <p:cNvPr id="47" name="TextBox 46"/>
            <p:cNvSpPr txBox="1"/>
            <p:nvPr/>
          </p:nvSpPr>
          <p:spPr>
            <a:xfrm rot="16200000">
              <a:off x="3668301" y="3010200"/>
              <a:ext cx="1856105" cy="401574"/>
            </a:xfrm>
            <a:prstGeom prst="rect">
              <a:avLst/>
            </a:prstGeom>
            <a:solidFill>
              <a:schemeClr val="bg1"/>
            </a:solidFill>
          </p:spPr>
          <p:txBody>
            <a:bodyPr wrap="none" rtlCol="0">
              <a:spAutoFit/>
            </a:bodyPr>
            <a:lstStyle/>
            <a:p>
              <a:r>
                <a:rPr lang="en-US" dirty="0"/>
                <a:t>CR(</a:t>
              </a:r>
              <a:r>
                <a:rPr lang="en-US" i="1" dirty="0">
                  <a:latin typeface="Symbol" pitchFamily="18" charset="2"/>
                  <a:cs typeface="Arial" pitchFamily="34" charset="0"/>
                </a:rPr>
                <a:t>m</a:t>
              </a:r>
              <a:r>
                <a:rPr lang="en-US" i="1" dirty="0">
                  <a:latin typeface="Arial"/>
                  <a:cs typeface="Arial"/>
                </a:rPr>
                <a:t>→</a:t>
              </a:r>
              <a:r>
                <a:rPr lang="en-US" i="1" dirty="0">
                  <a:latin typeface="Arial" pitchFamily="34" charset="0"/>
                  <a:cs typeface="Arial" pitchFamily="34" charset="0"/>
                </a:rPr>
                <a:t> e</a:t>
              </a:r>
              <a:r>
                <a:rPr lang="en-US" dirty="0"/>
                <a:t>) x 10</a:t>
              </a:r>
              <a:r>
                <a:rPr lang="en-US" baseline="30000" dirty="0"/>
                <a:t>12</a:t>
              </a:r>
            </a:p>
          </p:txBody>
        </p:sp>
        <p:sp>
          <p:nvSpPr>
            <p:cNvPr id="48" name="TextBox 47"/>
            <p:cNvSpPr txBox="1"/>
            <p:nvPr/>
          </p:nvSpPr>
          <p:spPr>
            <a:xfrm>
              <a:off x="6025505" y="1674587"/>
              <a:ext cx="2042547" cy="307777"/>
            </a:xfrm>
            <a:prstGeom prst="rect">
              <a:avLst/>
            </a:prstGeom>
            <a:solidFill>
              <a:schemeClr val="bg1"/>
            </a:solidFill>
            <a:ln>
              <a:solidFill>
                <a:schemeClr val="bg1"/>
              </a:solidFill>
            </a:ln>
          </p:spPr>
          <p:txBody>
            <a:bodyPr wrap="none" rtlCol="0">
              <a:spAutoFit/>
            </a:bodyPr>
            <a:lstStyle/>
            <a:p>
              <a:r>
                <a:rPr lang="en-US" sz="1400" i="1" dirty="0" err="1">
                  <a:latin typeface="Symbol" pitchFamily="18" charset="2"/>
                  <a:cs typeface="Arial" pitchFamily="34" charset="0"/>
                </a:rPr>
                <a:t>m</a:t>
              </a:r>
              <a:r>
                <a:rPr lang="en-US" sz="1400" i="1" dirty="0" err="1">
                  <a:latin typeface="Arial" pitchFamily="34" charset="0"/>
                  <a:cs typeface="Arial" pitchFamily="34" charset="0"/>
                </a:rPr>
                <a:t>N</a:t>
              </a:r>
              <a:r>
                <a:rPr lang="en-US" sz="1400" i="1" dirty="0">
                  <a:latin typeface="Arial" pitchFamily="34" charset="0"/>
                  <a:cs typeface="Arial" pitchFamily="34" charset="0"/>
                </a:rPr>
                <a:t> </a:t>
              </a:r>
              <a:r>
                <a:rPr lang="en-US" sz="1400" i="1" dirty="0">
                  <a:latin typeface="Arial"/>
                  <a:cs typeface="Arial"/>
                </a:rPr>
                <a:t>→</a:t>
              </a:r>
              <a:r>
                <a:rPr lang="en-US" sz="1400" i="1" dirty="0">
                  <a:latin typeface="Arial" pitchFamily="34" charset="0"/>
                  <a:cs typeface="Arial" pitchFamily="34" charset="0"/>
                </a:rPr>
                <a:t> </a:t>
              </a:r>
              <a:r>
                <a:rPr lang="en-US" sz="1400" i="1" dirty="0" err="1">
                  <a:latin typeface="Arial" pitchFamily="34" charset="0"/>
                  <a:cs typeface="Arial" pitchFamily="34" charset="0"/>
                </a:rPr>
                <a:t>eN</a:t>
              </a:r>
              <a:r>
                <a:rPr lang="en-US" sz="1400" i="1" dirty="0">
                  <a:latin typeface="Arial" pitchFamily="34" charset="0"/>
                  <a:cs typeface="Arial" pitchFamily="34" charset="0"/>
                </a:rPr>
                <a:t>     </a:t>
              </a:r>
              <a:r>
                <a:rPr lang="en-US" sz="1400" dirty="0">
                  <a:latin typeface="Arial" pitchFamily="34" charset="0"/>
                  <a:cs typeface="Arial" pitchFamily="34" charset="0"/>
                </a:rPr>
                <a:t>(</a:t>
              </a:r>
              <a:r>
                <a:rPr lang="en-US" sz="1400" dirty="0" err="1">
                  <a:latin typeface="Arial" pitchFamily="34" charset="0"/>
                  <a:cs typeface="Arial" pitchFamily="34" charset="0"/>
                </a:rPr>
                <a:t>tan</a:t>
              </a:r>
              <a:r>
                <a:rPr lang="en-US" sz="1400" dirty="0" err="1">
                  <a:latin typeface="Symbol" pitchFamily="18" charset="2"/>
                  <a:cs typeface="Arial" pitchFamily="34" charset="0"/>
                </a:rPr>
                <a:t>b</a:t>
              </a:r>
              <a:r>
                <a:rPr lang="en-US" sz="1400" dirty="0">
                  <a:latin typeface="Arial" pitchFamily="34" charset="0"/>
                  <a:cs typeface="Arial" pitchFamily="34" charset="0"/>
                </a:rPr>
                <a:t> = 10)</a:t>
              </a:r>
            </a:p>
          </p:txBody>
        </p:sp>
        <p:sp>
          <p:nvSpPr>
            <p:cNvPr id="49" name="Rectangle 48"/>
            <p:cNvSpPr/>
            <p:nvPr/>
          </p:nvSpPr>
          <p:spPr>
            <a:xfrm>
              <a:off x="6585220" y="2071109"/>
              <a:ext cx="2165700" cy="430887"/>
            </a:xfrm>
            <a:prstGeom prst="rect">
              <a:avLst/>
            </a:prstGeom>
            <a:solidFill>
              <a:schemeClr val="bg1"/>
            </a:solidFill>
          </p:spPr>
          <p:txBody>
            <a:bodyPr wrap="square">
              <a:spAutoFit/>
            </a:bodyPr>
            <a:lstStyle/>
            <a:p>
              <a:pPr>
                <a:tabLst>
                  <a:tab pos="279400" algn="l"/>
                  <a:tab pos="558800" algn="l"/>
                  <a:tab pos="838200" algn="l"/>
                  <a:tab pos="1117600" algn="l"/>
                  <a:tab pos="1384300" algn="l"/>
                  <a:tab pos="1663700" algn="l"/>
                  <a:tab pos="1943100" algn="l"/>
                  <a:tab pos="2222500" algn="l"/>
                  <a:tab pos="2501900" algn="l"/>
                  <a:tab pos="2781300" algn="l"/>
                  <a:tab pos="3060700" algn="l"/>
                  <a:tab pos="3340100" algn="l"/>
                </a:tabLst>
              </a:pPr>
              <a:r>
                <a:rPr lang="en-US" sz="1100" dirty="0">
                  <a:solidFill>
                    <a:srgbClr val="00B050"/>
                  </a:solidFill>
                  <a:latin typeface="Comic Sans MS" pitchFamily="66" charset="0"/>
                  <a:cs typeface="Arial" charset="0"/>
                  <a:sym typeface="Arial" charset="0"/>
                </a:rPr>
                <a:t>Neutrino-Matrix Like (PMNS)</a:t>
              </a:r>
            </a:p>
            <a:p>
              <a:pPr>
                <a:tabLst>
                  <a:tab pos="279400" algn="l"/>
                  <a:tab pos="558800" algn="l"/>
                  <a:tab pos="838200" algn="l"/>
                  <a:tab pos="1117600" algn="l"/>
                  <a:tab pos="1384300" algn="l"/>
                  <a:tab pos="1663700" algn="l"/>
                  <a:tab pos="1943100" algn="l"/>
                  <a:tab pos="2222500" algn="l"/>
                  <a:tab pos="2501900" algn="l"/>
                  <a:tab pos="2781300" algn="l"/>
                  <a:tab pos="3060700" algn="l"/>
                  <a:tab pos="3340100" algn="l"/>
                </a:tabLst>
              </a:pPr>
              <a:r>
                <a:rPr lang="en-US" sz="1100" dirty="0">
                  <a:solidFill>
                    <a:srgbClr val="C00000"/>
                  </a:solidFill>
                  <a:latin typeface="Comic Sans MS" pitchFamily="66" charset="0"/>
                  <a:cs typeface="Arial" charset="0"/>
                  <a:sym typeface="Arial" charset="0"/>
                </a:rPr>
                <a:t>Minimal Flavor Violation (CKM)   </a:t>
              </a:r>
            </a:p>
          </p:txBody>
        </p:sp>
      </p:grpSp>
      <p:sp>
        <p:nvSpPr>
          <p:cNvPr id="50" name="Content Placeholder 49"/>
          <p:cNvSpPr>
            <a:spLocks noGrp="1"/>
          </p:cNvSpPr>
          <p:nvPr>
            <p:ph idx="1"/>
          </p:nvPr>
        </p:nvSpPr>
        <p:spPr>
          <a:xfrm>
            <a:off x="510519" y="5580604"/>
            <a:ext cx="8127505" cy="904863"/>
          </a:xfrm>
          <a:prstGeom prst="rect">
            <a:avLst/>
          </a:prstGeom>
        </p:spPr>
        <p:txBody>
          <a:bodyPr wrap="square">
            <a:spAutoFit/>
          </a:bodyPr>
          <a:lstStyle/>
          <a:p>
            <a:pPr marL="0" indent="0" algn="ctr">
              <a:buNone/>
            </a:pPr>
            <a:r>
              <a:rPr lang="en-US" b="1" dirty="0"/>
              <a:t> Complementary with the LHC experiments </a:t>
            </a:r>
          </a:p>
          <a:p>
            <a:pPr marL="0" indent="0" algn="ctr">
              <a:buNone/>
            </a:pPr>
            <a:r>
              <a:rPr lang="en-US" b="1" dirty="0"/>
              <a:t>while providing models’ discrimination</a:t>
            </a:r>
          </a:p>
        </p:txBody>
      </p:sp>
      <p:sp>
        <p:nvSpPr>
          <p:cNvPr id="51" name="Rectangle 50"/>
          <p:cNvSpPr/>
          <p:nvPr/>
        </p:nvSpPr>
        <p:spPr>
          <a:xfrm>
            <a:off x="5159919" y="5150532"/>
            <a:ext cx="3463893" cy="338554"/>
          </a:xfrm>
          <a:prstGeom prst="rect">
            <a:avLst/>
          </a:prstGeom>
        </p:spPr>
        <p:txBody>
          <a:bodyPr wrap="square">
            <a:spAutoFit/>
          </a:bodyPr>
          <a:lstStyle/>
          <a:p>
            <a:pPr algn="r">
              <a:tabLst>
                <a:tab pos="279400" algn="l"/>
                <a:tab pos="558800" algn="l"/>
                <a:tab pos="838200" algn="l"/>
                <a:tab pos="1117600" algn="l"/>
                <a:tab pos="1384300" algn="l"/>
                <a:tab pos="1663700" algn="l"/>
                <a:tab pos="1943100" algn="l"/>
                <a:tab pos="2222500" algn="l"/>
                <a:tab pos="2501900" algn="l"/>
                <a:tab pos="2781300" algn="l"/>
                <a:tab pos="3060700" algn="l"/>
                <a:tab pos="3340100" algn="l"/>
              </a:tabLst>
            </a:pPr>
            <a:r>
              <a:rPr lang="en-US" sz="1600" dirty="0">
                <a:latin typeface="Arial" charset="0"/>
                <a:cs typeface="Arial" charset="0"/>
                <a:sym typeface="Arial" charset="0"/>
              </a:rPr>
              <a:t>L. </a:t>
            </a:r>
            <a:r>
              <a:rPr lang="en-US" sz="1600" dirty="0" err="1">
                <a:latin typeface="Arial" charset="0"/>
                <a:cs typeface="Arial" charset="0"/>
                <a:sym typeface="Arial" charset="0"/>
              </a:rPr>
              <a:t>Calibbi</a:t>
            </a:r>
            <a:r>
              <a:rPr lang="en-US" sz="1600" dirty="0">
                <a:latin typeface="Arial" charset="0"/>
                <a:cs typeface="Arial" charset="0"/>
                <a:sym typeface="Arial" charset="0"/>
              </a:rPr>
              <a:t> et al., </a:t>
            </a:r>
            <a:r>
              <a:rPr lang="en-US" sz="1600" dirty="0" err="1">
                <a:latin typeface="Arial" charset="0"/>
                <a:cs typeface="Arial" charset="0"/>
                <a:sym typeface="Arial" charset="0"/>
              </a:rPr>
              <a:t>hep-ph</a:t>
            </a:r>
            <a:r>
              <a:rPr lang="en-US" sz="1600" dirty="0">
                <a:latin typeface="Arial" charset="0"/>
                <a:cs typeface="Arial" charset="0"/>
                <a:sym typeface="Arial" charset="0"/>
              </a:rPr>
              <a:t>/0605139</a:t>
            </a:r>
          </a:p>
        </p:txBody>
      </p:sp>
      <p:sp>
        <p:nvSpPr>
          <p:cNvPr id="52" name="Rectangle 51"/>
          <p:cNvSpPr/>
          <p:nvPr/>
        </p:nvSpPr>
        <p:spPr>
          <a:xfrm>
            <a:off x="4957994" y="852532"/>
            <a:ext cx="3511731" cy="754907"/>
          </a:xfrm>
          <a:prstGeom prst="rect">
            <a:avLst/>
          </a:prstGeom>
          <a:solidFill>
            <a:schemeClr val="bg1"/>
          </a:solidFill>
          <a:ln>
            <a:solidFill>
              <a:schemeClr val="bg1"/>
            </a:solidFill>
          </a:ln>
        </p:spPr>
        <p:txBody>
          <a:bodyPr wrap="square">
            <a:spAutoFit/>
          </a:bodyPr>
          <a:lstStyle/>
          <a:p>
            <a:pPr algn="ctr">
              <a:lnSpc>
                <a:spcPts val="2600"/>
              </a:lnSpc>
              <a:tabLst>
                <a:tab pos="279400" algn="l"/>
                <a:tab pos="558800" algn="l"/>
                <a:tab pos="838200" algn="l"/>
                <a:tab pos="1117600" algn="l"/>
                <a:tab pos="1384300" algn="l"/>
                <a:tab pos="1663700" algn="l"/>
                <a:tab pos="1943100" algn="l"/>
                <a:tab pos="2222500" algn="l"/>
                <a:tab pos="2501900" algn="l"/>
                <a:tab pos="2781300" algn="l"/>
                <a:tab pos="3060700" algn="l"/>
                <a:tab pos="3340100" algn="l"/>
              </a:tabLst>
            </a:pPr>
            <a:r>
              <a:rPr lang="en-US" sz="2000" dirty="0">
                <a:latin typeface="Arial"/>
                <a:cs typeface="Arial"/>
                <a:sym typeface="Arial" charset="0"/>
              </a:rPr>
              <a:t>SUSY GUT in an SO(10) framework</a:t>
            </a:r>
          </a:p>
        </p:txBody>
      </p:sp>
      <p:sp>
        <p:nvSpPr>
          <p:cNvPr id="3" name="Slide Number Placeholder 2"/>
          <p:cNvSpPr>
            <a:spLocks noGrp="1"/>
          </p:cNvSpPr>
          <p:nvPr>
            <p:ph type="sldNum" sz="quarter" idx="12"/>
          </p:nvPr>
        </p:nvSpPr>
        <p:spPr/>
        <p:txBody>
          <a:bodyPr/>
          <a:lstStyle/>
          <a:p>
            <a:fld id="{AB3C1F1C-F708-3F4B-8ECB-6D467F0718B5}" type="slidenum">
              <a:rPr lang="en-US" smtClean="0"/>
              <a:pPr/>
              <a:t>34</a:t>
            </a:fld>
            <a:endParaRPr lang="en-US" dirty="0"/>
          </a:p>
        </p:txBody>
      </p:sp>
    </p:spTree>
    <p:extLst>
      <p:ext uri="{BB962C8B-B14F-4D97-AF65-F5344CB8AC3E}">
        <p14:creationId xmlns:p14="http://schemas.microsoft.com/office/powerpoint/2010/main" val="4203722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4000" y="6485467"/>
            <a:ext cx="1672336" cy="236008"/>
          </a:xfrm>
        </p:spPr>
        <p:txBody>
          <a:bodyPr/>
          <a:lstStyle/>
          <a:p>
            <a:r>
              <a:rPr lang="it-IT" dirty="0"/>
              <a:t>11 November 2022</a:t>
            </a:r>
            <a:endParaRPr lang="en-US" dirty="0"/>
          </a:p>
        </p:txBody>
      </p:sp>
      <p:sp>
        <p:nvSpPr>
          <p:cNvPr id="3" name="Footer Placeholder 2"/>
          <p:cNvSpPr>
            <a:spLocks noGrp="1"/>
          </p:cNvSpPr>
          <p:nvPr>
            <p:ph type="ftr" sz="quarter" idx="11"/>
          </p:nvPr>
        </p:nvSpPr>
        <p:spPr/>
        <p:txBody>
          <a:bodyPr/>
          <a:lstStyle/>
          <a:p>
            <a:r>
              <a:rPr lang="en-US"/>
              <a:t>S. Miscetti - @ Physics at High Intensity - LNF</a:t>
            </a:r>
            <a:endParaRPr lang="en-US" dirty="0"/>
          </a:p>
        </p:txBody>
      </p:sp>
      <p:sp>
        <p:nvSpPr>
          <p:cNvPr id="4" name="Content Placeholder 2"/>
          <p:cNvSpPr txBox="1">
            <a:spLocks/>
          </p:cNvSpPr>
          <p:nvPr/>
        </p:nvSpPr>
        <p:spPr>
          <a:xfrm>
            <a:off x="611455" y="3804708"/>
            <a:ext cx="8305800" cy="2133600"/>
          </a:xfrm>
          <a:prstGeom prst="rect">
            <a:avLst/>
          </a:prstGeom>
        </p:spPr>
        <p:txBody>
          <a:bodyPr vert="horz" lIns="91440" tIns="45720" rIns="91440" bIns="45720" rtlCol="0">
            <a:normAutofit/>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These are SUSY benchmark points for which LHC has discovery sensitivity</a:t>
            </a:r>
          </a:p>
          <a:p>
            <a:r>
              <a:rPr lang="en-US" dirty="0"/>
              <a:t>Some of these will be observable by MEG/Belle-2</a:t>
            </a:r>
          </a:p>
          <a:p>
            <a:r>
              <a:rPr lang="en-US" dirty="0"/>
              <a:t>All of these will be observable by Mu2e</a:t>
            </a:r>
          </a:p>
        </p:txBody>
      </p:sp>
      <p:pic>
        <p:nvPicPr>
          <p:cNvPr id="5" name="Picture 5" descr="CalibbiTable.jpg"/>
          <p:cNvPicPr>
            <a:picLocks noChangeAspect="1"/>
          </p:cNvPicPr>
          <p:nvPr/>
        </p:nvPicPr>
        <p:blipFill>
          <a:blip r:embed="rId2"/>
          <a:srcRect/>
          <a:stretch>
            <a:fillRect/>
          </a:stretch>
        </p:blipFill>
        <p:spPr bwMode="auto">
          <a:xfrm>
            <a:off x="0" y="919692"/>
            <a:ext cx="9144000" cy="2759075"/>
          </a:xfrm>
          <a:prstGeom prst="rect">
            <a:avLst/>
          </a:prstGeom>
          <a:noFill/>
          <a:ln w="9525">
            <a:noFill/>
            <a:miter lim="800000"/>
            <a:headEnd/>
            <a:tailEnd/>
          </a:ln>
        </p:spPr>
      </p:pic>
      <p:sp>
        <p:nvSpPr>
          <p:cNvPr id="6" name="Rectangle 6"/>
          <p:cNvSpPr>
            <a:spLocks noChangeArrowheads="1"/>
          </p:cNvSpPr>
          <p:nvPr/>
        </p:nvSpPr>
        <p:spPr bwMode="auto">
          <a:xfrm>
            <a:off x="0" y="2895600"/>
            <a:ext cx="8153400" cy="228600"/>
          </a:xfrm>
          <a:prstGeom prst="rect">
            <a:avLst/>
          </a:prstGeom>
          <a:solidFill>
            <a:schemeClr val="accent1">
              <a:alpha val="32156"/>
            </a:schemeClr>
          </a:solidFill>
          <a:ln w="9525">
            <a:noFill/>
            <a:round/>
            <a:headEnd/>
            <a:tailEnd/>
          </a:ln>
        </p:spPr>
        <p:txBody>
          <a:bodyPr>
            <a:prstTxWarp prst="textNoShape">
              <a:avLst/>
            </a:prstTxWarp>
          </a:bodyPr>
          <a:lstStyle/>
          <a:p>
            <a:endParaRPr lang="en-US"/>
          </a:p>
        </p:txBody>
      </p:sp>
      <p:sp>
        <p:nvSpPr>
          <p:cNvPr id="7" name="Title 1"/>
          <p:cNvSpPr txBox="1">
            <a:spLocks/>
          </p:cNvSpPr>
          <p:nvPr/>
        </p:nvSpPr>
        <p:spPr>
          <a:xfrm>
            <a:off x="1032932" y="210611"/>
            <a:ext cx="6752835" cy="334962"/>
          </a:xfrm>
          <a:prstGeom prst="rect">
            <a:avLst/>
          </a:prstGeom>
        </p:spPr>
        <p:txBody>
          <a:bodyP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2800">
                <a:solidFill>
                  <a:srgbClr val="800000"/>
                </a:solidFill>
              </a:rPr>
              <a:t>SUSY benchmark points vs LHC</a:t>
            </a:r>
            <a:endParaRPr lang="en-US" sz="2800" dirty="0">
              <a:solidFill>
                <a:srgbClr val="800000"/>
              </a:solidFill>
            </a:endParaRPr>
          </a:p>
        </p:txBody>
      </p:sp>
      <p:sp>
        <p:nvSpPr>
          <p:cNvPr id="8" name="Slide Number Placeholder 7"/>
          <p:cNvSpPr>
            <a:spLocks noGrp="1"/>
          </p:cNvSpPr>
          <p:nvPr>
            <p:ph type="sldNum" sz="quarter" idx="12"/>
          </p:nvPr>
        </p:nvSpPr>
        <p:spPr/>
        <p:txBody>
          <a:bodyPr/>
          <a:lstStyle/>
          <a:p>
            <a:fld id="{AB3C1F1C-F708-3F4B-8ECB-6D467F0718B5}" type="slidenum">
              <a:rPr lang="en-US" smtClean="0"/>
              <a:pPr/>
              <a:t>35</a:t>
            </a:fld>
            <a:endParaRPr lang="en-US" dirty="0"/>
          </a:p>
        </p:txBody>
      </p:sp>
    </p:spTree>
    <p:extLst>
      <p:ext uri="{BB962C8B-B14F-4D97-AF65-F5344CB8AC3E}">
        <p14:creationId xmlns:p14="http://schemas.microsoft.com/office/powerpoint/2010/main" val="3574203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4000" y="6485466"/>
            <a:ext cx="1660144" cy="274927"/>
          </a:xfrm>
        </p:spPr>
        <p:txBody>
          <a:bodyPr/>
          <a:lstStyle/>
          <a:p>
            <a:r>
              <a:rPr lang="it-IT" dirty="0"/>
              <a:t>11 November 2022</a:t>
            </a:r>
            <a:endParaRPr lang="en-US" dirty="0"/>
          </a:p>
        </p:txBody>
      </p:sp>
      <p:sp>
        <p:nvSpPr>
          <p:cNvPr id="3" name="Footer Placeholder 2"/>
          <p:cNvSpPr>
            <a:spLocks noGrp="1"/>
          </p:cNvSpPr>
          <p:nvPr>
            <p:ph type="ftr" sz="quarter" idx="11"/>
          </p:nvPr>
        </p:nvSpPr>
        <p:spPr/>
        <p:txBody>
          <a:bodyPr/>
          <a:lstStyle/>
          <a:p>
            <a:r>
              <a:rPr lang="en-US"/>
              <a:t>S. Miscetti - @ Physics at High Intensity - LNF</a:t>
            </a:r>
            <a:endParaRPr lang="en-US" dirty="0"/>
          </a:p>
        </p:txBody>
      </p:sp>
      <p:sp>
        <p:nvSpPr>
          <p:cNvPr id="5" name="Rectangle 2"/>
          <p:cNvSpPr txBox="1">
            <a:spLocks noChangeArrowheads="1"/>
          </p:cNvSpPr>
          <p:nvPr/>
        </p:nvSpPr>
        <p:spPr>
          <a:xfrm>
            <a:off x="1278468" y="97606"/>
            <a:ext cx="6858000" cy="579727"/>
          </a:xfrm>
          <a:prstGeom prst="rect">
            <a:avLst/>
          </a:prstGeom>
        </p:spPr>
        <p:txBody>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2800" dirty="0">
                <a:solidFill>
                  <a:srgbClr val="800000"/>
                </a:solidFill>
              </a:rPr>
              <a:t>Other CLFV Predictions</a:t>
            </a:r>
          </a:p>
        </p:txBody>
      </p:sp>
      <p:sp>
        <p:nvSpPr>
          <p:cNvPr id="6" name="Rectangle 3"/>
          <p:cNvSpPr txBox="1">
            <a:spLocks noChangeArrowheads="1"/>
          </p:cNvSpPr>
          <p:nvPr/>
        </p:nvSpPr>
        <p:spPr>
          <a:xfrm>
            <a:off x="952499" y="5689071"/>
            <a:ext cx="7239000" cy="914400"/>
          </a:xfrm>
          <a:prstGeom prst="rect">
            <a:avLst/>
          </a:prstGeom>
        </p:spPr>
        <p:txBody>
          <a:bodyPr/>
          <a:lstStyle>
            <a:lvl1pPr marL="228600" indent="-2286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685800" indent="-228600" algn="l" defTabSz="457200" rtl="0" eaLnBrk="1" latinLnBrk="0" hangingPunct="1">
              <a:spcBef>
                <a:spcPct val="20000"/>
              </a:spcBef>
              <a:buFont typeface="Wingdings" charset="2"/>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Courier New"/>
              <a:buChar char="o"/>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b="1" dirty="0">
                <a:solidFill>
                  <a:srgbClr val="0000FF"/>
                </a:solidFill>
              </a:rPr>
              <a:t>Relative rates are model dependent</a:t>
            </a:r>
          </a:p>
          <a:p>
            <a:pPr algn="ctr"/>
            <a:r>
              <a:rPr lang="en-US" sz="1800" b="1" dirty="0">
                <a:solidFill>
                  <a:srgbClr val="F94848"/>
                </a:solidFill>
              </a:rPr>
              <a:t>Measure ratios to pin-down theory details</a:t>
            </a:r>
          </a:p>
        </p:txBody>
      </p:sp>
      <p:pic>
        <p:nvPicPr>
          <p:cNvPr id="7" name="Picture 6" descr="BlankeBurasRatios-2009.jpg"/>
          <p:cNvPicPr>
            <a:picLocks noChangeAspect="1"/>
          </p:cNvPicPr>
          <p:nvPr/>
        </p:nvPicPr>
        <p:blipFill rotWithShape="1">
          <a:blip r:embed="rId2"/>
          <a:srcRect t="7733" r="1159"/>
          <a:stretch/>
        </p:blipFill>
        <p:spPr>
          <a:xfrm>
            <a:off x="918633" y="846610"/>
            <a:ext cx="7155104" cy="4737100"/>
          </a:xfrm>
          <a:prstGeom prst="rect">
            <a:avLst/>
          </a:prstGeom>
        </p:spPr>
      </p:pic>
      <p:sp>
        <p:nvSpPr>
          <p:cNvPr id="8" name="TextBox 7"/>
          <p:cNvSpPr txBox="1"/>
          <p:nvPr/>
        </p:nvSpPr>
        <p:spPr>
          <a:xfrm>
            <a:off x="1354668" y="677333"/>
            <a:ext cx="5934696" cy="338554"/>
          </a:xfrm>
          <a:prstGeom prst="rect">
            <a:avLst/>
          </a:prstGeom>
          <a:noFill/>
        </p:spPr>
        <p:txBody>
          <a:bodyPr wrap="square" rtlCol="0">
            <a:spAutoFit/>
          </a:bodyPr>
          <a:lstStyle/>
          <a:p>
            <a:pPr algn="ctr"/>
            <a:r>
              <a:rPr lang="en-US" sz="1600" b="1" dirty="0" err="1"/>
              <a:t>M.Blanke</a:t>
            </a:r>
            <a:r>
              <a:rPr lang="en-US" sz="1600" b="1" dirty="0"/>
              <a:t>, </a:t>
            </a:r>
            <a:r>
              <a:rPr lang="en-US" sz="1600" b="1" dirty="0" err="1"/>
              <a:t>A.J.Buras</a:t>
            </a:r>
            <a:r>
              <a:rPr lang="en-US" sz="1600" b="1" dirty="0"/>
              <a:t>, </a:t>
            </a:r>
            <a:r>
              <a:rPr lang="en-US" sz="1600" b="1" dirty="0" err="1"/>
              <a:t>B.Duling</a:t>
            </a:r>
            <a:r>
              <a:rPr lang="en-US" sz="1600" b="1" dirty="0"/>
              <a:t>, </a:t>
            </a:r>
            <a:r>
              <a:rPr lang="en-US" sz="1600" b="1" dirty="0" err="1"/>
              <a:t>S.Recksiegel</a:t>
            </a:r>
            <a:r>
              <a:rPr lang="en-US" sz="1600" b="1" dirty="0"/>
              <a:t>, </a:t>
            </a:r>
            <a:r>
              <a:rPr lang="en-US" sz="1600" b="1" dirty="0" err="1"/>
              <a:t>C.Tarantino</a:t>
            </a:r>
            <a:endParaRPr lang="en-US" sz="1600" b="1" dirty="0"/>
          </a:p>
        </p:txBody>
      </p:sp>
      <p:sp>
        <p:nvSpPr>
          <p:cNvPr id="9" name="Text Box 352"/>
          <p:cNvSpPr txBox="1">
            <a:spLocks noChangeArrowheads="1"/>
          </p:cNvSpPr>
          <p:nvPr/>
        </p:nvSpPr>
        <p:spPr bwMode="auto">
          <a:xfrm rot="5400000">
            <a:off x="6342504" y="2574364"/>
            <a:ext cx="2720617" cy="369332"/>
          </a:xfrm>
          <a:prstGeom prst="rect">
            <a:avLst/>
          </a:prstGeom>
          <a:noFill/>
          <a:ln w="9525">
            <a:noFill/>
            <a:miter lim="800000"/>
            <a:headEnd/>
            <a:tailEnd/>
          </a:ln>
        </p:spPr>
        <p:txBody>
          <a:bodyPr wrap="none">
            <a:prstTxWarp prst="textNoShape">
              <a:avLst/>
            </a:prstTxWarp>
            <a:spAutoFit/>
          </a:bodyPr>
          <a:lstStyle/>
          <a:p>
            <a:r>
              <a:rPr lang="en-US" dirty="0"/>
              <a:t>arXiv:0909.5454v2[hep-ph</a:t>
            </a:r>
            <a:r>
              <a:rPr lang="en-US" sz="1200" dirty="0"/>
              <a:t>]</a:t>
            </a:r>
          </a:p>
        </p:txBody>
      </p:sp>
      <p:sp>
        <p:nvSpPr>
          <p:cNvPr id="4" name="Slide Number Placeholder 3"/>
          <p:cNvSpPr>
            <a:spLocks noGrp="1"/>
          </p:cNvSpPr>
          <p:nvPr>
            <p:ph type="sldNum" sz="quarter" idx="12"/>
          </p:nvPr>
        </p:nvSpPr>
        <p:spPr/>
        <p:txBody>
          <a:bodyPr/>
          <a:lstStyle/>
          <a:p>
            <a:fld id="{AB3C1F1C-F708-3F4B-8ECB-6D467F0718B5}" type="slidenum">
              <a:rPr lang="en-US" smtClean="0"/>
              <a:pPr/>
              <a:t>36</a:t>
            </a:fld>
            <a:endParaRPr lang="en-US" dirty="0"/>
          </a:p>
        </p:txBody>
      </p:sp>
    </p:spTree>
    <p:extLst>
      <p:ext uri="{BB962C8B-B14F-4D97-AF65-F5344CB8AC3E}">
        <p14:creationId xmlns:p14="http://schemas.microsoft.com/office/powerpoint/2010/main" val="2566259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57705"/>
            <a:ext cx="6752835" cy="334962"/>
          </a:xfrm>
        </p:spPr>
        <p:txBody>
          <a:bodyPr>
            <a:noAutofit/>
          </a:bodyPr>
          <a:lstStyle/>
          <a:p>
            <a:r>
              <a:rPr lang="en-US" sz="2800" dirty="0">
                <a:solidFill>
                  <a:srgbClr val="800000"/>
                </a:solidFill>
              </a:rPr>
              <a:t>MU2E </a:t>
            </a:r>
            <a:r>
              <a:rPr lang="en-US" sz="2800" dirty="0" err="1">
                <a:solidFill>
                  <a:srgbClr val="800000"/>
                </a:solidFill>
              </a:rPr>
              <a:t>vs</a:t>
            </a:r>
            <a:r>
              <a:rPr lang="en-US" sz="2800" dirty="0">
                <a:solidFill>
                  <a:srgbClr val="800000"/>
                </a:solidFill>
              </a:rPr>
              <a:t> MEG-upgrade</a:t>
            </a:r>
          </a:p>
        </p:txBody>
      </p:sp>
      <p:pic>
        <p:nvPicPr>
          <p:cNvPr id="6" name="Content Placeholder 5"/>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3199" r="117" b="33959"/>
          <a:stretch/>
        </p:blipFill>
        <p:spPr>
          <a:xfrm>
            <a:off x="0" y="1105605"/>
            <a:ext cx="9296400" cy="3809456"/>
          </a:xfrm>
        </p:spPr>
      </p:pic>
      <p:sp>
        <p:nvSpPr>
          <p:cNvPr id="4" name="Date Placeholder 3"/>
          <p:cNvSpPr>
            <a:spLocks noGrp="1"/>
          </p:cNvSpPr>
          <p:nvPr>
            <p:ph type="dt" sz="half" idx="10"/>
          </p:nvPr>
        </p:nvSpPr>
        <p:spPr>
          <a:xfrm>
            <a:off x="254000" y="6485467"/>
            <a:ext cx="1794256" cy="236008"/>
          </a:xfrm>
        </p:spPr>
        <p:txBody>
          <a:bodyPr/>
          <a:lstStyle/>
          <a:p>
            <a:r>
              <a:rPr lang="it-IT" dirty="0"/>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8" name="TextBox 7"/>
          <p:cNvSpPr txBox="1"/>
          <p:nvPr/>
        </p:nvSpPr>
        <p:spPr>
          <a:xfrm>
            <a:off x="546098" y="5047565"/>
            <a:ext cx="3852337" cy="923330"/>
          </a:xfrm>
          <a:prstGeom prst="rect">
            <a:avLst/>
          </a:prstGeom>
          <a:noFill/>
        </p:spPr>
        <p:txBody>
          <a:bodyPr wrap="none" rtlCol="0">
            <a:spAutoFit/>
          </a:bodyPr>
          <a:lstStyle/>
          <a:p>
            <a:pPr marL="285750" indent="-285750">
              <a:buFontTx/>
              <a:buChar char="-"/>
            </a:pPr>
            <a:r>
              <a:rPr lang="en-US" dirty="0"/>
              <a:t>Yellow line, limit by SINDRUM-II</a:t>
            </a:r>
          </a:p>
          <a:p>
            <a:pPr marL="285750" indent="-285750">
              <a:buFontTx/>
              <a:buChar char="-"/>
            </a:pPr>
            <a:r>
              <a:rPr lang="en-US" dirty="0" err="1"/>
              <a:t>Grenn</a:t>
            </a:r>
            <a:r>
              <a:rPr lang="en-US" dirty="0"/>
              <a:t> lines, MEG and MEG-upgrade</a:t>
            </a:r>
          </a:p>
          <a:p>
            <a:pPr marL="285750" indent="-285750">
              <a:buFontTx/>
              <a:buChar char="-"/>
            </a:pPr>
            <a:r>
              <a:rPr lang="en-US" dirty="0"/>
              <a:t>Mu2e covers all parameter space</a:t>
            </a:r>
          </a:p>
        </p:txBody>
      </p:sp>
      <p:sp>
        <p:nvSpPr>
          <p:cNvPr id="9" name="TextBox 8"/>
          <p:cNvSpPr txBox="1"/>
          <p:nvPr/>
        </p:nvSpPr>
        <p:spPr>
          <a:xfrm>
            <a:off x="5659964" y="5189097"/>
            <a:ext cx="2852063" cy="646331"/>
          </a:xfrm>
          <a:prstGeom prst="rect">
            <a:avLst/>
          </a:prstGeom>
          <a:noFill/>
        </p:spPr>
        <p:txBody>
          <a:bodyPr wrap="none" rtlCol="0">
            <a:spAutoFit/>
          </a:bodyPr>
          <a:lstStyle/>
          <a:p>
            <a:pPr marL="285750" indent="-285750">
              <a:buFontTx/>
              <a:buChar char="-"/>
            </a:pPr>
            <a:r>
              <a:rPr lang="en-US" dirty="0"/>
              <a:t>Red line </a:t>
            </a:r>
            <a:r>
              <a:rPr lang="en-US" dirty="0">
                <a:sym typeface="Wingdings"/>
              </a:rPr>
              <a:t> MEG-upgrade</a:t>
            </a:r>
          </a:p>
          <a:p>
            <a:pPr marL="285750" indent="-285750">
              <a:buFontTx/>
              <a:buChar char="-"/>
            </a:pPr>
            <a:r>
              <a:rPr lang="en-US" dirty="0">
                <a:sym typeface="Wingdings"/>
              </a:rPr>
              <a:t>Blue line  MU2E</a:t>
            </a:r>
          </a:p>
        </p:txBody>
      </p:sp>
      <p:sp>
        <p:nvSpPr>
          <p:cNvPr id="10" name="Slide Number Placeholder 9"/>
          <p:cNvSpPr>
            <a:spLocks noGrp="1"/>
          </p:cNvSpPr>
          <p:nvPr>
            <p:ph type="sldNum" sz="quarter" idx="12"/>
          </p:nvPr>
        </p:nvSpPr>
        <p:spPr/>
        <p:txBody>
          <a:bodyPr/>
          <a:lstStyle/>
          <a:p>
            <a:fld id="{AB3C1F1C-F708-3F4B-8ECB-6D467F0718B5}" type="slidenum">
              <a:rPr lang="en-US" smtClean="0"/>
              <a:pPr/>
              <a:t>37</a:t>
            </a:fld>
            <a:endParaRPr lang="en-US" dirty="0"/>
          </a:p>
        </p:txBody>
      </p:sp>
    </p:spTree>
    <p:extLst>
      <p:ext uri="{BB962C8B-B14F-4D97-AF65-F5344CB8AC3E}">
        <p14:creationId xmlns:p14="http://schemas.microsoft.com/office/powerpoint/2010/main" val="2892388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223839"/>
            <a:ext cx="6752835" cy="334962"/>
          </a:xfrm>
        </p:spPr>
        <p:txBody>
          <a:bodyPr>
            <a:noAutofit/>
          </a:bodyPr>
          <a:lstStyle/>
          <a:p>
            <a:r>
              <a:rPr lang="en-US" sz="2800" dirty="0">
                <a:solidFill>
                  <a:srgbClr val="800000"/>
                </a:solidFill>
              </a:rPr>
              <a:t>Extinction monitor</a:t>
            </a:r>
          </a:p>
        </p:txBody>
      </p:sp>
      <p:sp>
        <p:nvSpPr>
          <p:cNvPr id="4" name="Date Placeholder 3"/>
          <p:cNvSpPr>
            <a:spLocks noGrp="1"/>
          </p:cNvSpPr>
          <p:nvPr>
            <p:ph type="dt" sz="half" idx="10"/>
          </p:nvPr>
        </p:nvSpPr>
        <p:spPr>
          <a:xfrm>
            <a:off x="254000" y="6485467"/>
            <a:ext cx="1635760" cy="236008"/>
          </a:xfrm>
        </p:spPr>
        <p:txBody>
          <a:bodyPr/>
          <a:lstStyle/>
          <a:p>
            <a:r>
              <a:rPr lang="it-IT" dirty="0"/>
              <a:t>11 November 2022</a:t>
            </a:r>
            <a:endParaRPr lang="en-US" dirty="0"/>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pic>
        <p:nvPicPr>
          <p:cNvPr id="22" name="Picture 21"/>
          <p:cNvPicPr>
            <a:picLocks noChangeAspect="1"/>
          </p:cNvPicPr>
          <p:nvPr/>
        </p:nvPicPr>
        <p:blipFill rotWithShape="1">
          <a:blip r:embed="rId2" cstate="email">
            <a:extLst>
              <a:ext uri="{28A0092B-C50C-407E-A947-70E740481C1C}">
                <a14:useLocalDpi xmlns:a14="http://schemas.microsoft.com/office/drawing/2010/main"/>
              </a:ext>
            </a:extLst>
          </a:blip>
          <a:srcRect t="4838" b="7504"/>
          <a:stretch/>
        </p:blipFill>
        <p:spPr>
          <a:xfrm>
            <a:off x="1" y="884448"/>
            <a:ext cx="8152108" cy="4574237"/>
          </a:xfrm>
          <a:prstGeom prst="rect">
            <a:avLst/>
          </a:prstGeom>
        </p:spPr>
      </p:pic>
      <p:sp>
        <p:nvSpPr>
          <p:cNvPr id="3" name="Slide Number Placeholder 2"/>
          <p:cNvSpPr>
            <a:spLocks noGrp="1"/>
          </p:cNvSpPr>
          <p:nvPr>
            <p:ph type="sldNum" sz="quarter" idx="12"/>
          </p:nvPr>
        </p:nvSpPr>
        <p:spPr/>
        <p:txBody>
          <a:bodyPr/>
          <a:lstStyle/>
          <a:p>
            <a:fld id="{AB3C1F1C-F708-3F4B-8ECB-6D467F0718B5}" type="slidenum">
              <a:rPr lang="en-US" smtClean="0"/>
              <a:pPr/>
              <a:t>38</a:t>
            </a:fld>
            <a:endParaRPr lang="en-US" dirty="0"/>
          </a:p>
        </p:txBody>
      </p:sp>
      <p:pic>
        <p:nvPicPr>
          <p:cNvPr id="6" name="Picture 5">
            <a:extLst>
              <a:ext uri="{FF2B5EF4-FFF2-40B4-BE49-F238E27FC236}">
                <a16:creationId xmlns:a16="http://schemas.microsoft.com/office/drawing/2014/main" id="{E03D81DA-461B-054C-8A44-06C1443F9DE8}"/>
              </a:ext>
            </a:extLst>
          </p:cNvPr>
          <p:cNvPicPr>
            <a:picLocks noChangeAspect="1"/>
          </p:cNvPicPr>
          <p:nvPr/>
        </p:nvPicPr>
        <p:blipFill>
          <a:blip r:embed="rId3"/>
          <a:stretch>
            <a:fillRect/>
          </a:stretch>
        </p:blipFill>
        <p:spPr>
          <a:xfrm>
            <a:off x="6123825" y="4743391"/>
            <a:ext cx="2873813" cy="2081881"/>
          </a:xfrm>
          <a:prstGeom prst="rect">
            <a:avLst/>
          </a:prstGeom>
          <a:ln>
            <a:solidFill>
              <a:srgbClr val="C00000"/>
            </a:solidFill>
          </a:ln>
        </p:spPr>
      </p:pic>
    </p:spTree>
    <p:extLst>
      <p:ext uri="{BB962C8B-B14F-4D97-AF65-F5344CB8AC3E}">
        <p14:creationId xmlns:p14="http://schemas.microsoft.com/office/powerpoint/2010/main" val="159462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2E68A48-7B66-7473-687A-F5C4F2ABA5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060" t="6715" r="1972" b="8071"/>
          <a:stretch/>
        </p:blipFill>
        <p:spPr>
          <a:xfrm>
            <a:off x="3414642" y="1810332"/>
            <a:ext cx="5167067" cy="4675136"/>
          </a:xfrm>
          <a:prstGeom prst="rect">
            <a:avLst/>
          </a:prstGeom>
        </p:spPr>
      </p:pic>
      <p:sp>
        <p:nvSpPr>
          <p:cNvPr id="2" name="Title 1"/>
          <p:cNvSpPr>
            <a:spLocks noGrp="1"/>
          </p:cNvSpPr>
          <p:nvPr>
            <p:ph type="title"/>
          </p:nvPr>
        </p:nvSpPr>
        <p:spPr>
          <a:xfrm>
            <a:off x="1015378" y="141023"/>
            <a:ext cx="6752835" cy="334962"/>
          </a:xfrm>
        </p:spPr>
        <p:txBody>
          <a:bodyPr>
            <a:normAutofit fontScale="90000"/>
          </a:bodyPr>
          <a:lstStyle/>
          <a:p>
            <a:r>
              <a:rPr lang="en-US" dirty="0">
                <a:solidFill>
                  <a:srgbClr val="800000"/>
                </a:solidFill>
              </a:rPr>
              <a:t>CLFV processes in muon sector-II</a:t>
            </a:r>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7" name="TextBox 6"/>
          <p:cNvSpPr txBox="1"/>
          <p:nvPr/>
        </p:nvSpPr>
        <p:spPr>
          <a:xfrm>
            <a:off x="541868" y="718656"/>
            <a:ext cx="8602132" cy="1115690"/>
          </a:xfrm>
          <a:prstGeom prst="rect">
            <a:avLst/>
          </a:prstGeom>
          <a:noFill/>
        </p:spPr>
        <p:txBody>
          <a:bodyPr wrap="square" rtlCol="0">
            <a:spAutoFit/>
          </a:bodyPr>
          <a:lstStyle/>
          <a:p>
            <a:pPr marL="285750" indent="-285750">
              <a:spcBef>
                <a:spcPts val="1200"/>
              </a:spcBef>
              <a:buFont typeface="Wingdings" pitchFamily="2" charset="2"/>
              <a:buChar char="ü"/>
            </a:pPr>
            <a:r>
              <a:rPr lang="en-US" sz="1600" dirty="0">
                <a:latin typeface="Arial"/>
                <a:cs typeface="Arial"/>
              </a:rPr>
              <a:t>Most promising CLFV measurements are based on muons:</a:t>
            </a:r>
          </a:p>
          <a:p>
            <a:pPr lvl="1" algn="just">
              <a:spcAft>
                <a:spcPts val="300"/>
              </a:spcAft>
              <a:buClr>
                <a:schemeClr val="tx1"/>
              </a:buClr>
            </a:pPr>
            <a:r>
              <a:rPr lang="en-US" sz="1600" dirty="0">
                <a:solidFill>
                  <a:srgbClr val="990000"/>
                </a:solidFill>
                <a:latin typeface="Arial"/>
                <a:cs typeface="Arial"/>
              </a:rPr>
              <a:t>	clean topologies,  sensitive to many NP models </a:t>
            </a:r>
            <a:r>
              <a:rPr lang="en-US" sz="1600" b="1" dirty="0">
                <a:solidFill>
                  <a:srgbClr val="990000"/>
                </a:solidFill>
                <a:latin typeface="Arial"/>
                <a:cs typeface="Arial"/>
              </a:rPr>
              <a:t>+ LARGE RATES</a:t>
            </a:r>
          </a:p>
          <a:p>
            <a:pPr marL="285750" indent="-285750" algn="just">
              <a:spcAft>
                <a:spcPts val="300"/>
              </a:spcAft>
              <a:buClr>
                <a:schemeClr val="tx1"/>
              </a:buClr>
              <a:buFont typeface="Wingdings" pitchFamily="2" charset="2"/>
              <a:buChar char="ü"/>
            </a:pPr>
            <a:r>
              <a:rPr lang="en-US" sz="1600" dirty="0">
                <a:solidFill>
                  <a:srgbClr val="000000"/>
                </a:solidFill>
                <a:latin typeface="Arial" charset="0"/>
                <a:ea typeface="Arial" charset="0"/>
                <a:cs typeface="Arial" charset="0"/>
              </a:rPr>
              <a:t>CLFV@Mu2e (FNAL) /COMET (Japan): coherent </a:t>
            </a:r>
            <a:r>
              <a:rPr lang="en-US" sz="1600" dirty="0">
                <a:solidFill>
                  <a:srgbClr val="000000"/>
                </a:solidFill>
                <a:latin typeface="Arial"/>
                <a:cs typeface="Arial"/>
              </a:rPr>
              <a:t>neutrino-less </a:t>
            </a:r>
            <a:r>
              <a:rPr lang="en-US" sz="1600" dirty="0">
                <a:solidFill>
                  <a:srgbClr val="990000"/>
                </a:solidFill>
                <a:latin typeface="Arial"/>
                <a:cs typeface="Arial"/>
              </a:rPr>
              <a:t>conversion of a </a:t>
            </a:r>
            <a:r>
              <a:rPr lang="en-US" sz="1600" dirty="0">
                <a:solidFill>
                  <a:srgbClr val="990000"/>
                </a:solidFill>
                <a:latin typeface="Arial" charset="0"/>
                <a:ea typeface="Arial" charset="0"/>
                <a:cs typeface="Arial" charset="0"/>
              </a:rPr>
              <a:t>muon </a:t>
            </a:r>
            <a:r>
              <a:rPr lang="en-US" sz="1600" dirty="0">
                <a:solidFill>
                  <a:srgbClr val="990000"/>
                </a:solidFill>
                <a:latin typeface="Arial"/>
                <a:cs typeface="Arial"/>
              </a:rPr>
              <a:t>to an electron in the field of  a nucleus</a:t>
            </a:r>
            <a:r>
              <a:rPr lang="en-US" sz="1600" dirty="0">
                <a:solidFill>
                  <a:srgbClr val="000000"/>
                </a:solidFill>
                <a:latin typeface="Arial"/>
                <a:cs typeface="Arial"/>
              </a:rPr>
              <a:t>, </a:t>
            </a:r>
            <a:r>
              <a:rPr lang="en-US" sz="1600" dirty="0">
                <a:latin typeface="Arial"/>
                <a:cs typeface="Arial"/>
              </a:rPr>
              <a:t>similar but complementary to </a:t>
            </a:r>
            <a:r>
              <a:rPr lang="en-US" sz="1600" dirty="0" err="1">
                <a:latin typeface="Arial"/>
                <a:cs typeface="Arial"/>
              </a:rPr>
              <a:t>μ</a:t>
            </a:r>
            <a:r>
              <a:rPr lang="en-US" sz="1600" dirty="0">
                <a:latin typeface="Arial"/>
                <a:cs typeface="Arial"/>
                <a:sym typeface="Wingdings"/>
              </a:rPr>
              <a:t></a:t>
            </a:r>
            <a:r>
              <a:rPr lang="en-US" sz="1600" dirty="0">
                <a:latin typeface="Arial"/>
                <a:cs typeface="Arial"/>
              </a:rPr>
              <a:t> </a:t>
            </a:r>
            <a:r>
              <a:rPr lang="en-US" sz="1600" dirty="0" err="1">
                <a:latin typeface="Arial"/>
                <a:cs typeface="Arial"/>
              </a:rPr>
              <a:t>eγ</a:t>
            </a:r>
            <a:r>
              <a:rPr lang="en-US" sz="1600" dirty="0">
                <a:latin typeface="Arial"/>
                <a:cs typeface="Arial"/>
              </a:rPr>
              <a:t> and </a:t>
            </a:r>
            <a:r>
              <a:rPr lang="en-US" sz="1600" dirty="0" err="1">
                <a:latin typeface="Arial"/>
                <a:cs typeface="Arial"/>
              </a:rPr>
              <a:t>μ</a:t>
            </a:r>
            <a:r>
              <a:rPr lang="en-US" sz="1600" dirty="0">
                <a:latin typeface="Arial"/>
                <a:cs typeface="Arial"/>
              </a:rPr>
              <a:t> </a:t>
            </a:r>
            <a:r>
              <a:rPr lang="en-US" sz="1600" dirty="0">
                <a:latin typeface="Arial"/>
                <a:cs typeface="Arial"/>
                <a:sym typeface="Wingdings"/>
              </a:rPr>
              <a:t> </a:t>
            </a:r>
            <a:r>
              <a:rPr lang="en-US" sz="1600" dirty="0" err="1">
                <a:latin typeface="Arial"/>
                <a:cs typeface="Arial"/>
                <a:sym typeface="Wingdings"/>
              </a:rPr>
              <a:t>ee</a:t>
            </a:r>
            <a:r>
              <a:rPr lang="en-US" sz="1600" dirty="0" err="1">
                <a:latin typeface="Arial"/>
                <a:cs typeface="Arial"/>
              </a:rPr>
              <a:t>e</a:t>
            </a:r>
            <a:endParaRPr lang="en-US" sz="1600" dirty="0">
              <a:latin typeface="Arial"/>
              <a:cs typeface="Arial"/>
            </a:endParaRPr>
          </a:p>
        </p:txBody>
      </p:sp>
      <p:sp>
        <p:nvSpPr>
          <p:cNvPr id="34" name="Date Placeholder 3"/>
          <p:cNvSpPr>
            <a:spLocks noGrp="1"/>
          </p:cNvSpPr>
          <p:nvPr>
            <p:ph type="dt" sz="half" idx="10"/>
          </p:nvPr>
        </p:nvSpPr>
        <p:spPr>
          <a:xfrm>
            <a:off x="254000" y="6485467"/>
            <a:ext cx="1641618" cy="231510"/>
          </a:xfrm>
        </p:spPr>
        <p:txBody>
          <a:bodyPr/>
          <a:lstStyle/>
          <a:p>
            <a:r>
              <a:rPr lang="it-IT"/>
              <a:t>11 November 2022</a:t>
            </a:r>
            <a:endParaRPr lang="en-US" dirty="0"/>
          </a:p>
        </p:txBody>
      </p:sp>
      <p:sp>
        <p:nvSpPr>
          <p:cNvPr id="4" name="Slide Number Placeholder 3"/>
          <p:cNvSpPr>
            <a:spLocks noGrp="1"/>
          </p:cNvSpPr>
          <p:nvPr>
            <p:ph type="sldNum" sz="quarter" idx="12"/>
          </p:nvPr>
        </p:nvSpPr>
        <p:spPr/>
        <p:txBody>
          <a:bodyPr/>
          <a:lstStyle/>
          <a:p>
            <a:fld id="{AB3C1F1C-F708-3F4B-8ECB-6D467F0718B5}" type="slidenum">
              <a:rPr lang="en-US" smtClean="0"/>
              <a:pPr/>
              <a:t>3</a:t>
            </a:fld>
            <a:endParaRPr lang="en-US" dirty="0"/>
          </a:p>
        </p:txBody>
      </p:sp>
      <p:sp>
        <p:nvSpPr>
          <p:cNvPr id="12" name="TextBox 11">
            <a:extLst>
              <a:ext uri="{FF2B5EF4-FFF2-40B4-BE49-F238E27FC236}">
                <a16:creationId xmlns:a16="http://schemas.microsoft.com/office/drawing/2014/main" id="{6E653D3C-E03F-AFCD-9FDA-51ED32D525BB}"/>
              </a:ext>
            </a:extLst>
          </p:cNvPr>
          <p:cNvSpPr txBox="1"/>
          <p:nvPr/>
        </p:nvSpPr>
        <p:spPr>
          <a:xfrm>
            <a:off x="1108390" y="5420612"/>
            <a:ext cx="1641618" cy="646331"/>
          </a:xfrm>
          <a:prstGeom prst="rect">
            <a:avLst/>
          </a:prstGeom>
          <a:noFill/>
        </p:spPr>
        <p:txBody>
          <a:bodyPr wrap="square" rtlCol="0">
            <a:spAutoFit/>
          </a:bodyPr>
          <a:lstStyle/>
          <a:p>
            <a:r>
              <a:rPr lang="en-IT" sz="1200" dirty="0"/>
              <a:t>Large effects</a:t>
            </a:r>
          </a:p>
          <a:p>
            <a:r>
              <a:rPr lang="en-IT" sz="1200" dirty="0"/>
              <a:t>Visible but small</a:t>
            </a:r>
          </a:p>
          <a:p>
            <a:r>
              <a:rPr lang="en-IT" sz="1200" dirty="0"/>
              <a:t>No sizeable effect</a:t>
            </a:r>
          </a:p>
        </p:txBody>
      </p:sp>
      <p:sp>
        <p:nvSpPr>
          <p:cNvPr id="13" name="TextBox 12">
            <a:extLst>
              <a:ext uri="{FF2B5EF4-FFF2-40B4-BE49-F238E27FC236}">
                <a16:creationId xmlns:a16="http://schemas.microsoft.com/office/drawing/2014/main" id="{EB091CEF-29B6-CDA3-F35B-19AB85489024}"/>
              </a:ext>
            </a:extLst>
          </p:cNvPr>
          <p:cNvSpPr txBox="1"/>
          <p:nvPr/>
        </p:nvSpPr>
        <p:spPr>
          <a:xfrm>
            <a:off x="460373" y="5420946"/>
            <a:ext cx="569387" cy="646331"/>
          </a:xfrm>
          <a:prstGeom prst="rect">
            <a:avLst/>
          </a:prstGeom>
          <a:noFill/>
        </p:spPr>
        <p:txBody>
          <a:bodyPr wrap="none" rtlCol="0">
            <a:spAutoFit/>
          </a:bodyPr>
          <a:lstStyle/>
          <a:p>
            <a:pPr algn="ctr"/>
            <a:r>
              <a:rPr lang="en-IT" sz="1200" dirty="0">
                <a:solidFill>
                  <a:srgbClr val="FF0000"/>
                </a:solidFill>
              </a:rPr>
              <a:t>★★★</a:t>
            </a:r>
          </a:p>
          <a:p>
            <a:pPr algn="ctr"/>
            <a:r>
              <a:rPr lang="en-IT" sz="1200" dirty="0">
                <a:solidFill>
                  <a:srgbClr val="0432FF"/>
                </a:solidFill>
              </a:rPr>
              <a:t>★★</a:t>
            </a:r>
          </a:p>
          <a:p>
            <a:pPr algn="ctr"/>
            <a:r>
              <a:rPr lang="en-IT" sz="1200" dirty="0"/>
              <a:t>★</a:t>
            </a:r>
          </a:p>
        </p:txBody>
      </p:sp>
      <p:sp>
        <p:nvSpPr>
          <p:cNvPr id="14" name="Rectangle 13">
            <a:extLst>
              <a:ext uri="{FF2B5EF4-FFF2-40B4-BE49-F238E27FC236}">
                <a16:creationId xmlns:a16="http://schemas.microsoft.com/office/drawing/2014/main" id="{CC24787B-2BE9-7AF0-A370-385A5BFFE6E0}"/>
              </a:ext>
            </a:extLst>
          </p:cNvPr>
          <p:cNvSpPr/>
          <p:nvPr/>
        </p:nvSpPr>
        <p:spPr>
          <a:xfrm>
            <a:off x="3388138" y="4867079"/>
            <a:ext cx="5167067" cy="791968"/>
          </a:xfrm>
          <a:prstGeom prst="rect">
            <a:avLst/>
          </a:prstGeom>
          <a:solidFill>
            <a:srgbClr val="FFC000">
              <a:alpha val="4001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6" name="Picture 15">
            <a:extLst>
              <a:ext uri="{FF2B5EF4-FFF2-40B4-BE49-F238E27FC236}">
                <a16:creationId xmlns:a16="http://schemas.microsoft.com/office/drawing/2014/main" id="{BFCC952B-12A4-A77E-7962-1B4DB6C57F5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015" t="1583" r="54949" b="92850"/>
          <a:stretch/>
        </p:blipFill>
        <p:spPr>
          <a:xfrm>
            <a:off x="254000" y="3088481"/>
            <a:ext cx="2293261" cy="411908"/>
          </a:xfrm>
          <a:prstGeom prst="rect">
            <a:avLst/>
          </a:prstGeom>
        </p:spPr>
      </p:pic>
      <p:pic>
        <p:nvPicPr>
          <p:cNvPr id="17" name="Picture 16">
            <a:extLst>
              <a:ext uri="{FF2B5EF4-FFF2-40B4-BE49-F238E27FC236}">
                <a16:creationId xmlns:a16="http://schemas.microsoft.com/office/drawing/2014/main" id="{1041BC21-618A-672D-CD4E-5EE12387F3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4830" t="352" r="6453" b="92492"/>
          <a:stretch/>
        </p:blipFill>
        <p:spPr>
          <a:xfrm>
            <a:off x="285288" y="2743065"/>
            <a:ext cx="2595958" cy="392606"/>
          </a:xfrm>
          <a:prstGeom prst="rect">
            <a:avLst/>
          </a:prstGeom>
        </p:spPr>
      </p:pic>
      <p:sp>
        <p:nvSpPr>
          <p:cNvPr id="3" name="TextBox 2">
            <a:extLst>
              <a:ext uri="{FF2B5EF4-FFF2-40B4-BE49-F238E27FC236}">
                <a16:creationId xmlns:a16="http://schemas.microsoft.com/office/drawing/2014/main" id="{51E6EA6C-5937-6068-3DED-96F14DE05C20}"/>
              </a:ext>
            </a:extLst>
          </p:cNvPr>
          <p:cNvSpPr txBox="1"/>
          <p:nvPr/>
        </p:nvSpPr>
        <p:spPr>
          <a:xfrm>
            <a:off x="349246" y="3763617"/>
            <a:ext cx="2472215" cy="1200329"/>
          </a:xfrm>
          <a:prstGeom prst="rect">
            <a:avLst/>
          </a:prstGeom>
          <a:noFill/>
        </p:spPr>
        <p:txBody>
          <a:bodyPr wrap="none" rtlCol="0">
            <a:spAutoFit/>
          </a:bodyPr>
          <a:lstStyle/>
          <a:p>
            <a:r>
              <a:rPr lang="en-IT" dirty="0"/>
              <a:t>Table of many SUSY</a:t>
            </a:r>
          </a:p>
          <a:p>
            <a:r>
              <a:rPr lang="en-IT" dirty="0"/>
              <a:t>and not SUSY models</a:t>
            </a:r>
          </a:p>
          <a:p>
            <a:r>
              <a:rPr lang="en-IT" dirty="0"/>
              <a:t>to express “potentiality”</a:t>
            </a:r>
          </a:p>
          <a:p>
            <a:r>
              <a:rPr lang="en-GB" dirty="0"/>
              <a:t>O</a:t>
            </a:r>
            <a:r>
              <a:rPr lang="en-IT" dirty="0"/>
              <a:t>f observe new physics</a:t>
            </a:r>
          </a:p>
        </p:txBody>
      </p:sp>
    </p:spTree>
    <p:extLst>
      <p:ext uri="{BB962C8B-B14F-4D97-AF65-F5344CB8AC3E}">
        <p14:creationId xmlns:p14="http://schemas.microsoft.com/office/powerpoint/2010/main" val="3574085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378" y="141023"/>
            <a:ext cx="6752835" cy="334962"/>
          </a:xfrm>
        </p:spPr>
        <p:txBody>
          <a:bodyPr>
            <a:normAutofit fontScale="90000"/>
          </a:bodyPr>
          <a:lstStyle/>
          <a:p>
            <a:r>
              <a:rPr lang="en-US" dirty="0">
                <a:solidFill>
                  <a:srgbClr val="800000"/>
                </a:solidFill>
              </a:rPr>
              <a:t>CLFV history in muon sector</a:t>
            </a:r>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34" name="Date Placeholder 3"/>
          <p:cNvSpPr>
            <a:spLocks noGrp="1"/>
          </p:cNvSpPr>
          <p:nvPr>
            <p:ph type="dt" sz="half" idx="10"/>
          </p:nvPr>
        </p:nvSpPr>
        <p:spPr>
          <a:xfrm>
            <a:off x="254000" y="6485467"/>
            <a:ext cx="1450838" cy="231510"/>
          </a:xfrm>
        </p:spPr>
        <p:txBody>
          <a:bodyPr/>
          <a:lstStyle/>
          <a:p>
            <a:r>
              <a:rPr lang="it-IT"/>
              <a:t>11 November 2022</a:t>
            </a:r>
            <a:endParaRPr lang="en-US" dirty="0"/>
          </a:p>
        </p:txBody>
      </p:sp>
      <p:sp>
        <p:nvSpPr>
          <p:cNvPr id="4" name="Slide Number Placeholder 3"/>
          <p:cNvSpPr>
            <a:spLocks noGrp="1"/>
          </p:cNvSpPr>
          <p:nvPr>
            <p:ph type="sldNum" sz="quarter" idx="12"/>
          </p:nvPr>
        </p:nvSpPr>
        <p:spPr/>
        <p:txBody>
          <a:bodyPr/>
          <a:lstStyle/>
          <a:p>
            <a:fld id="{AB3C1F1C-F708-3F4B-8ECB-6D467F0718B5}" type="slidenum">
              <a:rPr lang="en-US" smtClean="0"/>
              <a:pPr/>
              <a:t>4</a:t>
            </a:fld>
            <a:endParaRPr lang="en-US" dirty="0"/>
          </a:p>
        </p:txBody>
      </p:sp>
      <p:sp>
        <p:nvSpPr>
          <p:cNvPr id="15" name="TextBox 14" descr=" 3">
            <a:extLst>
              <a:ext uri="{FF2B5EF4-FFF2-40B4-BE49-F238E27FC236}">
                <a16:creationId xmlns:a16="http://schemas.microsoft.com/office/drawing/2014/main" id="{0CD50336-56B0-C7CC-E672-965C8246BB17}"/>
              </a:ext>
            </a:extLst>
          </p:cNvPr>
          <p:cNvSpPr txBox="1"/>
          <p:nvPr/>
        </p:nvSpPr>
        <p:spPr>
          <a:xfrm>
            <a:off x="7104389" y="1198215"/>
            <a:ext cx="2039611" cy="3513782"/>
          </a:xfrm>
          <a:prstGeom prst="rect">
            <a:avLst/>
          </a:prstGeom>
          <a:noFill/>
        </p:spPr>
        <p:txBody>
          <a:bodyPr wrap="square" rtlCol="0">
            <a:spAutoFit/>
          </a:bodyPr>
          <a:lstStyle/>
          <a:p>
            <a:r>
              <a:rPr lang="en-US" sz="1600" b="1" dirty="0">
                <a:latin typeface="+mj-lt"/>
              </a:rPr>
              <a:t>Current best limits:</a:t>
            </a:r>
          </a:p>
          <a:p>
            <a:endParaRPr lang="en-US" sz="1600" b="1" dirty="0">
              <a:latin typeface="+mj-lt"/>
            </a:endParaRPr>
          </a:p>
          <a:p>
            <a:r>
              <a:rPr lang="en-US" sz="1600" b="1" dirty="0">
                <a:solidFill>
                  <a:srgbClr val="FF0000"/>
                </a:solidFill>
                <a:latin typeface="+mj-lt"/>
              </a:rPr>
              <a:t>MEG-2016</a:t>
            </a:r>
          </a:p>
          <a:p>
            <a:r>
              <a:rPr lang="en-US" sz="1600" b="1" dirty="0">
                <a:solidFill>
                  <a:srgbClr val="FF0000"/>
                </a:solidFill>
                <a:latin typeface="+mj-lt"/>
              </a:rPr>
              <a:t>BR(</a:t>
            </a:r>
            <a:r>
              <a:rPr lang="el-GR" sz="1600" b="1" dirty="0">
                <a:solidFill>
                  <a:srgbClr val="FF0000"/>
                </a:solidFill>
                <a:latin typeface="+mj-lt"/>
              </a:rPr>
              <a:t>μ→</a:t>
            </a:r>
            <a:r>
              <a:rPr lang="en-US" sz="1600" b="1" dirty="0">
                <a:solidFill>
                  <a:srgbClr val="FF0000"/>
                </a:solidFill>
                <a:latin typeface="+mj-lt"/>
              </a:rPr>
              <a:t>e</a:t>
            </a:r>
            <a:r>
              <a:rPr lang="el-GR" sz="1600" b="1" dirty="0">
                <a:solidFill>
                  <a:srgbClr val="FF0000"/>
                </a:solidFill>
                <a:latin typeface="+mj-lt"/>
              </a:rPr>
              <a:t>γ</a:t>
            </a:r>
            <a:r>
              <a:rPr lang="en-US" sz="1600" b="1" dirty="0">
                <a:solidFill>
                  <a:srgbClr val="FF0000"/>
                </a:solidFill>
                <a:latin typeface="+mj-lt"/>
              </a:rPr>
              <a:t>) </a:t>
            </a:r>
          </a:p>
          <a:p>
            <a:r>
              <a:rPr lang="en-US" sz="1600" b="1" dirty="0">
                <a:solidFill>
                  <a:srgbClr val="FF0000"/>
                </a:solidFill>
                <a:latin typeface="+mj-lt"/>
              </a:rPr>
              <a:t>&lt; 4.2 x 10</a:t>
            </a:r>
            <a:r>
              <a:rPr lang="en-US" sz="1600" b="1" baseline="30000" dirty="0">
                <a:solidFill>
                  <a:srgbClr val="FF0000"/>
                </a:solidFill>
                <a:latin typeface="+mj-lt"/>
              </a:rPr>
              <a:t>-13 </a:t>
            </a:r>
          </a:p>
          <a:p>
            <a:pPr>
              <a:spcBef>
                <a:spcPts val="1800"/>
              </a:spcBef>
            </a:pPr>
            <a:r>
              <a:rPr lang="en-US" sz="1600" b="1" dirty="0">
                <a:solidFill>
                  <a:srgbClr val="000090"/>
                </a:solidFill>
                <a:latin typeface="+mj-lt"/>
              </a:rPr>
              <a:t>SINDRUM-1988</a:t>
            </a:r>
          </a:p>
          <a:p>
            <a:r>
              <a:rPr lang="en-US" sz="1600" b="1" dirty="0">
                <a:solidFill>
                  <a:srgbClr val="000090"/>
                </a:solidFill>
                <a:latin typeface="+mj-lt"/>
              </a:rPr>
              <a:t>BR(</a:t>
            </a:r>
            <a:r>
              <a:rPr lang="el-GR" sz="1600" b="1" dirty="0">
                <a:solidFill>
                  <a:srgbClr val="000090"/>
                </a:solidFill>
                <a:latin typeface="+mj-lt"/>
              </a:rPr>
              <a:t>μ→</a:t>
            </a:r>
            <a:r>
              <a:rPr lang="en-US" sz="1600" b="1" dirty="0">
                <a:solidFill>
                  <a:srgbClr val="000090"/>
                </a:solidFill>
                <a:latin typeface="+mj-lt"/>
              </a:rPr>
              <a:t>3e) &lt; 1 x 10</a:t>
            </a:r>
            <a:r>
              <a:rPr lang="en-US" sz="1600" b="1" baseline="30000" dirty="0">
                <a:solidFill>
                  <a:srgbClr val="000090"/>
                </a:solidFill>
                <a:latin typeface="+mj-lt"/>
              </a:rPr>
              <a:t>-12</a:t>
            </a:r>
            <a:endParaRPr lang="en-US" sz="1600" baseline="30000" dirty="0">
              <a:latin typeface="+mj-lt"/>
            </a:endParaRPr>
          </a:p>
          <a:p>
            <a:pPr>
              <a:spcBef>
                <a:spcPts val="1200"/>
              </a:spcBef>
            </a:pPr>
            <a:r>
              <a:rPr lang="en-US" sz="1600" dirty="0">
                <a:solidFill>
                  <a:srgbClr val="62BC58"/>
                </a:solidFill>
              </a:rPr>
              <a:t>SINDRUM-II 2006</a:t>
            </a:r>
            <a:endParaRPr lang="en-US" sz="1600" dirty="0">
              <a:solidFill>
                <a:srgbClr val="62BC58"/>
              </a:solidFill>
              <a:latin typeface="+mj-lt"/>
            </a:endParaRPr>
          </a:p>
          <a:p>
            <a:r>
              <a:rPr lang="en-US" sz="1600" b="1" dirty="0">
                <a:solidFill>
                  <a:srgbClr val="62BC58"/>
                </a:solidFill>
                <a:latin typeface="+mj-lt"/>
              </a:rPr>
              <a:t>R</a:t>
            </a:r>
            <a:r>
              <a:rPr lang="el-GR" sz="1600" b="1" baseline="-25000" dirty="0">
                <a:solidFill>
                  <a:srgbClr val="62BC58"/>
                </a:solidFill>
                <a:latin typeface="+mj-lt"/>
              </a:rPr>
              <a:t>μ</a:t>
            </a:r>
            <a:r>
              <a:rPr lang="en-US" sz="1600" b="1" baseline="-25000" dirty="0">
                <a:solidFill>
                  <a:srgbClr val="62BC58"/>
                </a:solidFill>
                <a:latin typeface="+mj-lt"/>
              </a:rPr>
              <a:t>e</a:t>
            </a:r>
            <a:r>
              <a:rPr lang="en-US" sz="1600" b="1" dirty="0">
                <a:solidFill>
                  <a:srgbClr val="62BC58"/>
                </a:solidFill>
                <a:latin typeface="+mj-lt"/>
              </a:rPr>
              <a:t> &lt; 6.1 x 10</a:t>
            </a:r>
            <a:r>
              <a:rPr lang="en-US" sz="1600" b="1" baseline="30000" dirty="0">
                <a:solidFill>
                  <a:srgbClr val="62BC58"/>
                </a:solidFill>
                <a:latin typeface="+mj-lt"/>
              </a:rPr>
              <a:t>-13</a:t>
            </a:r>
          </a:p>
          <a:p>
            <a:endParaRPr lang="en-US" sz="1600" b="1" baseline="30000" dirty="0">
              <a:solidFill>
                <a:srgbClr val="62BC58"/>
              </a:solidFill>
              <a:latin typeface="+mj-lt"/>
            </a:endParaRPr>
          </a:p>
          <a:p>
            <a:r>
              <a:rPr lang="en-US" sz="1600" b="1" dirty="0">
                <a:solidFill>
                  <a:schemeClr val="tx1">
                    <a:lumMod val="50000"/>
                    <a:lumOff val="50000"/>
                  </a:schemeClr>
                </a:solidFill>
                <a:latin typeface="+mj-lt"/>
              </a:rPr>
              <a:t>MEG-upgrade </a:t>
            </a:r>
          </a:p>
          <a:p>
            <a:r>
              <a:rPr lang="en-US" sz="1600" b="1" dirty="0">
                <a:solidFill>
                  <a:schemeClr val="tx1">
                    <a:lumMod val="50000"/>
                    <a:lumOff val="50000"/>
                  </a:schemeClr>
                </a:solidFill>
                <a:latin typeface="+mj-lt"/>
              </a:rPr>
              <a:t>&lt; 4.2 x 10</a:t>
            </a:r>
            <a:r>
              <a:rPr lang="en-US" sz="1600" b="1" baseline="30000" dirty="0">
                <a:solidFill>
                  <a:schemeClr val="tx1">
                    <a:lumMod val="50000"/>
                    <a:lumOff val="50000"/>
                  </a:schemeClr>
                </a:solidFill>
                <a:latin typeface="+mj-lt"/>
              </a:rPr>
              <a:t>-14</a:t>
            </a:r>
          </a:p>
          <a:p>
            <a:endParaRPr lang="en-US" sz="1600" b="1" baseline="30000" dirty="0">
              <a:solidFill>
                <a:srgbClr val="62BC58"/>
              </a:solidFill>
              <a:latin typeface="+mj-lt"/>
            </a:endParaRPr>
          </a:p>
        </p:txBody>
      </p:sp>
      <p:grpSp>
        <p:nvGrpSpPr>
          <p:cNvPr id="16" name="Group 15">
            <a:extLst>
              <a:ext uri="{FF2B5EF4-FFF2-40B4-BE49-F238E27FC236}">
                <a16:creationId xmlns:a16="http://schemas.microsoft.com/office/drawing/2014/main" id="{9691BBBF-140F-C598-0BDC-AED50F68FE95}"/>
              </a:ext>
            </a:extLst>
          </p:cNvPr>
          <p:cNvGrpSpPr/>
          <p:nvPr/>
        </p:nvGrpSpPr>
        <p:grpSpPr>
          <a:xfrm>
            <a:off x="129540" y="933134"/>
            <a:ext cx="6915022" cy="5073965"/>
            <a:chOff x="78740" y="1123634"/>
            <a:chExt cx="6915022" cy="5073965"/>
          </a:xfrm>
        </p:grpSpPr>
        <p:pic>
          <p:nvPicPr>
            <p:cNvPr id="17" name="Picture 16">
              <a:extLst>
                <a:ext uri="{FF2B5EF4-FFF2-40B4-BE49-F238E27FC236}">
                  <a16:creationId xmlns:a16="http://schemas.microsoft.com/office/drawing/2014/main" id="{01F52353-62A8-59B9-CAD7-C1CC27CAC4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3598"/>
            <a:stretch/>
          </p:blipFill>
          <p:spPr>
            <a:xfrm>
              <a:off x="78740" y="1123634"/>
              <a:ext cx="6915022" cy="5073965"/>
            </a:xfrm>
            <a:prstGeom prst="rect">
              <a:avLst/>
            </a:prstGeom>
          </p:spPr>
        </p:pic>
        <p:pic>
          <p:nvPicPr>
            <p:cNvPr id="18" name="Picture 17">
              <a:extLst>
                <a:ext uri="{FF2B5EF4-FFF2-40B4-BE49-F238E27FC236}">
                  <a16:creationId xmlns:a16="http://schemas.microsoft.com/office/drawing/2014/main" id="{B99BE75B-F3F5-1833-585D-002E369A02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4731" y="1915235"/>
              <a:ext cx="2670980" cy="283896"/>
            </a:xfrm>
            <a:prstGeom prst="rect">
              <a:avLst/>
            </a:prstGeom>
          </p:spPr>
        </p:pic>
        <p:pic>
          <p:nvPicPr>
            <p:cNvPr id="19" name="Picture 18">
              <a:extLst>
                <a:ext uri="{FF2B5EF4-FFF2-40B4-BE49-F238E27FC236}">
                  <a16:creationId xmlns:a16="http://schemas.microsoft.com/office/drawing/2014/main" id="{0C31F984-51A4-A987-366C-DA48CB002C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2801" y="1388715"/>
              <a:ext cx="3044424" cy="227720"/>
            </a:xfrm>
            <a:prstGeom prst="rect">
              <a:avLst/>
            </a:prstGeom>
          </p:spPr>
        </p:pic>
        <p:pic>
          <p:nvPicPr>
            <p:cNvPr id="20" name="Picture 19">
              <a:extLst>
                <a:ext uri="{FF2B5EF4-FFF2-40B4-BE49-F238E27FC236}">
                  <a16:creationId xmlns:a16="http://schemas.microsoft.com/office/drawing/2014/main" id="{AE822135-33F9-0822-875A-73C2BB7A04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4038" y="3367487"/>
              <a:ext cx="1414159" cy="316448"/>
            </a:xfrm>
            <a:prstGeom prst="rect">
              <a:avLst/>
            </a:prstGeom>
          </p:spPr>
        </p:pic>
        <p:sp>
          <p:nvSpPr>
            <p:cNvPr id="21" name="Rectangle 20">
              <a:extLst>
                <a:ext uri="{FF2B5EF4-FFF2-40B4-BE49-F238E27FC236}">
                  <a16:creationId xmlns:a16="http://schemas.microsoft.com/office/drawing/2014/main" id="{6570BC8A-4B61-0D91-5D86-47E687CBA4DD}"/>
                </a:ext>
              </a:extLst>
            </p:cNvPr>
            <p:cNvSpPr/>
            <p:nvPr/>
          </p:nvSpPr>
          <p:spPr>
            <a:xfrm>
              <a:off x="5393728" y="5274323"/>
              <a:ext cx="1352940" cy="27199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70FBBA1-A43B-36C2-6F4F-5FB33F43BEB1}"/>
                </a:ext>
              </a:extLst>
            </p:cNvPr>
            <p:cNvSpPr txBox="1"/>
            <p:nvPr/>
          </p:nvSpPr>
          <p:spPr>
            <a:xfrm>
              <a:off x="6042900" y="4363477"/>
              <a:ext cx="404153" cy="353122"/>
            </a:xfrm>
            <a:prstGeom prst="rect">
              <a:avLst/>
            </a:prstGeom>
            <a:noFill/>
          </p:spPr>
          <p:txBody>
            <a:bodyPr wrap="none" rtlCol="0">
              <a:spAutoFit/>
            </a:bodyPr>
            <a:lstStyle/>
            <a:p>
              <a:r>
                <a:rPr lang="en-GB" sz="1400" dirty="0">
                  <a:solidFill>
                    <a:srgbClr val="FF0000"/>
                  </a:solidFill>
                </a:rPr>
                <a:t>▽</a:t>
              </a:r>
            </a:p>
          </p:txBody>
        </p:sp>
      </p:grpSp>
      <p:sp>
        <p:nvSpPr>
          <p:cNvPr id="23" name="TextBox 22">
            <a:extLst>
              <a:ext uri="{FF2B5EF4-FFF2-40B4-BE49-F238E27FC236}">
                <a16:creationId xmlns:a16="http://schemas.microsoft.com/office/drawing/2014/main" id="{C5EC1A48-E171-E89B-F7B7-805664DD39F5}"/>
              </a:ext>
            </a:extLst>
          </p:cNvPr>
          <p:cNvSpPr txBox="1"/>
          <p:nvPr/>
        </p:nvSpPr>
        <p:spPr>
          <a:xfrm>
            <a:off x="363687" y="6057575"/>
            <a:ext cx="8323112" cy="369332"/>
          </a:xfrm>
          <a:prstGeom prst="rect">
            <a:avLst/>
          </a:prstGeom>
          <a:solidFill>
            <a:schemeClr val="accent1">
              <a:lumMod val="20000"/>
              <a:lumOff val="80000"/>
            </a:schemeClr>
          </a:solidFill>
        </p:spPr>
        <p:txBody>
          <a:bodyPr wrap="none" rtlCol="0">
            <a:spAutoFit/>
          </a:bodyPr>
          <a:lstStyle/>
          <a:p>
            <a:r>
              <a:rPr lang="en-GB" b="1" dirty="0">
                <a:solidFill>
                  <a:srgbClr val="C00000"/>
                </a:solidFill>
                <a:latin typeface="Arial" charset="0"/>
                <a:ea typeface="Arial" charset="0"/>
                <a:cs typeface="Arial" charset="0"/>
              </a:rPr>
              <a:t>Mu2e (FNAL) and COMET (</a:t>
            </a:r>
            <a:r>
              <a:rPr lang="en-GB" b="1" dirty="0" err="1">
                <a:solidFill>
                  <a:srgbClr val="C00000"/>
                </a:solidFill>
                <a:latin typeface="Arial" charset="0"/>
                <a:ea typeface="Arial" charset="0"/>
                <a:cs typeface="Arial" charset="0"/>
              </a:rPr>
              <a:t>JParc</a:t>
            </a:r>
            <a:r>
              <a:rPr lang="en-GB" b="1" dirty="0">
                <a:solidFill>
                  <a:srgbClr val="C00000"/>
                </a:solidFill>
                <a:latin typeface="Arial" charset="0"/>
                <a:ea typeface="Arial" charset="0"/>
                <a:cs typeface="Arial" charset="0"/>
              </a:rPr>
              <a:t>) aim to improve by 10</a:t>
            </a:r>
            <a:r>
              <a:rPr lang="en-GB" b="1" baseline="30000" dirty="0">
                <a:solidFill>
                  <a:srgbClr val="C00000"/>
                </a:solidFill>
                <a:latin typeface="Arial" charset="0"/>
                <a:ea typeface="Arial" charset="0"/>
                <a:cs typeface="Arial" charset="0"/>
              </a:rPr>
              <a:t>4</a:t>
            </a:r>
            <a:r>
              <a:rPr lang="en-GB" b="1" dirty="0">
                <a:solidFill>
                  <a:srgbClr val="C00000"/>
                </a:solidFill>
                <a:latin typeface="Arial" charset="0"/>
                <a:ea typeface="Arial" charset="0"/>
                <a:cs typeface="Arial" charset="0"/>
              </a:rPr>
              <a:t> current sensitivity</a:t>
            </a:r>
          </a:p>
        </p:txBody>
      </p:sp>
      <p:sp>
        <p:nvSpPr>
          <p:cNvPr id="24" name="Rectangle 23">
            <a:extLst>
              <a:ext uri="{FF2B5EF4-FFF2-40B4-BE49-F238E27FC236}">
                <a16:creationId xmlns:a16="http://schemas.microsoft.com/office/drawing/2014/main" id="{027F44CD-E975-451F-B200-3A91ED57E2B6}"/>
              </a:ext>
            </a:extLst>
          </p:cNvPr>
          <p:cNvSpPr/>
          <p:nvPr/>
        </p:nvSpPr>
        <p:spPr>
          <a:xfrm>
            <a:off x="5906530" y="4512033"/>
            <a:ext cx="890938" cy="195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172C6E5A-6099-AA80-1D3A-C7F0FE90CE8E}"/>
              </a:ext>
            </a:extLst>
          </p:cNvPr>
          <p:cNvSpPr txBox="1"/>
          <p:nvPr/>
        </p:nvSpPr>
        <p:spPr>
          <a:xfrm>
            <a:off x="5729809" y="4370340"/>
            <a:ext cx="1293576" cy="317809"/>
          </a:xfrm>
          <a:prstGeom prst="rect">
            <a:avLst/>
          </a:prstGeom>
          <a:noFill/>
        </p:spPr>
        <p:txBody>
          <a:bodyPr wrap="none" rtlCol="0">
            <a:spAutoFit/>
          </a:bodyPr>
          <a:lstStyle/>
          <a:p>
            <a:pPr algn="ctr"/>
            <a:r>
              <a:rPr lang="en-US" sz="1200" dirty="0">
                <a:solidFill>
                  <a:schemeClr val="bg2">
                    <a:lumMod val="50000"/>
                  </a:schemeClr>
                </a:solidFill>
                <a:latin typeface="Arial" charset="0"/>
                <a:ea typeface="Arial" charset="0"/>
                <a:cs typeface="Arial" charset="0"/>
              </a:rPr>
              <a:t>MEG Upgrade</a:t>
            </a:r>
          </a:p>
        </p:txBody>
      </p:sp>
      <p:sp>
        <p:nvSpPr>
          <p:cNvPr id="26" name="Rectangle 25">
            <a:extLst>
              <a:ext uri="{FF2B5EF4-FFF2-40B4-BE49-F238E27FC236}">
                <a16:creationId xmlns:a16="http://schemas.microsoft.com/office/drawing/2014/main" id="{A08343B9-D1BE-B1D0-2E85-AC288E7B6169}"/>
              </a:ext>
            </a:extLst>
          </p:cNvPr>
          <p:cNvSpPr/>
          <p:nvPr/>
        </p:nvSpPr>
        <p:spPr>
          <a:xfrm>
            <a:off x="4726511" y="4688149"/>
            <a:ext cx="1500118" cy="395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27" name="Straight Connector 26">
            <a:extLst>
              <a:ext uri="{FF2B5EF4-FFF2-40B4-BE49-F238E27FC236}">
                <a16:creationId xmlns:a16="http://schemas.microsoft.com/office/drawing/2014/main" id="{721458C9-B1A2-F41A-541D-F59F95733C22}"/>
              </a:ext>
            </a:extLst>
          </p:cNvPr>
          <p:cNvCxnSpPr/>
          <p:nvPr/>
        </p:nvCxnSpPr>
        <p:spPr>
          <a:xfrm flipH="1">
            <a:off x="1152958" y="4885510"/>
            <a:ext cx="5548711" cy="0"/>
          </a:xfrm>
          <a:prstGeom prst="line">
            <a:avLst/>
          </a:prstGeom>
          <a:ln w="38100">
            <a:solidFill>
              <a:srgbClr val="62BC58"/>
            </a:solidFill>
            <a:prstDash val="lg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F1F2BC3-A73C-5008-BA45-345A941B8DD0}"/>
              </a:ext>
            </a:extLst>
          </p:cNvPr>
          <p:cNvSpPr txBox="1"/>
          <p:nvPr/>
        </p:nvSpPr>
        <p:spPr>
          <a:xfrm>
            <a:off x="6471545" y="4694688"/>
            <a:ext cx="2542915" cy="338554"/>
          </a:xfrm>
          <a:prstGeom prst="rect">
            <a:avLst/>
          </a:prstGeom>
          <a:solidFill>
            <a:schemeClr val="accent5">
              <a:lumMod val="20000"/>
              <a:lumOff val="80000"/>
            </a:schemeClr>
          </a:solidFill>
        </p:spPr>
        <p:txBody>
          <a:bodyPr wrap="square">
            <a:spAutoFit/>
          </a:bodyPr>
          <a:lstStyle/>
          <a:p>
            <a:pPr>
              <a:spcBef>
                <a:spcPts val="1200"/>
              </a:spcBef>
            </a:pPr>
            <a:r>
              <a:rPr lang="en-US" sz="1600" b="1" dirty="0">
                <a:solidFill>
                  <a:srgbClr val="990000"/>
                </a:solidFill>
              </a:rPr>
              <a:t>MU2E GOAL:</a:t>
            </a:r>
            <a:r>
              <a:rPr lang="en-US" sz="1600" b="1" dirty="0">
                <a:solidFill>
                  <a:srgbClr val="990000"/>
                </a:solidFill>
                <a:latin typeface="+mj-lt"/>
              </a:rPr>
              <a:t>R</a:t>
            </a:r>
            <a:r>
              <a:rPr lang="el-GR" sz="1600" b="1" baseline="-25000" dirty="0">
                <a:solidFill>
                  <a:srgbClr val="990000"/>
                </a:solidFill>
                <a:latin typeface="+mj-lt"/>
              </a:rPr>
              <a:t>μ</a:t>
            </a:r>
            <a:r>
              <a:rPr lang="en-US" sz="1600" b="1" baseline="-25000" dirty="0">
                <a:solidFill>
                  <a:srgbClr val="990000"/>
                </a:solidFill>
                <a:latin typeface="+mj-lt"/>
              </a:rPr>
              <a:t>e</a:t>
            </a:r>
            <a:r>
              <a:rPr lang="en-US" sz="1600" b="1" dirty="0">
                <a:solidFill>
                  <a:srgbClr val="990000"/>
                </a:solidFill>
                <a:latin typeface="+mj-lt"/>
              </a:rPr>
              <a:t> = 8 x 10</a:t>
            </a:r>
            <a:r>
              <a:rPr lang="en-US" sz="1600" b="1" baseline="30000" dirty="0">
                <a:solidFill>
                  <a:srgbClr val="990000"/>
                </a:solidFill>
                <a:latin typeface="+mj-lt"/>
              </a:rPr>
              <a:t>-17</a:t>
            </a:r>
          </a:p>
        </p:txBody>
      </p:sp>
      <p:sp>
        <p:nvSpPr>
          <p:cNvPr id="29" name="Rectangle 28">
            <a:extLst>
              <a:ext uri="{FF2B5EF4-FFF2-40B4-BE49-F238E27FC236}">
                <a16:creationId xmlns:a16="http://schemas.microsoft.com/office/drawing/2014/main" id="{E346C8E3-614F-5C83-299E-82D82ED19EF5}"/>
              </a:ext>
            </a:extLst>
          </p:cNvPr>
          <p:cNvSpPr/>
          <p:nvPr/>
        </p:nvSpPr>
        <p:spPr>
          <a:xfrm>
            <a:off x="4726511" y="3866606"/>
            <a:ext cx="167706"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30" name="Straight Arrow Connector 29">
            <a:extLst>
              <a:ext uri="{FF2B5EF4-FFF2-40B4-BE49-F238E27FC236}">
                <a16:creationId xmlns:a16="http://schemas.microsoft.com/office/drawing/2014/main" id="{66BA47D8-7FC0-2E7B-C810-403B253B8D60}"/>
              </a:ext>
            </a:extLst>
          </p:cNvPr>
          <p:cNvCxnSpPr>
            <a:cxnSpLocks/>
          </p:cNvCxnSpPr>
          <p:nvPr/>
        </p:nvCxnSpPr>
        <p:spPr>
          <a:xfrm>
            <a:off x="4842861" y="3943112"/>
            <a:ext cx="0" cy="872728"/>
          </a:xfrm>
          <a:prstGeom prst="straightConnector1">
            <a:avLst/>
          </a:prstGeom>
          <a:ln w="38100">
            <a:solidFill>
              <a:srgbClr val="62BC5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9CF4EF-FB3D-C4D9-EFB5-5CA2432A69BD}"/>
              </a:ext>
            </a:extLst>
          </p:cNvPr>
          <p:cNvCxnSpPr>
            <a:cxnSpLocks/>
          </p:cNvCxnSpPr>
          <p:nvPr/>
        </p:nvCxnSpPr>
        <p:spPr>
          <a:xfrm>
            <a:off x="899577" y="4326796"/>
            <a:ext cx="5992289" cy="0"/>
          </a:xfrm>
          <a:prstGeom prst="line">
            <a:avLst/>
          </a:prstGeom>
          <a:ln w="28575" cap="flat" cmpd="sng" algn="ctr">
            <a:solidFill>
              <a:schemeClr val="tx2">
                <a:lumMod val="60000"/>
                <a:lumOff val="40000"/>
              </a:schemeClr>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88B1B069-01AC-2943-5A59-7939DCAF10A3}"/>
              </a:ext>
            </a:extLst>
          </p:cNvPr>
          <p:cNvCxnSpPr/>
          <p:nvPr/>
        </p:nvCxnSpPr>
        <p:spPr>
          <a:xfrm flipH="1">
            <a:off x="1121365" y="5219819"/>
            <a:ext cx="5548711" cy="0"/>
          </a:xfrm>
          <a:prstGeom prst="line">
            <a:avLst/>
          </a:prstGeom>
          <a:ln w="38100">
            <a:solidFill>
              <a:schemeClr val="accent6">
                <a:lumMod val="20000"/>
                <a:lumOff val="8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5548053-F7C9-02C9-1E52-F69DAB5176D4}"/>
              </a:ext>
            </a:extLst>
          </p:cNvPr>
          <p:cNvSpPr txBox="1"/>
          <p:nvPr/>
        </p:nvSpPr>
        <p:spPr>
          <a:xfrm>
            <a:off x="6780445" y="5089490"/>
            <a:ext cx="1964267" cy="369332"/>
          </a:xfrm>
          <a:prstGeom prst="rect">
            <a:avLst/>
          </a:prstGeom>
          <a:solidFill>
            <a:schemeClr val="accent6">
              <a:lumMod val="20000"/>
              <a:lumOff val="80000"/>
            </a:schemeClr>
          </a:solidFill>
          <a:ln>
            <a:solidFill>
              <a:srgbClr val="000090"/>
            </a:solidFill>
          </a:ln>
        </p:spPr>
        <p:txBody>
          <a:bodyPr wrap="square" rtlCol="0">
            <a:spAutoFit/>
          </a:bodyPr>
          <a:lstStyle/>
          <a:p>
            <a:r>
              <a:rPr lang="en-US" dirty="0"/>
              <a:t>Mu2e-2 @ PIP-2</a:t>
            </a:r>
          </a:p>
        </p:txBody>
      </p:sp>
    </p:spTree>
    <p:extLst>
      <p:ext uri="{BB962C8B-B14F-4D97-AF65-F5344CB8AC3E}">
        <p14:creationId xmlns:p14="http://schemas.microsoft.com/office/powerpoint/2010/main" val="3757271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D2A2F4-2938-0738-87D6-83560A72C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532" y="1510531"/>
            <a:ext cx="4247061" cy="4466984"/>
          </a:xfrm>
          <a:prstGeom prst="rect">
            <a:avLst/>
          </a:prstGeom>
        </p:spPr>
      </p:pic>
      <p:sp>
        <p:nvSpPr>
          <p:cNvPr id="2" name="Title 1"/>
          <p:cNvSpPr>
            <a:spLocks noGrp="1"/>
          </p:cNvSpPr>
          <p:nvPr>
            <p:ph type="title"/>
          </p:nvPr>
        </p:nvSpPr>
        <p:spPr>
          <a:xfrm>
            <a:off x="1032932" y="191822"/>
            <a:ext cx="6752835" cy="334962"/>
          </a:xfrm>
        </p:spPr>
        <p:txBody>
          <a:bodyPr>
            <a:noAutofit/>
          </a:bodyPr>
          <a:lstStyle/>
          <a:p>
            <a:r>
              <a:rPr lang="en-US" sz="3200" dirty="0">
                <a:solidFill>
                  <a:srgbClr val="800000"/>
                </a:solidFill>
              </a:rPr>
              <a:t>Mu2e/Mu2e-II reach </a:t>
            </a:r>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14" name="TextBox 13"/>
          <p:cNvSpPr txBox="1"/>
          <p:nvPr/>
        </p:nvSpPr>
        <p:spPr>
          <a:xfrm>
            <a:off x="2924450" y="3014252"/>
            <a:ext cx="838691" cy="338554"/>
          </a:xfrm>
          <a:prstGeom prst="rect">
            <a:avLst/>
          </a:prstGeom>
          <a:noFill/>
        </p:spPr>
        <p:txBody>
          <a:bodyPr wrap="none" rtlCol="0">
            <a:spAutoFit/>
          </a:bodyPr>
          <a:lstStyle/>
          <a:p>
            <a:r>
              <a:rPr lang="en-US" sz="1600" dirty="0">
                <a:solidFill>
                  <a:srgbClr val="0070C0"/>
                </a:solidFill>
              </a:rPr>
              <a:t>Mu2e-II</a:t>
            </a: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052" y="896318"/>
            <a:ext cx="7586131" cy="398671"/>
          </a:xfrm>
          <a:prstGeom prst="rect">
            <a:avLst/>
          </a:prstGeom>
          <a:ln>
            <a:solidFill>
              <a:schemeClr val="bg1"/>
            </a:solidFill>
          </a:ln>
        </p:spPr>
      </p:pic>
      <p:sp>
        <p:nvSpPr>
          <p:cNvPr id="15" name="Date Placeholder 3"/>
          <p:cNvSpPr>
            <a:spLocks noGrp="1"/>
          </p:cNvSpPr>
          <p:nvPr>
            <p:ph type="dt" sz="half" idx="10"/>
          </p:nvPr>
        </p:nvSpPr>
        <p:spPr>
          <a:xfrm>
            <a:off x="254000" y="6485467"/>
            <a:ext cx="1453699" cy="236008"/>
          </a:xfrm>
        </p:spPr>
        <p:txBody>
          <a:bodyPr/>
          <a:lstStyle/>
          <a:p>
            <a:r>
              <a:rPr lang="it-IT"/>
              <a:t>11 November 2022</a:t>
            </a:r>
            <a:endParaRPr lang="en-US" dirty="0"/>
          </a:p>
        </p:txBody>
      </p:sp>
      <p:pic>
        <p:nvPicPr>
          <p:cNvPr id="4" name="Picture 3"/>
          <p:cNvPicPr>
            <a:picLocks noChangeAspect="1"/>
          </p:cNvPicPr>
          <p:nvPr/>
        </p:nvPicPr>
        <p:blipFill>
          <a:blip r:embed="rId4"/>
          <a:stretch>
            <a:fillRect/>
          </a:stretch>
        </p:blipFill>
        <p:spPr>
          <a:xfrm>
            <a:off x="-93932" y="2019886"/>
            <a:ext cx="2275141" cy="3572933"/>
          </a:xfrm>
          <a:prstGeom prst="rect">
            <a:avLst/>
          </a:prstGeom>
        </p:spPr>
      </p:pic>
      <p:pic>
        <p:nvPicPr>
          <p:cNvPr id="6" name="Picture 5"/>
          <p:cNvPicPr>
            <a:picLocks noChangeAspect="1"/>
          </p:cNvPicPr>
          <p:nvPr/>
        </p:nvPicPr>
        <p:blipFill>
          <a:blip r:embed="rId5"/>
          <a:stretch>
            <a:fillRect/>
          </a:stretch>
        </p:blipFill>
        <p:spPr>
          <a:xfrm>
            <a:off x="6609522" y="2750272"/>
            <a:ext cx="2762193" cy="1879599"/>
          </a:xfrm>
          <a:prstGeom prst="rect">
            <a:avLst/>
          </a:prstGeom>
        </p:spPr>
      </p:pic>
      <p:pic>
        <p:nvPicPr>
          <p:cNvPr id="8" name="Picture 7"/>
          <p:cNvPicPr>
            <a:picLocks noChangeAspect="1"/>
          </p:cNvPicPr>
          <p:nvPr/>
        </p:nvPicPr>
        <p:blipFill>
          <a:blip r:embed="rId6"/>
          <a:stretch>
            <a:fillRect/>
          </a:stretch>
        </p:blipFill>
        <p:spPr>
          <a:xfrm>
            <a:off x="6659127" y="2226734"/>
            <a:ext cx="2758859" cy="414866"/>
          </a:xfrm>
          <a:prstGeom prst="rect">
            <a:avLst/>
          </a:prstGeom>
        </p:spPr>
      </p:pic>
      <p:sp>
        <p:nvSpPr>
          <p:cNvPr id="19" name="TextBox 18"/>
          <p:cNvSpPr txBox="1"/>
          <p:nvPr/>
        </p:nvSpPr>
        <p:spPr>
          <a:xfrm>
            <a:off x="379579" y="1510268"/>
            <a:ext cx="1328120" cy="369332"/>
          </a:xfrm>
          <a:prstGeom prst="rect">
            <a:avLst/>
          </a:prstGeom>
          <a:noFill/>
        </p:spPr>
        <p:txBody>
          <a:bodyPr wrap="none" rtlCol="0">
            <a:spAutoFit/>
          </a:bodyPr>
          <a:lstStyle/>
          <a:p>
            <a:r>
              <a:rPr lang="en-US" b="1" dirty="0">
                <a:solidFill>
                  <a:srgbClr val="0000FF"/>
                </a:solidFill>
              </a:rPr>
              <a:t>LOOP TERM</a:t>
            </a:r>
          </a:p>
        </p:txBody>
      </p:sp>
      <p:sp>
        <p:nvSpPr>
          <p:cNvPr id="20" name="TextBox 19"/>
          <p:cNvSpPr txBox="1"/>
          <p:nvPr/>
        </p:nvSpPr>
        <p:spPr>
          <a:xfrm>
            <a:off x="7132414" y="1662668"/>
            <a:ext cx="1716410" cy="369332"/>
          </a:xfrm>
          <a:prstGeom prst="rect">
            <a:avLst/>
          </a:prstGeom>
          <a:noFill/>
        </p:spPr>
        <p:txBody>
          <a:bodyPr wrap="none" rtlCol="0">
            <a:spAutoFit/>
          </a:bodyPr>
          <a:lstStyle/>
          <a:p>
            <a:r>
              <a:rPr lang="en-US" b="1" dirty="0">
                <a:solidFill>
                  <a:srgbClr val="0000FF"/>
                </a:solidFill>
              </a:rPr>
              <a:t>CONTACT TERM</a:t>
            </a:r>
          </a:p>
        </p:txBody>
      </p:sp>
      <p:sp>
        <p:nvSpPr>
          <p:cNvPr id="21" name="Slide Number Placeholder 5"/>
          <p:cNvSpPr txBox="1">
            <a:spLocks/>
          </p:cNvSpPr>
          <p:nvPr/>
        </p:nvSpPr>
        <p:spPr>
          <a:xfrm>
            <a:off x="6811527"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cxnSp>
        <p:nvCxnSpPr>
          <p:cNvPr id="22" name="Straight Arrow Connector 21"/>
          <p:cNvCxnSpPr/>
          <p:nvPr/>
        </p:nvCxnSpPr>
        <p:spPr>
          <a:xfrm flipV="1">
            <a:off x="1583267" y="1294989"/>
            <a:ext cx="381000" cy="2152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282267" y="1294989"/>
            <a:ext cx="850147" cy="322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AB3C1F1C-F708-3F4B-8ECB-6D467F0718B5}" type="slidenum">
              <a:rPr lang="en-US" smtClean="0"/>
              <a:pPr/>
              <a:t>5</a:t>
            </a:fld>
            <a:endParaRPr lang="en-US" dirty="0"/>
          </a:p>
        </p:txBody>
      </p:sp>
      <p:sp>
        <p:nvSpPr>
          <p:cNvPr id="9" name="TextBox 8">
            <a:extLst>
              <a:ext uri="{FF2B5EF4-FFF2-40B4-BE49-F238E27FC236}">
                <a16:creationId xmlns:a16="http://schemas.microsoft.com/office/drawing/2014/main" id="{95B3DCF6-F110-A7BD-C74F-AE0C815584A2}"/>
              </a:ext>
            </a:extLst>
          </p:cNvPr>
          <p:cNvSpPr txBox="1"/>
          <p:nvPr/>
        </p:nvSpPr>
        <p:spPr>
          <a:xfrm>
            <a:off x="2924450" y="5977515"/>
            <a:ext cx="3734677" cy="369332"/>
          </a:xfrm>
          <a:prstGeom prst="rect">
            <a:avLst/>
          </a:prstGeom>
          <a:noFill/>
        </p:spPr>
        <p:txBody>
          <a:bodyPr wrap="none" rtlCol="0">
            <a:spAutoFit/>
          </a:bodyPr>
          <a:lstStyle/>
          <a:p>
            <a:r>
              <a:rPr lang="en-GB" dirty="0"/>
              <a:t>E</a:t>
            </a:r>
            <a:r>
              <a:rPr lang="en-IT" dirty="0"/>
              <a:t>xploring mass scale up to 10.000 TeV</a:t>
            </a:r>
          </a:p>
        </p:txBody>
      </p:sp>
      <p:sp>
        <p:nvSpPr>
          <p:cNvPr id="10" name="TextBox 9">
            <a:extLst>
              <a:ext uri="{FF2B5EF4-FFF2-40B4-BE49-F238E27FC236}">
                <a16:creationId xmlns:a16="http://schemas.microsoft.com/office/drawing/2014/main" id="{1D880684-2E80-7AFE-4F65-49EC40F5AD09}"/>
              </a:ext>
            </a:extLst>
          </p:cNvPr>
          <p:cNvSpPr txBox="1"/>
          <p:nvPr/>
        </p:nvSpPr>
        <p:spPr>
          <a:xfrm>
            <a:off x="2924450" y="4126551"/>
            <a:ext cx="682687" cy="307777"/>
          </a:xfrm>
          <a:prstGeom prst="rect">
            <a:avLst/>
          </a:prstGeom>
          <a:noFill/>
        </p:spPr>
        <p:txBody>
          <a:bodyPr wrap="none" rtlCol="0">
            <a:spAutoFit/>
          </a:bodyPr>
          <a:lstStyle/>
          <a:p>
            <a:r>
              <a:rPr lang="en-IT" sz="1400" dirty="0">
                <a:solidFill>
                  <a:srgbClr val="C00000"/>
                </a:solidFill>
              </a:rPr>
              <a:t>MEG-II</a:t>
            </a:r>
          </a:p>
        </p:txBody>
      </p:sp>
    </p:spTree>
    <p:extLst>
      <p:ext uri="{BB962C8B-B14F-4D97-AF65-F5344CB8AC3E}">
        <p14:creationId xmlns:p14="http://schemas.microsoft.com/office/powerpoint/2010/main" val="1600012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869" y="206346"/>
            <a:ext cx="7171268" cy="334962"/>
          </a:xfrm>
        </p:spPr>
        <p:txBody>
          <a:bodyPr>
            <a:noAutofit/>
          </a:bodyPr>
          <a:lstStyle/>
          <a:p>
            <a:r>
              <a:rPr lang="en-US" sz="2800" dirty="0">
                <a:solidFill>
                  <a:srgbClr val="800000"/>
                </a:solidFill>
              </a:rPr>
              <a:t>Muon conversion/capture/ decay processes</a:t>
            </a:r>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15" name="Date Placeholder 3"/>
          <p:cNvSpPr>
            <a:spLocks noGrp="1"/>
          </p:cNvSpPr>
          <p:nvPr>
            <p:ph type="dt" sz="half" idx="10"/>
          </p:nvPr>
        </p:nvSpPr>
        <p:spPr>
          <a:xfrm>
            <a:off x="254000" y="6485467"/>
            <a:ext cx="1548296" cy="236008"/>
          </a:xfrm>
        </p:spPr>
        <p:txBody>
          <a:bodyPr/>
          <a:lstStyle/>
          <a:p>
            <a:r>
              <a:rPr lang="it-IT"/>
              <a:t>11 November 2022</a:t>
            </a:r>
            <a:endParaRPr lang="en-US" dirty="0"/>
          </a:p>
        </p:txBody>
      </p:sp>
      <p:sp>
        <p:nvSpPr>
          <p:cNvPr id="21" name="Slide Number Placeholder 5"/>
          <p:cNvSpPr txBox="1">
            <a:spLocks/>
          </p:cNvSpPr>
          <p:nvPr/>
        </p:nvSpPr>
        <p:spPr>
          <a:xfrm>
            <a:off x="6811527"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7" name="Slide Number Placeholder 6"/>
          <p:cNvSpPr>
            <a:spLocks noGrp="1"/>
          </p:cNvSpPr>
          <p:nvPr>
            <p:ph type="sldNum" sz="quarter" idx="12"/>
          </p:nvPr>
        </p:nvSpPr>
        <p:spPr/>
        <p:txBody>
          <a:bodyPr/>
          <a:lstStyle/>
          <a:p>
            <a:fld id="{AB3C1F1C-F708-3F4B-8ECB-6D467F0718B5}" type="slidenum">
              <a:rPr lang="en-US" smtClean="0"/>
              <a:pPr/>
              <a:t>6</a:t>
            </a:fld>
            <a:endParaRPr lang="en-US" dirty="0"/>
          </a:p>
        </p:txBody>
      </p:sp>
      <p:pic>
        <p:nvPicPr>
          <p:cNvPr id="25" name="Picture 24">
            <a:extLst>
              <a:ext uri="{FF2B5EF4-FFF2-40B4-BE49-F238E27FC236}">
                <a16:creationId xmlns:a16="http://schemas.microsoft.com/office/drawing/2014/main" id="{495E9D51-E715-F948-2460-7A3C521AFA8C}"/>
              </a:ext>
            </a:extLst>
          </p:cNvPr>
          <p:cNvPicPr>
            <a:picLocks noChangeAspect="1"/>
          </p:cNvPicPr>
          <p:nvPr/>
        </p:nvPicPr>
        <p:blipFill>
          <a:blip r:embed="rId2"/>
          <a:stretch>
            <a:fillRect/>
          </a:stretch>
        </p:blipFill>
        <p:spPr>
          <a:xfrm>
            <a:off x="95452" y="4162071"/>
            <a:ext cx="2894883" cy="1752600"/>
          </a:xfrm>
          <a:prstGeom prst="rect">
            <a:avLst/>
          </a:prstGeom>
        </p:spPr>
      </p:pic>
      <p:pic>
        <p:nvPicPr>
          <p:cNvPr id="26" name="Picture 25">
            <a:extLst>
              <a:ext uri="{FF2B5EF4-FFF2-40B4-BE49-F238E27FC236}">
                <a16:creationId xmlns:a16="http://schemas.microsoft.com/office/drawing/2014/main" id="{7B7D8D83-66DE-C55C-79F6-8ABEC017C230}"/>
              </a:ext>
            </a:extLst>
          </p:cNvPr>
          <p:cNvPicPr>
            <a:picLocks noChangeAspect="1"/>
          </p:cNvPicPr>
          <p:nvPr/>
        </p:nvPicPr>
        <p:blipFill>
          <a:blip r:embed="rId3"/>
          <a:stretch>
            <a:fillRect/>
          </a:stretch>
        </p:blipFill>
        <p:spPr>
          <a:xfrm>
            <a:off x="3161086" y="4162071"/>
            <a:ext cx="2846542" cy="1752600"/>
          </a:xfrm>
          <a:prstGeom prst="rect">
            <a:avLst/>
          </a:prstGeom>
        </p:spPr>
      </p:pic>
      <p:pic>
        <p:nvPicPr>
          <p:cNvPr id="27" name="Picture 26">
            <a:extLst>
              <a:ext uri="{FF2B5EF4-FFF2-40B4-BE49-F238E27FC236}">
                <a16:creationId xmlns:a16="http://schemas.microsoft.com/office/drawing/2014/main" id="{465D6EC5-4043-B97F-72C2-1A2A8D6597F4}"/>
              </a:ext>
            </a:extLst>
          </p:cNvPr>
          <p:cNvPicPr>
            <a:picLocks noChangeAspect="1"/>
          </p:cNvPicPr>
          <p:nvPr/>
        </p:nvPicPr>
        <p:blipFill>
          <a:blip r:embed="rId4"/>
          <a:stretch>
            <a:fillRect/>
          </a:stretch>
        </p:blipFill>
        <p:spPr>
          <a:xfrm>
            <a:off x="6166612" y="4149623"/>
            <a:ext cx="2834670" cy="1765047"/>
          </a:xfrm>
          <a:prstGeom prst="rect">
            <a:avLst/>
          </a:prstGeom>
        </p:spPr>
      </p:pic>
      <p:sp>
        <p:nvSpPr>
          <p:cNvPr id="28" name="TextBox 27">
            <a:extLst>
              <a:ext uri="{FF2B5EF4-FFF2-40B4-BE49-F238E27FC236}">
                <a16:creationId xmlns:a16="http://schemas.microsoft.com/office/drawing/2014/main" id="{F493A0C2-1F84-A7A4-0F05-5512123E6FAD}"/>
              </a:ext>
            </a:extLst>
          </p:cNvPr>
          <p:cNvSpPr txBox="1"/>
          <p:nvPr/>
        </p:nvSpPr>
        <p:spPr>
          <a:xfrm>
            <a:off x="62222" y="5582567"/>
            <a:ext cx="2416046" cy="369332"/>
          </a:xfrm>
          <a:prstGeom prst="rect">
            <a:avLst/>
          </a:prstGeom>
          <a:noFill/>
        </p:spPr>
        <p:txBody>
          <a:bodyPr wrap="none" rtlCol="0">
            <a:spAutoFit/>
          </a:bodyPr>
          <a:lstStyle/>
          <a:p>
            <a:r>
              <a:rPr lang="en-GB" b="1">
                <a:solidFill>
                  <a:schemeClr val="bg1"/>
                </a:solidFill>
                <a:latin typeface="Arial" charset="0"/>
                <a:ea typeface="Arial" charset="0"/>
                <a:cs typeface="Arial" charset="0"/>
              </a:rPr>
              <a:t>Normalization factor</a:t>
            </a:r>
          </a:p>
        </p:txBody>
      </p:sp>
      <p:sp>
        <p:nvSpPr>
          <p:cNvPr id="29" name="TextBox 28">
            <a:extLst>
              <a:ext uri="{FF2B5EF4-FFF2-40B4-BE49-F238E27FC236}">
                <a16:creationId xmlns:a16="http://schemas.microsoft.com/office/drawing/2014/main" id="{C013E462-C55B-D9E3-FB5E-F97221AEA157}"/>
              </a:ext>
            </a:extLst>
          </p:cNvPr>
          <p:cNvSpPr txBox="1"/>
          <p:nvPr/>
        </p:nvSpPr>
        <p:spPr>
          <a:xfrm>
            <a:off x="3109649" y="5587385"/>
            <a:ext cx="1531188" cy="369332"/>
          </a:xfrm>
          <a:prstGeom prst="rect">
            <a:avLst/>
          </a:prstGeom>
          <a:noFill/>
        </p:spPr>
        <p:txBody>
          <a:bodyPr wrap="none" rtlCol="0">
            <a:spAutoFit/>
          </a:bodyPr>
          <a:lstStyle/>
          <a:p>
            <a:r>
              <a:rPr lang="en-GB" b="1" dirty="0">
                <a:solidFill>
                  <a:schemeClr val="bg1"/>
                </a:solidFill>
                <a:latin typeface="Arial" charset="0"/>
                <a:ea typeface="Arial" charset="0"/>
                <a:cs typeface="Arial" charset="0"/>
              </a:rPr>
              <a:t>Background</a:t>
            </a:r>
          </a:p>
        </p:txBody>
      </p:sp>
      <p:sp>
        <p:nvSpPr>
          <p:cNvPr id="30" name="TextBox 29">
            <a:extLst>
              <a:ext uri="{FF2B5EF4-FFF2-40B4-BE49-F238E27FC236}">
                <a16:creationId xmlns:a16="http://schemas.microsoft.com/office/drawing/2014/main" id="{8E3CEC27-D9A1-B9AC-5F22-8C9C7BEA5762}"/>
              </a:ext>
            </a:extLst>
          </p:cNvPr>
          <p:cNvSpPr txBox="1"/>
          <p:nvPr/>
        </p:nvSpPr>
        <p:spPr>
          <a:xfrm>
            <a:off x="6100578" y="5571902"/>
            <a:ext cx="877163" cy="369332"/>
          </a:xfrm>
          <a:prstGeom prst="rect">
            <a:avLst/>
          </a:prstGeom>
          <a:noFill/>
        </p:spPr>
        <p:txBody>
          <a:bodyPr wrap="none" rtlCol="0">
            <a:spAutoFit/>
          </a:bodyPr>
          <a:lstStyle/>
          <a:p>
            <a:r>
              <a:rPr lang="en-GB" b="1" dirty="0">
                <a:solidFill>
                  <a:schemeClr val="bg1"/>
                </a:solidFill>
                <a:latin typeface="Arial" charset="0"/>
                <a:ea typeface="Arial" charset="0"/>
                <a:cs typeface="Arial" charset="0"/>
              </a:rPr>
              <a:t>Signal</a:t>
            </a:r>
          </a:p>
        </p:txBody>
      </p:sp>
      <p:sp>
        <p:nvSpPr>
          <p:cNvPr id="31" name="TextBox 30">
            <a:extLst>
              <a:ext uri="{FF2B5EF4-FFF2-40B4-BE49-F238E27FC236}">
                <a16:creationId xmlns:a16="http://schemas.microsoft.com/office/drawing/2014/main" id="{BF45EE4C-CFF6-BBF0-1F1C-2BFFBE859457}"/>
              </a:ext>
            </a:extLst>
          </p:cNvPr>
          <p:cNvSpPr txBox="1"/>
          <p:nvPr/>
        </p:nvSpPr>
        <p:spPr>
          <a:xfrm>
            <a:off x="182880" y="3850995"/>
            <a:ext cx="2659702" cy="369332"/>
          </a:xfrm>
          <a:prstGeom prst="rect">
            <a:avLst/>
          </a:prstGeom>
          <a:noFill/>
        </p:spPr>
        <p:txBody>
          <a:bodyPr wrap="none" rtlCol="0">
            <a:spAutoFit/>
          </a:bodyPr>
          <a:lstStyle/>
          <a:p>
            <a:r>
              <a:rPr lang="en-GB">
                <a:solidFill>
                  <a:srgbClr val="C00000"/>
                </a:solidFill>
                <a:latin typeface="Comic Sans MS" charset="0"/>
                <a:ea typeface="Comic Sans MS" charset="0"/>
                <a:cs typeface="Comic Sans MS" charset="0"/>
              </a:rPr>
              <a:t>Nuclear capture ∼ 61%</a:t>
            </a:r>
          </a:p>
        </p:txBody>
      </p:sp>
      <p:sp>
        <p:nvSpPr>
          <p:cNvPr id="32" name="TextBox 31">
            <a:extLst>
              <a:ext uri="{FF2B5EF4-FFF2-40B4-BE49-F238E27FC236}">
                <a16:creationId xmlns:a16="http://schemas.microsoft.com/office/drawing/2014/main" id="{4C5F6836-44EF-7047-5506-A0F284177406}"/>
              </a:ext>
            </a:extLst>
          </p:cNvPr>
          <p:cNvSpPr txBox="1"/>
          <p:nvPr/>
        </p:nvSpPr>
        <p:spPr>
          <a:xfrm>
            <a:off x="2954797" y="3841153"/>
            <a:ext cx="3315331" cy="369332"/>
          </a:xfrm>
          <a:prstGeom prst="rect">
            <a:avLst/>
          </a:prstGeom>
          <a:noFill/>
        </p:spPr>
        <p:txBody>
          <a:bodyPr wrap="none" rtlCol="0">
            <a:spAutoFit/>
          </a:bodyPr>
          <a:lstStyle/>
          <a:p>
            <a:r>
              <a:rPr lang="en-GB" dirty="0">
                <a:solidFill>
                  <a:srgbClr val="C00000"/>
                </a:solidFill>
                <a:latin typeface="Comic Sans MS" charset="0"/>
                <a:ea typeface="Comic Sans MS" charset="0"/>
                <a:cs typeface="Comic Sans MS" charset="0"/>
              </a:rPr>
              <a:t>Decay In Orbit (DIO) ∼ 39%</a:t>
            </a:r>
          </a:p>
        </p:txBody>
      </p:sp>
      <p:sp>
        <p:nvSpPr>
          <p:cNvPr id="33" name="TextBox 32">
            <a:extLst>
              <a:ext uri="{FF2B5EF4-FFF2-40B4-BE49-F238E27FC236}">
                <a16:creationId xmlns:a16="http://schemas.microsoft.com/office/drawing/2014/main" id="{646A20DD-2A5B-FE78-5BCD-C9EEE8751A8D}"/>
              </a:ext>
            </a:extLst>
          </p:cNvPr>
          <p:cNvSpPr txBox="1"/>
          <p:nvPr/>
        </p:nvSpPr>
        <p:spPr>
          <a:xfrm>
            <a:off x="6578938" y="3851412"/>
            <a:ext cx="2032929" cy="369332"/>
          </a:xfrm>
          <a:prstGeom prst="rect">
            <a:avLst/>
          </a:prstGeom>
          <a:noFill/>
        </p:spPr>
        <p:txBody>
          <a:bodyPr wrap="none" rtlCol="0">
            <a:spAutoFit/>
          </a:bodyPr>
          <a:lstStyle/>
          <a:p>
            <a:r>
              <a:rPr lang="en-GB" dirty="0">
                <a:solidFill>
                  <a:srgbClr val="C00000"/>
                </a:solidFill>
                <a:latin typeface="Comic Sans MS" charset="0"/>
                <a:ea typeface="Comic Sans MS" charset="0"/>
                <a:cs typeface="Comic Sans MS" charset="0"/>
              </a:rPr>
              <a:t>Conversion </a:t>
            </a:r>
            <a:r>
              <a:rPr lang="en-GB">
                <a:solidFill>
                  <a:srgbClr val="C00000"/>
                </a:solidFill>
                <a:latin typeface="Comic Sans MS" charset="0"/>
                <a:ea typeface="Comic Sans MS" charset="0"/>
                <a:cs typeface="Comic Sans MS" charset="0"/>
              </a:rPr>
              <a:t>&lt; 10</a:t>
            </a:r>
            <a:r>
              <a:rPr lang="en-GB" baseline="30000">
                <a:solidFill>
                  <a:srgbClr val="C00000"/>
                </a:solidFill>
                <a:latin typeface="Comic Sans MS" charset="0"/>
                <a:ea typeface="Comic Sans MS" charset="0"/>
                <a:cs typeface="Comic Sans MS" charset="0"/>
              </a:rPr>
              <a:t>-12</a:t>
            </a:r>
            <a:endParaRPr lang="en-GB" baseline="30000" dirty="0">
              <a:solidFill>
                <a:srgbClr val="C00000"/>
              </a:solidFill>
              <a:latin typeface="Comic Sans MS" charset="0"/>
              <a:ea typeface="Comic Sans MS" charset="0"/>
              <a:cs typeface="Comic Sans MS" charset="0"/>
            </a:endParaRPr>
          </a:p>
        </p:txBody>
      </p:sp>
      <p:sp>
        <p:nvSpPr>
          <p:cNvPr id="34" name="TextBox 33">
            <a:extLst>
              <a:ext uri="{FF2B5EF4-FFF2-40B4-BE49-F238E27FC236}">
                <a16:creationId xmlns:a16="http://schemas.microsoft.com/office/drawing/2014/main" id="{C9CBA474-E33B-5DAB-CB45-42B5C48809BA}"/>
              </a:ext>
            </a:extLst>
          </p:cNvPr>
          <p:cNvSpPr txBox="1"/>
          <p:nvPr/>
        </p:nvSpPr>
        <p:spPr>
          <a:xfrm>
            <a:off x="7195278" y="5528534"/>
            <a:ext cx="1890262" cy="400110"/>
          </a:xfrm>
          <a:prstGeom prst="rect">
            <a:avLst/>
          </a:prstGeom>
          <a:noFill/>
          <a:ln w="28575" cmpd="sng">
            <a:noFill/>
          </a:ln>
        </p:spPr>
        <p:txBody>
          <a:bodyPr wrap="none" rtlCol="0">
            <a:spAutoFit/>
          </a:bodyPr>
          <a:lstStyle/>
          <a:p>
            <a:pPr algn="ctr"/>
            <a:r>
              <a:rPr lang="en-US" sz="1000" b="1" dirty="0">
                <a:solidFill>
                  <a:schemeClr val="bg1"/>
                </a:solidFill>
                <a:latin typeface="Arial" charset="0"/>
                <a:ea typeface="Arial" charset="0"/>
                <a:cs typeface="Arial" charset="0"/>
              </a:rPr>
              <a:t>M</a:t>
            </a:r>
            <a:r>
              <a:rPr lang="en-US" sz="1000" b="1">
                <a:solidFill>
                  <a:schemeClr val="bg1"/>
                </a:solidFill>
                <a:latin typeface="Arial" charset="0"/>
                <a:ea typeface="Arial" charset="0"/>
                <a:cs typeface="Arial" charset="0"/>
              </a:rPr>
              <a:t>ono-energetic </a:t>
            </a:r>
            <a:r>
              <a:rPr lang="en-US" sz="1000" b="1" dirty="0">
                <a:solidFill>
                  <a:schemeClr val="bg1"/>
                </a:solidFill>
                <a:latin typeface="Arial" charset="0"/>
                <a:ea typeface="Arial" charset="0"/>
                <a:cs typeface="Arial" charset="0"/>
              </a:rPr>
              <a:t>conversion </a:t>
            </a:r>
          </a:p>
          <a:p>
            <a:pPr algn="ctr"/>
            <a:r>
              <a:rPr lang="en-US" sz="1000" b="1" dirty="0">
                <a:solidFill>
                  <a:schemeClr val="bg1"/>
                </a:solidFill>
                <a:latin typeface="Arial" charset="0"/>
                <a:ea typeface="Arial" charset="0"/>
                <a:cs typeface="Arial" charset="0"/>
              </a:rPr>
              <a:t>electron (CE) with E ∼ M</a:t>
            </a:r>
            <a:r>
              <a:rPr lang="en-US" sz="1000" b="1" baseline="-25000" dirty="0">
                <a:solidFill>
                  <a:schemeClr val="bg1"/>
                </a:solidFill>
                <a:latin typeface="Symbol" charset="2"/>
                <a:ea typeface="Symbol" charset="2"/>
                <a:cs typeface="Symbol" charset="2"/>
              </a:rPr>
              <a:t>m</a:t>
            </a:r>
            <a:endParaRPr lang="en-US" sz="1000" b="1" dirty="0">
              <a:solidFill>
                <a:schemeClr val="bg1"/>
              </a:solidFill>
              <a:latin typeface="Symbol" charset="2"/>
              <a:ea typeface="Symbol" charset="2"/>
              <a:cs typeface="Symbol" charset="2"/>
            </a:endParaRPr>
          </a:p>
        </p:txBody>
      </p:sp>
      <p:sp>
        <p:nvSpPr>
          <p:cNvPr id="35" name="Rectangle 34">
            <a:extLst>
              <a:ext uri="{FF2B5EF4-FFF2-40B4-BE49-F238E27FC236}">
                <a16:creationId xmlns:a16="http://schemas.microsoft.com/office/drawing/2014/main" id="{037D186A-E443-BC11-7969-286A4C13E9C9}"/>
              </a:ext>
            </a:extLst>
          </p:cNvPr>
          <p:cNvSpPr/>
          <p:nvPr/>
        </p:nvSpPr>
        <p:spPr>
          <a:xfrm>
            <a:off x="6193491" y="3198584"/>
            <a:ext cx="1335622" cy="369332"/>
          </a:xfrm>
          <a:prstGeom prst="rect">
            <a:avLst/>
          </a:prstGeom>
        </p:spPr>
        <p:txBody>
          <a:bodyPr wrap="none">
            <a:spAutoFit/>
          </a:bodyPr>
          <a:lstStyle/>
          <a:p>
            <a:r>
              <a:rPr lang="en-GB" b="1" dirty="0" err="1">
                <a:solidFill>
                  <a:srgbClr val="C00000"/>
                </a:solidFill>
                <a:latin typeface="Symbol" charset="2"/>
                <a:ea typeface="Symbol" charset="2"/>
                <a:cs typeface="Symbol" charset="2"/>
              </a:rPr>
              <a:t>t</a:t>
            </a:r>
            <a:r>
              <a:rPr lang="en-GB" b="1" baseline="-25000" dirty="0" err="1">
                <a:solidFill>
                  <a:srgbClr val="C00000"/>
                </a:solidFill>
                <a:latin typeface="Symbol" charset="2"/>
                <a:ea typeface="Symbol" charset="2"/>
                <a:cs typeface="Symbol" charset="2"/>
              </a:rPr>
              <a:t>m</a:t>
            </a:r>
            <a:r>
              <a:rPr lang="en-GB" b="1" baseline="30000" dirty="0" err="1">
                <a:solidFill>
                  <a:srgbClr val="C00000"/>
                </a:solidFill>
              </a:rPr>
              <a:t>Al</a:t>
            </a:r>
            <a:r>
              <a:rPr lang="en-GB" b="1" dirty="0">
                <a:solidFill>
                  <a:srgbClr val="C00000"/>
                </a:solidFill>
              </a:rPr>
              <a:t> = 864 ns</a:t>
            </a:r>
            <a:endParaRPr lang="en-US" b="1" dirty="0">
              <a:solidFill>
                <a:srgbClr val="C00000"/>
              </a:solidFill>
              <a:latin typeface="Arial"/>
              <a:cs typeface="Arial"/>
            </a:endParaRPr>
          </a:p>
        </p:txBody>
      </p:sp>
      <p:sp>
        <p:nvSpPr>
          <p:cNvPr id="37" name="Rectangle 36">
            <a:extLst>
              <a:ext uri="{FF2B5EF4-FFF2-40B4-BE49-F238E27FC236}">
                <a16:creationId xmlns:a16="http://schemas.microsoft.com/office/drawing/2014/main" id="{1EEC5A6E-15A3-8681-86E3-8044B8F0FCA9}"/>
              </a:ext>
            </a:extLst>
          </p:cNvPr>
          <p:cNvSpPr/>
          <p:nvPr/>
        </p:nvSpPr>
        <p:spPr>
          <a:xfrm>
            <a:off x="41062" y="6031163"/>
            <a:ext cx="8718883" cy="338554"/>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Slow neutrons and protons + </a:t>
            </a:r>
            <a:r>
              <a:rPr lang="en-GB" sz="1600" dirty="0">
                <a:latin typeface="Symbol" pitchFamily="2" charset="2"/>
                <a:cs typeface="Arial" panose="020B0604020202020204" pitchFamily="34" charset="0"/>
              </a:rPr>
              <a:t>g</a:t>
            </a:r>
            <a:r>
              <a:rPr lang="en-GB" sz="1600" dirty="0">
                <a:latin typeface="Arial" panose="020B0604020202020204" pitchFamily="34" charset="0"/>
                <a:cs typeface="Arial" panose="020B0604020202020204" pitchFamily="34" charset="0"/>
              </a:rPr>
              <a:t>’s from muon capture create a lot of random hits in the detector</a:t>
            </a:r>
            <a:endParaRPr lang="en-GB" sz="1600" dirty="0">
              <a:effectLst/>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5E15B36B-E571-C8E8-BE14-BE3A8B4A04C2}"/>
              </a:ext>
            </a:extLst>
          </p:cNvPr>
          <p:cNvSpPr/>
          <p:nvPr/>
        </p:nvSpPr>
        <p:spPr>
          <a:xfrm>
            <a:off x="41063" y="3419767"/>
            <a:ext cx="8718883" cy="369332"/>
          </a:xfrm>
          <a:prstGeom prst="rect">
            <a:avLst/>
          </a:prstGeom>
          <a:noFill/>
          <a:ln>
            <a:noFill/>
          </a:ln>
        </p:spPr>
        <p:txBody>
          <a:bodyPr wrap="square">
            <a:spAutoFit/>
          </a:bodyPr>
          <a:lstStyle/>
          <a:p>
            <a:r>
              <a:rPr lang="en-GB" dirty="0">
                <a:latin typeface="Arial" panose="020B0604020202020204" pitchFamily="34" charset="0"/>
                <a:cs typeface="Arial" panose="020B0604020202020204" pitchFamily="34" charset="0"/>
              </a:rPr>
              <a:t>Muonic atom at rest can undergo to:</a:t>
            </a:r>
            <a:endParaRPr lang="en-GB" dirty="0">
              <a:effectLst/>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CBA55A3B-2F06-89D3-4D28-85640E23C756}"/>
              </a:ext>
            </a:extLst>
          </p:cNvPr>
          <p:cNvSpPr txBox="1"/>
          <p:nvPr/>
        </p:nvSpPr>
        <p:spPr>
          <a:xfrm>
            <a:off x="112528" y="782122"/>
            <a:ext cx="4528309" cy="2637645"/>
          </a:xfrm>
          <a:prstGeom prst="rect">
            <a:avLst/>
          </a:prstGeom>
          <a:noFill/>
          <a:ln>
            <a:solidFill>
              <a:schemeClr val="tx1"/>
            </a:solidFill>
          </a:ln>
        </p:spPr>
        <p:txBody>
          <a:bodyPr wrap="square" rtlCol="0">
            <a:spAutoFit/>
          </a:bodyPr>
          <a:lstStyle/>
          <a:p>
            <a:pPr marL="285750" indent="-285750">
              <a:spcAft>
                <a:spcPts val="1000"/>
              </a:spcAft>
              <a:buFont typeface="Zapf Dingbats"/>
              <a:buChar char="✘"/>
            </a:pPr>
            <a:r>
              <a:rPr lang="en-US" sz="1600" dirty="0">
                <a:latin typeface="Arial"/>
                <a:cs typeface="Arial"/>
              </a:rPr>
              <a:t>Beam of low momentum muons</a:t>
            </a:r>
          </a:p>
          <a:p>
            <a:pPr marL="285750" indent="-285750">
              <a:spcAft>
                <a:spcPts val="1000"/>
              </a:spcAft>
              <a:buFont typeface="Zapf Dingbats"/>
              <a:buChar char="✘"/>
            </a:pPr>
            <a:r>
              <a:rPr lang="en-US" sz="1600" dirty="0">
                <a:latin typeface="Arial"/>
                <a:cs typeface="Arial"/>
              </a:rPr>
              <a:t>Muons stopped in Al target </a:t>
            </a:r>
          </a:p>
          <a:p>
            <a:pPr marL="285750" indent="-285750">
              <a:spcAft>
                <a:spcPts val="1000"/>
              </a:spcAft>
              <a:buFont typeface="Zapf Dingbats"/>
              <a:buChar char="✘"/>
            </a:pPr>
            <a:r>
              <a:rPr lang="en-US" sz="1600" dirty="0">
                <a:latin typeface="Arial"/>
                <a:cs typeface="Arial"/>
              </a:rPr>
              <a:t>Muons trapped in orbit around the nucleus</a:t>
            </a:r>
          </a:p>
          <a:p>
            <a:pPr marL="285750" indent="-285750">
              <a:spcAft>
                <a:spcPts val="1000"/>
              </a:spcAft>
              <a:buFont typeface="Zapf Dingbats"/>
              <a:buChar char="✘"/>
            </a:pPr>
            <a:r>
              <a:rPr lang="en-US" sz="1600" dirty="0">
                <a:latin typeface="Arial"/>
                <a:cs typeface="Arial"/>
              </a:rPr>
              <a:t>Look for </a:t>
            </a:r>
            <a:r>
              <a:rPr lang="en-US" sz="1600" dirty="0">
                <a:latin typeface="Symbol" charset="2"/>
                <a:ea typeface="Symbol" charset="2"/>
                <a:cs typeface="Symbol" charset="2"/>
              </a:rPr>
              <a:t>m</a:t>
            </a:r>
            <a:r>
              <a:rPr lang="en-US" sz="1600" baseline="30000" dirty="0">
                <a:latin typeface="Symbol" charset="2"/>
                <a:ea typeface="Symbol" charset="2"/>
                <a:cs typeface="Symbol" charset="2"/>
              </a:rPr>
              <a:t>-</a:t>
            </a:r>
            <a:r>
              <a:rPr lang="en-US" sz="1600" dirty="0">
                <a:latin typeface="Arial"/>
                <a:cs typeface="Arial"/>
              </a:rPr>
              <a:t>N(A,Z) ➙ </a:t>
            </a:r>
            <a:r>
              <a:rPr lang="en-US" sz="1600" i="1" dirty="0">
                <a:latin typeface="Times New Roman" charset="0"/>
                <a:ea typeface="Times New Roman" charset="0"/>
                <a:cs typeface="Times New Roman" charset="0"/>
              </a:rPr>
              <a:t>e</a:t>
            </a:r>
            <a:r>
              <a:rPr lang="en-US" sz="1600" baseline="30000" dirty="0">
                <a:latin typeface="Symbol" charset="2"/>
                <a:ea typeface="Symbol" charset="2"/>
                <a:cs typeface="Symbol" charset="2"/>
              </a:rPr>
              <a:t>-</a:t>
            </a:r>
            <a:r>
              <a:rPr lang="en-US" sz="1600" dirty="0">
                <a:latin typeface="Arial"/>
                <a:cs typeface="Arial"/>
              </a:rPr>
              <a:t>N(A,Z) events: </a:t>
            </a:r>
          </a:p>
          <a:p>
            <a:pPr>
              <a:spcAft>
                <a:spcPts val="1000"/>
              </a:spcAft>
            </a:pPr>
            <a:r>
              <a:rPr lang="en-US" sz="1600" dirty="0">
                <a:latin typeface="Arial"/>
                <a:cs typeface="Arial"/>
              </a:rPr>
              <a:t>    mono-energetic e</a:t>
            </a:r>
            <a:r>
              <a:rPr lang="en-US" sz="1600" baseline="30000" dirty="0">
                <a:latin typeface="Symbol" charset="2"/>
                <a:ea typeface="Symbol" charset="2"/>
                <a:cs typeface="Symbol" charset="2"/>
              </a:rPr>
              <a:t>-</a:t>
            </a:r>
            <a:r>
              <a:rPr lang="en-US" sz="1600" dirty="0">
                <a:latin typeface="Arial"/>
                <a:cs typeface="Arial"/>
              </a:rPr>
              <a:t> with E ∼ M</a:t>
            </a:r>
            <a:r>
              <a:rPr lang="en-US" sz="1600" baseline="-25000" dirty="0">
                <a:latin typeface="Symbol" charset="2"/>
                <a:ea typeface="Symbol" charset="2"/>
                <a:cs typeface="Symbol" charset="2"/>
              </a:rPr>
              <a:t>m</a:t>
            </a:r>
            <a:r>
              <a:rPr lang="en-US" sz="1600" dirty="0">
                <a:latin typeface="Arial"/>
                <a:cs typeface="Arial"/>
              </a:rPr>
              <a:t>, produced</a:t>
            </a:r>
            <a:endParaRPr lang="en-GB" sz="1600" dirty="0"/>
          </a:p>
          <a:p>
            <a:pPr marL="285750" indent="-285750">
              <a:spcAft>
                <a:spcPts val="1000"/>
              </a:spcAft>
              <a:buFont typeface="Zapf Dingbats"/>
              <a:buChar char="✘"/>
            </a:pPr>
            <a:r>
              <a:rPr lang="en-US" sz="1600" dirty="0">
                <a:latin typeface="Arial"/>
                <a:cs typeface="Arial"/>
              </a:rPr>
              <a:t>Normalize </a:t>
            </a:r>
            <a:r>
              <a:rPr lang="en-GB" sz="1600" dirty="0">
                <a:latin typeface="Arial"/>
                <a:cs typeface="Arial"/>
              </a:rPr>
              <a:t>to muon captures counting </a:t>
            </a:r>
          </a:p>
          <a:p>
            <a:pPr>
              <a:spcAft>
                <a:spcPts val="1000"/>
              </a:spcAft>
            </a:pPr>
            <a:r>
              <a:rPr lang="en-GB" sz="1600" dirty="0">
                <a:latin typeface="Arial"/>
                <a:cs typeface="Arial"/>
              </a:rPr>
              <a:t>     emitted muonic  X  and </a:t>
            </a:r>
            <a:r>
              <a:rPr lang="en-GB" sz="2000" dirty="0">
                <a:latin typeface="Symbol" pitchFamily="2" charset="2"/>
                <a:cs typeface="Arial"/>
              </a:rPr>
              <a:t>g</a:t>
            </a:r>
            <a:r>
              <a:rPr lang="en-GB" sz="1600" dirty="0">
                <a:latin typeface="Arial"/>
                <a:cs typeface="Arial"/>
              </a:rPr>
              <a:t> rays</a:t>
            </a:r>
            <a:endParaRPr lang="en-US" sz="1600" dirty="0">
              <a:latin typeface="Arial"/>
              <a:cs typeface="Arial"/>
            </a:endParaRPr>
          </a:p>
        </p:txBody>
      </p:sp>
      <p:pic>
        <p:nvPicPr>
          <p:cNvPr id="23" name="Picture 22">
            <a:extLst>
              <a:ext uri="{FF2B5EF4-FFF2-40B4-BE49-F238E27FC236}">
                <a16:creationId xmlns:a16="http://schemas.microsoft.com/office/drawing/2014/main" id="{422F189B-BBE3-BA5A-7B82-A0AA9A22426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474"/>
          <a:stretch/>
        </p:blipFill>
        <p:spPr>
          <a:xfrm>
            <a:off x="5416925" y="767696"/>
            <a:ext cx="3535635" cy="2286498"/>
          </a:xfrm>
          <a:prstGeom prst="rect">
            <a:avLst/>
          </a:prstGeom>
        </p:spPr>
      </p:pic>
    </p:spTree>
    <p:extLst>
      <p:ext uri="{BB962C8B-B14F-4D97-AF65-F5344CB8AC3E}">
        <p14:creationId xmlns:p14="http://schemas.microsoft.com/office/powerpoint/2010/main" val="174793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2" y="191822"/>
            <a:ext cx="7172284" cy="334962"/>
          </a:xfrm>
        </p:spPr>
        <p:txBody>
          <a:bodyPr>
            <a:noAutofit/>
          </a:bodyPr>
          <a:lstStyle/>
          <a:p>
            <a:r>
              <a:rPr lang="en-US" sz="3200" dirty="0" err="1">
                <a:solidFill>
                  <a:srgbClr val="800000"/>
                </a:solidFill>
                <a:latin typeface="Symbol" pitchFamily="2" charset="2"/>
              </a:rPr>
              <a:t>m</a:t>
            </a:r>
            <a:r>
              <a:rPr lang="en-US" sz="3200" dirty="0" err="1">
                <a:solidFill>
                  <a:srgbClr val="800000"/>
                </a:solidFill>
              </a:rPr>
              <a:t>N</a:t>
            </a:r>
            <a:r>
              <a:rPr lang="en-US" sz="3200" dirty="0">
                <a:solidFill>
                  <a:srgbClr val="800000"/>
                </a:solidFill>
              </a:rPr>
              <a:t> </a:t>
            </a:r>
            <a:r>
              <a:rPr lang="en-US" sz="3200" dirty="0">
                <a:solidFill>
                  <a:srgbClr val="800000"/>
                </a:solidFill>
                <a:sym typeface="Wingdings" pitchFamily="2" charset="2"/>
              </a:rPr>
              <a:t></a:t>
            </a:r>
            <a:r>
              <a:rPr lang="en-US" sz="3200" dirty="0" err="1">
                <a:solidFill>
                  <a:srgbClr val="800000"/>
                </a:solidFill>
              </a:rPr>
              <a:t>eN</a:t>
            </a:r>
            <a:r>
              <a:rPr lang="en-US" sz="3200" dirty="0">
                <a:solidFill>
                  <a:srgbClr val="800000"/>
                </a:solidFill>
              </a:rPr>
              <a:t>: key experimental concepts</a:t>
            </a:r>
          </a:p>
        </p:txBody>
      </p:sp>
      <p:sp>
        <p:nvSpPr>
          <p:cNvPr id="5" name="Footer Placeholder 4"/>
          <p:cNvSpPr>
            <a:spLocks noGrp="1"/>
          </p:cNvSpPr>
          <p:nvPr>
            <p:ph type="ftr" sz="quarter" idx="11"/>
          </p:nvPr>
        </p:nvSpPr>
        <p:spPr/>
        <p:txBody>
          <a:bodyPr/>
          <a:lstStyle/>
          <a:p>
            <a:r>
              <a:rPr lang="en-US"/>
              <a:t>S. Miscetti - @ Physics at High Intensity - LNF</a:t>
            </a:r>
            <a:endParaRPr lang="en-US" dirty="0"/>
          </a:p>
        </p:txBody>
      </p:sp>
      <p:sp>
        <p:nvSpPr>
          <p:cNvPr id="15" name="Date Placeholder 3"/>
          <p:cNvSpPr>
            <a:spLocks noGrp="1"/>
          </p:cNvSpPr>
          <p:nvPr>
            <p:ph type="dt" sz="half" idx="10"/>
          </p:nvPr>
        </p:nvSpPr>
        <p:spPr>
          <a:xfrm>
            <a:off x="254000" y="6485467"/>
            <a:ext cx="1482035" cy="236008"/>
          </a:xfrm>
        </p:spPr>
        <p:txBody>
          <a:bodyPr/>
          <a:lstStyle/>
          <a:p>
            <a:r>
              <a:rPr lang="it-IT"/>
              <a:t>11 November 2022</a:t>
            </a:r>
            <a:endParaRPr lang="en-US" dirty="0"/>
          </a:p>
        </p:txBody>
      </p:sp>
      <p:sp>
        <p:nvSpPr>
          <p:cNvPr id="21" name="Slide Number Placeholder 5"/>
          <p:cNvSpPr txBox="1">
            <a:spLocks/>
          </p:cNvSpPr>
          <p:nvPr/>
        </p:nvSpPr>
        <p:spPr>
          <a:xfrm>
            <a:off x="6811527"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7" name="Slide Number Placeholder 6"/>
          <p:cNvSpPr>
            <a:spLocks noGrp="1"/>
          </p:cNvSpPr>
          <p:nvPr>
            <p:ph type="sldNum" sz="quarter" idx="12"/>
          </p:nvPr>
        </p:nvSpPr>
        <p:spPr/>
        <p:txBody>
          <a:bodyPr/>
          <a:lstStyle/>
          <a:p>
            <a:fld id="{AB3C1F1C-F708-3F4B-8ECB-6D467F0718B5}" type="slidenum">
              <a:rPr lang="en-US" smtClean="0"/>
              <a:pPr/>
              <a:t>7</a:t>
            </a:fld>
            <a:endParaRPr lang="en-US" dirty="0"/>
          </a:p>
        </p:txBody>
      </p:sp>
      <p:sp>
        <p:nvSpPr>
          <p:cNvPr id="22" name="TextBox 21">
            <a:extLst>
              <a:ext uri="{FF2B5EF4-FFF2-40B4-BE49-F238E27FC236}">
                <a16:creationId xmlns:a16="http://schemas.microsoft.com/office/drawing/2014/main" id="{2335919B-85E1-CE01-2E5E-B73ADBF86A71}"/>
              </a:ext>
            </a:extLst>
          </p:cNvPr>
          <p:cNvSpPr txBox="1"/>
          <p:nvPr/>
        </p:nvSpPr>
        <p:spPr>
          <a:xfrm>
            <a:off x="189477" y="898141"/>
            <a:ext cx="8568261" cy="646331"/>
          </a:xfrm>
          <a:prstGeom prst="rect">
            <a:avLst/>
          </a:prstGeom>
          <a:noFill/>
        </p:spPr>
        <p:txBody>
          <a:bodyPr wrap="square" rtlCol="0">
            <a:spAutoFit/>
          </a:bodyPr>
          <a:lstStyle/>
          <a:p>
            <a:pPr algn="just">
              <a:spcAft>
                <a:spcPts val="1400"/>
              </a:spcAft>
            </a:pPr>
            <a:r>
              <a:rPr lang="en-US" dirty="0">
                <a:latin typeface="Arial"/>
                <a:cs typeface="Arial"/>
              </a:rPr>
              <a:t>Concepts of the Mu2e/COMET experiments proposed by </a:t>
            </a:r>
            <a:r>
              <a:rPr lang="en-US" dirty="0" err="1">
                <a:latin typeface="Arial"/>
                <a:cs typeface="Arial"/>
              </a:rPr>
              <a:t>Lobashev</a:t>
            </a:r>
            <a:r>
              <a:rPr lang="en-US" dirty="0">
                <a:latin typeface="Arial"/>
                <a:cs typeface="Arial"/>
              </a:rPr>
              <a:t> and </a:t>
            </a:r>
            <a:r>
              <a:rPr lang="en-US" dirty="0" err="1">
                <a:latin typeface="Arial" charset="0"/>
                <a:ea typeface="Arial" charset="0"/>
                <a:cs typeface="Arial" charset="0"/>
              </a:rPr>
              <a:t>Djilkibaev</a:t>
            </a:r>
            <a:r>
              <a:rPr lang="en-US" dirty="0">
                <a:latin typeface="Arial" charset="0"/>
                <a:ea typeface="Arial" charset="0"/>
                <a:cs typeface="Arial" charset="0"/>
              </a:rPr>
              <a:t> in 1989 for the MELC experiment at INR, Russia </a:t>
            </a:r>
            <a:r>
              <a:rPr lang="en-US" sz="1600" dirty="0">
                <a:latin typeface="Arial" charset="0"/>
                <a:ea typeface="Arial" charset="0"/>
                <a:cs typeface="Arial" charset="0"/>
              </a:rPr>
              <a:t>[</a:t>
            </a:r>
            <a:r>
              <a:rPr lang="en-US" sz="1600" dirty="0" err="1">
                <a:latin typeface="Arial" charset="0"/>
                <a:ea typeface="Arial" charset="0"/>
                <a:cs typeface="Arial" charset="0"/>
              </a:rPr>
              <a:t>Sov.J.Nucl.Phys</a:t>
            </a:r>
            <a:r>
              <a:rPr lang="en-US" sz="1600" dirty="0">
                <a:latin typeface="Arial" charset="0"/>
                <a:ea typeface="Arial" charset="0"/>
                <a:cs typeface="Arial" charset="0"/>
              </a:rPr>
              <a:t>. 49, 384 (1989)]</a:t>
            </a:r>
            <a:endParaRPr lang="en-US" dirty="0">
              <a:latin typeface="Arial" charset="0"/>
              <a:ea typeface="Arial" charset="0"/>
              <a:cs typeface="Arial" charset="0"/>
            </a:endParaRPr>
          </a:p>
        </p:txBody>
      </p:sp>
      <p:sp>
        <p:nvSpPr>
          <p:cNvPr id="23" name="Rounded Rectangle 22">
            <a:extLst>
              <a:ext uri="{FF2B5EF4-FFF2-40B4-BE49-F238E27FC236}">
                <a16:creationId xmlns:a16="http://schemas.microsoft.com/office/drawing/2014/main" id="{08B66F65-7D2A-AD09-C651-A405CD484A8A}"/>
              </a:ext>
            </a:extLst>
          </p:cNvPr>
          <p:cNvSpPr/>
          <p:nvPr/>
        </p:nvSpPr>
        <p:spPr>
          <a:xfrm>
            <a:off x="98290" y="2165930"/>
            <a:ext cx="8937422" cy="209325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2CA7E894-9E23-6D73-B652-F1AD1206AA12}"/>
              </a:ext>
            </a:extLst>
          </p:cNvPr>
          <p:cNvSpPr txBox="1"/>
          <p:nvPr/>
        </p:nvSpPr>
        <p:spPr>
          <a:xfrm>
            <a:off x="171788" y="2327348"/>
            <a:ext cx="4790312" cy="1867178"/>
          </a:xfrm>
          <a:prstGeom prst="rect">
            <a:avLst/>
          </a:prstGeom>
          <a:noFill/>
        </p:spPr>
        <p:txBody>
          <a:bodyPr wrap="square" rtlCol="0">
            <a:spAutoFit/>
          </a:bodyPr>
          <a:lstStyle/>
          <a:p>
            <a:pPr>
              <a:spcAft>
                <a:spcPts val="1000"/>
              </a:spcAft>
            </a:pPr>
            <a:r>
              <a:rPr lang="en-GB" b="1" dirty="0">
                <a:latin typeface="Arial" charset="0"/>
                <a:ea typeface="Arial" charset="0"/>
                <a:cs typeface="Arial" charset="0"/>
              </a:rPr>
              <a:t>Very intense muon beam</a:t>
            </a:r>
          </a:p>
          <a:p>
            <a:pPr marL="342900" indent="-342900">
              <a:spcAft>
                <a:spcPts val="1000"/>
              </a:spcAft>
              <a:buFont typeface="Wingdings" pitchFamily="2" charset="2"/>
              <a:buChar char="Ø"/>
            </a:pPr>
            <a:r>
              <a:rPr lang="en-GB" sz="1600" dirty="0">
                <a:latin typeface="Arial" charset="0"/>
                <a:ea typeface="Arial" charset="0"/>
                <a:cs typeface="Arial" charset="0"/>
              </a:rPr>
              <a:t>Soft </a:t>
            </a:r>
            <a:r>
              <a:rPr lang="en-GB" sz="1600" dirty="0" err="1">
                <a:latin typeface="Arial" charset="0"/>
                <a:ea typeface="Arial" charset="0"/>
                <a:cs typeface="Arial" charset="0"/>
              </a:rPr>
              <a:t>pions</a:t>
            </a:r>
            <a:r>
              <a:rPr lang="en-GB" sz="1600" dirty="0">
                <a:latin typeface="Arial" charset="0"/>
                <a:ea typeface="Arial" charset="0"/>
                <a:cs typeface="Arial" charset="0"/>
              </a:rPr>
              <a:t> confined with solenoidal B  </a:t>
            </a:r>
          </a:p>
          <a:p>
            <a:pPr>
              <a:spcAft>
                <a:spcPts val="1000"/>
              </a:spcAft>
            </a:pPr>
            <a:r>
              <a:rPr lang="en-GB" sz="1600" dirty="0">
                <a:latin typeface="Arial" charset="0"/>
                <a:ea typeface="Arial" charset="0"/>
                <a:cs typeface="Arial" charset="0"/>
              </a:rPr>
              <a:t>      field</a:t>
            </a:r>
          </a:p>
          <a:p>
            <a:pPr marL="342900" indent="-342900">
              <a:spcAft>
                <a:spcPts val="1000"/>
              </a:spcAft>
              <a:buFont typeface="Wingdings" pitchFamily="2" charset="2"/>
              <a:buChar char="Ø"/>
            </a:pPr>
            <a:r>
              <a:rPr lang="en-GB" sz="1600" dirty="0">
                <a:latin typeface="Arial" charset="0"/>
                <a:ea typeface="Arial" charset="0"/>
                <a:cs typeface="Arial" charset="0"/>
              </a:rPr>
              <a:t>Strong gradient to increase the yield </a:t>
            </a:r>
          </a:p>
          <a:p>
            <a:pPr>
              <a:spcAft>
                <a:spcPts val="1000"/>
              </a:spcAft>
            </a:pPr>
            <a:r>
              <a:rPr lang="en-GB" sz="1600" dirty="0">
                <a:latin typeface="Arial" charset="0"/>
                <a:ea typeface="Arial" charset="0"/>
                <a:cs typeface="Arial" charset="0"/>
              </a:rPr>
              <a:t>     through magnetic reflection</a:t>
            </a:r>
          </a:p>
        </p:txBody>
      </p:sp>
      <p:pic>
        <p:nvPicPr>
          <p:cNvPr id="40" name="Picture 39">
            <a:extLst>
              <a:ext uri="{FF2B5EF4-FFF2-40B4-BE49-F238E27FC236}">
                <a16:creationId xmlns:a16="http://schemas.microsoft.com/office/drawing/2014/main" id="{2D80EFB8-538A-1DED-EBF8-DB0F69F2F2F4}"/>
              </a:ext>
            </a:extLst>
          </p:cNvPr>
          <p:cNvPicPr>
            <a:picLocks noChangeAspect="1"/>
          </p:cNvPicPr>
          <p:nvPr/>
        </p:nvPicPr>
        <p:blipFill>
          <a:blip r:embed="rId2"/>
          <a:stretch>
            <a:fillRect/>
          </a:stretch>
        </p:blipFill>
        <p:spPr>
          <a:xfrm>
            <a:off x="4532338" y="2184536"/>
            <a:ext cx="4406992" cy="2049764"/>
          </a:xfrm>
          <a:prstGeom prst="rect">
            <a:avLst/>
          </a:prstGeom>
        </p:spPr>
      </p:pic>
      <p:sp>
        <p:nvSpPr>
          <p:cNvPr id="43" name="Left Arrow 42">
            <a:extLst>
              <a:ext uri="{FF2B5EF4-FFF2-40B4-BE49-F238E27FC236}">
                <a16:creationId xmlns:a16="http://schemas.microsoft.com/office/drawing/2014/main" id="{B06555BA-A5A5-2349-E856-A6B6EAE199B6}"/>
              </a:ext>
            </a:extLst>
          </p:cNvPr>
          <p:cNvSpPr/>
          <p:nvPr/>
        </p:nvSpPr>
        <p:spPr>
          <a:xfrm rot="21046110">
            <a:off x="5870905" y="2630677"/>
            <a:ext cx="581124" cy="142534"/>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7385B814-3407-E75F-4CF7-18C2122C7417}"/>
              </a:ext>
            </a:extLst>
          </p:cNvPr>
          <p:cNvSpPr txBox="1"/>
          <p:nvPr/>
        </p:nvSpPr>
        <p:spPr>
          <a:xfrm>
            <a:off x="6502168" y="2224929"/>
            <a:ext cx="1408206" cy="369332"/>
          </a:xfrm>
          <a:prstGeom prst="rect">
            <a:avLst/>
          </a:prstGeom>
          <a:noFill/>
        </p:spPr>
        <p:txBody>
          <a:bodyPr wrap="none" rtlCol="0">
            <a:spAutoFit/>
          </a:bodyPr>
          <a:lstStyle/>
          <a:p>
            <a:r>
              <a:rPr lang="en-GB" dirty="0">
                <a:solidFill>
                  <a:srgbClr val="C00000"/>
                </a:solidFill>
              </a:rPr>
              <a:t>proton beam</a:t>
            </a:r>
          </a:p>
        </p:txBody>
      </p:sp>
      <p:sp>
        <p:nvSpPr>
          <p:cNvPr id="45" name="Left Arrow 44">
            <a:extLst>
              <a:ext uri="{FF2B5EF4-FFF2-40B4-BE49-F238E27FC236}">
                <a16:creationId xmlns:a16="http://schemas.microsoft.com/office/drawing/2014/main" id="{AF450057-2CDD-B39D-8898-8C324FD52BCC}"/>
              </a:ext>
            </a:extLst>
          </p:cNvPr>
          <p:cNvSpPr/>
          <p:nvPr/>
        </p:nvSpPr>
        <p:spPr>
          <a:xfrm rot="21046110">
            <a:off x="6075252" y="3486050"/>
            <a:ext cx="581124" cy="142534"/>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D8EAA915-3AF8-D00E-E275-2EA84A3F7B33}"/>
              </a:ext>
            </a:extLst>
          </p:cNvPr>
          <p:cNvSpPr txBox="1"/>
          <p:nvPr/>
        </p:nvSpPr>
        <p:spPr>
          <a:xfrm>
            <a:off x="6553199" y="2985174"/>
            <a:ext cx="1408206" cy="369332"/>
          </a:xfrm>
          <a:prstGeom prst="rect">
            <a:avLst/>
          </a:prstGeom>
          <a:noFill/>
        </p:spPr>
        <p:txBody>
          <a:bodyPr wrap="none" rtlCol="0">
            <a:spAutoFit/>
          </a:bodyPr>
          <a:lstStyle/>
          <a:p>
            <a:r>
              <a:rPr lang="en-GB" dirty="0">
                <a:solidFill>
                  <a:srgbClr val="C00000"/>
                </a:solidFill>
              </a:rPr>
              <a:t>proton beam</a:t>
            </a:r>
          </a:p>
        </p:txBody>
      </p:sp>
      <p:sp>
        <p:nvSpPr>
          <p:cNvPr id="47" name="Rounded Rectangle 46">
            <a:extLst>
              <a:ext uri="{FF2B5EF4-FFF2-40B4-BE49-F238E27FC236}">
                <a16:creationId xmlns:a16="http://schemas.microsoft.com/office/drawing/2014/main" id="{C4C4EEF8-AF06-1AE1-054A-24F2E31FF5D3}"/>
              </a:ext>
            </a:extLst>
          </p:cNvPr>
          <p:cNvSpPr/>
          <p:nvPr/>
        </p:nvSpPr>
        <p:spPr>
          <a:xfrm>
            <a:off x="115979" y="4326467"/>
            <a:ext cx="8937422" cy="209325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6C2E78CC-42E5-683E-A62D-9693F6F6048B}"/>
              </a:ext>
            </a:extLst>
          </p:cNvPr>
          <p:cNvSpPr txBox="1"/>
          <p:nvPr/>
        </p:nvSpPr>
        <p:spPr>
          <a:xfrm>
            <a:off x="197568" y="4323328"/>
            <a:ext cx="4869482" cy="2087751"/>
          </a:xfrm>
          <a:prstGeom prst="rect">
            <a:avLst/>
          </a:prstGeom>
          <a:noFill/>
        </p:spPr>
        <p:txBody>
          <a:bodyPr wrap="square" rtlCol="0">
            <a:spAutoFit/>
          </a:bodyPr>
          <a:lstStyle/>
          <a:p>
            <a:pPr>
              <a:spcAft>
                <a:spcPts val="1000"/>
              </a:spcAft>
            </a:pPr>
            <a:r>
              <a:rPr lang="en-GB" b="1" dirty="0">
                <a:latin typeface="Arial" charset="0"/>
                <a:ea typeface="Arial" charset="0"/>
                <a:cs typeface="Arial" charset="0"/>
              </a:rPr>
              <a:t>Pulsed beam</a:t>
            </a:r>
          </a:p>
          <a:p>
            <a:pPr marL="342900" indent="-342900">
              <a:spcAft>
                <a:spcPts val="1000"/>
              </a:spcAft>
              <a:buFont typeface="Wingdings" pitchFamily="2" charset="2"/>
              <a:buChar char="Ø"/>
            </a:pPr>
            <a:r>
              <a:rPr lang="en-GB" sz="1400" dirty="0">
                <a:latin typeface="Arial" charset="0"/>
                <a:ea typeface="Arial" charset="0"/>
                <a:cs typeface="Arial" charset="0"/>
              </a:rPr>
              <a:t>Delayed live gate to suppress </a:t>
            </a:r>
          </a:p>
          <a:p>
            <a:pPr>
              <a:spcAft>
                <a:spcPts val="1000"/>
              </a:spcAft>
            </a:pPr>
            <a:r>
              <a:rPr lang="en-GB" sz="1400" dirty="0">
                <a:latin typeface="Arial" charset="0"/>
                <a:ea typeface="Arial" charset="0"/>
                <a:cs typeface="Arial" charset="0"/>
              </a:rPr>
              <a:t>      prompt backgrounds (RPC)</a:t>
            </a:r>
          </a:p>
          <a:p>
            <a:pPr marL="342900" indent="-342900">
              <a:spcAft>
                <a:spcPts val="1000"/>
              </a:spcAft>
              <a:buFont typeface="Wingdings" pitchFamily="2" charset="2"/>
              <a:buChar char="Ø"/>
            </a:pPr>
            <a:r>
              <a:rPr lang="en-GB" sz="1400" dirty="0">
                <a:latin typeface="Arial" charset="0"/>
                <a:ea typeface="Arial" charset="0"/>
                <a:cs typeface="Arial" charset="0"/>
              </a:rPr>
              <a:t>Narrow proton pulses</a:t>
            </a:r>
          </a:p>
          <a:p>
            <a:pPr marL="342900" indent="-342900">
              <a:spcAft>
                <a:spcPts val="1000"/>
              </a:spcAft>
              <a:buFont typeface="Wingdings" pitchFamily="2" charset="2"/>
              <a:buChar char="Ø"/>
            </a:pPr>
            <a:r>
              <a:rPr lang="en-GB" sz="1400" dirty="0">
                <a:latin typeface="Arial" charset="0"/>
                <a:ea typeface="Arial" charset="0"/>
                <a:cs typeface="Arial" charset="0"/>
              </a:rPr>
              <a:t>&gt; 10</a:t>
            </a:r>
            <a:r>
              <a:rPr lang="en-GB" sz="1400" baseline="30000" dirty="0">
                <a:latin typeface="Arial" charset="0"/>
                <a:ea typeface="Arial" charset="0"/>
                <a:cs typeface="Arial" charset="0"/>
              </a:rPr>
              <a:t>10</a:t>
            </a:r>
            <a:r>
              <a:rPr lang="en-GB" sz="1400" dirty="0">
                <a:latin typeface="Arial" charset="0"/>
                <a:ea typeface="Arial" charset="0"/>
                <a:cs typeface="Arial" charset="0"/>
              </a:rPr>
              <a:t> out-of-time protons </a:t>
            </a:r>
          </a:p>
          <a:p>
            <a:pPr>
              <a:spcAft>
                <a:spcPts val="1000"/>
              </a:spcAft>
            </a:pPr>
            <a:r>
              <a:rPr lang="en-GB" sz="1400" dirty="0">
                <a:latin typeface="Arial" charset="0"/>
                <a:ea typeface="Arial" charset="0"/>
                <a:cs typeface="Arial" charset="0"/>
              </a:rPr>
              <a:t>        suppression </a:t>
            </a:r>
            <a:r>
              <a:rPr lang="en-GB" sz="1400" b="1" dirty="0">
                <a:solidFill>
                  <a:srgbClr val="990000"/>
                </a:solidFill>
                <a:latin typeface="Arial" charset="0"/>
                <a:ea typeface="Arial" charset="0"/>
                <a:cs typeface="Arial" charset="0"/>
              </a:rPr>
              <a:t>(EXTINCTION)</a:t>
            </a:r>
          </a:p>
        </p:txBody>
      </p:sp>
      <p:sp>
        <p:nvSpPr>
          <p:cNvPr id="50" name="Rectangle 49">
            <a:extLst>
              <a:ext uri="{FF2B5EF4-FFF2-40B4-BE49-F238E27FC236}">
                <a16:creationId xmlns:a16="http://schemas.microsoft.com/office/drawing/2014/main" id="{B5A3D897-0C05-8611-BE01-B09A3FB3C40F}"/>
              </a:ext>
            </a:extLst>
          </p:cNvPr>
          <p:cNvSpPr/>
          <p:nvPr/>
        </p:nvSpPr>
        <p:spPr>
          <a:xfrm>
            <a:off x="171788" y="1686867"/>
            <a:ext cx="7603363" cy="369332"/>
          </a:xfrm>
          <a:prstGeom prst="rect">
            <a:avLst/>
          </a:prstGeom>
        </p:spPr>
        <p:txBody>
          <a:bodyPr wrap="none">
            <a:spAutoFit/>
          </a:bodyPr>
          <a:lstStyle/>
          <a:p>
            <a:pPr algn="just">
              <a:spcAft>
                <a:spcPts val="700"/>
              </a:spcAft>
            </a:pPr>
            <a:r>
              <a:rPr lang="en-US" dirty="0">
                <a:latin typeface="Arial" charset="0"/>
                <a:ea typeface="Arial" charset="0"/>
                <a:cs typeface="Arial" charset="0"/>
              </a:rPr>
              <a:t>		Key ideas – increase muon beam intensity + pulsed muon beam</a:t>
            </a:r>
          </a:p>
        </p:txBody>
      </p:sp>
      <p:pic>
        <p:nvPicPr>
          <p:cNvPr id="3" name="Picture 2">
            <a:extLst>
              <a:ext uri="{FF2B5EF4-FFF2-40B4-BE49-F238E27FC236}">
                <a16:creationId xmlns:a16="http://schemas.microsoft.com/office/drawing/2014/main" id="{407DA5EE-99C4-1445-F522-1D1226B5AAC2}"/>
              </a:ext>
            </a:extLst>
          </p:cNvPr>
          <p:cNvPicPr>
            <a:picLocks noChangeAspect="1"/>
          </p:cNvPicPr>
          <p:nvPr/>
        </p:nvPicPr>
        <p:blipFill>
          <a:blip r:embed="rId3"/>
          <a:stretch>
            <a:fillRect/>
          </a:stretch>
        </p:blipFill>
        <p:spPr>
          <a:xfrm>
            <a:off x="3340570" y="4414933"/>
            <a:ext cx="5524251" cy="1848724"/>
          </a:xfrm>
          <a:prstGeom prst="rect">
            <a:avLst/>
          </a:prstGeom>
        </p:spPr>
      </p:pic>
    </p:spTree>
    <p:extLst>
      <p:ext uri="{BB962C8B-B14F-4D97-AF65-F5344CB8AC3E}">
        <p14:creationId xmlns:p14="http://schemas.microsoft.com/office/powerpoint/2010/main" val="1817157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894912-E4D8-94BC-F44A-B601754D96F2}"/>
              </a:ext>
            </a:extLst>
          </p:cNvPr>
          <p:cNvSpPr>
            <a:spLocks noGrp="1"/>
          </p:cNvSpPr>
          <p:nvPr>
            <p:ph type="dt" sz="half" idx="10"/>
          </p:nvPr>
        </p:nvSpPr>
        <p:spPr>
          <a:xfrm>
            <a:off x="254000" y="6485467"/>
            <a:ext cx="1482035" cy="236008"/>
          </a:xfrm>
        </p:spPr>
        <p:txBody>
          <a:bodyPr/>
          <a:lstStyle/>
          <a:p>
            <a:r>
              <a:rPr lang="it-IT"/>
              <a:t>11 November 2022</a:t>
            </a:r>
            <a:endParaRPr lang="en-US" dirty="0"/>
          </a:p>
        </p:txBody>
      </p:sp>
      <p:sp>
        <p:nvSpPr>
          <p:cNvPr id="5" name="Footer Placeholder 4">
            <a:extLst>
              <a:ext uri="{FF2B5EF4-FFF2-40B4-BE49-F238E27FC236}">
                <a16:creationId xmlns:a16="http://schemas.microsoft.com/office/drawing/2014/main" id="{748AD336-4DC0-C8D0-0A8F-09BC6733C803}"/>
              </a:ext>
            </a:extLst>
          </p:cNvPr>
          <p:cNvSpPr>
            <a:spLocks noGrp="1"/>
          </p:cNvSpPr>
          <p:nvPr>
            <p:ph type="ftr" sz="quarter" idx="11"/>
          </p:nvPr>
        </p:nvSpPr>
        <p:spPr/>
        <p:txBody>
          <a:bodyPr/>
          <a:lstStyle/>
          <a:p>
            <a:r>
              <a:rPr lang="en-US"/>
              <a:t>S. Miscetti - @ Physics at High Intensity - LNF</a:t>
            </a:r>
            <a:endParaRPr lang="en-US" dirty="0"/>
          </a:p>
        </p:txBody>
      </p:sp>
      <p:sp>
        <p:nvSpPr>
          <p:cNvPr id="6" name="Slide Number Placeholder 5">
            <a:extLst>
              <a:ext uri="{FF2B5EF4-FFF2-40B4-BE49-F238E27FC236}">
                <a16:creationId xmlns:a16="http://schemas.microsoft.com/office/drawing/2014/main" id="{37F7EB53-F051-662E-D389-66C0C062D69F}"/>
              </a:ext>
            </a:extLst>
          </p:cNvPr>
          <p:cNvSpPr>
            <a:spLocks noGrp="1"/>
          </p:cNvSpPr>
          <p:nvPr>
            <p:ph type="sldNum" sz="quarter" idx="12"/>
          </p:nvPr>
        </p:nvSpPr>
        <p:spPr/>
        <p:txBody>
          <a:bodyPr/>
          <a:lstStyle/>
          <a:p>
            <a:fld id="{AB3C1F1C-F708-3F4B-8ECB-6D467F0718B5}" type="slidenum">
              <a:rPr lang="en-US" smtClean="0"/>
              <a:pPr/>
              <a:t>8</a:t>
            </a:fld>
            <a:endParaRPr lang="en-US" dirty="0"/>
          </a:p>
        </p:txBody>
      </p:sp>
      <p:sp>
        <p:nvSpPr>
          <p:cNvPr id="7" name="Title 1">
            <a:extLst>
              <a:ext uri="{FF2B5EF4-FFF2-40B4-BE49-F238E27FC236}">
                <a16:creationId xmlns:a16="http://schemas.microsoft.com/office/drawing/2014/main" id="{1C20291B-46AA-653F-B972-61769EE4A30E}"/>
              </a:ext>
            </a:extLst>
          </p:cNvPr>
          <p:cNvSpPr txBox="1">
            <a:spLocks/>
          </p:cNvSpPr>
          <p:nvPr/>
        </p:nvSpPr>
        <p:spPr>
          <a:xfrm>
            <a:off x="1036497" y="192634"/>
            <a:ext cx="6752835" cy="3349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chemeClr val="tx1"/>
                </a:solidFill>
                <a:latin typeface="Arial"/>
                <a:ea typeface="+mj-ea"/>
                <a:cs typeface="Arial"/>
              </a:defRPr>
            </a:lvl1pPr>
          </a:lstStyle>
          <a:p>
            <a:r>
              <a:rPr lang="en-US" sz="3200" dirty="0" err="1">
                <a:solidFill>
                  <a:srgbClr val="800000"/>
                </a:solidFill>
                <a:latin typeface="Symbol" pitchFamily="2" charset="2"/>
              </a:rPr>
              <a:t>m</a:t>
            </a:r>
            <a:r>
              <a:rPr lang="en-US" sz="3200" dirty="0" err="1">
                <a:solidFill>
                  <a:srgbClr val="800000"/>
                </a:solidFill>
              </a:rPr>
              <a:t>N</a:t>
            </a:r>
            <a:r>
              <a:rPr lang="en-US" sz="3200" dirty="0">
                <a:solidFill>
                  <a:srgbClr val="800000"/>
                </a:solidFill>
              </a:rPr>
              <a:t> </a:t>
            </a:r>
            <a:r>
              <a:rPr lang="en-US" sz="3200" dirty="0">
                <a:solidFill>
                  <a:srgbClr val="800000"/>
                </a:solidFill>
                <a:sym typeface="Wingdings" pitchFamily="2" charset="2"/>
              </a:rPr>
              <a:t></a:t>
            </a:r>
            <a:r>
              <a:rPr lang="en-US" sz="3200" dirty="0" err="1">
                <a:solidFill>
                  <a:srgbClr val="800000"/>
                </a:solidFill>
              </a:rPr>
              <a:t>eN</a:t>
            </a:r>
            <a:r>
              <a:rPr lang="en-US" sz="3200" dirty="0">
                <a:solidFill>
                  <a:srgbClr val="800000"/>
                </a:solidFill>
              </a:rPr>
              <a:t>: main backgrounds</a:t>
            </a:r>
          </a:p>
        </p:txBody>
      </p:sp>
      <p:sp>
        <p:nvSpPr>
          <p:cNvPr id="8" name="TextBox 7">
            <a:extLst>
              <a:ext uri="{FF2B5EF4-FFF2-40B4-BE49-F238E27FC236}">
                <a16:creationId xmlns:a16="http://schemas.microsoft.com/office/drawing/2014/main" id="{AA91B0C2-1A0F-37DA-7426-BED1CD17995B}"/>
              </a:ext>
            </a:extLst>
          </p:cNvPr>
          <p:cNvSpPr txBox="1"/>
          <p:nvPr/>
        </p:nvSpPr>
        <p:spPr>
          <a:xfrm>
            <a:off x="6078037" y="1021341"/>
            <a:ext cx="3007039" cy="1815882"/>
          </a:xfrm>
          <a:prstGeom prst="rect">
            <a:avLst/>
          </a:prstGeom>
          <a:noFill/>
        </p:spPr>
        <p:txBody>
          <a:bodyPr wrap="square" rtlCol="0">
            <a:spAutoFit/>
          </a:bodyPr>
          <a:lstStyle/>
          <a:p>
            <a:pPr marL="285750" indent="-285750">
              <a:buFont typeface="Wingdings" pitchFamily="2" charset="2"/>
              <a:buChar char="§"/>
            </a:pPr>
            <a:r>
              <a:rPr lang="en-GB" sz="1600" dirty="0">
                <a:latin typeface="Arial" charset="0"/>
                <a:ea typeface="Arial" charset="0"/>
                <a:cs typeface="Arial" charset="0"/>
              </a:rPr>
              <a:t>Nuclear modifications push DIO spectrum near conversion electron (CE)</a:t>
            </a:r>
          </a:p>
          <a:p>
            <a:pPr marL="285750" indent="-285750">
              <a:buFont typeface="Wingdings" pitchFamily="2" charset="2"/>
              <a:buChar char="§"/>
            </a:pPr>
            <a:endParaRPr lang="en-GB" sz="1600" dirty="0">
              <a:latin typeface="Arial" charset="0"/>
              <a:ea typeface="Arial" charset="0"/>
              <a:cs typeface="Arial" charset="0"/>
            </a:endParaRPr>
          </a:p>
          <a:p>
            <a:pPr marL="285750" indent="-285750">
              <a:buFont typeface="Wingdings" pitchFamily="2" charset="2"/>
              <a:buChar char="§"/>
            </a:pPr>
            <a:r>
              <a:rPr lang="en-GB" sz="1600" dirty="0">
                <a:latin typeface="Arial" charset="0"/>
                <a:ea typeface="Arial" charset="0"/>
                <a:cs typeface="Arial" charset="0"/>
              </a:rPr>
              <a:t>DIO and CLFV signal, may overlap due to detector resolution</a:t>
            </a:r>
          </a:p>
        </p:txBody>
      </p:sp>
      <p:cxnSp>
        <p:nvCxnSpPr>
          <p:cNvPr id="9" name="Straight Connector 8">
            <a:extLst>
              <a:ext uri="{FF2B5EF4-FFF2-40B4-BE49-F238E27FC236}">
                <a16:creationId xmlns:a16="http://schemas.microsoft.com/office/drawing/2014/main" id="{1E0D10A8-36C1-A054-6FC4-312852F44BE6}"/>
              </a:ext>
            </a:extLst>
          </p:cNvPr>
          <p:cNvCxnSpPr/>
          <p:nvPr/>
        </p:nvCxnSpPr>
        <p:spPr>
          <a:xfrm>
            <a:off x="5431116" y="2135688"/>
            <a:ext cx="0" cy="881688"/>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78F2097-2865-177E-0D04-3C457BF47EC6}"/>
              </a:ext>
            </a:extLst>
          </p:cNvPr>
          <p:cNvSpPr txBox="1"/>
          <p:nvPr/>
        </p:nvSpPr>
        <p:spPr>
          <a:xfrm>
            <a:off x="4350630" y="1593257"/>
            <a:ext cx="1518364" cy="369332"/>
          </a:xfrm>
          <a:prstGeom prst="rect">
            <a:avLst/>
          </a:prstGeom>
          <a:noFill/>
        </p:spPr>
        <p:txBody>
          <a:bodyPr wrap="none" rtlCol="0">
            <a:spAutoFit/>
          </a:bodyPr>
          <a:lstStyle/>
          <a:p>
            <a:r>
              <a:rPr lang="en-GB" b="1" dirty="0">
                <a:solidFill>
                  <a:srgbClr val="0432FF"/>
                </a:solidFill>
                <a:latin typeface="Arial" charset="0"/>
                <a:ea typeface="Arial" charset="0"/>
                <a:cs typeface="Arial" charset="0"/>
              </a:rPr>
              <a:t>CLFV signal</a:t>
            </a:r>
          </a:p>
        </p:txBody>
      </p:sp>
      <p:cxnSp>
        <p:nvCxnSpPr>
          <p:cNvPr id="11" name="Straight Arrow Connector 10">
            <a:extLst>
              <a:ext uri="{FF2B5EF4-FFF2-40B4-BE49-F238E27FC236}">
                <a16:creationId xmlns:a16="http://schemas.microsoft.com/office/drawing/2014/main" id="{E43C44BF-632A-8F7E-D941-3A8BCA91D996}"/>
              </a:ext>
            </a:extLst>
          </p:cNvPr>
          <p:cNvCxnSpPr>
            <a:stCxn id="10" idx="2"/>
          </p:cNvCxnSpPr>
          <p:nvPr/>
        </p:nvCxnSpPr>
        <p:spPr>
          <a:xfrm>
            <a:off x="5109812" y="1962589"/>
            <a:ext cx="218274" cy="263251"/>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800150A-C162-5BFB-3E0F-B37940F41395}"/>
              </a:ext>
            </a:extLst>
          </p:cNvPr>
          <p:cNvPicPr>
            <a:picLocks noChangeAspect="1"/>
          </p:cNvPicPr>
          <p:nvPr/>
        </p:nvPicPr>
        <p:blipFill>
          <a:blip r:embed="rId2"/>
          <a:stretch>
            <a:fillRect/>
          </a:stretch>
        </p:blipFill>
        <p:spPr>
          <a:xfrm>
            <a:off x="47050" y="2608409"/>
            <a:ext cx="2202363" cy="1208342"/>
          </a:xfrm>
          <a:prstGeom prst="rect">
            <a:avLst/>
          </a:prstGeom>
        </p:spPr>
      </p:pic>
      <p:pic>
        <p:nvPicPr>
          <p:cNvPr id="13" name="Picture 12">
            <a:extLst>
              <a:ext uri="{FF2B5EF4-FFF2-40B4-BE49-F238E27FC236}">
                <a16:creationId xmlns:a16="http://schemas.microsoft.com/office/drawing/2014/main" id="{7E8C013D-8CDA-2DCD-AA35-1A1EA5BA4F5F}"/>
              </a:ext>
            </a:extLst>
          </p:cNvPr>
          <p:cNvPicPr>
            <a:picLocks noChangeAspect="1"/>
          </p:cNvPicPr>
          <p:nvPr/>
        </p:nvPicPr>
        <p:blipFill>
          <a:blip r:embed="rId3"/>
          <a:stretch>
            <a:fillRect/>
          </a:stretch>
        </p:blipFill>
        <p:spPr>
          <a:xfrm>
            <a:off x="58922" y="1350378"/>
            <a:ext cx="2203014" cy="1211365"/>
          </a:xfrm>
          <a:prstGeom prst="rect">
            <a:avLst/>
          </a:prstGeom>
        </p:spPr>
      </p:pic>
      <p:sp>
        <p:nvSpPr>
          <p:cNvPr id="14" name="TextBox 13">
            <a:extLst>
              <a:ext uri="{FF2B5EF4-FFF2-40B4-BE49-F238E27FC236}">
                <a16:creationId xmlns:a16="http://schemas.microsoft.com/office/drawing/2014/main" id="{45D63D31-634C-70DB-86A0-2B16EC701B59}"/>
              </a:ext>
            </a:extLst>
          </p:cNvPr>
          <p:cNvSpPr txBox="1"/>
          <p:nvPr/>
        </p:nvSpPr>
        <p:spPr>
          <a:xfrm>
            <a:off x="-4755" y="1291012"/>
            <a:ext cx="721672" cy="307777"/>
          </a:xfrm>
          <a:prstGeom prst="rect">
            <a:avLst/>
          </a:prstGeom>
          <a:noFill/>
        </p:spPr>
        <p:txBody>
          <a:bodyPr wrap="none" rtlCol="0">
            <a:spAutoFit/>
          </a:bodyPr>
          <a:lstStyle/>
          <a:p>
            <a:r>
              <a:rPr lang="en-GB" sz="1400" b="1" dirty="0">
                <a:solidFill>
                  <a:schemeClr val="bg1"/>
                </a:solidFill>
                <a:latin typeface="Arial" charset="0"/>
                <a:ea typeface="Arial" charset="0"/>
                <a:cs typeface="Arial" charset="0"/>
              </a:rPr>
              <a:t>Signal</a:t>
            </a:r>
          </a:p>
        </p:txBody>
      </p:sp>
      <p:sp>
        <p:nvSpPr>
          <p:cNvPr id="15" name="TextBox 14">
            <a:extLst>
              <a:ext uri="{FF2B5EF4-FFF2-40B4-BE49-F238E27FC236}">
                <a16:creationId xmlns:a16="http://schemas.microsoft.com/office/drawing/2014/main" id="{B80CD733-240F-973E-6C50-38C343EC22C2}"/>
              </a:ext>
            </a:extLst>
          </p:cNvPr>
          <p:cNvSpPr txBox="1"/>
          <p:nvPr/>
        </p:nvSpPr>
        <p:spPr>
          <a:xfrm>
            <a:off x="-10796" y="2542874"/>
            <a:ext cx="2254143" cy="307777"/>
          </a:xfrm>
          <a:prstGeom prst="rect">
            <a:avLst/>
          </a:prstGeom>
          <a:noFill/>
        </p:spPr>
        <p:txBody>
          <a:bodyPr wrap="none" rtlCol="0">
            <a:spAutoFit/>
          </a:bodyPr>
          <a:lstStyle/>
          <a:p>
            <a:r>
              <a:rPr lang="en-GB" sz="1400" b="1" dirty="0">
                <a:solidFill>
                  <a:schemeClr val="bg1"/>
                </a:solidFill>
                <a:latin typeface="Arial" charset="0"/>
                <a:ea typeface="Arial" charset="0"/>
                <a:cs typeface="Arial" charset="0"/>
              </a:rPr>
              <a:t>DIO (39% of </a:t>
            </a:r>
            <a:r>
              <a:rPr lang="en-GB" sz="1400" b="1" dirty="0">
                <a:solidFill>
                  <a:schemeClr val="bg1"/>
                </a:solidFill>
                <a:latin typeface="Symbol" charset="2"/>
                <a:ea typeface="Symbol" charset="2"/>
                <a:cs typeface="Symbol" charset="2"/>
              </a:rPr>
              <a:t>m</a:t>
            </a:r>
            <a:r>
              <a:rPr lang="en-GB" sz="1400" b="1" dirty="0">
                <a:solidFill>
                  <a:schemeClr val="bg1"/>
                </a:solidFill>
                <a:latin typeface="Arial" charset="0"/>
                <a:ea typeface="Arial" charset="0"/>
                <a:cs typeface="Arial" charset="0"/>
              </a:rPr>
              <a:t> captures)</a:t>
            </a:r>
          </a:p>
        </p:txBody>
      </p:sp>
      <p:sp>
        <p:nvSpPr>
          <p:cNvPr id="16" name="TextBox 15">
            <a:extLst>
              <a:ext uri="{FF2B5EF4-FFF2-40B4-BE49-F238E27FC236}">
                <a16:creationId xmlns:a16="http://schemas.microsoft.com/office/drawing/2014/main" id="{B88A0F8B-CC00-825A-BBE2-E5DA61C86279}"/>
              </a:ext>
            </a:extLst>
          </p:cNvPr>
          <p:cNvSpPr txBox="1"/>
          <p:nvPr/>
        </p:nvSpPr>
        <p:spPr>
          <a:xfrm>
            <a:off x="6015841" y="2941068"/>
            <a:ext cx="3174763" cy="615553"/>
          </a:xfrm>
          <a:prstGeom prst="rect">
            <a:avLst/>
          </a:prstGeom>
          <a:solidFill>
            <a:schemeClr val="accent1">
              <a:lumMod val="20000"/>
              <a:lumOff val="80000"/>
            </a:schemeClr>
          </a:solidFill>
        </p:spPr>
        <p:txBody>
          <a:bodyPr wrap="square" rtlCol="0">
            <a:spAutoFit/>
          </a:bodyPr>
          <a:lstStyle/>
          <a:p>
            <a:pPr algn="ctr"/>
            <a:r>
              <a:rPr lang="en-GB" b="1" i="1" dirty="0">
                <a:solidFill>
                  <a:srgbClr val="C00000"/>
                </a:solidFill>
                <a:latin typeface="Times New Roman" panose="02020603050405020304" pitchFamily="18" charset="0"/>
                <a:ea typeface="Arial" charset="0"/>
                <a:cs typeface="Times New Roman" panose="02020603050405020304" pitchFamily="18" charset="0"/>
              </a:rPr>
              <a:t>e</a:t>
            </a:r>
            <a:r>
              <a:rPr lang="en-GB" b="1" baseline="30000" dirty="0">
                <a:solidFill>
                  <a:srgbClr val="C00000"/>
                </a:solidFill>
                <a:latin typeface="Symbol" pitchFamily="2" charset="2"/>
                <a:ea typeface="Arial" charset="0"/>
                <a:cs typeface="Arial" charset="0"/>
              </a:rPr>
              <a:t>-</a:t>
            </a:r>
            <a:r>
              <a:rPr lang="en-GB" sz="1600" b="1" dirty="0">
                <a:solidFill>
                  <a:srgbClr val="C00000"/>
                </a:solidFill>
                <a:latin typeface="Arial" charset="0"/>
                <a:ea typeface="Arial" charset="0"/>
                <a:cs typeface="Arial" charset="0"/>
              </a:rPr>
              <a:t> detection with a momentum resolution ≲ 180 keV required</a:t>
            </a:r>
          </a:p>
        </p:txBody>
      </p:sp>
      <p:sp>
        <p:nvSpPr>
          <p:cNvPr id="17" name="TextBox 16">
            <a:extLst>
              <a:ext uri="{FF2B5EF4-FFF2-40B4-BE49-F238E27FC236}">
                <a16:creationId xmlns:a16="http://schemas.microsoft.com/office/drawing/2014/main" id="{AF10840B-04ED-D363-6821-5DA5AA28C18F}"/>
              </a:ext>
            </a:extLst>
          </p:cNvPr>
          <p:cNvSpPr txBox="1"/>
          <p:nvPr/>
        </p:nvSpPr>
        <p:spPr>
          <a:xfrm>
            <a:off x="-10796" y="766343"/>
            <a:ext cx="3109133" cy="400110"/>
          </a:xfrm>
          <a:prstGeom prst="rect">
            <a:avLst/>
          </a:prstGeom>
          <a:noFill/>
        </p:spPr>
        <p:txBody>
          <a:bodyPr wrap="square" rtlCol="0">
            <a:spAutoFit/>
          </a:bodyPr>
          <a:lstStyle/>
          <a:p>
            <a:r>
              <a:rPr lang="en-GB" sz="2000" b="1" dirty="0">
                <a:solidFill>
                  <a:srgbClr val="C00000"/>
                </a:solidFill>
                <a:latin typeface="Arial" panose="020B0604020202020204" pitchFamily="34" charset="0"/>
                <a:ea typeface="Arial" charset="0"/>
                <a:cs typeface="Arial" panose="020B0604020202020204" pitchFamily="34" charset="0"/>
              </a:rPr>
              <a:t>Muon decays in orbit</a:t>
            </a:r>
          </a:p>
        </p:txBody>
      </p:sp>
      <p:pic>
        <p:nvPicPr>
          <p:cNvPr id="18" name="Picture 17">
            <a:extLst>
              <a:ext uri="{FF2B5EF4-FFF2-40B4-BE49-F238E27FC236}">
                <a16:creationId xmlns:a16="http://schemas.microsoft.com/office/drawing/2014/main" id="{F6C45AA8-CD1B-A2CF-2B59-E8BB0A4907FB}"/>
              </a:ext>
            </a:extLst>
          </p:cNvPr>
          <p:cNvPicPr>
            <a:picLocks noChangeAspect="1"/>
          </p:cNvPicPr>
          <p:nvPr/>
        </p:nvPicPr>
        <p:blipFill>
          <a:blip r:embed="rId4"/>
          <a:stretch>
            <a:fillRect/>
          </a:stretch>
        </p:blipFill>
        <p:spPr>
          <a:xfrm>
            <a:off x="2243347" y="1220804"/>
            <a:ext cx="3669464" cy="2472264"/>
          </a:xfrm>
          <a:prstGeom prst="rect">
            <a:avLst/>
          </a:prstGeom>
        </p:spPr>
      </p:pic>
      <p:sp>
        <p:nvSpPr>
          <p:cNvPr id="20" name="TextBox 19">
            <a:extLst>
              <a:ext uri="{FF2B5EF4-FFF2-40B4-BE49-F238E27FC236}">
                <a16:creationId xmlns:a16="http://schemas.microsoft.com/office/drawing/2014/main" id="{0A60695C-4D7D-BA24-CD82-B9F85DBF03C7}"/>
              </a:ext>
            </a:extLst>
          </p:cNvPr>
          <p:cNvSpPr txBox="1"/>
          <p:nvPr/>
        </p:nvSpPr>
        <p:spPr>
          <a:xfrm>
            <a:off x="98654" y="3941779"/>
            <a:ext cx="3109133" cy="400110"/>
          </a:xfrm>
          <a:prstGeom prst="rect">
            <a:avLst/>
          </a:prstGeom>
          <a:noFill/>
        </p:spPr>
        <p:txBody>
          <a:bodyPr wrap="square" rtlCol="0">
            <a:spAutoFit/>
          </a:bodyPr>
          <a:lstStyle/>
          <a:p>
            <a:r>
              <a:rPr lang="en-GB" sz="2000" b="1" dirty="0">
                <a:solidFill>
                  <a:srgbClr val="C00000"/>
                </a:solidFill>
                <a:latin typeface="Arial" panose="020B0604020202020204" pitchFamily="34" charset="0"/>
                <a:ea typeface="Arial" charset="0"/>
                <a:cs typeface="Arial" panose="020B0604020202020204" pitchFamily="34" charset="0"/>
              </a:rPr>
              <a:t>Cosmic Ray events</a:t>
            </a:r>
          </a:p>
        </p:txBody>
      </p:sp>
      <p:sp>
        <p:nvSpPr>
          <p:cNvPr id="21" name="TextBox 20">
            <a:extLst>
              <a:ext uri="{FF2B5EF4-FFF2-40B4-BE49-F238E27FC236}">
                <a16:creationId xmlns:a16="http://schemas.microsoft.com/office/drawing/2014/main" id="{1798BA5B-7AEF-8A88-C97C-AE9C55FD9812}"/>
              </a:ext>
            </a:extLst>
          </p:cNvPr>
          <p:cNvSpPr txBox="1"/>
          <p:nvPr/>
        </p:nvSpPr>
        <p:spPr>
          <a:xfrm>
            <a:off x="133993" y="4484421"/>
            <a:ext cx="4697546" cy="1323439"/>
          </a:xfrm>
          <a:prstGeom prst="rect">
            <a:avLst/>
          </a:prstGeom>
          <a:noFill/>
        </p:spPr>
        <p:txBody>
          <a:bodyPr wrap="square" rtlCol="0">
            <a:spAutoFit/>
          </a:bodyPr>
          <a:lstStyle/>
          <a:p>
            <a:pPr marL="285750" indent="-285750">
              <a:buFont typeface="Wingdings" pitchFamily="2" charset="2"/>
              <a:buChar char="§"/>
            </a:pPr>
            <a:r>
              <a:rPr lang="en-GB" sz="1600" dirty="0">
                <a:latin typeface="Arial" charset="0"/>
                <a:ea typeface="Arial" charset="0"/>
                <a:cs typeface="Arial" charset="0"/>
              </a:rPr>
              <a:t>Cosmic Ray muons can fake </a:t>
            </a:r>
          </a:p>
          <a:p>
            <a:r>
              <a:rPr lang="en-GB" sz="1600" dirty="0">
                <a:latin typeface="Arial" charset="0"/>
                <a:ea typeface="Arial" charset="0"/>
                <a:cs typeface="Arial" charset="0"/>
              </a:rPr>
              <a:t>      signal conversion events  at 1 </a:t>
            </a:r>
            <a:r>
              <a:rPr lang="en-GB" sz="1600" dirty="0" err="1">
                <a:latin typeface="Arial" charset="0"/>
                <a:ea typeface="Arial" charset="0"/>
                <a:cs typeface="Arial" charset="0"/>
              </a:rPr>
              <a:t>ev</a:t>
            </a:r>
            <a:r>
              <a:rPr lang="en-GB" sz="1600" dirty="0">
                <a:latin typeface="Arial" charset="0"/>
                <a:ea typeface="Arial" charset="0"/>
                <a:cs typeface="Arial" charset="0"/>
              </a:rPr>
              <a:t>/day</a:t>
            </a:r>
          </a:p>
          <a:p>
            <a:pPr marL="285750" indent="-285750">
              <a:buFont typeface="Wingdings" pitchFamily="2" charset="2"/>
              <a:buChar char="§"/>
            </a:pPr>
            <a:endParaRPr lang="en-GB" sz="1600" dirty="0">
              <a:latin typeface="Arial" charset="0"/>
              <a:ea typeface="Arial" charset="0"/>
              <a:cs typeface="Arial" charset="0"/>
            </a:endParaRPr>
          </a:p>
          <a:p>
            <a:pPr marL="285750" indent="-285750">
              <a:buFont typeface="Wingdings" pitchFamily="2" charset="2"/>
              <a:buChar char="§"/>
            </a:pPr>
            <a:r>
              <a:rPr lang="en-GB" sz="1600" dirty="0">
                <a:latin typeface="Arial" charset="0"/>
                <a:ea typeface="Arial" charset="0"/>
                <a:cs typeface="Arial" charset="0"/>
              </a:rPr>
              <a:t>These events are proportional to the running </a:t>
            </a:r>
          </a:p>
          <a:p>
            <a:r>
              <a:rPr lang="en-GB" sz="1600" dirty="0">
                <a:latin typeface="Arial" charset="0"/>
                <a:ea typeface="Arial" charset="0"/>
                <a:cs typeface="Arial" charset="0"/>
              </a:rPr>
              <a:t>      time  higher beam intensity is preferrable</a:t>
            </a:r>
          </a:p>
        </p:txBody>
      </p:sp>
      <p:sp>
        <p:nvSpPr>
          <p:cNvPr id="22" name="Right Arrow 21">
            <a:extLst>
              <a:ext uri="{FF2B5EF4-FFF2-40B4-BE49-F238E27FC236}">
                <a16:creationId xmlns:a16="http://schemas.microsoft.com/office/drawing/2014/main" id="{26D4CEB1-C6BA-A8ED-D28E-84EDA577FA72}"/>
              </a:ext>
            </a:extLst>
          </p:cNvPr>
          <p:cNvSpPr/>
          <p:nvPr/>
        </p:nvSpPr>
        <p:spPr>
          <a:xfrm>
            <a:off x="4240803" y="4742171"/>
            <a:ext cx="409074" cy="296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E21DEDE-2674-2302-AA4B-FC95E65435B7}"/>
              </a:ext>
            </a:extLst>
          </p:cNvPr>
          <p:cNvSpPr/>
          <p:nvPr/>
        </p:nvSpPr>
        <p:spPr>
          <a:xfrm>
            <a:off x="356081" y="6063939"/>
            <a:ext cx="8178518" cy="338554"/>
          </a:xfrm>
          <a:prstGeom prst="rect">
            <a:avLst/>
          </a:prstGeom>
          <a:solidFill>
            <a:schemeClr val="accent1">
              <a:lumMod val="20000"/>
              <a:lumOff val="80000"/>
            </a:schemeClr>
          </a:solidFill>
        </p:spPr>
        <p:txBody>
          <a:bodyPr wrap="square">
            <a:spAutoFit/>
          </a:bodyPr>
          <a:lstStyle/>
          <a:p>
            <a:pPr algn="ctr">
              <a:lnSpc>
                <a:spcPct val="100000"/>
              </a:lnSpc>
              <a:spcBef>
                <a:spcPts val="0"/>
              </a:spcBef>
              <a:spcAft>
                <a:spcPts val="700"/>
              </a:spcAft>
              <a:defRPr/>
            </a:pPr>
            <a:r>
              <a:rPr lang="en-US" sz="1600" b="1" dirty="0">
                <a:solidFill>
                  <a:srgbClr val="C00000"/>
                </a:solidFill>
                <a:latin typeface="Arial" charset="0"/>
                <a:ea typeface="Arial" charset="0"/>
                <a:cs typeface="Arial" charset="0"/>
              </a:rPr>
              <a:t>Detector region covered by Cosmic Ray Veto counters: 10</a:t>
            </a:r>
            <a:r>
              <a:rPr lang="en-US" sz="1600" b="1" baseline="30000" dirty="0">
                <a:solidFill>
                  <a:srgbClr val="C00000"/>
                </a:solidFill>
                <a:latin typeface="Symbol" charset="2"/>
                <a:ea typeface="Symbol" charset="2"/>
                <a:cs typeface="Symbol" charset="2"/>
              </a:rPr>
              <a:t>-4</a:t>
            </a:r>
            <a:r>
              <a:rPr lang="en-US" sz="1600" b="1" dirty="0">
                <a:solidFill>
                  <a:srgbClr val="C00000"/>
                </a:solidFill>
                <a:latin typeface="Arial" charset="0"/>
                <a:ea typeface="Arial" charset="0"/>
                <a:cs typeface="Arial" charset="0"/>
              </a:rPr>
              <a:t> inefficiency required</a:t>
            </a:r>
            <a:endParaRPr lang="en-US" sz="1600" b="1" baseline="30000" dirty="0">
              <a:solidFill>
                <a:srgbClr val="C00000"/>
              </a:solidFill>
              <a:latin typeface="Symbol" charset="2"/>
              <a:ea typeface="Symbol" charset="2"/>
              <a:cs typeface="Symbol" charset="2"/>
            </a:endParaRPr>
          </a:p>
        </p:txBody>
      </p:sp>
      <p:pic>
        <p:nvPicPr>
          <p:cNvPr id="24" name="Picture 23">
            <a:extLst>
              <a:ext uri="{FF2B5EF4-FFF2-40B4-BE49-F238E27FC236}">
                <a16:creationId xmlns:a16="http://schemas.microsoft.com/office/drawing/2014/main" id="{E70F3990-F45E-DB22-1B40-AA9D87F86C19}"/>
              </a:ext>
            </a:extLst>
          </p:cNvPr>
          <p:cNvPicPr>
            <a:picLocks noChangeAspect="1"/>
          </p:cNvPicPr>
          <p:nvPr/>
        </p:nvPicPr>
        <p:blipFill>
          <a:blip r:embed="rId5"/>
          <a:stretch>
            <a:fillRect/>
          </a:stretch>
        </p:blipFill>
        <p:spPr>
          <a:xfrm>
            <a:off x="4831539" y="4001425"/>
            <a:ext cx="4120653" cy="1481492"/>
          </a:xfrm>
          <a:prstGeom prst="rect">
            <a:avLst/>
          </a:prstGeom>
        </p:spPr>
      </p:pic>
      <p:sp>
        <p:nvSpPr>
          <p:cNvPr id="26" name="TextBox 25">
            <a:extLst>
              <a:ext uri="{FF2B5EF4-FFF2-40B4-BE49-F238E27FC236}">
                <a16:creationId xmlns:a16="http://schemas.microsoft.com/office/drawing/2014/main" id="{EA21BDF4-88A8-61DB-FFD6-423A190E8937}"/>
              </a:ext>
            </a:extLst>
          </p:cNvPr>
          <p:cNvSpPr txBox="1"/>
          <p:nvPr/>
        </p:nvSpPr>
        <p:spPr>
          <a:xfrm>
            <a:off x="5521931" y="3979167"/>
            <a:ext cx="944489" cy="338554"/>
          </a:xfrm>
          <a:prstGeom prst="rect">
            <a:avLst/>
          </a:prstGeom>
          <a:noFill/>
        </p:spPr>
        <p:txBody>
          <a:bodyPr wrap="none" rtlCol="0">
            <a:spAutoFit/>
          </a:bodyPr>
          <a:lstStyle/>
          <a:p>
            <a:r>
              <a:rPr lang="en-GB" sz="1600" dirty="0">
                <a:solidFill>
                  <a:srgbClr val="00FA00"/>
                </a:solidFill>
              </a:rPr>
              <a:t>Cosmic </a:t>
            </a:r>
            <a:r>
              <a:rPr lang="en-GB" sz="1600" dirty="0">
                <a:solidFill>
                  <a:srgbClr val="00FA00"/>
                </a:solidFill>
                <a:latin typeface="Symbol" pitchFamily="2" charset="2"/>
              </a:rPr>
              <a:t>m</a:t>
            </a:r>
            <a:endParaRPr lang="en-GB" sz="1600" baseline="30000" dirty="0">
              <a:solidFill>
                <a:srgbClr val="00FA00"/>
              </a:solidFill>
              <a:latin typeface="Symbol" pitchFamily="2" charset="2"/>
            </a:endParaRPr>
          </a:p>
        </p:txBody>
      </p:sp>
      <p:sp>
        <p:nvSpPr>
          <p:cNvPr id="27" name="TextBox 26">
            <a:extLst>
              <a:ext uri="{FF2B5EF4-FFF2-40B4-BE49-F238E27FC236}">
                <a16:creationId xmlns:a16="http://schemas.microsoft.com/office/drawing/2014/main" id="{193E06E2-0965-DD55-947D-481D0B3B6A5C}"/>
              </a:ext>
            </a:extLst>
          </p:cNvPr>
          <p:cNvSpPr txBox="1"/>
          <p:nvPr/>
        </p:nvSpPr>
        <p:spPr>
          <a:xfrm>
            <a:off x="5164950" y="5404635"/>
            <a:ext cx="1151277" cy="338554"/>
          </a:xfrm>
          <a:prstGeom prst="rect">
            <a:avLst/>
          </a:prstGeom>
          <a:noFill/>
        </p:spPr>
        <p:txBody>
          <a:bodyPr wrap="none" rtlCol="0">
            <a:spAutoFit/>
          </a:bodyPr>
          <a:lstStyle/>
          <a:p>
            <a:r>
              <a:rPr lang="en-GB" sz="1600" dirty="0">
                <a:solidFill>
                  <a:srgbClr val="FF0000"/>
                </a:solidFill>
              </a:rPr>
              <a:t>105 MeV </a:t>
            </a:r>
            <a:r>
              <a:rPr lang="en-GB" sz="1600" i="1" dirty="0">
                <a:solidFill>
                  <a:srgbClr val="FF0000"/>
                </a:solidFill>
                <a:latin typeface="Times New Roman" panose="02020603050405020304" pitchFamily="18" charset="0"/>
                <a:cs typeface="Times New Roman" panose="02020603050405020304" pitchFamily="18" charset="0"/>
              </a:rPr>
              <a:t>e</a:t>
            </a:r>
            <a:r>
              <a:rPr lang="en-GB" sz="1600" baseline="30000" dirty="0">
                <a:solidFill>
                  <a:srgbClr val="FF0000"/>
                </a:solidFill>
                <a:latin typeface="Symbol" pitchFamily="2" charset="2"/>
              </a:rPr>
              <a:t>-</a:t>
            </a:r>
          </a:p>
        </p:txBody>
      </p:sp>
    </p:spTree>
    <p:extLst>
      <p:ext uri="{BB962C8B-B14F-4D97-AF65-F5344CB8AC3E}">
        <p14:creationId xmlns:p14="http://schemas.microsoft.com/office/powerpoint/2010/main" val="2037173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13734</TotalTime>
  <Words>4298</Words>
  <Application>Microsoft Macintosh PowerPoint</Application>
  <PresentationFormat>On-screen Show (4:3)</PresentationFormat>
  <Paragraphs>678</Paragraphs>
  <Slides>39</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Arial</vt:lpstr>
      <vt:lpstr>Arial</vt:lpstr>
      <vt:lpstr>Avenir Next</vt:lpstr>
      <vt:lpstr>Avenir Next Ultra Light</vt:lpstr>
      <vt:lpstr>Calibri</vt:lpstr>
      <vt:lpstr>Cambria Math</vt:lpstr>
      <vt:lpstr>Comic Sans MS</vt:lpstr>
      <vt:lpstr>Courier New</vt:lpstr>
      <vt:lpstr>Helvetica</vt:lpstr>
      <vt:lpstr>Symbol</vt:lpstr>
      <vt:lpstr>Times New Roman</vt:lpstr>
      <vt:lpstr>Wingdings</vt:lpstr>
      <vt:lpstr>Zapf Dingbats</vt:lpstr>
      <vt:lpstr>Office Theme</vt:lpstr>
      <vt:lpstr>PowerPoint Presentation</vt:lpstr>
      <vt:lpstr>Talk summary </vt:lpstr>
      <vt:lpstr>CLFV processes in muon sector - I</vt:lpstr>
      <vt:lpstr>CLFV processes in muon sector-II</vt:lpstr>
      <vt:lpstr>CLFV history in muon sector</vt:lpstr>
      <vt:lpstr>Mu2e/Mu2e-II reach </vt:lpstr>
      <vt:lpstr>Muon conversion/capture/ decay processes</vt:lpstr>
      <vt:lpstr>mN eN: key experimental concepts</vt:lpstr>
      <vt:lpstr>PowerPoint Presentation</vt:lpstr>
      <vt:lpstr>PowerPoint Presentation</vt:lpstr>
      <vt:lpstr>PowerPoint Presentation</vt:lpstr>
      <vt:lpstr>PowerPoint Presentation</vt:lpstr>
      <vt:lpstr>Detector Solenoid Layout</vt:lpstr>
      <vt:lpstr>The Mu2e Tracker</vt:lpstr>
      <vt:lpstr>The Mu2e Calorimeter</vt:lpstr>
      <vt:lpstr>The Cosmic Ray Veto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Tracker information</vt:lpstr>
      <vt:lpstr>PowerPoint Presentation</vt:lpstr>
      <vt:lpstr>PID calorimeter-tracker – basic idea</vt:lpstr>
      <vt:lpstr>Tracking seeding – basic idea</vt:lpstr>
      <vt:lpstr>PowerPoint Presentation</vt:lpstr>
      <vt:lpstr>PowerPoint Presentation</vt:lpstr>
      <vt:lpstr>PowerPoint Presentation</vt:lpstr>
      <vt:lpstr>PowerPoint Presentation</vt:lpstr>
      <vt:lpstr>PowerPoint Presentation</vt:lpstr>
      <vt:lpstr>Mu2e physics reach &amp; goal</vt:lpstr>
      <vt:lpstr>Specific Example: SUSY</vt:lpstr>
      <vt:lpstr>PowerPoint Presentation</vt:lpstr>
      <vt:lpstr>PowerPoint Presentation</vt:lpstr>
      <vt:lpstr>MU2E vs MEG-upgrade</vt:lpstr>
      <vt:lpstr>Extinction monitor</vt:lpstr>
    </vt:vector>
  </TitlesOfParts>
  <Company>Fermilab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Mu2e WGM</dc:title>
  <dc:creator>Ron Ray</dc:creator>
  <cp:lastModifiedBy>Stefano Miscetti</cp:lastModifiedBy>
  <cp:revision>892</cp:revision>
  <cp:lastPrinted>2016-01-14T13:50:12Z</cp:lastPrinted>
  <dcterms:created xsi:type="dcterms:W3CDTF">2011-04-29T07:43:47Z</dcterms:created>
  <dcterms:modified xsi:type="dcterms:W3CDTF">2022-11-11T08:36:36Z</dcterms:modified>
</cp:coreProperties>
</file>