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1" r:id="rId4"/>
    <p:sldId id="262" r:id="rId5"/>
    <p:sldId id="259" r:id="rId6"/>
    <p:sldId id="260" r:id="rId7"/>
    <p:sldId id="283" r:id="rId8"/>
    <p:sldId id="269" r:id="rId9"/>
    <p:sldId id="272" r:id="rId10"/>
    <p:sldId id="273" r:id="rId11"/>
    <p:sldId id="278" r:id="rId12"/>
    <p:sldId id="3564" r:id="rId13"/>
    <p:sldId id="279" r:id="rId14"/>
    <p:sldId id="280" r:id="rId15"/>
    <p:sldId id="282" r:id="rId16"/>
    <p:sldId id="281" r:id="rId17"/>
    <p:sldId id="3565" r:id="rId18"/>
    <p:sldId id="284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0" d="100"/>
          <a:sy n="60" d="100"/>
        </p:scale>
        <p:origin x="13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5998D2-E530-4C09-9E27-0A27B4A4C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2853449-3DA8-4076-B430-3F7FF52E4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E305ED-F2D6-483E-8B0C-8A2069E41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0360-BD4A-4D17-836F-8B2981D2E775}" type="datetimeFigureOut">
              <a:rPr lang="it-IT" smtClean="0"/>
              <a:t>10/11/2022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E25AC9-D95B-415C-841E-53C24CF9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BC4204-B6C9-42AB-B01E-A58E1A823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8811-5DFD-47BD-8E8F-8A3E3885D8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121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C03D51-7F8F-4568-963D-AB268FEE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76E639D-B9ED-4461-8DC1-F3BDF4C30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E3FDE3-C6DA-407B-965D-40BAC705F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0360-BD4A-4D17-836F-8B2981D2E775}" type="datetimeFigureOut">
              <a:rPr lang="it-IT" smtClean="0"/>
              <a:t>10/11/2022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C0B8B7-6F39-42F0-923F-AFD3F849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832D51-5532-479E-9CA2-E02F0A6F7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8811-5DFD-47BD-8E8F-8A3E3885D8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44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BF13323-177A-44B2-B70C-EF35D553E1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24C9E66-0F35-4BE0-A7E1-3672F198F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AB72CF-4372-4C74-99A6-4D65CE360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0360-BD4A-4D17-836F-8B2981D2E775}" type="datetimeFigureOut">
              <a:rPr lang="it-IT" smtClean="0"/>
              <a:t>10/11/2022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5C7A36-5DBB-4BB8-A331-87BDE353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1814A1-599C-44AC-B21B-4CA6DCC02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8811-5DFD-47BD-8E8F-8A3E3885D8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24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R. Assmann &amp; M. Ferrario - TIARA - 19 Oct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562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8478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ED84D2-BB2B-4B02-8C03-EF12A379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ABDA6D-E65F-41B5-A7DC-CEA77FFDD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8E5490-6D5F-484E-8E0A-F4791C7C6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0360-BD4A-4D17-836F-8B2981D2E775}" type="datetimeFigureOut">
              <a:rPr lang="it-IT" smtClean="0"/>
              <a:t>10/11/2022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1BC1AB-D71E-4C29-BA25-7DC7CCC3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8DE3FD-F668-43D2-8C15-24D041CA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8811-5DFD-47BD-8E8F-8A3E3885D8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08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AF3A9B-5D32-4D33-AFA9-6EFD878AF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2B6BBB3-7320-4E38-A40D-23D237621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AA9DFD-9EAB-4BC1-8BF8-D1119AE2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0360-BD4A-4D17-836F-8B2981D2E775}" type="datetimeFigureOut">
              <a:rPr lang="it-IT" smtClean="0"/>
              <a:t>10/11/2022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D9105E-327B-452A-976E-963ECADC9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F3EA8F-70CC-42FB-BC55-A76AAE86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8811-5DFD-47BD-8E8F-8A3E3885D8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187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8A08B3-1C19-43B1-82FE-317E4B4F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D687F4-24B2-4E91-92C6-93F9CA606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8B49606-7186-4D6D-8F9D-9FA19F2B3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86FE77-D413-4DEB-A2EC-A9998CE3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0360-BD4A-4D17-836F-8B2981D2E775}" type="datetimeFigureOut">
              <a:rPr lang="it-IT" smtClean="0"/>
              <a:t>10/11/2022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351E66-BEE1-40F9-9EEC-F6233368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70A4AA-5061-4BE0-B67D-DEA12C27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8811-5DFD-47BD-8E8F-8A3E3885D8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60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111D7-B98B-4316-83AA-C9F529764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41F83E-75CE-44C6-9EA2-4B3567ACC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3D25CE-BB27-42BD-9304-0B748728A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A9ABF99-F816-42FA-AD6E-3D45F11E34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0C9B7CB-32E8-4514-A159-A42EA1D5D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1D95A81-6E9C-4FC1-AFD6-500AFBF7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0360-BD4A-4D17-836F-8B2981D2E775}" type="datetimeFigureOut">
              <a:rPr lang="it-IT" smtClean="0"/>
              <a:t>10/11/2022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F5ADDD6-BE2A-4613-831B-78D2E64E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1F0C801-8FF9-48F1-BD13-709CA276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8811-5DFD-47BD-8E8F-8A3E3885D8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29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9266D6-AA6C-4FD6-BD92-3284D205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9F31775-A2D7-4DA0-B297-793EC188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0360-BD4A-4D17-836F-8B2981D2E775}" type="datetimeFigureOut">
              <a:rPr lang="it-IT" smtClean="0"/>
              <a:t>10/11/2022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FC7225-0BC7-4A80-A72C-734A9750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3835CD1-9047-4153-A705-788C0CB7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8811-5DFD-47BD-8E8F-8A3E3885D8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5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A5CDD7F-5580-40EE-867D-B36DFF5F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0360-BD4A-4D17-836F-8B2981D2E775}" type="datetimeFigureOut">
              <a:rPr lang="it-IT" smtClean="0"/>
              <a:t>10/11/2022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18CF5C-1CB7-4D8F-BF18-7A10AEBBD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FE9BD2-FC2F-46D6-A3F9-F5C61F8B0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8811-5DFD-47BD-8E8F-8A3E3885D8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58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6EEB1-8EA7-4856-9E70-C34B1331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EB008B-1A67-4289-8E73-47429FA91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CE67F9-A436-49D5-A19D-E2D66F1F4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02B5A8-E1C2-420D-A58B-A4D661452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0360-BD4A-4D17-836F-8B2981D2E775}" type="datetimeFigureOut">
              <a:rPr lang="it-IT" smtClean="0"/>
              <a:t>10/11/2022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4100E8-D83D-44AF-9291-069E1B86B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BD4220-1FBF-4C5C-94E0-76A3C642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8811-5DFD-47BD-8E8F-8A3E3885D8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455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627FE-070D-41B8-B3D3-347218EF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2B612C0-5C1B-4A80-AC34-3418D289B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F619C29-0077-43AD-B469-6C6A53EFB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667C374-8591-4821-9F99-F90D08261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0360-BD4A-4D17-836F-8B2981D2E775}" type="datetimeFigureOut">
              <a:rPr lang="it-IT" smtClean="0"/>
              <a:t>10/11/2022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A24276B-A148-4951-AB33-5635B273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3575F9-F2BB-4EBC-8E99-FCD8EDF9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8811-5DFD-47BD-8E8F-8A3E3885D8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33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C6E6F8-2D20-4B69-AB4C-3BE79DC0C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A7B886-B26D-4769-8F93-76C951F46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5B9B80-5A92-4F38-B28B-DBBEB4FF5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50360-BD4A-4D17-836F-8B2981D2E775}" type="datetimeFigureOut">
              <a:rPr lang="it-IT" smtClean="0"/>
              <a:t>10/11/2022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0DC704-6398-4A46-8BC0-90F76C79E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5B8EAE-9EB1-4EE0-8D01-89C44475F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48811-5DFD-47BD-8E8F-8A3E3885D8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36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5" Type="http://schemas.openxmlformats.org/officeDocument/2006/relationships/image" Target="../media/image34.png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Relationship Id="rId1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43EAE5A-B09C-47B6-876C-C7647A5D0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857251"/>
            <a:ext cx="4747280" cy="3098061"/>
          </a:xfrm>
        </p:spPr>
        <p:txBody>
          <a:bodyPr anchor="b">
            <a:normAutofit/>
          </a:bodyPr>
          <a:lstStyle/>
          <a:p>
            <a:pPr algn="l"/>
            <a:r>
              <a:rPr lang="it-IT" sz="4800">
                <a:solidFill>
                  <a:srgbClr val="FFFFFF"/>
                </a:solidFill>
              </a:rPr>
              <a:t>Future Prospects at LNF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A8ADEC3-622D-44A8-9F47-B20B5F93C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4393278" cy="1244483"/>
          </a:xfrm>
        </p:spPr>
        <p:txBody>
          <a:bodyPr anchor="t">
            <a:normAutofit/>
          </a:bodyPr>
          <a:lstStyle/>
          <a:p>
            <a:pPr algn="l"/>
            <a:r>
              <a:rPr lang="it-IT" sz="1500" dirty="0">
                <a:solidFill>
                  <a:srgbClr val="FFFFFF"/>
                </a:solidFill>
              </a:rPr>
              <a:t>Fabio Bossi INFN-LNF</a:t>
            </a:r>
          </a:p>
          <a:p>
            <a:pPr algn="l"/>
            <a:r>
              <a:rPr lang="it-IT" sz="1500" dirty="0">
                <a:solidFill>
                  <a:srgbClr val="FFFFFF"/>
                </a:solidFill>
              </a:rPr>
              <a:t>Workshop on status and </a:t>
            </a:r>
            <a:r>
              <a:rPr lang="it-IT" sz="1500" dirty="0" err="1">
                <a:solidFill>
                  <a:srgbClr val="FFFFFF"/>
                </a:solidFill>
              </a:rPr>
              <a:t>perspectives</a:t>
            </a:r>
            <a:r>
              <a:rPr lang="it-IT" sz="1500" dirty="0">
                <a:solidFill>
                  <a:srgbClr val="FFFFFF"/>
                </a:solidFill>
              </a:rPr>
              <a:t> of </a:t>
            </a:r>
            <a:r>
              <a:rPr lang="it-IT" sz="1500" dirty="0" err="1">
                <a:solidFill>
                  <a:srgbClr val="FFFFFF"/>
                </a:solidFill>
              </a:rPr>
              <a:t>physics</a:t>
            </a:r>
            <a:r>
              <a:rPr lang="it-IT" sz="1500" dirty="0">
                <a:solidFill>
                  <a:srgbClr val="FFFFFF"/>
                </a:solidFill>
              </a:rPr>
              <a:t> </a:t>
            </a:r>
            <a:r>
              <a:rPr lang="it-IT" sz="1500" dirty="0" err="1">
                <a:solidFill>
                  <a:srgbClr val="FFFFFF"/>
                </a:solidFill>
              </a:rPr>
              <a:t>at</a:t>
            </a:r>
            <a:r>
              <a:rPr lang="it-IT" sz="1500" dirty="0">
                <a:solidFill>
                  <a:srgbClr val="FFFFFF"/>
                </a:solidFill>
              </a:rPr>
              <a:t> high </a:t>
            </a:r>
            <a:r>
              <a:rPr lang="it-IT" sz="1500" dirty="0" err="1">
                <a:solidFill>
                  <a:srgbClr val="FFFFFF"/>
                </a:solidFill>
              </a:rPr>
              <a:t>intensity</a:t>
            </a:r>
            <a:endParaRPr lang="it-IT" sz="1500" dirty="0">
              <a:solidFill>
                <a:srgbClr val="FFFFFF"/>
              </a:solidFill>
            </a:endParaRPr>
          </a:p>
          <a:p>
            <a:pPr algn="l"/>
            <a:r>
              <a:rPr lang="it-IT" sz="1500" dirty="0">
                <a:solidFill>
                  <a:srgbClr val="FFFFFF"/>
                </a:solidFill>
              </a:rPr>
              <a:t>Frascati, 9-11 April 2022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9EEE193-CF18-4747-992B-7B742B715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559" y="2282698"/>
            <a:ext cx="3737164" cy="23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68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56A8B-6883-4910-87C5-425CB25A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554" y="198441"/>
            <a:ext cx="1973458" cy="1218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24FCD-1EE2-4210-BEA8-901C427E5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6"/>
          <a:stretch>
            <a:fillRect/>
          </a:stretch>
        </p:blipFill>
        <p:spPr bwMode="auto">
          <a:xfrm>
            <a:off x="920724" y="899494"/>
            <a:ext cx="5584248" cy="2114167"/>
          </a:xfrm>
          <a:prstGeom prst="rect">
            <a:avLst/>
          </a:prstGeom>
          <a:noFill/>
          <a:ln>
            <a:noFill/>
          </a:ln>
          <a:effectLst>
            <a:outerShdw dist="10182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626" t="16884" b="1537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A32FBE9-5E34-4E2A-A90D-2E256B57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8050" y="3224663"/>
            <a:ext cx="5441668" cy="296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4A1C1CE-7BE1-407F-A20F-CC4A507DD079}"/>
              </a:ext>
            </a:extLst>
          </p:cNvPr>
          <p:cNvSpPr txBox="1"/>
          <p:nvPr/>
        </p:nvSpPr>
        <p:spPr>
          <a:xfrm>
            <a:off x="1503893" y="973142"/>
            <a:ext cx="483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Single Spike SASE spectrum</a:t>
            </a:r>
            <a:endParaRPr lang="en-IT" sz="1600" dirty="0"/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id="{E92EEA03-FEC3-4D69-964E-EACABB0A3A64}"/>
              </a:ext>
            </a:extLst>
          </p:cNvPr>
          <p:cNvSpPr txBox="1"/>
          <p:nvPr/>
        </p:nvSpPr>
        <p:spPr>
          <a:xfrm>
            <a:off x="498021" y="3629433"/>
            <a:ext cx="52410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First SASE-FEL Lasing at SPARC_LAB in a beam-driven plasma accelerator</a:t>
            </a:r>
            <a:endParaRPr lang="de-DE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9BE71-93EB-4113-BF98-4D0AFD4190D1}"/>
              </a:ext>
            </a:extLst>
          </p:cNvPr>
          <p:cNvSpPr txBox="1"/>
          <p:nvPr/>
        </p:nvSpPr>
        <p:spPr>
          <a:xfrm>
            <a:off x="7058483" y="1842004"/>
            <a:ext cx="378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FF0000"/>
                </a:solidFill>
              </a:rPr>
              <a:t>Nature 605, 659-662 (2022)</a:t>
            </a:r>
            <a:endParaRPr lang="en-IT" sz="2200" i="1" dirty="0">
              <a:solidFill>
                <a:srgbClr val="FF0000"/>
              </a:solidFill>
            </a:endParaRPr>
          </a:p>
        </p:txBody>
      </p:sp>
      <p:sp>
        <p:nvSpPr>
          <p:cNvPr id="2" name="Textfeld 10">
            <a:extLst>
              <a:ext uri="{FF2B5EF4-FFF2-40B4-BE49-F238E27FC236}">
                <a16:creationId xmlns:a16="http://schemas.microsoft.com/office/drawing/2014/main" id="{C50B107A-DB77-2766-37F1-4CAFCCDBABF0}"/>
              </a:ext>
            </a:extLst>
          </p:cNvPr>
          <p:cNvSpPr txBox="1"/>
          <p:nvPr/>
        </p:nvSpPr>
        <p:spPr>
          <a:xfrm>
            <a:off x="503465" y="4769704"/>
            <a:ext cx="52410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 A similar result has been obtained in China with a </a:t>
            </a:r>
            <a:r>
              <a:rPr lang="en-US" sz="2400" b="1" dirty="0"/>
              <a:t>laser</a:t>
            </a:r>
            <a:r>
              <a:rPr lang="en-US" sz="2400" dirty="0"/>
              <a:t> </a:t>
            </a:r>
            <a:r>
              <a:rPr lang="en-US" sz="2400" dirty="0" err="1"/>
              <a:t>wakefield</a:t>
            </a:r>
            <a:r>
              <a:rPr lang="en-US" sz="2400" dirty="0"/>
              <a:t> accelerator</a:t>
            </a:r>
            <a:endParaRPr lang="de-DE" sz="2400" dirty="0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35E34070-1E90-94BA-9640-B45E984CD1A3}"/>
              </a:ext>
            </a:extLst>
          </p:cNvPr>
          <p:cNvSpPr txBox="1"/>
          <p:nvPr/>
        </p:nvSpPr>
        <p:spPr>
          <a:xfrm>
            <a:off x="1368271" y="5588221"/>
            <a:ext cx="378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FF0000"/>
                </a:solidFill>
              </a:rPr>
              <a:t>Nature 595, 516-520 (2021)</a:t>
            </a:r>
            <a:endParaRPr lang="en-IT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20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56A8B-6883-4910-87C5-425CB25A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204" y="93887"/>
            <a:ext cx="1659346" cy="102428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AC61DA-6DF2-4C88-B261-7894C21F3A57}"/>
              </a:ext>
            </a:extLst>
          </p:cNvPr>
          <p:cNvSpPr txBox="1"/>
          <p:nvPr/>
        </p:nvSpPr>
        <p:spPr>
          <a:xfrm>
            <a:off x="358989" y="1383921"/>
            <a:ext cx="9666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 The </a:t>
            </a:r>
            <a:r>
              <a:rPr lang="it-IT" sz="2400" dirty="0" err="1"/>
              <a:t>operation</a:t>
            </a:r>
            <a:r>
              <a:rPr lang="it-IT" sz="2400" dirty="0"/>
              <a:t> and success of SPARC_LAB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natural</a:t>
            </a:r>
            <a:r>
              <a:rPr lang="it-IT" sz="2400" dirty="0"/>
              <a:t> </a:t>
            </a:r>
            <a:r>
              <a:rPr lang="it-IT" sz="2400" dirty="0" err="1"/>
              <a:t>preparation</a:t>
            </a:r>
            <a:r>
              <a:rPr lang="it-IT" sz="2400" dirty="0"/>
              <a:t> for the </a:t>
            </a:r>
            <a:r>
              <a:rPr lang="it-IT" sz="2400" dirty="0" err="1"/>
              <a:t>next</a:t>
            </a:r>
            <a:r>
              <a:rPr lang="it-IT" sz="2400" dirty="0"/>
              <a:t> big </a:t>
            </a:r>
            <a:r>
              <a:rPr lang="it-IT" sz="2400" dirty="0" err="1"/>
              <a:t>scientific</a:t>
            </a:r>
            <a:r>
              <a:rPr lang="it-IT" sz="2400" dirty="0"/>
              <a:t> </a:t>
            </a:r>
            <a:r>
              <a:rPr lang="it-IT" sz="2400" dirty="0" err="1"/>
              <a:t>enterprise</a:t>
            </a:r>
            <a:r>
              <a:rPr lang="it-IT" sz="2400" dirty="0"/>
              <a:t> of the </a:t>
            </a:r>
            <a:r>
              <a:rPr lang="it-IT" sz="2400" dirty="0" err="1"/>
              <a:t>Laboratory</a:t>
            </a:r>
            <a:r>
              <a:rPr lang="it-IT" sz="2400" dirty="0"/>
              <a:t>: </a:t>
            </a:r>
            <a:r>
              <a:rPr lang="it-IT" sz="2400" b="1" dirty="0" err="1"/>
              <a:t>EuPRAXIA@SPARC_LAB</a:t>
            </a:r>
            <a:endParaRPr lang="it-IT" sz="2400" b="1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8ACA9D4-0283-48BE-85E6-2C2E0545E21C}"/>
              </a:ext>
            </a:extLst>
          </p:cNvPr>
          <p:cNvSpPr/>
          <p:nvPr/>
        </p:nvSpPr>
        <p:spPr>
          <a:xfrm>
            <a:off x="4063623" y="362190"/>
            <a:ext cx="335925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dirty="0">
                <a:cs typeface="Arial" panose="020B0604020202020204" pitchFamily="34" charset="0"/>
              </a:rPr>
              <a:t>The </a:t>
            </a:r>
            <a:r>
              <a:rPr lang="en-GB" sz="2800" dirty="0" err="1">
                <a:cs typeface="Arial" panose="020B0604020202020204" pitchFamily="34" charset="0"/>
              </a:rPr>
              <a:t>EuPRAXIA</a:t>
            </a:r>
            <a:r>
              <a:rPr lang="en-GB" sz="2800" dirty="0">
                <a:cs typeface="Arial" panose="020B0604020202020204" pitchFamily="34" charset="0"/>
              </a:rPr>
              <a:t> Project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3DA3EE-D963-80B9-7DA4-C66D40DE8504}"/>
              </a:ext>
            </a:extLst>
          </p:cNvPr>
          <p:cNvSpPr txBox="1"/>
          <p:nvPr/>
        </p:nvSpPr>
        <p:spPr>
          <a:xfrm>
            <a:off x="401172" y="2822185"/>
            <a:ext cx="10159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LNF </a:t>
            </a:r>
            <a:r>
              <a:rPr lang="it-IT" sz="2400" dirty="0" err="1"/>
              <a:t>branch</a:t>
            </a:r>
            <a:r>
              <a:rPr lang="it-IT" sz="2400" dirty="0"/>
              <a:t> of a multi-national project (</a:t>
            </a:r>
            <a:r>
              <a:rPr lang="it-IT" sz="2400" b="1" dirty="0" err="1"/>
              <a:t>EuPRAXIA</a:t>
            </a:r>
            <a:r>
              <a:rPr lang="it-IT" sz="2400" dirty="0"/>
              <a:t>) </a:t>
            </a:r>
            <a:r>
              <a:rPr lang="it-IT" sz="2400" dirty="0" err="1"/>
              <a:t>aimed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building  </a:t>
            </a:r>
            <a:r>
              <a:rPr lang="it-IT" sz="2400" dirty="0" err="1"/>
              <a:t>two</a:t>
            </a:r>
            <a:r>
              <a:rPr lang="it-IT" sz="2400" dirty="0"/>
              <a:t> plasma </a:t>
            </a:r>
            <a:r>
              <a:rPr lang="it-IT" sz="2400" dirty="0" err="1"/>
              <a:t>driven</a:t>
            </a:r>
            <a:r>
              <a:rPr lang="it-IT" sz="2400" dirty="0"/>
              <a:t> FEL user facilities by the end of </a:t>
            </a:r>
            <a:r>
              <a:rPr lang="it-IT" sz="2400" dirty="0" err="1"/>
              <a:t>this</a:t>
            </a:r>
            <a:r>
              <a:rPr lang="it-IT" sz="2400" dirty="0"/>
              <a:t> decade.  </a:t>
            </a:r>
            <a:endParaRPr lang="it-IT" sz="2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54B4C2-58C0-FD33-3EFA-6842F54D4057}"/>
              </a:ext>
            </a:extLst>
          </p:cNvPr>
          <p:cNvSpPr txBox="1"/>
          <p:nvPr/>
        </p:nvSpPr>
        <p:spPr>
          <a:xfrm>
            <a:off x="341301" y="4354340"/>
            <a:ext cx="10321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LNF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already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granted</a:t>
            </a:r>
            <a:r>
              <a:rPr lang="it-IT" sz="2400" dirty="0"/>
              <a:t> a </a:t>
            </a:r>
            <a:r>
              <a:rPr lang="it-IT" sz="2400" b="1" dirty="0"/>
              <a:t>108 M€</a:t>
            </a:r>
            <a:r>
              <a:rPr lang="it-IT" sz="2400" dirty="0"/>
              <a:t> funding by the </a:t>
            </a:r>
            <a:r>
              <a:rPr lang="it-IT" sz="2400" dirty="0" err="1"/>
              <a:t>Italian</a:t>
            </a:r>
            <a:r>
              <a:rPr lang="it-IT" sz="2400" dirty="0"/>
              <a:t> Government for the </a:t>
            </a:r>
            <a:r>
              <a:rPr lang="it-IT" sz="2400" dirty="0" err="1"/>
              <a:t>construction</a:t>
            </a:r>
            <a:r>
              <a:rPr lang="it-IT" sz="2400" dirty="0"/>
              <a:t> of the Frascati site, </a:t>
            </a:r>
            <a:r>
              <a:rPr lang="it-IT" sz="2400" dirty="0" err="1"/>
              <a:t>while</a:t>
            </a:r>
            <a:r>
              <a:rPr lang="it-IT" sz="2400" dirty="0"/>
              <a:t> the </a:t>
            </a:r>
            <a:r>
              <a:rPr lang="it-IT" sz="2400" dirty="0" err="1"/>
              <a:t>entire</a:t>
            </a:r>
            <a:r>
              <a:rPr lang="it-IT" sz="2400" dirty="0"/>
              <a:t> project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entered</a:t>
            </a:r>
            <a:r>
              <a:rPr lang="it-IT" sz="2400" dirty="0"/>
              <a:t> the ESFRI roadmap and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received</a:t>
            </a:r>
            <a:r>
              <a:rPr lang="it-IT" sz="2400" dirty="0"/>
              <a:t> EU funding for the </a:t>
            </a:r>
            <a:r>
              <a:rPr lang="it-IT" sz="2400" dirty="0" err="1"/>
              <a:t>preparatory</a:t>
            </a:r>
            <a:r>
              <a:rPr lang="it-IT" sz="2400" dirty="0"/>
              <a:t> </a:t>
            </a:r>
            <a:r>
              <a:rPr lang="it-IT" sz="2400" dirty="0" err="1"/>
              <a:t>phase</a:t>
            </a:r>
            <a:r>
              <a:rPr lang="it-IT" sz="2400" dirty="0"/>
              <a:t>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988244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>
            <a:extLst>
              <a:ext uri="{FF2B5EF4-FFF2-40B4-BE49-F238E27FC236}">
                <a16:creationId xmlns:a16="http://schemas.microsoft.com/office/drawing/2014/main" id="{7C919F25-AB85-634D-A34E-5896C87E81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000" y="5209892"/>
            <a:ext cx="1738614" cy="1615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08" y="215507"/>
            <a:ext cx="11376024" cy="451098"/>
          </a:xfrm>
        </p:spPr>
        <p:txBody>
          <a:bodyPr>
            <a:normAutofit fontScale="90000"/>
          </a:bodyPr>
          <a:lstStyle/>
          <a:p>
            <a:r>
              <a:rPr lang="en-US" sz="2300" dirty="0">
                <a:solidFill>
                  <a:schemeClr val="accent2"/>
                </a:solidFill>
                <a:latin typeface="Arial" charset="0"/>
              </a:rPr>
              <a:t>Eu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ropean </a:t>
            </a:r>
            <a:r>
              <a:rPr lang="en-US" sz="2300" dirty="0">
                <a:solidFill>
                  <a:schemeClr val="accent2"/>
                </a:solidFill>
                <a:latin typeface="Arial" charset="0"/>
              </a:rPr>
              <a:t>P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lasma </a:t>
            </a:r>
            <a:r>
              <a:rPr lang="en-US" sz="2300" dirty="0">
                <a:solidFill>
                  <a:schemeClr val="accent2"/>
                </a:solidFill>
                <a:latin typeface="Arial" charset="0"/>
              </a:rPr>
              <a:t>R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esearch </a:t>
            </a:r>
            <a:r>
              <a:rPr lang="en-US" sz="2300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ccelerator with </a:t>
            </a:r>
            <a:r>
              <a:rPr lang="en-US" sz="2300" dirty="0" err="1">
                <a:solidFill>
                  <a:srgbClr val="224B93"/>
                </a:solidFill>
                <a:latin typeface="Arial" charset="0"/>
              </a:rPr>
              <a:t>e</a:t>
            </a:r>
            <a:r>
              <a:rPr lang="en-US" sz="2300" dirty="0" err="1">
                <a:solidFill>
                  <a:schemeClr val="accent2"/>
                </a:solidFill>
                <a:latin typeface="Arial" charset="0"/>
              </a:rPr>
              <a:t>X</a:t>
            </a:r>
            <a:r>
              <a:rPr lang="en-US" sz="2300" dirty="0" err="1">
                <a:solidFill>
                  <a:srgbClr val="224B93"/>
                </a:solidFill>
                <a:latin typeface="Arial" charset="0"/>
              </a:rPr>
              <a:t>cellence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 </a:t>
            </a:r>
            <a:r>
              <a:rPr lang="en-US" sz="2300" dirty="0">
                <a:solidFill>
                  <a:schemeClr val="accent2"/>
                </a:solidFill>
                <a:latin typeface="Arial" charset="0"/>
              </a:rPr>
              <a:t>I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n </a:t>
            </a:r>
            <a:r>
              <a:rPr lang="en-US" sz="2300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pplications</a:t>
            </a:r>
            <a:br>
              <a:rPr lang="en-US" sz="2400" dirty="0">
                <a:solidFill>
                  <a:srgbClr val="224B93"/>
                </a:solidFill>
                <a:latin typeface="Arial" charset="0"/>
              </a:rPr>
            </a:br>
            <a:br>
              <a:rPr lang="en-US" sz="2400" dirty="0">
                <a:solidFill>
                  <a:srgbClr val="224B93"/>
                </a:solidFill>
                <a:latin typeface="Arial" charset="0"/>
              </a:rPr>
            </a:br>
            <a:r>
              <a:rPr lang="en-US" dirty="0">
                <a:solidFill>
                  <a:srgbClr val="224B93"/>
                </a:solidFill>
                <a:latin typeface="Arial" charset="0"/>
              </a:rPr>
              <a:t>Versatile – Designed for Users in Multiple Science Fields</a:t>
            </a:r>
            <a:endParaRPr lang="en-US" dirty="0">
              <a:solidFill>
                <a:srgbClr val="224B93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49463" y="1588"/>
            <a:ext cx="5913437" cy="10223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FDF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682756" y="0"/>
            <a:ext cx="1509244" cy="6858000"/>
            <a:chOff x="10682756" y="0"/>
            <a:chExt cx="1509244" cy="6858000"/>
          </a:xfrm>
          <a:solidFill>
            <a:srgbClr val="224B93"/>
          </a:solidFill>
        </p:grpSpPr>
        <p:sp>
          <p:nvSpPr>
            <p:cNvPr id="20" name="Rectangle 19"/>
            <p:cNvSpPr/>
            <p:nvPr/>
          </p:nvSpPr>
          <p:spPr>
            <a:xfrm>
              <a:off x="10682756" y="0"/>
              <a:ext cx="1509244" cy="6858000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9769172" y="1134227"/>
              <a:ext cx="3336413" cy="1509242"/>
            </a:xfrm>
            <a:prstGeom prst="rect">
              <a:avLst/>
            </a:prstGeom>
            <a:grpFill/>
          </p:spPr>
        </p:pic>
      </p:grpSp>
      <p:sp>
        <p:nvSpPr>
          <p:cNvPr id="22" name="TextBox 21"/>
          <p:cNvSpPr txBox="1"/>
          <p:nvPr/>
        </p:nvSpPr>
        <p:spPr>
          <a:xfrm>
            <a:off x="8279504" y="6293322"/>
            <a:ext cx="2403251" cy="43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224B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3" name="Picture 22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514" y="6388666"/>
            <a:ext cx="472110" cy="2883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42AE2ED8-7A10-FA45-9950-87E34BCDB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08" y="1484689"/>
            <a:ext cx="6816392" cy="370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665E6F-7F83-D34A-B401-F2E7CB86B9F9}"/>
              </a:ext>
            </a:extLst>
          </p:cNvPr>
          <p:cNvSpPr txBox="1"/>
          <p:nvPr/>
        </p:nvSpPr>
        <p:spPr>
          <a:xfrm>
            <a:off x="144552" y="5347911"/>
            <a:ext cx="5329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Topics of research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proteins, viruses, bacteria, cells, metals, semiconductors, superconductors, magnetic materials, organic molecules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5F662452-062A-9FA9-0AD8-E56F740B089A}"/>
              </a:ext>
            </a:extLst>
          </p:cNvPr>
          <p:cNvSpPr txBox="1"/>
          <p:nvPr/>
        </p:nvSpPr>
        <p:spPr>
          <a:xfrm>
            <a:off x="7251079" y="1459289"/>
            <a:ext cx="3239122" cy="4555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Delivers 10-100 Hz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ultra-short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(0.1-5 GeV, 30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(0.5-10 MeV,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(GeV source)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(100 J, 50 fs, 10-100 Hz)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Betatron X rays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(1-110 keV,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 light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(0.2-36 nm,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3B3649-2967-3B22-9CE2-4831930FA82A}"/>
              </a:ext>
            </a:extLst>
          </p:cNvPr>
          <p:cNvSpPr txBox="1"/>
          <p:nvPr/>
        </p:nvSpPr>
        <p:spPr>
          <a:xfrm>
            <a:off x="505047" y="6507125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</a:rPr>
              <a:t>Trasparency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r>
              <a:rPr lang="it-IT" i="1" dirty="0" err="1">
                <a:solidFill>
                  <a:srgbClr val="FF0000"/>
                </a:solidFill>
              </a:rPr>
              <a:t>stolen</a:t>
            </a:r>
            <a:r>
              <a:rPr lang="it-IT" i="1" dirty="0">
                <a:solidFill>
                  <a:srgbClr val="FF0000"/>
                </a:solidFill>
              </a:rPr>
              <a:t> from R. </a:t>
            </a:r>
            <a:r>
              <a:rPr lang="it-IT" i="1" dirty="0" err="1">
                <a:solidFill>
                  <a:srgbClr val="FF0000"/>
                </a:solidFill>
              </a:rPr>
              <a:t>Assmann</a:t>
            </a:r>
            <a:endParaRPr lang="it-IT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88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A9F3E18-8A71-6066-EF34-DE04A8404E77}"/>
              </a:ext>
            </a:extLst>
          </p:cNvPr>
          <p:cNvSpPr/>
          <p:nvPr/>
        </p:nvSpPr>
        <p:spPr>
          <a:xfrm>
            <a:off x="4063622" y="145914"/>
            <a:ext cx="45287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cs typeface="Arial" panose="020B0604020202020204" pitchFamily="34" charset="0"/>
              </a:rPr>
              <a:t>Concept of a distributed RI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8714558-6FC1-547A-A176-A222CECCB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858" y="212270"/>
            <a:ext cx="1659346" cy="1024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4B959D-4FDE-CD2F-9D9A-91DE0E789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204" y="93887"/>
            <a:ext cx="1659346" cy="1024288"/>
          </a:xfrm>
          <a:prstGeom prst="rect">
            <a:avLst/>
          </a:prstGeom>
        </p:spPr>
      </p:pic>
      <p:pic>
        <p:nvPicPr>
          <p:cNvPr id="6" name="Picture 1" descr="ESFRI-EuPRAXIA-15-Organigramm.pdf">
            <a:extLst>
              <a:ext uri="{FF2B5EF4-FFF2-40B4-BE49-F238E27FC236}">
                <a16:creationId xmlns:a16="http://schemas.microsoft.com/office/drawing/2014/main" id="{A5696559-7090-600E-024B-1C52FED45D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7"/>
          <a:stretch/>
        </p:blipFill>
        <p:spPr>
          <a:xfrm>
            <a:off x="1163410" y="681623"/>
            <a:ext cx="9049565" cy="608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759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90">
            <a:extLst>
              <a:ext uri="{FF2B5EF4-FFF2-40B4-BE49-F238E27FC236}">
                <a16:creationId xmlns:a16="http://schemas.microsoft.com/office/drawing/2014/main" id="{93237BD2-66DA-C7BA-9D37-3F8A8AA08DCF}"/>
              </a:ext>
            </a:extLst>
          </p:cNvPr>
          <p:cNvSpPr/>
          <p:nvPr/>
        </p:nvSpPr>
        <p:spPr>
          <a:xfrm>
            <a:off x="88300" y="827727"/>
            <a:ext cx="12045381" cy="48338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Grafik 15">
            <a:extLst>
              <a:ext uri="{FF2B5EF4-FFF2-40B4-BE49-F238E27FC236}">
                <a16:creationId xmlns:a16="http://schemas.microsoft.com/office/drawing/2014/main" id="{F4E7307A-2151-3E50-ABF0-C403A4C557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467" y="916383"/>
            <a:ext cx="5407370" cy="1573787"/>
          </a:xfrm>
          <a:prstGeom prst="rect">
            <a:avLst/>
          </a:prstGeom>
        </p:spPr>
      </p:pic>
      <p:pic>
        <p:nvPicPr>
          <p:cNvPr id="5" name="Grafik 26">
            <a:extLst>
              <a:ext uri="{FF2B5EF4-FFF2-40B4-BE49-F238E27FC236}">
                <a16:creationId xmlns:a16="http://schemas.microsoft.com/office/drawing/2014/main" id="{67502295-6284-0B01-6D13-6E5EDC1099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946" y="1871052"/>
            <a:ext cx="4946754" cy="1621695"/>
          </a:xfrm>
          <a:prstGeom prst="rect">
            <a:avLst/>
          </a:prstGeom>
        </p:spPr>
      </p:pic>
      <p:pic>
        <p:nvPicPr>
          <p:cNvPr id="6" name="Grafik 36">
            <a:extLst>
              <a:ext uri="{FF2B5EF4-FFF2-40B4-BE49-F238E27FC236}">
                <a16:creationId xmlns:a16="http://schemas.microsoft.com/office/drawing/2014/main" id="{770CCC52-836A-C507-91B4-4B15F9CEEA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152" y="3987000"/>
            <a:ext cx="3535064" cy="1621696"/>
          </a:xfrm>
          <a:prstGeom prst="rect">
            <a:avLst/>
          </a:prstGeom>
        </p:spPr>
      </p:pic>
      <p:pic>
        <p:nvPicPr>
          <p:cNvPr id="7" name="Grafik 40">
            <a:extLst>
              <a:ext uri="{FF2B5EF4-FFF2-40B4-BE49-F238E27FC236}">
                <a16:creationId xmlns:a16="http://schemas.microsoft.com/office/drawing/2014/main" id="{2AF4277A-A1B3-DD4A-9C3D-99AC9A1EE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6807" y="904485"/>
            <a:ext cx="1619250" cy="958850"/>
          </a:xfrm>
          <a:prstGeom prst="rect">
            <a:avLst/>
          </a:prstGeom>
        </p:spPr>
      </p:pic>
      <p:pic>
        <p:nvPicPr>
          <p:cNvPr id="8" name="Grafik 46">
            <a:extLst>
              <a:ext uri="{FF2B5EF4-FFF2-40B4-BE49-F238E27FC236}">
                <a16:creationId xmlns:a16="http://schemas.microsoft.com/office/drawing/2014/main" id="{3588C3CC-8BE4-C6DC-11E0-331D17883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266" y="2968535"/>
            <a:ext cx="4249135" cy="998644"/>
          </a:xfrm>
          <a:prstGeom prst="rect">
            <a:avLst/>
          </a:prstGeom>
        </p:spPr>
      </p:pic>
      <p:pic>
        <p:nvPicPr>
          <p:cNvPr id="9" name="Grafik 49">
            <a:extLst>
              <a:ext uri="{FF2B5EF4-FFF2-40B4-BE49-F238E27FC236}">
                <a16:creationId xmlns:a16="http://schemas.microsoft.com/office/drawing/2014/main" id="{FF053301-D7F3-1407-41B1-99E7EEC083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968" y="3986688"/>
            <a:ext cx="1391007" cy="1498559"/>
          </a:xfrm>
          <a:prstGeom prst="rect">
            <a:avLst/>
          </a:prstGeom>
        </p:spPr>
      </p:pic>
      <p:pic>
        <p:nvPicPr>
          <p:cNvPr id="10" name="Grafik 53">
            <a:extLst>
              <a:ext uri="{FF2B5EF4-FFF2-40B4-BE49-F238E27FC236}">
                <a16:creationId xmlns:a16="http://schemas.microsoft.com/office/drawing/2014/main" id="{ADEB064F-056E-7487-71A9-0199179AF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0529" y="904408"/>
            <a:ext cx="2463800" cy="965200"/>
          </a:xfrm>
          <a:prstGeom prst="rect">
            <a:avLst/>
          </a:prstGeom>
        </p:spPr>
      </p:pic>
      <p:pic>
        <p:nvPicPr>
          <p:cNvPr id="11" name="Grafik 59">
            <a:extLst>
              <a:ext uri="{FF2B5EF4-FFF2-40B4-BE49-F238E27FC236}">
                <a16:creationId xmlns:a16="http://schemas.microsoft.com/office/drawing/2014/main" id="{805D62C9-4F0E-DA40-721D-3B745D3CC79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90" y="2450851"/>
            <a:ext cx="2611724" cy="1550891"/>
          </a:xfrm>
          <a:prstGeom prst="rect">
            <a:avLst/>
          </a:prstGeom>
        </p:spPr>
      </p:pic>
      <p:pic>
        <p:nvPicPr>
          <p:cNvPr id="12" name="Grafik 64">
            <a:extLst>
              <a:ext uri="{FF2B5EF4-FFF2-40B4-BE49-F238E27FC236}">
                <a16:creationId xmlns:a16="http://schemas.microsoft.com/office/drawing/2014/main" id="{D7CB258F-BEFD-4E4F-30F2-AF8F2E3605E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926" y="4039493"/>
            <a:ext cx="1879595" cy="1497022"/>
          </a:xfrm>
          <a:prstGeom prst="rect">
            <a:avLst/>
          </a:prstGeom>
        </p:spPr>
      </p:pic>
      <p:pic>
        <p:nvPicPr>
          <p:cNvPr id="13" name="Grafik 75">
            <a:extLst>
              <a:ext uri="{FF2B5EF4-FFF2-40B4-BE49-F238E27FC236}">
                <a16:creationId xmlns:a16="http://schemas.microsoft.com/office/drawing/2014/main" id="{6DC7891A-491F-BF6B-FE98-E723681236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6409" y="3494870"/>
            <a:ext cx="3969372" cy="957908"/>
          </a:xfrm>
          <a:prstGeom prst="rect">
            <a:avLst/>
          </a:prstGeom>
        </p:spPr>
      </p:pic>
      <p:pic>
        <p:nvPicPr>
          <p:cNvPr id="14" name="Grafik 79">
            <a:extLst>
              <a:ext uri="{FF2B5EF4-FFF2-40B4-BE49-F238E27FC236}">
                <a16:creationId xmlns:a16="http://schemas.microsoft.com/office/drawing/2014/main" id="{65C9CC85-BA45-1E0E-6B7E-02382AA838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1365" y="1882785"/>
            <a:ext cx="1619249" cy="1108674"/>
          </a:xfrm>
          <a:prstGeom prst="rect">
            <a:avLst/>
          </a:prstGeom>
        </p:spPr>
      </p:pic>
      <p:pic>
        <p:nvPicPr>
          <p:cNvPr id="15" name="Grafik 83">
            <a:extLst>
              <a:ext uri="{FF2B5EF4-FFF2-40B4-BE49-F238E27FC236}">
                <a16:creationId xmlns:a16="http://schemas.microsoft.com/office/drawing/2014/main" id="{3F8689B5-79D3-4D0C-D244-563F93A2F0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2087" y="4519266"/>
            <a:ext cx="1723737" cy="1066739"/>
          </a:xfrm>
          <a:prstGeom prst="rect">
            <a:avLst/>
          </a:prstGeom>
        </p:spPr>
      </p:pic>
      <p:pic>
        <p:nvPicPr>
          <p:cNvPr id="16" name="Grafik 88">
            <a:extLst>
              <a:ext uri="{FF2B5EF4-FFF2-40B4-BE49-F238E27FC236}">
                <a16:creationId xmlns:a16="http://schemas.microsoft.com/office/drawing/2014/main" id="{A7DFC3FC-FAB6-BFCD-59B6-575481799F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0072" y="4540204"/>
            <a:ext cx="1953815" cy="1064444"/>
          </a:xfrm>
          <a:prstGeom prst="rect">
            <a:avLst/>
          </a:prstGeom>
        </p:spPr>
      </p:pic>
      <p:pic>
        <p:nvPicPr>
          <p:cNvPr id="17" name="Grafik 95">
            <a:extLst>
              <a:ext uri="{FF2B5EF4-FFF2-40B4-BE49-F238E27FC236}">
                <a16:creationId xmlns:a16="http://schemas.microsoft.com/office/drawing/2014/main" id="{C76D87D4-B662-5E68-F2C9-8554E95AA82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36" y="984920"/>
            <a:ext cx="2114696" cy="957039"/>
          </a:xfrm>
          <a:prstGeom prst="rect">
            <a:avLst/>
          </a:prstGeom>
        </p:spPr>
      </p:pic>
      <p:sp>
        <p:nvSpPr>
          <p:cNvPr id="18" name="Textfeld 96">
            <a:extLst>
              <a:ext uri="{FF2B5EF4-FFF2-40B4-BE49-F238E27FC236}">
                <a16:creationId xmlns:a16="http://schemas.microsoft.com/office/drawing/2014/main" id="{3E64F03C-0A17-9DBD-D463-9946CBFC34A6}"/>
              </a:ext>
            </a:extLst>
          </p:cNvPr>
          <p:cNvSpPr txBox="1"/>
          <p:nvPr/>
        </p:nvSpPr>
        <p:spPr>
          <a:xfrm>
            <a:off x="150113" y="1956439"/>
            <a:ext cx="22838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</a:rPr>
              <a:t>Preparatory Phase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1AB8A13C-03F8-D2FF-4ACA-252BEA10ADB1}"/>
              </a:ext>
            </a:extLst>
          </p:cNvPr>
          <p:cNvSpPr/>
          <p:nvPr/>
        </p:nvSpPr>
        <p:spPr>
          <a:xfrm>
            <a:off x="4063622" y="145914"/>
            <a:ext cx="45287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cs typeface="Arial" panose="020B0604020202020204" pitchFamily="34" charset="0"/>
              </a:rPr>
              <a:t>The </a:t>
            </a:r>
            <a:r>
              <a:rPr lang="en-GB" sz="2800" dirty="0" err="1">
                <a:cs typeface="Arial" panose="020B0604020202020204" pitchFamily="34" charset="0"/>
              </a:rPr>
              <a:t>EuPRAXIA</a:t>
            </a:r>
            <a:r>
              <a:rPr lang="en-GB" sz="2800" dirty="0">
                <a:cs typeface="Arial" panose="020B0604020202020204" pitchFamily="34" charset="0"/>
              </a:rPr>
              <a:t>-PP consortium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6E99ECD-66DB-B327-CF9B-B98C55A68841}"/>
              </a:ext>
            </a:extLst>
          </p:cNvPr>
          <p:cNvSpPr txBox="1"/>
          <p:nvPr/>
        </p:nvSpPr>
        <p:spPr>
          <a:xfrm>
            <a:off x="401172" y="5851108"/>
            <a:ext cx="11371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 </a:t>
            </a:r>
            <a:r>
              <a:rPr lang="it-IT" sz="2400" dirty="0">
                <a:solidFill>
                  <a:srgbClr val="FF0000"/>
                </a:solidFill>
              </a:rPr>
              <a:t>34 </a:t>
            </a:r>
            <a:r>
              <a:rPr lang="it-IT" sz="2400" dirty="0"/>
              <a:t>Institutes from </a:t>
            </a:r>
            <a:r>
              <a:rPr lang="it-IT" sz="2400" dirty="0">
                <a:solidFill>
                  <a:srgbClr val="FF0000"/>
                </a:solidFill>
              </a:rPr>
              <a:t>12</a:t>
            </a:r>
            <a:r>
              <a:rPr lang="it-IT" sz="2400" dirty="0"/>
              <a:t> countries. </a:t>
            </a:r>
            <a:r>
              <a:rPr lang="it-IT" sz="2400" dirty="0" err="1"/>
              <a:t>Complemented</a:t>
            </a:r>
            <a:r>
              <a:rPr lang="it-IT" sz="2400" dirty="0"/>
              <a:t> by </a:t>
            </a:r>
            <a:r>
              <a:rPr lang="it-IT" sz="2400" dirty="0" err="1"/>
              <a:t>EuPRAXIA</a:t>
            </a:r>
            <a:r>
              <a:rPr lang="it-IT" sz="2400" dirty="0"/>
              <a:t>-ESFRI Consortium,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>
                <a:solidFill>
                  <a:srgbClr val="FF0000"/>
                </a:solidFill>
              </a:rPr>
              <a:t>17</a:t>
            </a:r>
            <a:r>
              <a:rPr lang="it-IT" sz="2400" dirty="0"/>
              <a:t> Institutes, Russian institutes </a:t>
            </a:r>
            <a:r>
              <a:rPr lang="it-IT" sz="2400" dirty="0" err="1"/>
              <a:t>presently</a:t>
            </a:r>
            <a:r>
              <a:rPr lang="it-IT" sz="2400" dirty="0"/>
              <a:t> </a:t>
            </a:r>
            <a:r>
              <a:rPr lang="it-IT" sz="2400" dirty="0" err="1"/>
              <a:t>suspended</a:t>
            </a:r>
            <a:r>
              <a:rPr lang="it-IT" sz="2400" dirty="0"/>
              <a:t>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809646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8F0E7C-C6CB-F1E4-A20A-9CBA6875578B}"/>
              </a:ext>
            </a:extLst>
          </p:cNvPr>
          <p:cNvSpPr txBox="1"/>
          <p:nvPr/>
        </p:nvSpPr>
        <p:spPr>
          <a:xfrm>
            <a:off x="481694" y="997262"/>
            <a:ext cx="9127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final</a:t>
            </a:r>
            <a:r>
              <a:rPr lang="it-IT" sz="2400" dirty="0"/>
              <a:t> design for the building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delivered</a:t>
            </a:r>
            <a:r>
              <a:rPr lang="it-IT" sz="2400" dirty="0"/>
              <a:t>. </a:t>
            </a:r>
            <a:r>
              <a:rPr lang="it-IT" sz="2400" dirty="0" err="1"/>
              <a:t>We</a:t>
            </a:r>
            <a:r>
              <a:rPr lang="it-IT" sz="2400" dirty="0"/>
              <a:t> are </a:t>
            </a:r>
            <a:r>
              <a:rPr lang="it-IT" sz="2400" dirty="0" err="1"/>
              <a:t>now</a:t>
            </a:r>
            <a:r>
              <a:rPr lang="it-IT" sz="2400" dirty="0"/>
              <a:t> working on the </a:t>
            </a:r>
            <a:r>
              <a:rPr lang="it-IT" sz="2400" dirty="0" err="1"/>
              <a:t>authorisation</a:t>
            </a:r>
            <a:r>
              <a:rPr lang="it-IT" sz="2400" dirty="0"/>
              <a:t> </a:t>
            </a:r>
            <a:r>
              <a:rPr lang="it-IT" sz="2400" dirty="0" err="1"/>
              <a:t>procedures</a:t>
            </a:r>
            <a:endParaRPr lang="it-IT" sz="24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6927245-FAB6-0865-3173-1CCC99CA4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204" y="93887"/>
            <a:ext cx="1659346" cy="102428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058394B-E747-F8C8-5BFF-9439A3D6B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855619" y="1115456"/>
            <a:ext cx="3160783" cy="561218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8A69AA-D746-75A4-9519-A311BC85D24E}"/>
              </a:ext>
            </a:extLst>
          </p:cNvPr>
          <p:cNvSpPr txBox="1"/>
          <p:nvPr/>
        </p:nvSpPr>
        <p:spPr>
          <a:xfrm>
            <a:off x="441826" y="2136652"/>
            <a:ext cx="8028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Overall cost of the building </a:t>
            </a:r>
            <a:r>
              <a:rPr lang="it-IT" sz="2400" dirty="0" err="1"/>
              <a:t>estimated</a:t>
            </a:r>
            <a:r>
              <a:rPr lang="it-IT" sz="2400" dirty="0"/>
              <a:t> to be </a:t>
            </a:r>
            <a:r>
              <a:rPr lang="it-IT" sz="2400" b="1" dirty="0"/>
              <a:t>32</a:t>
            </a:r>
            <a:r>
              <a:rPr lang="it-IT" sz="2400" dirty="0"/>
              <a:t> </a:t>
            </a:r>
            <a:r>
              <a:rPr lang="it-IT" sz="2400" b="1" dirty="0"/>
              <a:t>M€</a:t>
            </a:r>
            <a:r>
              <a:rPr lang="it-IT" sz="2400" dirty="0"/>
              <a:t>, </a:t>
            </a:r>
            <a:r>
              <a:rPr lang="it-IT" sz="2400" dirty="0" err="1"/>
              <a:t>including</a:t>
            </a:r>
            <a:r>
              <a:rPr lang="it-IT" sz="2400" dirty="0"/>
              <a:t> </a:t>
            </a:r>
            <a:r>
              <a:rPr lang="it-IT" sz="2400" dirty="0" err="1"/>
              <a:t>all</a:t>
            </a:r>
            <a:r>
              <a:rPr lang="it-IT" sz="2400" dirty="0"/>
              <a:t> the </a:t>
            </a:r>
            <a:r>
              <a:rPr lang="it-IT" sz="2400" dirty="0" err="1"/>
              <a:t>accessory</a:t>
            </a:r>
            <a:r>
              <a:rPr lang="it-IT" sz="2400" dirty="0"/>
              <a:t> </a:t>
            </a:r>
            <a:r>
              <a:rPr lang="it-IT" sz="2400" dirty="0" err="1"/>
              <a:t>plants</a:t>
            </a:r>
            <a:r>
              <a:rPr lang="it-IT" sz="2400" dirty="0"/>
              <a:t>. </a:t>
            </a:r>
            <a:r>
              <a:rPr lang="it-IT" sz="2400" dirty="0" err="1"/>
              <a:t>We</a:t>
            </a:r>
            <a:r>
              <a:rPr lang="it-IT" sz="2400" dirty="0"/>
              <a:t> plan </a:t>
            </a:r>
            <a:r>
              <a:rPr lang="it-IT" sz="2400" dirty="0" err="1"/>
              <a:t>starting</a:t>
            </a:r>
            <a:r>
              <a:rPr lang="it-IT" sz="2400" dirty="0"/>
              <a:t> </a:t>
            </a:r>
            <a:r>
              <a:rPr lang="it-IT" sz="2400" dirty="0" err="1"/>
              <a:t>construction</a:t>
            </a:r>
            <a:r>
              <a:rPr lang="it-IT" sz="2400" dirty="0"/>
              <a:t> by the </a:t>
            </a:r>
            <a:r>
              <a:rPr lang="it-IT" sz="2400" dirty="0" err="1"/>
              <a:t>fall</a:t>
            </a:r>
            <a:r>
              <a:rPr lang="it-IT" sz="2400" dirty="0"/>
              <a:t> of 2024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9D7821D-D177-016B-8A75-24C0919BE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53" y="3937761"/>
            <a:ext cx="3780951" cy="209564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618F87D-F0BB-F16B-AA69-794455174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591" y="4201710"/>
            <a:ext cx="4172232" cy="200722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AAD8B2-6376-CC62-1A09-6293735AB5FB}"/>
              </a:ext>
            </a:extLst>
          </p:cNvPr>
          <p:cNvSpPr txBox="1"/>
          <p:nvPr/>
        </p:nvSpPr>
        <p:spPr>
          <a:xfrm>
            <a:off x="6372675" y="3331527"/>
            <a:ext cx="2082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rgbClr val="FF0000"/>
                </a:solidFill>
              </a:rPr>
              <a:t>Eupraxia</a:t>
            </a:r>
            <a:r>
              <a:rPr lang="it-IT" sz="2000" b="1" dirty="0">
                <a:solidFill>
                  <a:srgbClr val="FF0000"/>
                </a:solidFill>
              </a:rPr>
              <a:t> Area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D45B81B-5C70-D38E-1C1E-BC653B0D6951}"/>
              </a:ext>
            </a:extLst>
          </p:cNvPr>
          <p:cNvCxnSpPr/>
          <p:nvPr/>
        </p:nvCxnSpPr>
        <p:spPr>
          <a:xfrm flipV="1">
            <a:off x="8302117" y="2761813"/>
            <a:ext cx="863599" cy="711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1">
            <a:extLst>
              <a:ext uri="{FF2B5EF4-FFF2-40B4-BE49-F238E27FC236}">
                <a16:creationId xmlns:a16="http://schemas.microsoft.com/office/drawing/2014/main" id="{4FE9452C-1D04-89D4-EF84-8EA02EB6A676}"/>
              </a:ext>
            </a:extLst>
          </p:cNvPr>
          <p:cNvSpPr/>
          <p:nvPr/>
        </p:nvSpPr>
        <p:spPr>
          <a:xfrm>
            <a:off x="2436837" y="362190"/>
            <a:ext cx="501534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dirty="0">
                <a:cs typeface="Arial" panose="020B0604020202020204" pitchFamily="34" charset="0"/>
              </a:rPr>
              <a:t> </a:t>
            </a:r>
            <a:r>
              <a:rPr lang="en-GB" sz="2800" dirty="0" err="1">
                <a:cs typeface="Arial" panose="020B0604020202020204" pitchFamily="34" charset="0"/>
              </a:rPr>
              <a:t>EuPRAXIA@SPARC_LAB</a:t>
            </a:r>
            <a:r>
              <a:rPr lang="en-GB" sz="2800" dirty="0">
                <a:cs typeface="Arial" panose="020B0604020202020204" pitchFamily="34" charset="0"/>
              </a:rPr>
              <a:t> Building </a:t>
            </a:r>
          </a:p>
        </p:txBody>
      </p:sp>
    </p:spTree>
    <p:extLst>
      <p:ext uri="{BB962C8B-B14F-4D97-AF65-F5344CB8AC3E}">
        <p14:creationId xmlns:p14="http://schemas.microsoft.com/office/powerpoint/2010/main" val="2895021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2E9EE3-3529-6D0A-F269-4CCC27FC2815}"/>
              </a:ext>
            </a:extLst>
          </p:cNvPr>
          <p:cNvSpPr/>
          <p:nvPr/>
        </p:nvSpPr>
        <p:spPr>
          <a:xfrm>
            <a:off x="3478830" y="372822"/>
            <a:ext cx="458253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dirty="0">
                <a:cs typeface="Arial" panose="020B0604020202020204" pitchFamily="34" charset="0"/>
              </a:rPr>
              <a:t> </a:t>
            </a:r>
            <a:r>
              <a:rPr lang="en-GB" sz="2800" dirty="0" err="1">
                <a:cs typeface="Arial" panose="020B0604020202020204" pitchFamily="34" charset="0"/>
              </a:rPr>
              <a:t>EuPRAXIA@SPARC_LAB</a:t>
            </a:r>
            <a:r>
              <a:rPr lang="en-GB" sz="2800" dirty="0">
                <a:cs typeface="Arial" panose="020B0604020202020204" pitchFamily="34" charset="0"/>
              </a:rPr>
              <a:t> R&amp;D 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B203427-7FDE-3804-EB48-84B5EC44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204" y="93887"/>
            <a:ext cx="1659346" cy="102428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E5A498-A2BA-9A53-0E9D-3215999A0E07}"/>
              </a:ext>
            </a:extLst>
          </p:cNvPr>
          <p:cNvSpPr txBox="1"/>
          <p:nvPr/>
        </p:nvSpPr>
        <p:spPr>
          <a:xfrm>
            <a:off x="487010" y="1023843"/>
            <a:ext cx="10177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An intense R&amp;D work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being</a:t>
            </a:r>
            <a:r>
              <a:rPr lang="it-IT" sz="2400" dirty="0"/>
              <a:t> </a:t>
            </a:r>
            <a:r>
              <a:rPr lang="it-IT" sz="2400" dirty="0" err="1"/>
              <a:t>carried</a:t>
            </a:r>
            <a:r>
              <a:rPr lang="it-IT" sz="2400" dirty="0"/>
              <a:t> out, to test </a:t>
            </a:r>
            <a:r>
              <a:rPr lang="it-IT" sz="2400" dirty="0" err="1"/>
              <a:t>all</a:t>
            </a:r>
            <a:r>
              <a:rPr lang="it-IT" sz="2400" dirty="0"/>
              <a:t> of the key techniques </a:t>
            </a:r>
            <a:r>
              <a:rPr lang="it-IT" sz="2400" dirty="0" err="1"/>
              <a:t>required</a:t>
            </a:r>
            <a:r>
              <a:rPr lang="it-IT" sz="2400" dirty="0"/>
              <a:t> for the </a:t>
            </a:r>
            <a:r>
              <a:rPr lang="it-IT" sz="2400" dirty="0" err="1"/>
              <a:t>succesfull</a:t>
            </a:r>
            <a:r>
              <a:rPr lang="it-IT" sz="2400" dirty="0"/>
              <a:t>  </a:t>
            </a:r>
            <a:r>
              <a:rPr lang="it-IT" sz="2400" dirty="0" err="1"/>
              <a:t>EuPRAXIA</a:t>
            </a:r>
            <a:r>
              <a:rPr lang="it-IT" sz="2400" dirty="0"/>
              <a:t> </a:t>
            </a:r>
            <a:r>
              <a:rPr lang="it-IT" sz="2400" dirty="0" err="1"/>
              <a:t>operation</a:t>
            </a: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2964B6-52A2-371C-B399-E405D24C8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6" y="2235835"/>
            <a:ext cx="3541199" cy="2655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4121FFE-AB97-0EB6-DCE5-12EEC1869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76" y="1708742"/>
            <a:ext cx="3541199" cy="26558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CADDB8D-8DBA-1BDC-D0A8-A2D81120B8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14" b="4406"/>
          <a:stretch/>
        </p:blipFill>
        <p:spPr>
          <a:xfrm>
            <a:off x="4505054" y="5349398"/>
            <a:ext cx="2433439" cy="142503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750AE0A-88D7-6559-2956-2C009E14BD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87"/>
          <a:stretch/>
        </p:blipFill>
        <p:spPr>
          <a:xfrm>
            <a:off x="4414234" y="3857603"/>
            <a:ext cx="1313985" cy="14250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A75D956-03CE-7C96-981A-B3BC3084D3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351" b="12468"/>
          <a:stretch/>
        </p:blipFill>
        <p:spPr>
          <a:xfrm>
            <a:off x="5801599" y="3854554"/>
            <a:ext cx="1485046" cy="1428084"/>
          </a:xfrm>
          <a:prstGeom prst="rect">
            <a:avLst/>
          </a:prstGeom>
        </p:spPr>
      </p:pic>
      <p:pic>
        <p:nvPicPr>
          <p:cNvPr id="10" name="Immagine 9" descr="Immagine che contiene interni, sporco&#10;&#10;Descrizione generata automaticamente">
            <a:extLst>
              <a:ext uri="{FF2B5EF4-FFF2-40B4-BE49-F238E27FC236}">
                <a16:creationId xmlns:a16="http://schemas.microsoft.com/office/drawing/2014/main" id="{829378D1-5FA4-58DF-90E3-96FB5015A1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190"/>
          <a:stretch/>
        </p:blipFill>
        <p:spPr>
          <a:xfrm>
            <a:off x="7369342" y="3854554"/>
            <a:ext cx="1471043" cy="1428084"/>
          </a:xfrm>
          <a:prstGeom prst="rect">
            <a:avLst/>
          </a:prstGeom>
        </p:spPr>
      </p:pic>
      <p:pic>
        <p:nvPicPr>
          <p:cNvPr id="11" name="Immagine 10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112E6D61-9E39-53A0-C213-CF6FBF3A40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5"/>
          <a:stretch/>
        </p:blipFill>
        <p:spPr>
          <a:xfrm>
            <a:off x="6988059" y="5346349"/>
            <a:ext cx="1443954" cy="142808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EF21944-3DAE-93AF-52D5-EBED59FFB4EC}"/>
              </a:ext>
            </a:extLst>
          </p:cNvPr>
          <p:cNvSpPr txBox="1"/>
          <p:nvPr/>
        </p:nvSpPr>
        <p:spPr>
          <a:xfrm>
            <a:off x="1632098" y="6188149"/>
            <a:ext cx="270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X-band RF test facility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B215BD-01A7-3E25-04D7-2D8A2331D3F9}"/>
              </a:ext>
            </a:extLst>
          </p:cNvPr>
          <p:cNvSpPr txBox="1"/>
          <p:nvPr/>
        </p:nvSpPr>
        <p:spPr>
          <a:xfrm>
            <a:off x="4432015" y="2374591"/>
            <a:ext cx="1663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Vacuum Lab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2FB3BEB-E3EB-C531-B8C6-C59945D627FA}"/>
              </a:ext>
            </a:extLst>
          </p:cNvPr>
          <p:cNvSpPr txBox="1"/>
          <p:nvPr/>
        </p:nvSpPr>
        <p:spPr>
          <a:xfrm>
            <a:off x="10054883" y="4691680"/>
            <a:ext cx="1663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Plasma Lab</a:t>
            </a:r>
          </a:p>
        </p:txBody>
      </p:sp>
    </p:spTree>
    <p:extLst>
      <p:ext uri="{BB962C8B-B14F-4D97-AF65-F5344CB8AC3E}">
        <p14:creationId xmlns:p14="http://schemas.microsoft.com/office/powerpoint/2010/main" val="3707458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" y="24596"/>
            <a:ext cx="1513902" cy="885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46973" y="871571"/>
            <a:ext cx="12242801" cy="50801"/>
          </a:xfrm>
          <a:prstGeom prst="rect">
            <a:avLst/>
          </a:prstGeom>
        </p:spPr>
      </p:pic>
      <p:pic>
        <p:nvPicPr>
          <p:cNvPr id="637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01489" y="6507960"/>
            <a:ext cx="12204701" cy="12701"/>
          </a:xfrm>
          <a:prstGeom prst="rect">
            <a:avLst/>
          </a:prstGeom>
        </p:spPr>
      </p:pic>
      <p:sp>
        <p:nvSpPr>
          <p:cNvPr id="639" name="2021"/>
          <p:cNvSpPr txBox="1"/>
          <p:nvPr/>
        </p:nvSpPr>
        <p:spPr>
          <a:xfrm>
            <a:off x="1188336" y="918262"/>
            <a:ext cx="763618" cy="298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/>
          <a:lstStyle>
            <a:lvl1pPr defTabSz="412750">
              <a:defRPr sz="3000" b="1">
                <a:solidFill>
                  <a:srgbClr val="F6CF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500"/>
              <a:t>2021</a:t>
            </a:r>
          </a:p>
        </p:txBody>
      </p:sp>
      <p:sp>
        <p:nvSpPr>
          <p:cNvPr id="640" name="2023"/>
          <p:cNvSpPr txBox="1"/>
          <p:nvPr/>
        </p:nvSpPr>
        <p:spPr>
          <a:xfrm>
            <a:off x="3815067" y="922672"/>
            <a:ext cx="763619" cy="298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/>
          <a:lstStyle>
            <a:lvl1pPr defTabSz="412750">
              <a:defRPr sz="3000" b="1">
                <a:solidFill>
                  <a:srgbClr val="4C97E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500"/>
              <a:t>2023</a:t>
            </a:r>
          </a:p>
        </p:txBody>
      </p:sp>
      <p:sp>
        <p:nvSpPr>
          <p:cNvPr id="641" name="2022"/>
          <p:cNvSpPr txBox="1"/>
          <p:nvPr/>
        </p:nvSpPr>
        <p:spPr>
          <a:xfrm>
            <a:off x="2412131" y="922672"/>
            <a:ext cx="763619" cy="298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/>
          <a:lstStyle>
            <a:lvl1pPr defTabSz="412750">
              <a:defRPr sz="3000" b="1">
                <a:solidFill>
                  <a:srgbClr val="EB7D7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500"/>
              <a:t>2022</a:t>
            </a:r>
          </a:p>
        </p:txBody>
      </p:sp>
      <p:sp>
        <p:nvSpPr>
          <p:cNvPr id="642" name="2025"/>
          <p:cNvSpPr txBox="1"/>
          <p:nvPr/>
        </p:nvSpPr>
        <p:spPr>
          <a:xfrm>
            <a:off x="6620941" y="922672"/>
            <a:ext cx="763619" cy="298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/>
          <a:lstStyle>
            <a:lvl1pPr defTabSz="412750">
              <a:defRPr sz="3000" b="1">
                <a:solidFill>
                  <a:srgbClr val="F6CF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500"/>
              <a:t>2025</a:t>
            </a:r>
          </a:p>
        </p:txBody>
      </p:sp>
      <p:sp>
        <p:nvSpPr>
          <p:cNvPr id="643" name="2024"/>
          <p:cNvSpPr txBox="1"/>
          <p:nvPr/>
        </p:nvSpPr>
        <p:spPr>
          <a:xfrm>
            <a:off x="5218004" y="922672"/>
            <a:ext cx="763618" cy="298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/>
          <a:lstStyle>
            <a:lvl1pPr defTabSz="412750">
              <a:defRPr sz="3000" b="1">
                <a:solidFill>
                  <a:srgbClr val="894D8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500"/>
              <a:t>2024</a:t>
            </a:r>
          </a:p>
        </p:txBody>
      </p:sp>
      <p:sp>
        <p:nvSpPr>
          <p:cNvPr id="644" name="2026"/>
          <p:cNvSpPr txBox="1"/>
          <p:nvPr/>
        </p:nvSpPr>
        <p:spPr>
          <a:xfrm>
            <a:off x="8023875" y="922672"/>
            <a:ext cx="763619" cy="298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/>
          <a:lstStyle>
            <a:lvl1pPr defTabSz="412750">
              <a:defRPr sz="3000" b="1">
                <a:solidFill>
                  <a:srgbClr val="EB7D7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500"/>
              <a:t>2026</a:t>
            </a:r>
          </a:p>
        </p:txBody>
      </p:sp>
      <p:sp>
        <p:nvSpPr>
          <p:cNvPr id="645" name="2027"/>
          <p:cNvSpPr txBox="1"/>
          <p:nvPr/>
        </p:nvSpPr>
        <p:spPr>
          <a:xfrm>
            <a:off x="9426811" y="922672"/>
            <a:ext cx="763619" cy="298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/>
          <a:lstStyle>
            <a:lvl1pPr defTabSz="412750">
              <a:defRPr sz="3000" b="1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500"/>
              <a:t>2027</a:t>
            </a:r>
          </a:p>
        </p:txBody>
      </p:sp>
      <p:sp>
        <p:nvSpPr>
          <p:cNvPr id="646" name="Linea"/>
          <p:cNvSpPr/>
          <p:nvPr/>
        </p:nvSpPr>
        <p:spPr>
          <a:xfrm flipV="1">
            <a:off x="7708291" y="1216058"/>
            <a:ext cx="9655" cy="5288723"/>
          </a:xfrm>
          <a:prstGeom prst="line">
            <a:avLst/>
          </a:prstGeom>
          <a:ln w="3175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20637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647" name="Linea"/>
          <p:cNvSpPr/>
          <p:nvPr/>
        </p:nvSpPr>
        <p:spPr>
          <a:xfrm flipH="1" flipV="1">
            <a:off x="9136802" y="1275918"/>
            <a:ext cx="21187" cy="5216162"/>
          </a:xfrm>
          <a:prstGeom prst="line">
            <a:avLst/>
          </a:prstGeom>
          <a:ln w="3175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20637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648" name="Linea"/>
          <p:cNvSpPr/>
          <p:nvPr/>
        </p:nvSpPr>
        <p:spPr>
          <a:xfrm flipV="1">
            <a:off x="10502174" y="1282268"/>
            <a:ext cx="31214" cy="5189093"/>
          </a:xfrm>
          <a:prstGeom prst="line">
            <a:avLst/>
          </a:prstGeom>
          <a:ln w="3175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20637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649" name="Linea"/>
          <p:cNvSpPr/>
          <p:nvPr/>
        </p:nvSpPr>
        <p:spPr>
          <a:xfrm>
            <a:off x="752803" y="1282114"/>
            <a:ext cx="10199035" cy="1"/>
          </a:xfrm>
          <a:prstGeom prst="line">
            <a:avLst/>
          </a:prstGeom>
          <a:ln w="3175">
            <a:solidFill>
              <a:srgbClr val="929292"/>
            </a:solidFill>
            <a:miter lim="400000"/>
            <a:tailEnd type="arrow"/>
          </a:ln>
        </p:spPr>
        <p:txBody>
          <a:bodyPr lIns="0" tIns="0" rIns="0" bIns="0" anchor="ctr"/>
          <a:lstStyle/>
          <a:p>
            <a:pPr defTabSz="20637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650" name="Forma"/>
          <p:cNvSpPr/>
          <p:nvPr/>
        </p:nvSpPr>
        <p:spPr>
          <a:xfrm>
            <a:off x="741954" y="1175174"/>
            <a:ext cx="1373747" cy="244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F6CF5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0637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651" name="Forma"/>
          <p:cNvSpPr/>
          <p:nvPr/>
        </p:nvSpPr>
        <p:spPr>
          <a:xfrm>
            <a:off x="3547825" y="1175174"/>
            <a:ext cx="1373748" cy="244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4C97E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0637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652" name="Forma"/>
          <p:cNvSpPr/>
          <p:nvPr/>
        </p:nvSpPr>
        <p:spPr>
          <a:xfrm>
            <a:off x="2144890" y="1175174"/>
            <a:ext cx="1373747" cy="244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EB7D7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0637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653" name="Forma"/>
          <p:cNvSpPr/>
          <p:nvPr/>
        </p:nvSpPr>
        <p:spPr>
          <a:xfrm>
            <a:off x="6353697" y="1175174"/>
            <a:ext cx="1373747" cy="244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F6CF5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0637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654" name="Forma"/>
          <p:cNvSpPr/>
          <p:nvPr/>
        </p:nvSpPr>
        <p:spPr>
          <a:xfrm>
            <a:off x="4950762" y="1175174"/>
            <a:ext cx="1373748" cy="244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894D8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0637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655" name="Forma"/>
          <p:cNvSpPr/>
          <p:nvPr/>
        </p:nvSpPr>
        <p:spPr>
          <a:xfrm>
            <a:off x="7756634" y="1175174"/>
            <a:ext cx="1373747" cy="244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EB7D7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0637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656" name="Forma"/>
          <p:cNvSpPr/>
          <p:nvPr/>
        </p:nvSpPr>
        <p:spPr>
          <a:xfrm>
            <a:off x="9159569" y="1175174"/>
            <a:ext cx="1373747" cy="244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00FD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0637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grpSp>
        <p:nvGrpSpPr>
          <p:cNvPr id="659" name="Raggruppa"/>
          <p:cNvGrpSpPr/>
          <p:nvPr/>
        </p:nvGrpSpPr>
        <p:grpSpPr>
          <a:xfrm>
            <a:off x="488339" y="4042721"/>
            <a:ext cx="11236189" cy="1443127"/>
            <a:chOff x="0" y="287655"/>
            <a:chExt cx="22538378" cy="3550688"/>
          </a:xfrm>
        </p:grpSpPr>
        <p:sp>
          <p:nvSpPr>
            <p:cNvPr id="657" name="Rettangolo"/>
            <p:cNvSpPr/>
            <p:nvPr/>
          </p:nvSpPr>
          <p:spPr>
            <a:xfrm>
              <a:off x="0" y="432739"/>
              <a:ext cx="22538378" cy="3405604"/>
            </a:xfrm>
            <a:prstGeom prst="rect">
              <a:avLst/>
            </a:prstGeom>
            <a:solidFill>
              <a:schemeClr val="accent3">
                <a:alpha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D5D5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58" name="EuPRAXIA@SPARC_LAB…"/>
            <p:cNvSpPr txBox="1"/>
            <p:nvPr/>
          </p:nvSpPr>
          <p:spPr>
            <a:xfrm rot="5400000">
              <a:off x="19760056" y="1601385"/>
              <a:ext cx="3457130" cy="829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ctr">
              <a:noAutofit/>
            </a:bodyPr>
            <a:lstStyle/>
            <a:p>
              <a:pPr defTabSz="206375">
                <a:defRPr sz="1600">
                  <a:solidFill>
                    <a:srgbClr val="00000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sz="800"/>
                <a:t>EuPRAXIA@SPARC_LAB </a:t>
              </a:r>
            </a:p>
            <a:p>
              <a:pPr defTabSz="206375">
                <a:defRPr sz="1600">
                  <a:solidFill>
                    <a:srgbClr val="00000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sz="800"/>
                <a:t>Building</a:t>
              </a:r>
            </a:p>
          </p:txBody>
        </p:sp>
      </p:grpSp>
      <p:grpSp>
        <p:nvGrpSpPr>
          <p:cNvPr id="663" name="Raggruppa"/>
          <p:cNvGrpSpPr/>
          <p:nvPr/>
        </p:nvGrpSpPr>
        <p:grpSpPr>
          <a:xfrm>
            <a:off x="488339" y="5488123"/>
            <a:ext cx="11247193" cy="1008733"/>
            <a:chOff x="0" y="-4807"/>
            <a:chExt cx="22472376" cy="2017464"/>
          </a:xfrm>
        </p:grpSpPr>
        <p:sp>
          <p:nvSpPr>
            <p:cNvPr id="660" name="Rettangolo"/>
            <p:cNvSpPr/>
            <p:nvPr/>
          </p:nvSpPr>
          <p:spPr>
            <a:xfrm>
              <a:off x="0" y="-4807"/>
              <a:ext cx="22472376" cy="2017464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  <a:alpha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D5D5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 dirty="0"/>
            </a:p>
          </p:txBody>
        </p:sp>
        <p:sp>
          <p:nvSpPr>
            <p:cNvPr id="661" name="EuPRAXIA - EU"/>
            <p:cNvSpPr txBox="1"/>
            <p:nvPr/>
          </p:nvSpPr>
          <p:spPr>
            <a:xfrm rot="5400000">
              <a:off x="20578979" y="624815"/>
              <a:ext cx="1873262" cy="758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ctr">
              <a:noAutofit/>
            </a:bodyPr>
            <a:lstStyle>
              <a:lvl1pPr defTabSz="412750">
                <a:defRPr sz="1600">
                  <a:solidFill>
                    <a:srgbClr val="00000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800"/>
                <a:t>EuPRAXIA - EU</a:t>
              </a:r>
            </a:p>
          </p:txBody>
        </p:sp>
        <p:sp>
          <p:nvSpPr>
            <p:cNvPr id="662" name="🇪🇺"/>
            <p:cNvSpPr txBox="1"/>
            <p:nvPr/>
          </p:nvSpPr>
          <p:spPr>
            <a:xfrm rot="16200000">
              <a:off x="20294936" y="419968"/>
              <a:ext cx="1654955" cy="1167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ctr">
              <a:noAutofit/>
            </a:bodyPr>
            <a:lstStyle>
              <a:lvl1pPr defTabSz="1219169">
                <a:defRPr sz="5800"/>
              </a:lvl1pPr>
            </a:lstStyle>
            <a:p>
              <a:r>
                <a:rPr sz="2900"/>
                <a:t>🇪🇺</a:t>
              </a:r>
            </a:p>
          </p:txBody>
        </p:sp>
      </p:grpSp>
      <p:grpSp>
        <p:nvGrpSpPr>
          <p:cNvPr id="704" name="Raggruppa"/>
          <p:cNvGrpSpPr/>
          <p:nvPr/>
        </p:nvGrpSpPr>
        <p:grpSpPr>
          <a:xfrm>
            <a:off x="727193" y="1258241"/>
            <a:ext cx="7195137" cy="5309811"/>
            <a:chOff x="0" y="-1"/>
            <a:chExt cx="14390273" cy="12509874"/>
          </a:xfrm>
        </p:grpSpPr>
        <p:sp>
          <p:nvSpPr>
            <p:cNvPr id="664" name="TDR Released"/>
            <p:cNvSpPr txBox="1"/>
            <p:nvPr/>
          </p:nvSpPr>
          <p:spPr>
            <a:xfrm>
              <a:off x="10115045" y="3283754"/>
              <a:ext cx="2006722" cy="398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 defTabSz="412750">
                <a:defRPr sz="1700">
                  <a:solidFill>
                    <a:srgbClr val="2D3640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lvl1pPr>
            </a:lstStyle>
            <a:p>
              <a:r>
                <a:rPr sz="850"/>
                <a:t>TDR Released</a:t>
              </a:r>
            </a:p>
          </p:txBody>
        </p:sp>
        <p:sp>
          <p:nvSpPr>
            <p:cNvPr id="665" name="Linea"/>
            <p:cNvSpPr/>
            <p:nvPr/>
          </p:nvSpPr>
          <p:spPr>
            <a:xfrm flipV="1">
              <a:off x="2583126" y="35352"/>
              <a:ext cx="198547" cy="12325456"/>
            </a:xfrm>
            <a:prstGeom prst="line">
              <a:avLst/>
            </a:prstGeom>
            <a:noFill/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66" name="Linea"/>
            <p:cNvSpPr/>
            <p:nvPr/>
          </p:nvSpPr>
          <p:spPr>
            <a:xfrm flipV="1">
              <a:off x="5538955" y="35352"/>
              <a:ext cx="48589" cy="12325461"/>
            </a:xfrm>
            <a:prstGeom prst="line">
              <a:avLst/>
            </a:prstGeom>
            <a:noFill/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67" name="Linea"/>
            <p:cNvSpPr/>
            <p:nvPr/>
          </p:nvSpPr>
          <p:spPr>
            <a:xfrm flipV="1">
              <a:off x="8358067" y="35352"/>
              <a:ext cx="52144" cy="12332953"/>
            </a:xfrm>
            <a:prstGeom prst="line">
              <a:avLst/>
            </a:prstGeom>
            <a:noFill/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68" name="Linea"/>
            <p:cNvSpPr/>
            <p:nvPr/>
          </p:nvSpPr>
          <p:spPr>
            <a:xfrm flipH="1" flipV="1">
              <a:off x="11184339" y="-1"/>
              <a:ext cx="87788" cy="12509874"/>
            </a:xfrm>
            <a:prstGeom prst="line">
              <a:avLst/>
            </a:prstGeom>
            <a:noFill/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69" name="Rettangolo"/>
            <p:cNvSpPr/>
            <p:nvPr/>
          </p:nvSpPr>
          <p:spPr>
            <a:xfrm>
              <a:off x="102703" y="1002919"/>
              <a:ext cx="12265955" cy="69440"/>
            </a:xfrm>
            <a:prstGeom prst="rect">
              <a:avLst/>
            </a:pr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 dirty="0"/>
            </a:p>
          </p:txBody>
        </p:sp>
        <p:sp>
          <p:nvSpPr>
            <p:cNvPr id="670" name="EuPRAXIA@SPARC_LAB Design Phase"/>
            <p:cNvSpPr txBox="1"/>
            <p:nvPr/>
          </p:nvSpPr>
          <p:spPr>
            <a:xfrm>
              <a:off x="3279098" y="593971"/>
              <a:ext cx="6233259" cy="398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 defTabSz="412750">
                <a:defRPr>
                  <a:solidFill>
                    <a:srgbClr val="2D3640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lvl1pPr>
            </a:lstStyle>
            <a:p>
              <a:r>
                <a:rPr sz="900" dirty="0" err="1"/>
                <a:t>EuPRAXIA@SPARC_LAB</a:t>
              </a:r>
              <a:r>
                <a:rPr sz="900" dirty="0"/>
                <a:t> Design Phase</a:t>
              </a:r>
            </a:p>
          </p:txBody>
        </p:sp>
        <p:sp>
          <p:nvSpPr>
            <p:cNvPr id="671" name="Preliminary layout"/>
            <p:cNvSpPr txBox="1"/>
            <p:nvPr/>
          </p:nvSpPr>
          <p:spPr>
            <a:xfrm>
              <a:off x="470308" y="1477405"/>
              <a:ext cx="2006722" cy="328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 defTabSz="412750">
                <a:defRPr sz="1700">
                  <a:solidFill>
                    <a:srgbClr val="2D3640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lvl1pPr>
            </a:lstStyle>
            <a:p>
              <a:r>
                <a:rPr sz="850"/>
                <a:t>Preliminary layout</a:t>
              </a:r>
            </a:p>
          </p:txBody>
        </p:sp>
        <p:sp>
          <p:nvSpPr>
            <p:cNvPr id="672" name="Intermediate layout"/>
            <p:cNvSpPr txBox="1"/>
            <p:nvPr/>
          </p:nvSpPr>
          <p:spPr>
            <a:xfrm>
              <a:off x="1933080" y="1831620"/>
              <a:ext cx="2006721" cy="328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 defTabSz="412750">
                <a:defRPr sz="1700">
                  <a:solidFill>
                    <a:srgbClr val="2D3640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lvl1pPr>
            </a:lstStyle>
            <a:p>
              <a:r>
                <a:rPr sz="850"/>
                <a:t>Intermediate layout</a:t>
              </a:r>
            </a:p>
          </p:txBody>
        </p:sp>
        <p:sp>
          <p:nvSpPr>
            <p:cNvPr id="673" name="Final layout &amp; beam parameters"/>
            <p:cNvSpPr txBox="1"/>
            <p:nvPr/>
          </p:nvSpPr>
          <p:spPr>
            <a:xfrm>
              <a:off x="4568220" y="2143015"/>
              <a:ext cx="2006722" cy="562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 defTabSz="412750">
                <a:defRPr sz="1700">
                  <a:solidFill>
                    <a:srgbClr val="2D3640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lvl1pPr>
            </a:lstStyle>
            <a:p>
              <a:r>
                <a:rPr sz="850"/>
                <a:t>Final layout &amp; beam parameters</a:t>
              </a:r>
            </a:p>
          </p:txBody>
        </p:sp>
        <p:sp>
          <p:nvSpPr>
            <p:cNvPr id="674" name="X-Band technology validated"/>
            <p:cNvSpPr txBox="1"/>
            <p:nvPr/>
          </p:nvSpPr>
          <p:spPr>
            <a:xfrm>
              <a:off x="6472050" y="2383325"/>
              <a:ext cx="2006722" cy="562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 defTabSz="412750">
                <a:defRPr sz="1700">
                  <a:solidFill>
                    <a:srgbClr val="2D3640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lvl1pPr>
            </a:lstStyle>
            <a:p>
              <a:r>
                <a:rPr sz="850"/>
                <a:t>X-Band technology validated</a:t>
              </a:r>
            </a:p>
          </p:txBody>
        </p:sp>
        <p:sp>
          <p:nvSpPr>
            <p:cNvPr id="675" name="User case defined"/>
            <p:cNvSpPr txBox="1"/>
            <p:nvPr/>
          </p:nvSpPr>
          <p:spPr>
            <a:xfrm>
              <a:off x="7814164" y="1865217"/>
              <a:ext cx="2006722" cy="328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 defTabSz="412750">
                <a:defRPr sz="1700">
                  <a:solidFill>
                    <a:srgbClr val="2D3640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lvl1pPr>
            </a:lstStyle>
            <a:p>
              <a:r>
                <a:rPr sz="850"/>
                <a:t>User case defined</a:t>
              </a:r>
            </a:p>
          </p:txBody>
        </p:sp>
        <p:sp>
          <p:nvSpPr>
            <p:cNvPr id="676" name="Linea"/>
            <p:cNvSpPr/>
            <p:nvPr/>
          </p:nvSpPr>
          <p:spPr>
            <a:xfrm>
              <a:off x="1490749" y="1416321"/>
              <a:ext cx="1170026" cy="1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77" name="Linea"/>
            <p:cNvSpPr/>
            <p:nvPr/>
          </p:nvSpPr>
          <p:spPr>
            <a:xfrm>
              <a:off x="2647507" y="1415312"/>
              <a:ext cx="245865" cy="245864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78" name="Linea"/>
            <p:cNvSpPr/>
            <p:nvPr/>
          </p:nvSpPr>
          <p:spPr>
            <a:xfrm>
              <a:off x="2964224" y="1663764"/>
              <a:ext cx="2379083" cy="1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79" name="Linea"/>
            <p:cNvSpPr/>
            <p:nvPr/>
          </p:nvSpPr>
          <p:spPr>
            <a:xfrm>
              <a:off x="5334919" y="1645484"/>
              <a:ext cx="245865" cy="245865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80" name="Forma"/>
            <p:cNvSpPr/>
            <p:nvPr/>
          </p:nvSpPr>
          <p:spPr>
            <a:xfrm>
              <a:off x="2754459" y="1504718"/>
              <a:ext cx="313163" cy="291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81" name="Forma"/>
            <p:cNvSpPr/>
            <p:nvPr/>
          </p:nvSpPr>
          <p:spPr>
            <a:xfrm>
              <a:off x="1288521" y="1259851"/>
              <a:ext cx="313164" cy="291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82" name="Linea"/>
            <p:cNvSpPr/>
            <p:nvPr/>
          </p:nvSpPr>
          <p:spPr>
            <a:xfrm>
              <a:off x="5669048" y="1995773"/>
              <a:ext cx="1707575" cy="1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83" name="Linea"/>
            <p:cNvSpPr/>
            <p:nvPr/>
          </p:nvSpPr>
          <p:spPr>
            <a:xfrm>
              <a:off x="7343702" y="1980710"/>
              <a:ext cx="263418" cy="263417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84" name="Forma"/>
            <p:cNvSpPr/>
            <p:nvPr/>
          </p:nvSpPr>
          <p:spPr>
            <a:xfrm>
              <a:off x="7393971" y="2082959"/>
              <a:ext cx="313164" cy="291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85" name="Linea"/>
            <p:cNvSpPr/>
            <p:nvPr/>
          </p:nvSpPr>
          <p:spPr>
            <a:xfrm>
              <a:off x="7645861" y="2228356"/>
              <a:ext cx="877903" cy="1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86" name="Linea"/>
            <p:cNvSpPr/>
            <p:nvPr/>
          </p:nvSpPr>
          <p:spPr>
            <a:xfrm>
              <a:off x="8506754" y="2216421"/>
              <a:ext cx="263417" cy="263417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87" name="Forma"/>
            <p:cNvSpPr/>
            <p:nvPr/>
          </p:nvSpPr>
          <p:spPr>
            <a:xfrm>
              <a:off x="8553600" y="2320881"/>
              <a:ext cx="313163" cy="291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88" name="Forma"/>
            <p:cNvSpPr/>
            <p:nvPr/>
          </p:nvSpPr>
          <p:spPr>
            <a:xfrm>
              <a:off x="5414999" y="1841866"/>
              <a:ext cx="313164" cy="291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89" name="Linea"/>
            <p:cNvSpPr/>
            <p:nvPr/>
          </p:nvSpPr>
          <p:spPr>
            <a:xfrm>
              <a:off x="8783561" y="2483737"/>
              <a:ext cx="2148097" cy="1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90" name="Linea"/>
            <p:cNvSpPr/>
            <p:nvPr/>
          </p:nvSpPr>
          <p:spPr>
            <a:xfrm>
              <a:off x="10898127" y="2472179"/>
              <a:ext cx="263418" cy="263418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91" name="Linea"/>
            <p:cNvSpPr/>
            <p:nvPr/>
          </p:nvSpPr>
          <p:spPr>
            <a:xfrm>
              <a:off x="11243864" y="3048056"/>
              <a:ext cx="877902" cy="1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92" name="Linea"/>
            <p:cNvSpPr/>
            <p:nvPr/>
          </p:nvSpPr>
          <p:spPr>
            <a:xfrm>
              <a:off x="12086793" y="3049198"/>
              <a:ext cx="263417" cy="263417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93" name="Documento con layout"/>
            <p:cNvSpPr/>
            <p:nvPr/>
          </p:nvSpPr>
          <p:spPr>
            <a:xfrm>
              <a:off x="10977258" y="2609677"/>
              <a:ext cx="465249" cy="60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" y="0"/>
                  </a:moveTo>
                  <a:cubicBezTo>
                    <a:pt x="96" y="0"/>
                    <a:pt x="0" y="74"/>
                    <a:pt x="0" y="164"/>
                  </a:cubicBezTo>
                  <a:lnTo>
                    <a:pt x="0" y="21438"/>
                  </a:lnTo>
                  <a:cubicBezTo>
                    <a:pt x="0" y="21528"/>
                    <a:pt x="96" y="21600"/>
                    <a:pt x="213" y="21600"/>
                  </a:cubicBezTo>
                  <a:lnTo>
                    <a:pt x="21387" y="21600"/>
                  </a:lnTo>
                  <a:cubicBezTo>
                    <a:pt x="21504" y="21600"/>
                    <a:pt x="21600" y="21528"/>
                    <a:pt x="21600" y="21438"/>
                  </a:cubicBezTo>
                  <a:lnTo>
                    <a:pt x="21600" y="5897"/>
                  </a:lnTo>
                  <a:cubicBezTo>
                    <a:pt x="21600" y="5865"/>
                    <a:pt x="21567" y="5839"/>
                    <a:pt x="21525" y="5839"/>
                  </a:cubicBezTo>
                  <a:lnTo>
                    <a:pt x="14257" y="5839"/>
                  </a:lnTo>
                  <a:cubicBezTo>
                    <a:pt x="14140" y="5839"/>
                    <a:pt x="14044" y="5765"/>
                    <a:pt x="14044" y="5674"/>
                  </a:cubicBezTo>
                  <a:lnTo>
                    <a:pt x="14044" y="58"/>
                  </a:lnTo>
                  <a:cubicBezTo>
                    <a:pt x="14044" y="26"/>
                    <a:pt x="14011" y="0"/>
                    <a:pt x="13969" y="0"/>
                  </a:cubicBezTo>
                  <a:lnTo>
                    <a:pt x="213" y="0"/>
                  </a:lnTo>
                  <a:close/>
                  <a:moveTo>
                    <a:pt x="15018" y="86"/>
                  </a:moveTo>
                  <a:cubicBezTo>
                    <a:pt x="14992" y="94"/>
                    <a:pt x="14972" y="114"/>
                    <a:pt x="14972" y="140"/>
                  </a:cubicBezTo>
                  <a:lnTo>
                    <a:pt x="14972" y="4958"/>
                  </a:lnTo>
                  <a:cubicBezTo>
                    <a:pt x="14972" y="5048"/>
                    <a:pt x="15068" y="5122"/>
                    <a:pt x="15185" y="5122"/>
                  </a:cubicBezTo>
                  <a:lnTo>
                    <a:pt x="21419" y="5122"/>
                  </a:lnTo>
                  <a:cubicBezTo>
                    <a:pt x="21486" y="5122"/>
                    <a:pt x="21519" y="5059"/>
                    <a:pt x="21472" y="5023"/>
                  </a:cubicBezTo>
                  <a:lnTo>
                    <a:pt x="15100" y="99"/>
                  </a:lnTo>
                  <a:cubicBezTo>
                    <a:pt x="15077" y="81"/>
                    <a:pt x="15044" y="77"/>
                    <a:pt x="15018" y="86"/>
                  </a:cubicBezTo>
                  <a:close/>
                  <a:moveTo>
                    <a:pt x="4056" y="7813"/>
                  </a:moveTo>
                  <a:lnTo>
                    <a:pt x="9151" y="7813"/>
                  </a:lnTo>
                  <a:cubicBezTo>
                    <a:pt x="9263" y="7813"/>
                    <a:pt x="9352" y="7882"/>
                    <a:pt x="9352" y="7968"/>
                  </a:cubicBezTo>
                  <a:lnTo>
                    <a:pt x="9352" y="11418"/>
                  </a:lnTo>
                  <a:cubicBezTo>
                    <a:pt x="9352" y="11504"/>
                    <a:pt x="9263" y="11573"/>
                    <a:pt x="9151" y="11573"/>
                  </a:cubicBezTo>
                  <a:lnTo>
                    <a:pt x="4056" y="11573"/>
                  </a:lnTo>
                  <a:cubicBezTo>
                    <a:pt x="3945" y="11573"/>
                    <a:pt x="3853" y="11504"/>
                    <a:pt x="3853" y="11418"/>
                  </a:cubicBezTo>
                  <a:lnTo>
                    <a:pt x="3853" y="7968"/>
                  </a:lnTo>
                  <a:cubicBezTo>
                    <a:pt x="3853" y="7882"/>
                    <a:pt x="3945" y="7813"/>
                    <a:pt x="4056" y="7813"/>
                  </a:cubicBezTo>
                  <a:close/>
                  <a:moveTo>
                    <a:pt x="11327" y="7813"/>
                  </a:moveTo>
                  <a:lnTo>
                    <a:pt x="17677" y="7813"/>
                  </a:lnTo>
                  <a:cubicBezTo>
                    <a:pt x="17715" y="7813"/>
                    <a:pt x="17747" y="7838"/>
                    <a:pt x="17747" y="7868"/>
                  </a:cubicBezTo>
                  <a:lnTo>
                    <a:pt x="17747" y="8836"/>
                  </a:lnTo>
                  <a:cubicBezTo>
                    <a:pt x="17747" y="8866"/>
                    <a:pt x="17715" y="8889"/>
                    <a:pt x="17677" y="8889"/>
                  </a:cubicBezTo>
                  <a:lnTo>
                    <a:pt x="11329" y="8889"/>
                  </a:lnTo>
                  <a:cubicBezTo>
                    <a:pt x="11291" y="8889"/>
                    <a:pt x="11259" y="8866"/>
                    <a:pt x="11259" y="8836"/>
                  </a:cubicBezTo>
                  <a:lnTo>
                    <a:pt x="11259" y="7866"/>
                  </a:lnTo>
                  <a:cubicBezTo>
                    <a:pt x="11259" y="7837"/>
                    <a:pt x="11291" y="7813"/>
                    <a:pt x="11327" y="7813"/>
                  </a:cubicBezTo>
                  <a:close/>
                  <a:moveTo>
                    <a:pt x="4859" y="8530"/>
                  </a:moveTo>
                  <a:cubicBezTo>
                    <a:pt x="4817" y="8530"/>
                    <a:pt x="4781" y="8558"/>
                    <a:pt x="4781" y="8590"/>
                  </a:cubicBezTo>
                  <a:lnTo>
                    <a:pt x="4781" y="10798"/>
                  </a:lnTo>
                  <a:cubicBezTo>
                    <a:pt x="4781" y="10830"/>
                    <a:pt x="4816" y="10855"/>
                    <a:pt x="4859" y="10856"/>
                  </a:cubicBezTo>
                  <a:lnTo>
                    <a:pt x="8349" y="10856"/>
                  </a:lnTo>
                  <a:cubicBezTo>
                    <a:pt x="8391" y="10856"/>
                    <a:pt x="8424" y="10830"/>
                    <a:pt x="8424" y="10798"/>
                  </a:cubicBezTo>
                  <a:lnTo>
                    <a:pt x="8424" y="8590"/>
                  </a:lnTo>
                  <a:cubicBezTo>
                    <a:pt x="8424" y="8558"/>
                    <a:pt x="8391" y="8530"/>
                    <a:pt x="8349" y="8530"/>
                  </a:cubicBezTo>
                  <a:lnTo>
                    <a:pt x="4859" y="8530"/>
                  </a:lnTo>
                  <a:close/>
                  <a:moveTo>
                    <a:pt x="11329" y="10498"/>
                  </a:moveTo>
                  <a:lnTo>
                    <a:pt x="17677" y="10498"/>
                  </a:lnTo>
                  <a:cubicBezTo>
                    <a:pt x="17715" y="10498"/>
                    <a:pt x="17747" y="10522"/>
                    <a:pt x="17747" y="10552"/>
                  </a:cubicBezTo>
                  <a:lnTo>
                    <a:pt x="17747" y="11519"/>
                  </a:lnTo>
                  <a:cubicBezTo>
                    <a:pt x="17747" y="11548"/>
                    <a:pt x="17715" y="11573"/>
                    <a:pt x="17677" y="11573"/>
                  </a:cubicBezTo>
                  <a:lnTo>
                    <a:pt x="11329" y="11573"/>
                  </a:lnTo>
                  <a:cubicBezTo>
                    <a:pt x="11291" y="11573"/>
                    <a:pt x="11259" y="11548"/>
                    <a:pt x="11259" y="11519"/>
                  </a:cubicBezTo>
                  <a:lnTo>
                    <a:pt x="11259" y="10552"/>
                  </a:lnTo>
                  <a:cubicBezTo>
                    <a:pt x="11259" y="10522"/>
                    <a:pt x="11291" y="10498"/>
                    <a:pt x="11329" y="10498"/>
                  </a:cubicBezTo>
                  <a:close/>
                  <a:moveTo>
                    <a:pt x="3923" y="13182"/>
                  </a:moveTo>
                  <a:lnTo>
                    <a:pt x="17677" y="13182"/>
                  </a:lnTo>
                  <a:cubicBezTo>
                    <a:pt x="17715" y="13182"/>
                    <a:pt x="17747" y="13207"/>
                    <a:pt x="17747" y="13236"/>
                  </a:cubicBezTo>
                  <a:lnTo>
                    <a:pt x="17747" y="14205"/>
                  </a:lnTo>
                  <a:cubicBezTo>
                    <a:pt x="17747" y="14234"/>
                    <a:pt x="17715" y="14257"/>
                    <a:pt x="17677" y="14257"/>
                  </a:cubicBezTo>
                  <a:lnTo>
                    <a:pt x="3923" y="14257"/>
                  </a:lnTo>
                  <a:cubicBezTo>
                    <a:pt x="3885" y="14257"/>
                    <a:pt x="3853" y="14234"/>
                    <a:pt x="3853" y="14205"/>
                  </a:cubicBezTo>
                  <a:lnTo>
                    <a:pt x="3853" y="13236"/>
                  </a:lnTo>
                  <a:cubicBezTo>
                    <a:pt x="3853" y="13207"/>
                    <a:pt x="3885" y="13182"/>
                    <a:pt x="3923" y="13182"/>
                  </a:cubicBezTo>
                  <a:close/>
                  <a:moveTo>
                    <a:pt x="3923" y="15866"/>
                  </a:moveTo>
                  <a:lnTo>
                    <a:pt x="17677" y="15866"/>
                  </a:lnTo>
                  <a:cubicBezTo>
                    <a:pt x="17715" y="15866"/>
                    <a:pt x="17747" y="15891"/>
                    <a:pt x="17747" y="15920"/>
                  </a:cubicBezTo>
                  <a:lnTo>
                    <a:pt x="17747" y="16889"/>
                  </a:lnTo>
                  <a:cubicBezTo>
                    <a:pt x="17747" y="16918"/>
                    <a:pt x="17715" y="16941"/>
                    <a:pt x="17677" y="16941"/>
                  </a:cubicBezTo>
                  <a:lnTo>
                    <a:pt x="3923" y="16941"/>
                  </a:lnTo>
                  <a:cubicBezTo>
                    <a:pt x="3885" y="16941"/>
                    <a:pt x="3853" y="16918"/>
                    <a:pt x="3853" y="16889"/>
                  </a:cubicBezTo>
                  <a:lnTo>
                    <a:pt x="3853" y="15920"/>
                  </a:lnTo>
                  <a:cubicBezTo>
                    <a:pt x="3853" y="15891"/>
                    <a:pt x="3885" y="15866"/>
                    <a:pt x="3923" y="15866"/>
                  </a:cubicBezTo>
                  <a:close/>
                </a:path>
              </a:pathLst>
            </a:cu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94" name="Documento con layout"/>
            <p:cNvSpPr/>
            <p:nvPr/>
          </p:nvSpPr>
          <p:spPr>
            <a:xfrm>
              <a:off x="12250446" y="3135705"/>
              <a:ext cx="457286" cy="59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" y="0"/>
                  </a:moveTo>
                  <a:cubicBezTo>
                    <a:pt x="96" y="0"/>
                    <a:pt x="0" y="74"/>
                    <a:pt x="0" y="164"/>
                  </a:cubicBezTo>
                  <a:lnTo>
                    <a:pt x="0" y="21438"/>
                  </a:lnTo>
                  <a:cubicBezTo>
                    <a:pt x="0" y="21528"/>
                    <a:pt x="96" y="21600"/>
                    <a:pt x="213" y="21600"/>
                  </a:cubicBezTo>
                  <a:lnTo>
                    <a:pt x="21387" y="21600"/>
                  </a:lnTo>
                  <a:cubicBezTo>
                    <a:pt x="21504" y="21600"/>
                    <a:pt x="21600" y="21528"/>
                    <a:pt x="21600" y="21438"/>
                  </a:cubicBezTo>
                  <a:lnTo>
                    <a:pt x="21600" y="5897"/>
                  </a:lnTo>
                  <a:cubicBezTo>
                    <a:pt x="21600" y="5865"/>
                    <a:pt x="21567" y="5839"/>
                    <a:pt x="21525" y="5839"/>
                  </a:cubicBezTo>
                  <a:lnTo>
                    <a:pt x="14257" y="5839"/>
                  </a:lnTo>
                  <a:cubicBezTo>
                    <a:pt x="14140" y="5839"/>
                    <a:pt x="14044" y="5765"/>
                    <a:pt x="14044" y="5674"/>
                  </a:cubicBezTo>
                  <a:lnTo>
                    <a:pt x="14044" y="58"/>
                  </a:lnTo>
                  <a:cubicBezTo>
                    <a:pt x="14044" y="26"/>
                    <a:pt x="14011" y="0"/>
                    <a:pt x="13969" y="0"/>
                  </a:cubicBezTo>
                  <a:lnTo>
                    <a:pt x="213" y="0"/>
                  </a:lnTo>
                  <a:close/>
                  <a:moveTo>
                    <a:pt x="15018" y="86"/>
                  </a:moveTo>
                  <a:cubicBezTo>
                    <a:pt x="14992" y="94"/>
                    <a:pt x="14972" y="114"/>
                    <a:pt x="14972" y="140"/>
                  </a:cubicBezTo>
                  <a:lnTo>
                    <a:pt x="14972" y="4958"/>
                  </a:lnTo>
                  <a:cubicBezTo>
                    <a:pt x="14972" y="5048"/>
                    <a:pt x="15068" y="5122"/>
                    <a:pt x="15185" y="5122"/>
                  </a:cubicBezTo>
                  <a:lnTo>
                    <a:pt x="21419" y="5122"/>
                  </a:lnTo>
                  <a:cubicBezTo>
                    <a:pt x="21486" y="5122"/>
                    <a:pt x="21519" y="5059"/>
                    <a:pt x="21472" y="5023"/>
                  </a:cubicBezTo>
                  <a:lnTo>
                    <a:pt x="15100" y="99"/>
                  </a:lnTo>
                  <a:cubicBezTo>
                    <a:pt x="15077" y="81"/>
                    <a:pt x="15044" y="77"/>
                    <a:pt x="15018" y="86"/>
                  </a:cubicBezTo>
                  <a:close/>
                  <a:moveTo>
                    <a:pt x="4056" y="7813"/>
                  </a:moveTo>
                  <a:lnTo>
                    <a:pt x="9151" y="7813"/>
                  </a:lnTo>
                  <a:cubicBezTo>
                    <a:pt x="9263" y="7813"/>
                    <a:pt x="9352" y="7882"/>
                    <a:pt x="9352" y="7968"/>
                  </a:cubicBezTo>
                  <a:lnTo>
                    <a:pt x="9352" y="11418"/>
                  </a:lnTo>
                  <a:cubicBezTo>
                    <a:pt x="9352" y="11504"/>
                    <a:pt x="9263" y="11573"/>
                    <a:pt x="9151" y="11573"/>
                  </a:cubicBezTo>
                  <a:lnTo>
                    <a:pt x="4056" y="11573"/>
                  </a:lnTo>
                  <a:cubicBezTo>
                    <a:pt x="3945" y="11573"/>
                    <a:pt x="3853" y="11504"/>
                    <a:pt x="3853" y="11418"/>
                  </a:cubicBezTo>
                  <a:lnTo>
                    <a:pt x="3853" y="7968"/>
                  </a:lnTo>
                  <a:cubicBezTo>
                    <a:pt x="3853" y="7882"/>
                    <a:pt x="3945" y="7813"/>
                    <a:pt x="4056" y="7813"/>
                  </a:cubicBezTo>
                  <a:close/>
                  <a:moveTo>
                    <a:pt x="11327" y="7813"/>
                  </a:moveTo>
                  <a:lnTo>
                    <a:pt x="17677" y="7813"/>
                  </a:lnTo>
                  <a:cubicBezTo>
                    <a:pt x="17715" y="7813"/>
                    <a:pt x="17747" y="7838"/>
                    <a:pt x="17747" y="7868"/>
                  </a:cubicBezTo>
                  <a:lnTo>
                    <a:pt x="17747" y="8836"/>
                  </a:lnTo>
                  <a:cubicBezTo>
                    <a:pt x="17747" y="8866"/>
                    <a:pt x="17715" y="8889"/>
                    <a:pt x="17677" y="8889"/>
                  </a:cubicBezTo>
                  <a:lnTo>
                    <a:pt x="11329" y="8889"/>
                  </a:lnTo>
                  <a:cubicBezTo>
                    <a:pt x="11291" y="8889"/>
                    <a:pt x="11259" y="8866"/>
                    <a:pt x="11259" y="8836"/>
                  </a:cubicBezTo>
                  <a:lnTo>
                    <a:pt x="11259" y="7866"/>
                  </a:lnTo>
                  <a:cubicBezTo>
                    <a:pt x="11259" y="7837"/>
                    <a:pt x="11291" y="7813"/>
                    <a:pt x="11327" y="7813"/>
                  </a:cubicBezTo>
                  <a:close/>
                  <a:moveTo>
                    <a:pt x="4859" y="8530"/>
                  </a:moveTo>
                  <a:cubicBezTo>
                    <a:pt x="4817" y="8530"/>
                    <a:pt x="4781" y="8558"/>
                    <a:pt x="4781" y="8590"/>
                  </a:cubicBezTo>
                  <a:lnTo>
                    <a:pt x="4781" y="10798"/>
                  </a:lnTo>
                  <a:cubicBezTo>
                    <a:pt x="4781" y="10830"/>
                    <a:pt x="4816" y="10855"/>
                    <a:pt x="4859" y="10856"/>
                  </a:cubicBezTo>
                  <a:lnTo>
                    <a:pt x="8349" y="10856"/>
                  </a:lnTo>
                  <a:cubicBezTo>
                    <a:pt x="8391" y="10856"/>
                    <a:pt x="8424" y="10830"/>
                    <a:pt x="8424" y="10798"/>
                  </a:cubicBezTo>
                  <a:lnTo>
                    <a:pt x="8424" y="8590"/>
                  </a:lnTo>
                  <a:cubicBezTo>
                    <a:pt x="8424" y="8558"/>
                    <a:pt x="8391" y="8530"/>
                    <a:pt x="8349" y="8530"/>
                  </a:cubicBezTo>
                  <a:lnTo>
                    <a:pt x="4859" y="8530"/>
                  </a:lnTo>
                  <a:close/>
                  <a:moveTo>
                    <a:pt x="11329" y="10498"/>
                  </a:moveTo>
                  <a:lnTo>
                    <a:pt x="17677" y="10498"/>
                  </a:lnTo>
                  <a:cubicBezTo>
                    <a:pt x="17715" y="10498"/>
                    <a:pt x="17747" y="10522"/>
                    <a:pt x="17747" y="10552"/>
                  </a:cubicBezTo>
                  <a:lnTo>
                    <a:pt x="17747" y="11519"/>
                  </a:lnTo>
                  <a:cubicBezTo>
                    <a:pt x="17747" y="11548"/>
                    <a:pt x="17715" y="11573"/>
                    <a:pt x="17677" y="11573"/>
                  </a:cubicBezTo>
                  <a:lnTo>
                    <a:pt x="11329" y="11573"/>
                  </a:lnTo>
                  <a:cubicBezTo>
                    <a:pt x="11291" y="11573"/>
                    <a:pt x="11259" y="11548"/>
                    <a:pt x="11259" y="11519"/>
                  </a:cubicBezTo>
                  <a:lnTo>
                    <a:pt x="11259" y="10552"/>
                  </a:lnTo>
                  <a:cubicBezTo>
                    <a:pt x="11259" y="10522"/>
                    <a:pt x="11291" y="10498"/>
                    <a:pt x="11329" y="10498"/>
                  </a:cubicBezTo>
                  <a:close/>
                  <a:moveTo>
                    <a:pt x="3923" y="13182"/>
                  </a:moveTo>
                  <a:lnTo>
                    <a:pt x="17677" y="13182"/>
                  </a:lnTo>
                  <a:cubicBezTo>
                    <a:pt x="17715" y="13182"/>
                    <a:pt x="17747" y="13207"/>
                    <a:pt x="17747" y="13236"/>
                  </a:cubicBezTo>
                  <a:lnTo>
                    <a:pt x="17747" y="14205"/>
                  </a:lnTo>
                  <a:cubicBezTo>
                    <a:pt x="17747" y="14234"/>
                    <a:pt x="17715" y="14257"/>
                    <a:pt x="17677" y="14257"/>
                  </a:cubicBezTo>
                  <a:lnTo>
                    <a:pt x="3923" y="14257"/>
                  </a:lnTo>
                  <a:cubicBezTo>
                    <a:pt x="3885" y="14257"/>
                    <a:pt x="3853" y="14234"/>
                    <a:pt x="3853" y="14205"/>
                  </a:cubicBezTo>
                  <a:lnTo>
                    <a:pt x="3853" y="13236"/>
                  </a:lnTo>
                  <a:cubicBezTo>
                    <a:pt x="3853" y="13207"/>
                    <a:pt x="3885" y="13182"/>
                    <a:pt x="3923" y="13182"/>
                  </a:cubicBezTo>
                  <a:close/>
                  <a:moveTo>
                    <a:pt x="3923" y="15866"/>
                  </a:moveTo>
                  <a:lnTo>
                    <a:pt x="17677" y="15866"/>
                  </a:lnTo>
                  <a:cubicBezTo>
                    <a:pt x="17715" y="15866"/>
                    <a:pt x="17747" y="15891"/>
                    <a:pt x="17747" y="15920"/>
                  </a:cubicBezTo>
                  <a:lnTo>
                    <a:pt x="17747" y="16889"/>
                  </a:lnTo>
                  <a:cubicBezTo>
                    <a:pt x="17747" y="16918"/>
                    <a:pt x="17715" y="16941"/>
                    <a:pt x="17677" y="16941"/>
                  </a:cubicBezTo>
                  <a:lnTo>
                    <a:pt x="3923" y="16941"/>
                  </a:lnTo>
                  <a:cubicBezTo>
                    <a:pt x="3885" y="16941"/>
                    <a:pt x="3853" y="16918"/>
                    <a:pt x="3853" y="16889"/>
                  </a:cubicBezTo>
                  <a:lnTo>
                    <a:pt x="3853" y="15920"/>
                  </a:lnTo>
                  <a:cubicBezTo>
                    <a:pt x="3853" y="15891"/>
                    <a:pt x="3885" y="15866"/>
                    <a:pt x="3923" y="15866"/>
                  </a:cubicBezTo>
                  <a:close/>
                </a:path>
              </a:pathLst>
            </a:cu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95" name="TDR Approved"/>
            <p:cNvSpPr txBox="1"/>
            <p:nvPr/>
          </p:nvSpPr>
          <p:spPr>
            <a:xfrm>
              <a:off x="12383551" y="3440796"/>
              <a:ext cx="2006722" cy="398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 defTabSz="412750">
                <a:defRPr sz="1700">
                  <a:solidFill>
                    <a:srgbClr val="2D3640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lvl1pPr>
            </a:lstStyle>
            <a:p>
              <a:r>
                <a:rPr sz="850"/>
                <a:t>TDR Approved</a:t>
              </a:r>
            </a:p>
          </p:txBody>
        </p:sp>
        <p:sp>
          <p:nvSpPr>
            <p:cNvPr id="696" name="Cerchio"/>
            <p:cNvSpPr/>
            <p:nvPr/>
          </p:nvSpPr>
          <p:spPr>
            <a:xfrm>
              <a:off x="12300846" y="958043"/>
              <a:ext cx="217175" cy="209993"/>
            </a:xfrm>
            <a:prstGeom prst="ellipse">
              <a:avLst/>
            </a:pr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97" name="Cerchio"/>
            <p:cNvSpPr/>
            <p:nvPr/>
          </p:nvSpPr>
          <p:spPr>
            <a:xfrm>
              <a:off x="0" y="958043"/>
              <a:ext cx="217175" cy="209993"/>
            </a:xfrm>
            <a:prstGeom prst="ellipse">
              <a:avLst/>
            </a:pr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98" name="Forma"/>
            <p:cNvSpPr/>
            <p:nvPr/>
          </p:nvSpPr>
          <p:spPr>
            <a:xfrm>
              <a:off x="10201359" y="2338148"/>
              <a:ext cx="313164" cy="291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699" name="Plasma technology validated"/>
            <p:cNvSpPr txBox="1"/>
            <p:nvPr/>
          </p:nvSpPr>
          <p:spPr>
            <a:xfrm>
              <a:off x="9105869" y="2076082"/>
              <a:ext cx="2991723" cy="410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 defTabSz="412750">
                <a:defRPr sz="1700">
                  <a:solidFill>
                    <a:srgbClr val="2D3640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lvl1pPr>
            </a:lstStyle>
            <a:p>
              <a:r>
                <a:rPr sz="850"/>
                <a:t>Plasma technology validated</a:t>
              </a:r>
            </a:p>
          </p:txBody>
        </p:sp>
        <p:sp>
          <p:nvSpPr>
            <p:cNvPr id="700" name="Linea"/>
            <p:cNvSpPr/>
            <p:nvPr/>
          </p:nvSpPr>
          <p:spPr>
            <a:xfrm>
              <a:off x="8993782" y="2898230"/>
              <a:ext cx="877903" cy="1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701" name="Linea"/>
            <p:cNvSpPr/>
            <p:nvPr/>
          </p:nvSpPr>
          <p:spPr>
            <a:xfrm>
              <a:off x="8711528" y="2595252"/>
              <a:ext cx="294849" cy="294849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702" name="Forma"/>
            <p:cNvSpPr/>
            <p:nvPr/>
          </p:nvSpPr>
          <p:spPr>
            <a:xfrm>
              <a:off x="9774965" y="2759049"/>
              <a:ext cx="313163" cy="29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703" name="Final design FEL"/>
            <p:cNvSpPr txBox="1"/>
            <p:nvPr/>
          </p:nvSpPr>
          <p:spPr>
            <a:xfrm>
              <a:off x="8596026" y="2992508"/>
              <a:ext cx="2597424" cy="410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 defTabSz="412750">
                <a:defRPr sz="1700">
                  <a:solidFill>
                    <a:srgbClr val="2D3640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lvl1pPr>
            </a:lstStyle>
            <a:p>
              <a:r>
                <a:rPr sz="850"/>
                <a:t>Final design FEL</a:t>
              </a:r>
            </a:p>
          </p:txBody>
        </p:sp>
      </p:grpSp>
      <p:pic>
        <p:nvPicPr>
          <p:cNvPr id="705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4102" y="101162"/>
            <a:ext cx="1496141" cy="6428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8" name="Raggruppa"/>
          <p:cNvGrpSpPr/>
          <p:nvPr/>
        </p:nvGrpSpPr>
        <p:grpSpPr>
          <a:xfrm>
            <a:off x="750501" y="4135626"/>
            <a:ext cx="9698623" cy="1340577"/>
            <a:chOff x="0" y="-1"/>
            <a:chExt cx="19397246" cy="3317366"/>
          </a:xfrm>
        </p:grpSpPr>
        <p:sp>
          <p:nvSpPr>
            <p:cNvPr id="706" name="Ovale"/>
            <p:cNvSpPr/>
            <p:nvPr/>
          </p:nvSpPr>
          <p:spPr>
            <a:xfrm>
              <a:off x="18687541" y="357185"/>
              <a:ext cx="217175" cy="175767"/>
            </a:xfrm>
            <a:prstGeom prst="ellipse">
              <a:avLst/>
            </a:prstGeom>
            <a:solidFill>
              <a:schemeClr val="accent3">
                <a:hueOff val="362282"/>
                <a:satOff val="31803"/>
                <a:lumOff val="-182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707" name="Ovale"/>
            <p:cNvSpPr/>
            <p:nvPr/>
          </p:nvSpPr>
          <p:spPr>
            <a:xfrm>
              <a:off x="0" y="331099"/>
              <a:ext cx="217175" cy="175766"/>
            </a:xfrm>
            <a:prstGeom prst="ellipse">
              <a:avLst/>
            </a:prstGeom>
            <a:solidFill>
              <a:schemeClr val="accent3">
                <a:hueOff val="362282"/>
                <a:satOff val="31803"/>
                <a:lumOff val="-182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grpSp>
          <p:nvGrpSpPr>
            <p:cNvPr id="747" name="Raggruppa"/>
            <p:cNvGrpSpPr/>
            <p:nvPr/>
          </p:nvGrpSpPr>
          <p:grpSpPr>
            <a:xfrm>
              <a:off x="140898" y="-1"/>
              <a:ext cx="19256348" cy="3317366"/>
              <a:chOff x="0" y="0"/>
              <a:chExt cx="19256348" cy="3317366"/>
            </a:xfrm>
          </p:grpSpPr>
          <p:sp>
            <p:nvSpPr>
              <p:cNvPr id="708" name="Building design &amp; construction"/>
              <p:cNvSpPr txBox="1"/>
              <p:nvPr/>
            </p:nvSpPr>
            <p:spPr>
              <a:xfrm>
                <a:off x="1939657" y="0"/>
                <a:ext cx="4448389" cy="4660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2700" tIns="12700" rIns="12700" bIns="12700" numCol="1" anchor="t">
                <a:noAutofit/>
              </a:bodyPr>
              <a:lstStyle>
                <a:lvl1pPr defTabSz="412750">
                  <a:defRPr>
                    <a:solidFill>
                      <a:srgbClr val="2D364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lvl1pPr>
              </a:lstStyle>
              <a:p>
                <a:r>
                  <a:rPr sz="900" dirty="0"/>
                  <a:t>Building design &amp; construction</a:t>
                </a:r>
              </a:p>
            </p:txBody>
          </p:sp>
          <p:sp>
            <p:nvSpPr>
              <p:cNvPr id="709" name="Linea"/>
              <p:cNvSpPr/>
              <p:nvPr/>
            </p:nvSpPr>
            <p:spPr>
              <a:xfrm>
                <a:off x="0" y="424357"/>
                <a:ext cx="18572103" cy="1"/>
              </a:xfrm>
              <a:prstGeom prst="line">
                <a:avLst/>
              </a:prstGeom>
              <a:noFill/>
              <a:ln w="38100" cap="flat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/>
              </a:p>
            </p:txBody>
          </p:sp>
          <p:grpSp>
            <p:nvGrpSpPr>
              <p:cNvPr id="746" name="Raggruppa"/>
              <p:cNvGrpSpPr/>
              <p:nvPr/>
            </p:nvGrpSpPr>
            <p:grpSpPr>
              <a:xfrm>
                <a:off x="28463" y="479281"/>
                <a:ext cx="19227885" cy="2838085"/>
                <a:chOff x="0" y="-69931"/>
                <a:chExt cx="19227885" cy="2838085"/>
              </a:xfrm>
            </p:grpSpPr>
            <p:sp>
              <p:nvSpPr>
                <p:cNvPr id="710" name="Forma"/>
                <p:cNvSpPr/>
                <p:nvPr/>
              </p:nvSpPr>
              <p:spPr>
                <a:xfrm>
                  <a:off x="18431664" y="2399853"/>
                  <a:ext cx="368301" cy="3683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11" name="Building ready"/>
                <p:cNvSpPr txBox="1"/>
                <p:nvPr/>
              </p:nvSpPr>
              <p:spPr>
                <a:xfrm>
                  <a:off x="16745018" y="2429861"/>
                  <a:ext cx="2206957" cy="3336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15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750"/>
                    <a:t>Building ready</a:t>
                  </a:r>
                </a:p>
              </p:txBody>
            </p:sp>
            <p:sp>
              <p:nvSpPr>
                <p:cNvPr id="712" name="Implementation"/>
                <p:cNvSpPr txBox="1"/>
                <p:nvPr/>
              </p:nvSpPr>
              <p:spPr>
                <a:xfrm>
                  <a:off x="16097318" y="1923985"/>
                  <a:ext cx="2206957" cy="2747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15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750" dirty="0"/>
                    <a:t>Implementation</a:t>
                  </a:r>
                </a:p>
              </p:txBody>
            </p:sp>
            <p:sp>
              <p:nvSpPr>
                <p:cNvPr id="713" name="Tender"/>
                <p:cNvSpPr txBox="1"/>
                <p:nvPr/>
              </p:nvSpPr>
              <p:spPr>
                <a:xfrm>
                  <a:off x="14695618" y="1695526"/>
                  <a:ext cx="2206957" cy="274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15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750" dirty="0"/>
                    <a:t>Tender</a:t>
                  </a:r>
                </a:p>
              </p:txBody>
            </p:sp>
            <p:sp>
              <p:nvSpPr>
                <p:cNvPr id="714" name="Utilities executive design"/>
                <p:cNvSpPr txBox="1"/>
                <p:nvPr/>
              </p:nvSpPr>
              <p:spPr>
                <a:xfrm>
                  <a:off x="12717713" y="1509234"/>
                  <a:ext cx="2206957" cy="47108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15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750" dirty="0"/>
                    <a:t>Utilities executive design</a:t>
                  </a:r>
                </a:p>
              </p:txBody>
            </p:sp>
            <p:sp>
              <p:nvSpPr>
                <p:cNvPr id="715" name="Linea"/>
                <p:cNvSpPr/>
                <p:nvPr/>
              </p:nvSpPr>
              <p:spPr>
                <a:xfrm>
                  <a:off x="12405748" y="1528818"/>
                  <a:ext cx="2726503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  <a:headEnd type="oval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16" name="Linea"/>
                <p:cNvSpPr/>
                <p:nvPr/>
              </p:nvSpPr>
              <p:spPr>
                <a:xfrm flipH="1" flipV="1">
                  <a:off x="15110101" y="1521900"/>
                  <a:ext cx="226804" cy="189838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17" name="Linea"/>
                <p:cNvSpPr/>
                <p:nvPr/>
              </p:nvSpPr>
              <p:spPr>
                <a:xfrm>
                  <a:off x="15331595" y="1719981"/>
                  <a:ext cx="1170027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18" name="Linea"/>
                <p:cNvSpPr/>
                <p:nvPr/>
              </p:nvSpPr>
              <p:spPr>
                <a:xfrm flipH="1" flipV="1">
                  <a:off x="16485292" y="1711358"/>
                  <a:ext cx="226804" cy="189837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19" name="Linea"/>
                <p:cNvSpPr/>
                <p:nvPr/>
              </p:nvSpPr>
              <p:spPr>
                <a:xfrm>
                  <a:off x="16669044" y="1886871"/>
                  <a:ext cx="1170027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20" name="Linea"/>
                <p:cNvSpPr/>
                <p:nvPr/>
              </p:nvSpPr>
              <p:spPr>
                <a:xfrm flipH="1" flipV="1">
                  <a:off x="17825450" y="1887253"/>
                  <a:ext cx="226804" cy="189838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21" name="Linea"/>
                <p:cNvSpPr/>
                <p:nvPr/>
              </p:nvSpPr>
              <p:spPr>
                <a:xfrm>
                  <a:off x="18013044" y="2064637"/>
                  <a:ext cx="622288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22" name="Linea"/>
                <p:cNvSpPr/>
                <p:nvPr/>
              </p:nvSpPr>
              <p:spPr>
                <a:xfrm flipV="1">
                  <a:off x="18615814" y="2046940"/>
                  <a:ext cx="1" cy="408516"/>
                </a:xfrm>
                <a:prstGeom prst="line">
                  <a:avLst/>
                </a:prstGeom>
                <a:noFill/>
                <a:ln w="127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23" name="Acceptance"/>
                <p:cNvSpPr txBox="1"/>
                <p:nvPr/>
              </p:nvSpPr>
              <p:spPr>
                <a:xfrm>
                  <a:off x="17020928" y="2090119"/>
                  <a:ext cx="2206957" cy="2747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15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750"/>
                    <a:t>Acceptance</a:t>
                  </a:r>
                </a:p>
              </p:txBody>
            </p:sp>
            <p:sp>
              <p:nvSpPr>
                <p:cNvPr id="724" name="Ovale"/>
                <p:cNvSpPr/>
                <p:nvPr/>
              </p:nvSpPr>
              <p:spPr>
                <a:xfrm>
                  <a:off x="18507228" y="1967492"/>
                  <a:ext cx="217175" cy="175767"/>
                </a:xfrm>
                <a:prstGeom prst="ellipse">
                  <a:avLst/>
                </a:prstGeom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25" name="Linea"/>
                <p:cNvSpPr/>
                <p:nvPr/>
              </p:nvSpPr>
              <p:spPr>
                <a:xfrm>
                  <a:off x="0" y="205700"/>
                  <a:ext cx="2937132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26" name="Linea"/>
                <p:cNvSpPr/>
                <p:nvPr/>
              </p:nvSpPr>
              <p:spPr>
                <a:xfrm flipH="1" flipV="1">
                  <a:off x="2895479" y="195715"/>
                  <a:ext cx="226804" cy="189838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27" name="Linea"/>
                <p:cNvSpPr/>
                <p:nvPr/>
              </p:nvSpPr>
              <p:spPr>
                <a:xfrm>
                  <a:off x="3116456" y="378701"/>
                  <a:ext cx="2688816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28" name="Linea"/>
                <p:cNvSpPr/>
                <p:nvPr/>
              </p:nvSpPr>
              <p:spPr>
                <a:xfrm>
                  <a:off x="3838277" y="1066767"/>
                  <a:ext cx="2148097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  <a:alpha val="8000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29" name="Final design"/>
                <p:cNvSpPr txBox="1"/>
                <p:nvPr/>
              </p:nvSpPr>
              <p:spPr>
                <a:xfrm>
                  <a:off x="478944" y="-69931"/>
                  <a:ext cx="1474580" cy="274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15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750" dirty="0"/>
                    <a:t>Final design</a:t>
                  </a:r>
                </a:p>
              </p:txBody>
            </p:sp>
            <p:sp>
              <p:nvSpPr>
                <p:cNvPr id="730" name="Permitting Request"/>
                <p:cNvSpPr txBox="1"/>
                <p:nvPr/>
              </p:nvSpPr>
              <p:spPr>
                <a:xfrm>
                  <a:off x="2967125" y="45108"/>
                  <a:ext cx="2985591" cy="274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15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750" dirty="0"/>
                    <a:t>Permitting Request</a:t>
                  </a:r>
                </a:p>
              </p:txBody>
            </p:sp>
            <p:sp>
              <p:nvSpPr>
                <p:cNvPr id="731" name="Linea"/>
                <p:cNvSpPr/>
                <p:nvPr/>
              </p:nvSpPr>
              <p:spPr>
                <a:xfrm flipH="1" flipV="1">
                  <a:off x="5778094" y="364031"/>
                  <a:ext cx="226803" cy="189838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32" name="Linea"/>
                <p:cNvSpPr/>
                <p:nvPr/>
              </p:nvSpPr>
              <p:spPr>
                <a:xfrm>
                  <a:off x="5983698" y="560807"/>
                  <a:ext cx="917725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33" name="Linea"/>
                <p:cNvSpPr/>
                <p:nvPr/>
              </p:nvSpPr>
              <p:spPr>
                <a:xfrm flipH="1" flipV="1">
                  <a:off x="6893225" y="562980"/>
                  <a:ext cx="226804" cy="189837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34" name="Linea"/>
                <p:cNvSpPr/>
                <p:nvPr/>
              </p:nvSpPr>
              <p:spPr>
                <a:xfrm>
                  <a:off x="7109037" y="750653"/>
                  <a:ext cx="758220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35" name="Linea"/>
                <p:cNvSpPr/>
                <p:nvPr/>
              </p:nvSpPr>
              <p:spPr>
                <a:xfrm flipH="1" flipV="1">
                  <a:off x="7857710" y="750702"/>
                  <a:ext cx="225397" cy="225397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36" name="Linea"/>
                <p:cNvSpPr/>
                <p:nvPr/>
              </p:nvSpPr>
              <p:spPr>
                <a:xfrm>
                  <a:off x="8077488" y="962123"/>
                  <a:ext cx="2170737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37" name="Linea"/>
                <p:cNvSpPr/>
                <p:nvPr/>
              </p:nvSpPr>
              <p:spPr>
                <a:xfrm flipH="1" flipV="1">
                  <a:off x="10202909" y="957453"/>
                  <a:ext cx="226804" cy="189838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38" name="Linea"/>
                <p:cNvSpPr/>
                <p:nvPr/>
              </p:nvSpPr>
              <p:spPr>
                <a:xfrm>
                  <a:off x="10429540" y="1160613"/>
                  <a:ext cx="8114905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39" name="Exec. Design"/>
                <p:cNvSpPr txBox="1"/>
                <p:nvPr/>
              </p:nvSpPr>
              <p:spPr>
                <a:xfrm>
                  <a:off x="4965839" y="266762"/>
                  <a:ext cx="2985590" cy="2747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15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750"/>
                    <a:t>Exec. Design</a:t>
                  </a:r>
                </a:p>
              </p:txBody>
            </p:sp>
            <p:sp>
              <p:nvSpPr>
                <p:cNvPr id="740" name="Validation"/>
                <p:cNvSpPr txBox="1"/>
                <p:nvPr/>
              </p:nvSpPr>
              <p:spPr>
                <a:xfrm>
                  <a:off x="5983086" y="420858"/>
                  <a:ext cx="2985591" cy="274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15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750" dirty="0"/>
                    <a:t>Validation</a:t>
                  </a:r>
                </a:p>
              </p:txBody>
            </p:sp>
            <p:sp>
              <p:nvSpPr>
                <p:cNvPr id="741" name="Tender"/>
                <p:cNvSpPr txBox="1"/>
                <p:nvPr/>
              </p:nvSpPr>
              <p:spPr>
                <a:xfrm>
                  <a:off x="7450978" y="654244"/>
                  <a:ext cx="2985591" cy="2747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15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750" dirty="0"/>
                    <a:t>Tender</a:t>
                  </a:r>
                </a:p>
              </p:txBody>
            </p:sp>
            <p:sp>
              <p:nvSpPr>
                <p:cNvPr id="742" name="Ovale"/>
                <p:cNvSpPr/>
                <p:nvPr/>
              </p:nvSpPr>
              <p:spPr>
                <a:xfrm>
                  <a:off x="18518987" y="1072730"/>
                  <a:ext cx="217175" cy="175767"/>
                </a:xfrm>
                <a:prstGeom prst="ellipse">
                  <a:avLst/>
                </a:prstGeom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43" name="Tender for Validation"/>
                <p:cNvSpPr txBox="1"/>
                <p:nvPr/>
              </p:nvSpPr>
              <p:spPr>
                <a:xfrm>
                  <a:off x="3589294" y="687326"/>
                  <a:ext cx="2985590" cy="2747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15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750"/>
                    <a:t>Tender for Validation</a:t>
                  </a:r>
                </a:p>
              </p:txBody>
            </p:sp>
            <p:sp>
              <p:nvSpPr>
                <p:cNvPr id="744" name="Linea"/>
                <p:cNvSpPr/>
                <p:nvPr/>
              </p:nvSpPr>
              <p:spPr>
                <a:xfrm flipV="1">
                  <a:off x="5984442" y="791880"/>
                  <a:ext cx="1045439" cy="276117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hueOff val="362282"/>
                      <a:satOff val="31803"/>
                      <a:lumOff val="-18242"/>
                      <a:alpha val="20000"/>
                    </a:schemeClr>
                  </a:solidFill>
                  <a:custDash>
                    <a:ds d="200000" sp="200000"/>
                  </a:custDash>
                  <a:miter lim="400000"/>
                  <a:tailEnd type="arrow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45" name="Building Construction"/>
                <p:cNvSpPr txBox="1"/>
                <p:nvPr/>
              </p:nvSpPr>
              <p:spPr>
                <a:xfrm>
                  <a:off x="13371424" y="856847"/>
                  <a:ext cx="2985590" cy="2747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15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750"/>
                    <a:t>Building Construction</a:t>
                  </a:r>
                </a:p>
              </p:txBody>
            </p:sp>
          </p:grpSp>
        </p:grpSp>
      </p:grpSp>
      <p:grpSp>
        <p:nvGrpSpPr>
          <p:cNvPr id="775" name="Raggruppa"/>
          <p:cNvGrpSpPr/>
          <p:nvPr/>
        </p:nvGrpSpPr>
        <p:grpSpPr>
          <a:xfrm>
            <a:off x="4868050" y="2786375"/>
            <a:ext cx="5675185" cy="454899"/>
            <a:chOff x="0" y="-1"/>
            <a:chExt cx="11350370" cy="1179070"/>
          </a:xfrm>
        </p:grpSpPr>
        <p:sp>
          <p:nvSpPr>
            <p:cNvPr id="764" name="Ovale"/>
            <p:cNvSpPr/>
            <p:nvPr/>
          </p:nvSpPr>
          <p:spPr>
            <a:xfrm>
              <a:off x="11133194" y="332565"/>
              <a:ext cx="217176" cy="1933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sp>
          <p:nvSpPr>
            <p:cNvPr id="765" name="Ovale"/>
            <p:cNvSpPr/>
            <p:nvPr/>
          </p:nvSpPr>
          <p:spPr>
            <a:xfrm>
              <a:off x="0" y="345847"/>
              <a:ext cx="217175" cy="1933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  <p:grpSp>
          <p:nvGrpSpPr>
            <p:cNvPr id="774" name="Raggruppa"/>
            <p:cNvGrpSpPr/>
            <p:nvPr/>
          </p:nvGrpSpPr>
          <p:grpSpPr>
            <a:xfrm>
              <a:off x="88538" y="-1"/>
              <a:ext cx="11220237" cy="1179070"/>
              <a:chOff x="0" y="0"/>
              <a:chExt cx="11220236" cy="1179070"/>
            </a:xfrm>
          </p:grpSpPr>
          <p:sp>
            <p:nvSpPr>
              <p:cNvPr id="766" name="Rettangolo"/>
              <p:cNvSpPr/>
              <p:nvPr/>
            </p:nvSpPr>
            <p:spPr>
              <a:xfrm>
                <a:off x="0" y="381344"/>
                <a:ext cx="11145480" cy="68723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/>
              </a:p>
            </p:txBody>
          </p:sp>
          <p:sp>
            <p:nvSpPr>
              <p:cNvPr id="767" name="EuPRAXIA@SPARC_LAB Implementation Phase"/>
              <p:cNvSpPr txBox="1"/>
              <p:nvPr/>
            </p:nvSpPr>
            <p:spPr>
              <a:xfrm>
                <a:off x="4986976" y="0"/>
                <a:ext cx="6233260" cy="3669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2700" tIns="12700" rIns="12700" bIns="12700" numCol="1" anchor="t">
                <a:noAutofit/>
              </a:bodyPr>
              <a:lstStyle>
                <a:lvl1pPr defTabSz="412750">
                  <a:defRPr sz="2000">
                    <a:solidFill>
                      <a:srgbClr val="2D364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lvl1pPr>
              </a:lstStyle>
              <a:p>
                <a:r>
                  <a:rPr sz="1000" dirty="0" err="1"/>
                  <a:t>EuPRAXIA@SPARC_LAB</a:t>
                </a:r>
                <a:r>
                  <a:rPr sz="1000" dirty="0"/>
                  <a:t> Implementation Phase</a:t>
                </a:r>
              </a:p>
            </p:txBody>
          </p:sp>
          <p:sp>
            <p:nvSpPr>
              <p:cNvPr id="768" name="Planning"/>
              <p:cNvSpPr txBox="1"/>
              <p:nvPr/>
            </p:nvSpPr>
            <p:spPr>
              <a:xfrm>
                <a:off x="919860" y="465892"/>
                <a:ext cx="2006721" cy="3022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2700" tIns="12700" rIns="12700" bIns="12700" numCol="1" anchor="t">
                <a:noAutofit/>
              </a:bodyPr>
              <a:lstStyle>
                <a:lvl1pPr defTabSz="412750">
                  <a:defRPr sz="1700">
                    <a:solidFill>
                      <a:srgbClr val="2D364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lvl1pPr>
              </a:lstStyle>
              <a:p>
                <a:r>
                  <a:rPr sz="850"/>
                  <a:t>Planning</a:t>
                </a:r>
              </a:p>
            </p:txBody>
          </p:sp>
          <p:sp>
            <p:nvSpPr>
              <p:cNvPr id="769" name="Procurement"/>
              <p:cNvSpPr txBox="1"/>
              <p:nvPr/>
            </p:nvSpPr>
            <p:spPr>
              <a:xfrm>
                <a:off x="4977194" y="658600"/>
                <a:ext cx="2006722" cy="3022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2700" tIns="12700" rIns="12700" bIns="12700" numCol="1" anchor="t">
                <a:noAutofit/>
              </a:bodyPr>
              <a:lstStyle>
                <a:lvl1pPr defTabSz="412750">
                  <a:defRPr sz="1700">
                    <a:solidFill>
                      <a:srgbClr val="2D364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lvl1pPr>
              </a:lstStyle>
              <a:p>
                <a:r>
                  <a:rPr sz="850" dirty="0"/>
                  <a:t>Procurement</a:t>
                </a:r>
              </a:p>
            </p:txBody>
          </p:sp>
          <p:sp>
            <p:nvSpPr>
              <p:cNvPr id="770" name="Implementation"/>
              <p:cNvSpPr txBox="1"/>
              <p:nvPr/>
            </p:nvSpPr>
            <p:spPr>
              <a:xfrm>
                <a:off x="8526178" y="826721"/>
                <a:ext cx="2006721" cy="3022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2700" tIns="12700" rIns="12700" bIns="12700" numCol="1" anchor="t">
                <a:noAutofit/>
              </a:bodyPr>
              <a:lstStyle>
                <a:lvl1pPr defTabSz="412750">
                  <a:defRPr sz="1700">
                    <a:solidFill>
                      <a:srgbClr val="2D364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lvl1pPr>
              </a:lstStyle>
              <a:p>
                <a:r>
                  <a:rPr sz="850" dirty="0"/>
                  <a:t>Implementation </a:t>
                </a:r>
              </a:p>
            </p:txBody>
          </p:sp>
          <p:sp>
            <p:nvSpPr>
              <p:cNvPr id="771" name="Linea"/>
              <p:cNvSpPr/>
              <p:nvPr/>
            </p:nvSpPr>
            <p:spPr>
              <a:xfrm>
                <a:off x="7039764" y="1179069"/>
                <a:ext cx="4060809" cy="1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772" name="Linea"/>
              <p:cNvSpPr/>
              <p:nvPr/>
            </p:nvSpPr>
            <p:spPr>
              <a:xfrm>
                <a:off x="109111" y="785764"/>
                <a:ext cx="4060808" cy="1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773" name="Linea"/>
              <p:cNvSpPr/>
              <p:nvPr/>
            </p:nvSpPr>
            <p:spPr>
              <a:xfrm>
                <a:off x="4184385" y="985314"/>
                <a:ext cx="4060808" cy="1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</p:grpSp>
      </p:grpSp>
      <p:grpSp>
        <p:nvGrpSpPr>
          <p:cNvPr id="780" name="Raggruppa"/>
          <p:cNvGrpSpPr/>
          <p:nvPr/>
        </p:nvGrpSpPr>
        <p:grpSpPr>
          <a:xfrm>
            <a:off x="491658" y="1410179"/>
            <a:ext cx="11208686" cy="1891286"/>
            <a:chOff x="0" y="-1"/>
            <a:chExt cx="22472377" cy="4825082"/>
          </a:xfrm>
        </p:grpSpPr>
        <p:grpSp>
          <p:nvGrpSpPr>
            <p:cNvPr id="778" name="Raggruppa"/>
            <p:cNvGrpSpPr/>
            <p:nvPr/>
          </p:nvGrpSpPr>
          <p:grpSpPr>
            <a:xfrm>
              <a:off x="0" y="-1"/>
              <a:ext cx="22472377" cy="4825082"/>
              <a:chOff x="0" y="-1"/>
              <a:chExt cx="22472376" cy="4825081"/>
            </a:xfrm>
          </p:grpSpPr>
          <p:sp>
            <p:nvSpPr>
              <p:cNvPr id="776" name="Rettangolo"/>
              <p:cNvSpPr/>
              <p:nvPr/>
            </p:nvSpPr>
            <p:spPr>
              <a:xfrm>
                <a:off x="0" y="31610"/>
                <a:ext cx="22472376" cy="4761860"/>
              </a:xfrm>
              <a:prstGeom prst="rect">
                <a:avLst/>
              </a:prstGeom>
              <a:solidFill>
                <a:schemeClr val="accent4">
                  <a:hueOff val="-858837"/>
                  <a:lumOff val="-9791"/>
                  <a:alpha val="1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/>
              </a:p>
            </p:txBody>
          </p:sp>
          <p:sp>
            <p:nvSpPr>
              <p:cNvPr id="777" name="EuPRAXIA@SPARC_LAB…"/>
              <p:cNvSpPr txBox="1"/>
              <p:nvPr/>
            </p:nvSpPr>
            <p:spPr>
              <a:xfrm rot="5400000">
                <a:off x="18878070" y="2002155"/>
                <a:ext cx="4825081" cy="8207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2700" tIns="12700" rIns="12700" bIns="1270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000000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 sz="800"/>
                  <a:t>EuPRAXIA@SPARC_LAB </a:t>
                </a:r>
              </a:p>
              <a:p>
                <a:pPr defTabSz="206375">
                  <a:defRPr sz="1600">
                    <a:solidFill>
                      <a:srgbClr val="000000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 sz="800"/>
                  <a:t>Machine design</a:t>
                </a:r>
              </a:p>
            </p:txBody>
          </p:sp>
        </p:grpSp>
        <p:pic>
          <p:nvPicPr>
            <p:cNvPr id="779" name="Unknown.jpeg" descr="Unknown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0429931" y="2212238"/>
              <a:ext cx="617505" cy="400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78B0E35B-32E4-E6F6-D08C-F9F17616FFE9}"/>
              </a:ext>
            </a:extLst>
          </p:cNvPr>
          <p:cNvGrpSpPr/>
          <p:nvPr/>
        </p:nvGrpSpPr>
        <p:grpSpPr>
          <a:xfrm>
            <a:off x="1067348" y="5656809"/>
            <a:ext cx="8609760" cy="1087714"/>
            <a:chOff x="2132840" y="10980049"/>
            <a:chExt cx="17219519" cy="2175428"/>
          </a:xfrm>
        </p:grpSpPr>
        <p:grpSp>
          <p:nvGrpSpPr>
            <p:cNvPr id="763" name="Raggruppa"/>
            <p:cNvGrpSpPr/>
            <p:nvPr/>
          </p:nvGrpSpPr>
          <p:grpSpPr>
            <a:xfrm>
              <a:off x="2132840" y="10980049"/>
              <a:ext cx="17219519" cy="2175428"/>
              <a:chOff x="-1" y="-1"/>
              <a:chExt cx="13199978" cy="2175428"/>
            </a:xfrm>
          </p:grpSpPr>
          <p:sp>
            <p:nvSpPr>
              <p:cNvPr id="749" name="Linea"/>
              <p:cNvSpPr/>
              <p:nvPr/>
            </p:nvSpPr>
            <p:spPr>
              <a:xfrm>
                <a:off x="1284700" y="488718"/>
                <a:ext cx="167429" cy="167429"/>
              </a:xfrm>
              <a:prstGeom prst="line">
                <a:avLst/>
              </a:prstGeom>
              <a:noFill/>
              <a:ln w="381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/>
              </a:p>
            </p:txBody>
          </p:sp>
          <p:grpSp>
            <p:nvGrpSpPr>
              <p:cNvPr id="762" name="Raggruppa"/>
              <p:cNvGrpSpPr/>
              <p:nvPr/>
            </p:nvGrpSpPr>
            <p:grpSpPr>
              <a:xfrm>
                <a:off x="-1" y="-1"/>
                <a:ext cx="13199978" cy="2175428"/>
                <a:chOff x="0" y="0"/>
                <a:chExt cx="13199978" cy="2175428"/>
              </a:xfrm>
            </p:grpSpPr>
            <p:sp>
              <p:nvSpPr>
                <p:cNvPr id="750" name="Eupraxia-EU TDR"/>
                <p:cNvSpPr txBox="1"/>
                <p:nvPr/>
              </p:nvSpPr>
              <p:spPr>
                <a:xfrm>
                  <a:off x="10278278" y="1777868"/>
                  <a:ext cx="2921700" cy="3975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20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1000"/>
                    <a:t>Eupraxia-EU TDR</a:t>
                  </a:r>
                </a:p>
              </p:txBody>
            </p:sp>
            <p:sp>
              <p:nvSpPr>
                <p:cNvPr id="751" name="Documento con layout"/>
                <p:cNvSpPr/>
                <p:nvPr/>
              </p:nvSpPr>
              <p:spPr>
                <a:xfrm>
                  <a:off x="11551203" y="1235401"/>
                  <a:ext cx="375849" cy="4867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" y="0"/>
                      </a:moveTo>
                      <a:cubicBezTo>
                        <a:pt x="96" y="0"/>
                        <a:pt x="0" y="74"/>
                        <a:pt x="0" y="164"/>
                      </a:cubicBezTo>
                      <a:lnTo>
                        <a:pt x="0" y="21438"/>
                      </a:lnTo>
                      <a:cubicBezTo>
                        <a:pt x="0" y="21528"/>
                        <a:pt x="96" y="21600"/>
                        <a:pt x="213" y="21600"/>
                      </a:cubicBezTo>
                      <a:lnTo>
                        <a:pt x="21387" y="21600"/>
                      </a:lnTo>
                      <a:cubicBezTo>
                        <a:pt x="21504" y="21600"/>
                        <a:pt x="21600" y="21528"/>
                        <a:pt x="21600" y="21438"/>
                      </a:cubicBezTo>
                      <a:lnTo>
                        <a:pt x="21600" y="5897"/>
                      </a:lnTo>
                      <a:cubicBezTo>
                        <a:pt x="21600" y="5865"/>
                        <a:pt x="21567" y="5839"/>
                        <a:pt x="21525" y="5839"/>
                      </a:cubicBezTo>
                      <a:lnTo>
                        <a:pt x="14257" y="5839"/>
                      </a:lnTo>
                      <a:cubicBezTo>
                        <a:pt x="14140" y="5839"/>
                        <a:pt x="14044" y="5765"/>
                        <a:pt x="14044" y="5674"/>
                      </a:cubicBezTo>
                      <a:lnTo>
                        <a:pt x="14044" y="58"/>
                      </a:lnTo>
                      <a:cubicBezTo>
                        <a:pt x="14044" y="26"/>
                        <a:pt x="14011" y="0"/>
                        <a:pt x="13969" y="0"/>
                      </a:cubicBezTo>
                      <a:lnTo>
                        <a:pt x="213" y="0"/>
                      </a:lnTo>
                      <a:close/>
                      <a:moveTo>
                        <a:pt x="15018" y="86"/>
                      </a:moveTo>
                      <a:cubicBezTo>
                        <a:pt x="14992" y="94"/>
                        <a:pt x="14972" y="114"/>
                        <a:pt x="14972" y="140"/>
                      </a:cubicBezTo>
                      <a:lnTo>
                        <a:pt x="14972" y="4958"/>
                      </a:lnTo>
                      <a:cubicBezTo>
                        <a:pt x="14972" y="5048"/>
                        <a:pt x="15068" y="5122"/>
                        <a:pt x="15185" y="5122"/>
                      </a:cubicBezTo>
                      <a:lnTo>
                        <a:pt x="21419" y="5122"/>
                      </a:lnTo>
                      <a:cubicBezTo>
                        <a:pt x="21486" y="5122"/>
                        <a:pt x="21519" y="5059"/>
                        <a:pt x="21472" y="5023"/>
                      </a:cubicBezTo>
                      <a:lnTo>
                        <a:pt x="15100" y="99"/>
                      </a:lnTo>
                      <a:cubicBezTo>
                        <a:pt x="15077" y="81"/>
                        <a:pt x="15044" y="77"/>
                        <a:pt x="15018" y="86"/>
                      </a:cubicBezTo>
                      <a:close/>
                      <a:moveTo>
                        <a:pt x="4056" y="7813"/>
                      </a:moveTo>
                      <a:lnTo>
                        <a:pt x="9151" y="7813"/>
                      </a:lnTo>
                      <a:cubicBezTo>
                        <a:pt x="9263" y="7813"/>
                        <a:pt x="9352" y="7882"/>
                        <a:pt x="9352" y="7968"/>
                      </a:cubicBezTo>
                      <a:lnTo>
                        <a:pt x="9352" y="11418"/>
                      </a:lnTo>
                      <a:cubicBezTo>
                        <a:pt x="9352" y="11504"/>
                        <a:pt x="9263" y="11573"/>
                        <a:pt x="9151" y="11573"/>
                      </a:cubicBezTo>
                      <a:lnTo>
                        <a:pt x="4056" y="11573"/>
                      </a:lnTo>
                      <a:cubicBezTo>
                        <a:pt x="3945" y="11573"/>
                        <a:pt x="3853" y="11504"/>
                        <a:pt x="3853" y="11418"/>
                      </a:cubicBezTo>
                      <a:lnTo>
                        <a:pt x="3853" y="7968"/>
                      </a:lnTo>
                      <a:cubicBezTo>
                        <a:pt x="3853" y="7882"/>
                        <a:pt x="3945" y="7813"/>
                        <a:pt x="4056" y="7813"/>
                      </a:cubicBezTo>
                      <a:close/>
                      <a:moveTo>
                        <a:pt x="11327" y="7813"/>
                      </a:moveTo>
                      <a:lnTo>
                        <a:pt x="17677" y="7813"/>
                      </a:lnTo>
                      <a:cubicBezTo>
                        <a:pt x="17715" y="7813"/>
                        <a:pt x="17747" y="7838"/>
                        <a:pt x="17747" y="7868"/>
                      </a:cubicBezTo>
                      <a:lnTo>
                        <a:pt x="17747" y="8836"/>
                      </a:lnTo>
                      <a:cubicBezTo>
                        <a:pt x="17747" y="8866"/>
                        <a:pt x="17715" y="8889"/>
                        <a:pt x="17677" y="8889"/>
                      </a:cubicBezTo>
                      <a:lnTo>
                        <a:pt x="11329" y="8889"/>
                      </a:lnTo>
                      <a:cubicBezTo>
                        <a:pt x="11291" y="8889"/>
                        <a:pt x="11259" y="8866"/>
                        <a:pt x="11259" y="8836"/>
                      </a:cubicBezTo>
                      <a:lnTo>
                        <a:pt x="11259" y="7866"/>
                      </a:lnTo>
                      <a:cubicBezTo>
                        <a:pt x="11259" y="7837"/>
                        <a:pt x="11291" y="7813"/>
                        <a:pt x="11327" y="7813"/>
                      </a:cubicBezTo>
                      <a:close/>
                      <a:moveTo>
                        <a:pt x="4859" y="8530"/>
                      </a:moveTo>
                      <a:cubicBezTo>
                        <a:pt x="4817" y="8530"/>
                        <a:pt x="4781" y="8558"/>
                        <a:pt x="4781" y="8590"/>
                      </a:cubicBezTo>
                      <a:lnTo>
                        <a:pt x="4781" y="10798"/>
                      </a:lnTo>
                      <a:cubicBezTo>
                        <a:pt x="4781" y="10830"/>
                        <a:pt x="4816" y="10855"/>
                        <a:pt x="4859" y="10856"/>
                      </a:cubicBezTo>
                      <a:lnTo>
                        <a:pt x="8349" y="10856"/>
                      </a:lnTo>
                      <a:cubicBezTo>
                        <a:pt x="8391" y="10856"/>
                        <a:pt x="8424" y="10830"/>
                        <a:pt x="8424" y="10798"/>
                      </a:cubicBezTo>
                      <a:lnTo>
                        <a:pt x="8424" y="8590"/>
                      </a:lnTo>
                      <a:cubicBezTo>
                        <a:pt x="8424" y="8558"/>
                        <a:pt x="8391" y="8530"/>
                        <a:pt x="8349" y="8530"/>
                      </a:cubicBezTo>
                      <a:lnTo>
                        <a:pt x="4859" y="8530"/>
                      </a:lnTo>
                      <a:close/>
                      <a:moveTo>
                        <a:pt x="11329" y="10498"/>
                      </a:moveTo>
                      <a:lnTo>
                        <a:pt x="17677" y="10498"/>
                      </a:lnTo>
                      <a:cubicBezTo>
                        <a:pt x="17715" y="10498"/>
                        <a:pt x="17747" y="10522"/>
                        <a:pt x="17747" y="10552"/>
                      </a:cubicBezTo>
                      <a:lnTo>
                        <a:pt x="17747" y="11519"/>
                      </a:lnTo>
                      <a:cubicBezTo>
                        <a:pt x="17747" y="11548"/>
                        <a:pt x="17715" y="11573"/>
                        <a:pt x="17677" y="11573"/>
                      </a:cubicBezTo>
                      <a:lnTo>
                        <a:pt x="11329" y="11573"/>
                      </a:lnTo>
                      <a:cubicBezTo>
                        <a:pt x="11291" y="11573"/>
                        <a:pt x="11259" y="11548"/>
                        <a:pt x="11259" y="11519"/>
                      </a:cubicBezTo>
                      <a:lnTo>
                        <a:pt x="11259" y="10552"/>
                      </a:lnTo>
                      <a:cubicBezTo>
                        <a:pt x="11259" y="10522"/>
                        <a:pt x="11291" y="10498"/>
                        <a:pt x="11329" y="10498"/>
                      </a:cubicBezTo>
                      <a:close/>
                      <a:moveTo>
                        <a:pt x="3923" y="13182"/>
                      </a:moveTo>
                      <a:lnTo>
                        <a:pt x="17677" y="13182"/>
                      </a:lnTo>
                      <a:cubicBezTo>
                        <a:pt x="17715" y="13182"/>
                        <a:pt x="17747" y="13207"/>
                        <a:pt x="17747" y="13236"/>
                      </a:cubicBezTo>
                      <a:lnTo>
                        <a:pt x="17747" y="14205"/>
                      </a:lnTo>
                      <a:cubicBezTo>
                        <a:pt x="17747" y="14234"/>
                        <a:pt x="17715" y="14257"/>
                        <a:pt x="17677" y="14257"/>
                      </a:cubicBezTo>
                      <a:lnTo>
                        <a:pt x="3923" y="14257"/>
                      </a:lnTo>
                      <a:cubicBezTo>
                        <a:pt x="3885" y="14257"/>
                        <a:pt x="3853" y="14234"/>
                        <a:pt x="3853" y="14205"/>
                      </a:cubicBezTo>
                      <a:lnTo>
                        <a:pt x="3853" y="13236"/>
                      </a:lnTo>
                      <a:cubicBezTo>
                        <a:pt x="3853" y="13207"/>
                        <a:pt x="3885" y="13182"/>
                        <a:pt x="3923" y="13182"/>
                      </a:cubicBezTo>
                      <a:close/>
                      <a:moveTo>
                        <a:pt x="3923" y="15866"/>
                      </a:moveTo>
                      <a:lnTo>
                        <a:pt x="17677" y="15866"/>
                      </a:lnTo>
                      <a:cubicBezTo>
                        <a:pt x="17715" y="15866"/>
                        <a:pt x="17747" y="15891"/>
                        <a:pt x="17747" y="15920"/>
                      </a:cubicBezTo>
                      <a:lnTo>
                        <a:pt x="17747" y="16889"/>
                      </a:lnTo>
                      <a:cubicBezTo>
                        <a:pt x="17747" y="16918"/>
                        <a:pt x="17715" y="16941"/>
                        <a:pt x="17677" y="16941"/>
                      </a:cubicBezTo>
                      <a:lnTo>
                        <a:pt x="3923" y="16941"/>
                      </a:lnTo>
                      <a:cubicBezTo>
                        <a:pt x="3885" y="16941"/>
                        <a:pt x="3853" y="16918"/>
                        <a:pt x="3853" y="16889"/>
                      </a:cubicBezTo>
                      <a:lnTo>
                        <a:pt x="3853" y="15920"/>
                      </a:lnTo>
                      <a:cubicBezTo>
                        <a:pt x="3853" y="15891"/>
                        <a:pt x="3885" y="15866"/>
                        <a:pt x="3923" y="15866"/>
                      </a:cubicBezTo>
                      <a:close/>
                    </a:path>
                  </a:pathLst>
                </a:custGeom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52" name="Rettangolo"/>
                <p:cNvSpPr/>
                <p:nvPr/>
              </p:nvSpPr>
              <p:spPr>
                <a:xfrm>
                  <a:off x="11746334" y="782092"/>
                  <a:ext cx="14699" cy="397561"/>
                </a:xfrm>
                <a:prstGeom prst="rect">
                  <a:avLst/>
                </a:prstGeom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53" name="Forma"/>
                <p:cNvSpPr/>
                <p:nvPr/>
              </p:nvSpPr>
              <p:spPr>
                <a:xfrm>
                  <a:off x="740252" y="207756"/>
                  <a:ext cx="571501" cy="5715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54" name="Outcome ESFRI application"/>
                <p:cNvSpPr txBox="1"/>
                <p:nvPr/>
              </p:nvSpPr>
              <p:spPr>
                <a:xfrm>
                  <a:off x="0" y="907174"/>
                  <a:ext cx="2001184" cy="7015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20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1000"/>
                    <a:t>Outcome ESFRI application</a:t>
                  </a:r>
                </a:p>
              </p:txBody>
            </p:sp>
            <p:sp>
              <p:nvSpPr>
                <p:cNvPr id="755" name="Application…"/>
                <p:cNvSpPr txBox="1"/>
                <p:nvPr/>
              </p:nvSpPr>
              <p:spPr>
                <a:xfrm>
                  <a:off x="965859" y="0"/>
                  <a:ext cx="2142170" cy="66944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/>
                <a:p>
                  <a:pPr defTabSz="206375">
                    <a:defRPr sz="16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pPr>
                  <a:r>
                    <a:rPr sz="800" dirty="0"/>
                    <a:t>Application</a:t>
                  </a:r>
                </a:p>
                <a:p>
                  <a:pPr defTabSz="206375">
                    <a:defRPr sz="16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pPr>
                  <a:r>
                    <a:rPr sz="800" dirty="0"/>
                    <a:t> to </a:t>
                  </a:r>
                  <a:r>
                    <a:rPr sz="800" dirty="0" err="1"/>
                    <a:t>prep.phase</a:t>
                  </a:r>
                  <a:endParaRPr sz="800" dirty="0"/>
                </a:p>
              </p:txBody>
            </p:sp>
            <p:sp>
              <p:nvSpPr>
                <p:cNvPr id="756" name="Preparatory phase"/>
                <p:cNvSpPr txBox="1"/>
                <p:nvPr/>
              </p:nvSpPr>
              <p:spPr>
                <a:xfrm>
                  <a:off x="4865658" y="229971"/>
                  <a:ext cx="3400803" cy="32740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t">
                  <a:noAutofit/>
                </a:bodyPr>
                <a:lstStyle>
                  <a:lvl1pPr defTabSz="412750">
                    <a:defRPr sz="2000">
                      <a:solidFill>
                        <a:srgbClr val="2D3640"/>
                      </a:solidFill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lvl1pPr>
                </a:lstStyle>
                <a:p>
                  <a:r>
                    <a:rPr sz="1000" dirty="0"/>
                    <a:t>Preparatory phase</a:t>
                  </a:r>
                </a:p>
              </p:txBody>
            </p:sp>
            <p:sp>
              <p:nvSpPr>
                <p:cNvPr id="757" name="Linea"/>
                <p:cNvSpPr/>
                <p:nvPr/>
              </p:nvSpPr>
              <p:spPr>
                <a:xfrm>
                  <a:off x="1440287" y="652358"/>
                  <a:ext cx="1826483" cy="37047"/>
                </a:xfrm>
                <a:prstGeom prst="line">
                  <a:avLst/>
                </a:prstGeom>
                <a:noFill/>
                <a:ln w="38100" cap="flat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758" name="Linea"/>
                <p:cNvSpPr/>
                <p:nvPr/>
              </p:nvSpPr>
              <p:spPr>
                <a:xfrm>
                  <a:off x="3339408" y="690213"/>
                  <a:ext cx="166967" cy="166967"/>
                </a:xfrm>
                <a:prstGeom prst="line">
                  <a:avLst/>
                </a:prstGeom>
                <a:noFill/>
                <a:ln w="38100" cap="flat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59" name="Linea"/>
                <p:cNvSpPr/>
                <p:nvPr/>
              </p:nvSpPr>
              <p:spPr>
                <a:xfrm flipV="1">
                  <a:off x="3472807" y="827258"/>
                  <a:ext cx="8268212" cy="38522"/>
                </a:xfrm>
                <a:prstGeom prst="line">
                  <a:avLst/>
                </a:prstGeom>
                <a:noFill/>
                <a:ln w="38100" cap="flat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760" name="Forma"/>
                <p:cNvSpPr/>
                <p:nvPr/>
              </p:nvSpPr>
              <p:spPr>
                <a:xfrm>
                  <a:off x="2242477" y="558716"/>
                  <a:ext cx="216576" cy="207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  <p:sp>
              <p:nvSpPr>
                <p:cNvPr id="761" name="Forma"/>
                <p:cNvSpPr/>
                <p:nvPr/>
              </p:nvSpPr>
              <p:spPr>
                <a:xfrm>
                  <a:off x="11658735" y="723588"/>
                  <a:ext cx="216576" cy="207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/>
                </a:p>
              </p:txBody>
            </p:sp>
          </p:grpSp>
        </p:grpSp>
        <p:sp>
          <p:nvSpPr>
            <p:cNvPr id="2" name="Forma">
              <a:extLst>
                <a:ext uri="{FF2B5EF4-FFF2-40B4-BE49-F238E27FC236}">
                  <a16:creationId xmlns:a16="http://schemas.microsoft.com/office/drawing/2014/main" id="{C3A4E25E-76A5-10FA-32DA-4774502FAB8B}"/>
                </a:ext>
              </a:extLst>
            </p:cNvPr>
            <p:cNvSpPr/>
            <p:nvPr/>
          </p:nvSpPr>
          <p:spPr>
            <a:xfrm>
              <a:off x="6380056" y="11555898"/>
              <a:ext cx="216576" cy="207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0637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00"/>
            </a:p>
          </p:txBody>
        </p:sp>
      </p:grpSp>
      <p:sp>
        <p:nvSpPr>
          <p:cNvPr id="29" name="Rombo 28">
            <a:extLst>
              <a:ext uri="{FF2B5EF4-FFF2-40B4-BE49-F238E27FC236}">
                <a16:creationId xmlns:a16="http://schemas.microsoft.com/office/drawing/2014/main" id="{5ED135A2-50B0-1D99-6F0F-98B07427703E}"/>
              </a:ext>
            </a:extLst>
          </p:cNvPr>
          <p:cNvSpPr/>
          <p:nvPr/>
        </p:nvSpPr>
        <p:spPr>
          <a:xfrm>
            <a:off x="6521626" y="3579664"/>
            <a:ext cx="113191" cy="591006"/>
          </a:xfrm>
          <a:prstGeom prst="diamond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it-IT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954E3D3F-8D82-5DBE-C432-4AD15ED9D78A}"/>
              </a:ext>
            </a:extLst>
          </p:cNvPr>
          <p:cNvGrpSpPr/>
          <p:nvPr/>
        </p:nvGrpSpPr>
        <p:grpSpPr>
          <a:xfrm>
            <a:off x="491657" y="3285410"/>
            <a:ext cx="11208686" cy="993036"/>
            <a:chOff x="983314" y="6570820"/>
            <a:chExt cx="22417371" cy="1986071"/>
          </a:xfrm>
        </p:grpSpPr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7699F90B-DC59-A112-1ADC-3EEE99B816B4}"/>
                </a:ext>
              </a:extLst>
            </p:cNvPr>
            <p:cNvGrpSpPr/>
            <p:nvPr/>
          </p:nvGrpSpPr>
          <p:grpSpPr>
            <a:xfrm>
              <a:off x="6925618" y="6671949"/>
              <a:ext cx="8609559" cy="1884942"/>
              <a:chOff x="6925618" y="6671949"/>
              <a:chExt cx="8609559" cy="1884942"/>
            </a:xfrm>
          </p:grpSpPr>
          <p:sp>
            <p:nvSpPr>
              <p:cNvPr id="5" name="Rettangolo">
                <a:extLst>
                  <a:ext uri="{FF2B5EF4-FFF2-40B4-BE49-F238E27FC236}">
                    <a16:creationId xmlns:a16="http://schemas.microsoft.com/office/drawing/2014/main" id="{E08D1D67-32A3-74BA-A5F3-802CF96D0498}"/>
                  </a:ext>
                </a:extLst>
              </p:cNvPr>
              <p:cNvSpPr/>
              <p:nvPr/>
            </p:nvSpPr>
            <p:spPr>
              <a:xfrm>
                <a:off x="7063827" y="7163786"/>
                <a:ext cx="6908580" cy="457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 dirty="0"/>
              </a:p>
            </p:txBody>
          </p:sp>
          <p:sp>
            <p:nvSpPr>
              <p:cNvPr id="6" name="Cerchio">
                <a:extLst>
                  <a:ext uri="{FF2B5EF4-FFF2-40B4-BE49-F238E27FC236}">
                    <a16:creationId xmlns:a16="http://schemas.microsoft.com/office/drawing/2014/main" id="{13EA9DFE-89C6-CF40-886E-07210AF709F8}"/>
                  </a:ext>
                </a:extLst>
              </p:cNvPr>
              <p:cNvSpPr/>
              <p:nvPr/>
            </p:nvSpPr>
            <p:spPr>
              <a:xfrm>
                <a:off x="13830749" y="7110419"/>
                <a:ext cx="217175" cy="17826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/>
              </a:p>
            </p:txBody>
          </p:sp>
          <p:sp>
            <p:nvSpPr>
              <p:cNvPr id="7" name="Cerchio">
                <a:extLst>
                  <a:ext uri="{FF2B5EF4-FFF2-40B4-BE49-F238E27FC236}">
                    <a16:creationId xmlns:a16="http://schemas.microsoft.com/office/drawing/2014/main" id="{C943FC05-4B7D-5204-DF5D-056635429130}"/>
                  </a:ext>
                </a:extLst>
              </p:cNvPr>
              <p:cNvSpPr/>
              <p:nvPr/>
            </p:nvSpPr>
            <p:spPr>
              <a:xfrm>
                <a:off x="6946184" y="7110419"/>
                <a:ext cx="217175" cy="17826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/>
              </a:p>
            </p:txBody>
          </p:sp>
          <p:sp>
            <p:nvSpPr>
              <p:cNvPr id="8" name="Rettangolo">
                <a:extLst>
                  <a:ext uri="{FF2B5EF4-FFF2-40B4-BE49-F238E27FC236}">
                    <a16:creationId xmlns:a16="http://schemas.microsoft.com/office/drawing/2014/main" id="{DE479398-2C3E-5652-692C-1E2178C4C7F5}"/>
                  </a:ext>
                </a:extLst>
              </p:cNvPr>
              <p:cNvSpPr/>
              <p:nvPr/>
            </p:nvSpPr>
            <p:spPr>
              <a:xfrm>
                <a:off x="14079624" y="7184303"/>
                <a:ext cx="190395" cy="5035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 dirty="0"/>
              </a:p>
            </p:txBody>
          </p:sp>
          <p:sp>
            <p:nvSpPr>
              <p:cNvPr id="9" name="Rettangolo">
                <a:extLst>
                  <a:ext uri="{FF2B5EF4-FFF2-40B4-BE49-F238E27FC236}">
                    <a16:creationId xmlns:a16="http://schemas.microsoft.com/office/drawing/2014/main" id="{922C1390-DEAB-5E0B-3532-E92104211382}"/>
                  </a:ext>
                </a:extLst>
              </p:cNvPr>
              <p:cNvSpPr/>
              <p:nvPr/>
            </p:nvSpPr>
            <p:spPr>
              <a:xfrm>
                <a:off x="14348851" y="7190213"/>
                <a:ext cx="190395" cy="5035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 dirty="0"/>
              </a:p>
            </p:txBody>
          </p:sp>
          <p:sp>
            <p:nvSpPr>
              <p:cNvPr id="11" name="Rettangolo">
                <a:extLst>
                  <a:ext uri="{FF2B5EF4-FFF2-40B4-BE49-F238E27FC236}">
                    <a16:creationId xmlns:a16="http://schemas.microsoft.com/office/drawing/2014/main" id="{3B581225-33DE-AD7E-1B06-D6682E85570F}"/>
                  </a:ext>
                </a:extLst>
              </p:cNvPr>
              <p:cNvSpPr/>
              <p:nvPr/>
            </p:nvSpPr>
            <p:spPr>
              <a:xfrm>
                <a:off x="14602850" y="7182956"/>
                <a:ext cx="190395" cy="5035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 dirty="0"/>
              </a:p>
            </p:txBody>
          </p:sp>
          <p:sp>
            <p:nvSpPr>
              <p:cNvPr id="12" name="Rettangolo">
                <a:extLst>
                  <a:ext uri="{FF2B5EF4-FFF2-40B4-BE49-F238E27FC236}">
                    <a16:creationId xmlns:a16="http://schemas.microsoft.com/office/drawing/2014/main" id="{E27BF055-4309-2F5E-E504-F6D8CCDB6736}"/>
                  </a:ext>
                </a:extLst>
              </p:cNvPr>
              <p:cNvSpPr/>
              <p:nvPr/>
            </p:nvSpPr>
            <p:spPr>
              <a:xfrm>
                <a:off x="14878623" y="7182958"/>
                <a:ext cx="190395" cy="5035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 dirty="0"/>
              </a:p>
            </p:txBody>
          </p:sp>
          <p:sp>
            <p:nvSpPr>
              <p:cNvPr id="13" name="Rettangolo">
                <a:extLst>
                  <a:ext uri="{FF2B5EF4-FFF2-40B4-BE49-F238E27FC236}">
                    <a16:creationId xmlns:a16="http://schemas.microsoft.com/office/drawing/2014/main" id="{14B5CE6F-D9DD-C817-109A-802E7AAFA958}"/>
                  </a:ext>
                </a:extLst>
              </p:cNvPr>
              <p:cNvSpPr/>
              <p:nvPr/>
            </p:nvSpPr>
            <p:spPr>
              <a:xfrm>
                <a:off x="15168907" y="7182957"/>
                <a:ext cx="190395" cy="5035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 dirty="0"/>
              </a:p>
            </p:txBody>
          </p:sp>
          <p:sp>
            <p:nvSpPr>
              <p:cNvPr id="14" name="Cerchio">
                <a:extLst>
                  <a:ext uri="{FF2B5EF4-FFF2-40B4-BE49-F238E27FC236}">
                    <a16:creationId xmlns:a16="http://schemas.microsoft.com/office/drawing/2014/main" id="{B2B989FB-F9FD-3119-0C44-96EF56A826B0}"/>
                  </a:ext>
                </a:extLst>
              </p:cNvPr>
              <p:cNvSpPr/>
              <p:nvPr/>
            </p:nvSpPr>
            <p:spPr>
              <a:xfrm>
                <a:off x="15318002" y="7101301"/>
                <a:ext cx="217175" cy="17826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/>
              </a:p>
            </p:txBody>
          </p:sp>
          <p:sp>
            <p:nvSpPr>
              <p:cNvPr id="15" name="EuPRAXIA@SPARC_LAB Design Phase">
                <a:extLst>
                  <a:ext uri="{FF2B5EF4-FFF2-40B4-BE49-F238E27FC236}">
                    <a16:creationId xmlns:a16="http://schemas.microsoft.com/office/drawing/2014/main" id="{423A446B-6B5C-D9F4-5DA3-5FE82CC6D787}"/>
                  </a:ext>
                </a:extLst>
              </p:cNvPr>
              <p:cNvSpPr txBox="1"/>
              <p:nvPr/>
            </p:nvSpPr>
            <p:spPr>
              <a:xfrm>
                <a:off x="7347018" y="6671949"/>
                <a:ext cx="6233259" cy="3384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2700" tIns="12700" rIns="12700" bIns="12700" numCol="1" anchor="t">
                <a:noAutofit/>
              </a:bodyPr>
              <a:lstStyle>
                <a:lvl1pPr defTabSz="412750">
                  <a:defRPr>
                    <a:solidFill>
                      <a:srgbClr val="2D364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lvl1pPr>
              </a:lstStyle>
              <a:p>
                <a:r>
                  <a:rPr lang="it-IT" sz="900" dirty="0" err="1"/>
                  <a:t>EuAPS</a:t>
                </a:r>
                <a:endParaRPr sz="900" dirty="0"/>
              </a:p>
            </p:txBody>
          </p:sp>
          <p:sp>
            <p:nvSpPr>
              <p:cNvPr id="16" name="Rettangolo">
                <a:extLst>
                  <a:ext uri="{FF2B5EF4-FFF2-40B4-BE49-F238E27FC236}">
                    <a16:creationId xmlns:a16="http://schemas.microsoft.com/office/drawing/2014/main" id="{1AC491CC-D05E-65E5-0489-BE964FD3E31C}"/>
                  </a:ext>
                </a:extLst>
              </p:cNvPr>
              <p:cNvSpPr/>
              <p:nvPr/>
            </p:nvSpPr>
            <p:spPr>
              <a:xfrm>
                <a:off x="7027696" y="7532130"/>
                <a:ext cx="3279234" cy="6249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 dirty="0"/>
              </a:p>
            </p:txBody>
          </p:sp>
          <p:sp>
            <p:nvSpPr>
              <p:cNvPr id="18" name="Rettangolo">
                <a:extLst>
                  <a:ext uri="{FF2B5EF4-FFF2-40B4-BE49-F238E27FC236}">
                    <a16:creationId xmlns:a16="http://schemas.microsoft.com/office/drawing/2014/main" id="{1E65D108-199C-B73F-26F3-75F800CA14FB}"/>
                  </a:ext>
                </a:extLst>
              </p:cNvPr>
              <p:cNvSpPr/>
              <p:nvPr/>
            </p:nvSpPr>
            <p:spPr>
              <a:xfrm>
                <a:off x="9835100" y="7726954"/>
                <a:ext cx="3279234" cy="457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 dirty="0"/>
              </a:p>
            </p:txBody>
          </p:sp>
          <p:sp>
            <p:nvSpPr>
              <p:cNvPr id="19" name="Rettangolo">
                <a:extLst>
                  <a:ext uri="{FF2B5EF4-FFF2-40B4-BE49-F238E27FC236}">
                    <a16:creationId xmlns:a16="http://schemas.microsoft.com/office/drawing/2014/main" id="{C38B6335-FBAC-4164-5977-2520B6BB6078}"/>
                  </a:ext>
                </a:extLst>
              </p:cNvPr>
              <p:cNvSpPr/>
              <p:nvPr/>
            </p:nvSpPr>
            <p:spPr>
              <a:xfrm>
                <a:off x="12615931" y="7938808"/>
                <a:ext cx="1431990" cy="457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06375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00" dirty="0"/>
              </a:p>
            </p:txBody>
          </p:sp>
          <p:grpSp>
            <p:nvGrpSpPr>
              <p:cNvPr id="25" name="Gruppo 24">
                <a:extLst>
                  <a:ext uri="{FF2B5EF4-FFF2-40B4-BE49-F238E27FC236}">
                    <a16:creationId xmlns:a16="http://schemas.microsoft.com/office/drawing/2014/main" id="{B458A041-8444-1E7E-6994-47954EF095B8}"/>
                  </a:ext>
                </a:extLst>
              </p:cNvPr>
              <p:cNvGrpSpPr/>
              <p:nvPr/>
            </p:nvGrpSpPr>
            <p:grpSpPr>
              <a:xfrm>
                <a:off x="14116495" y="7929003"/>
                <a:ext cx="1279678" cy="57616"/>
                <a:chOff x="14232024" y="7335356"/>
                <a:chExt cx="1279678" cy="57616"/>
              </a:xfrm>
            </p:grpSpPr>
            <p:sp>
              <p:nvSpPr>
                <p:cNvPr id="20" name="Rettangolo">
                  <a:extLst>
                    <a:ext uri="{FF2B5EF4-FFF2-40B4-BE49-F238E27FC236}">
                      <a16:creationId xmlns:a16="http://schemas.microsoft.com/office/drawing/2014/main" id="{3394D12B-9423-29C7-5CC0-3A11D5D00773}"/>
                    </a:ext>
                  </a:extLst>
                </p:cNvPr>
                <p:cNvSpPr/>
                <p:nvPr/>
              </p:nvSpPr>
              <p:spPr>
                <a:xfrm>
                  <a:off x="14232024" y="7336703"/>
                  <a:ext cx="190395" cy="50359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21" name="Rettangolo">
                  <a:extLst>
                    <a:ext uri="{FF2B5EF4-FFF2-40B4-BE49-F238E27FC236}">
                      <a16:creationId xmlns:a16="http://schemas.microsoft.com/office/drawing/2014/main" id="{3C42A0DB-F11A-6181-C4B6-FF7D81063425}"/>
                    </a:ext>
                  </a:extLst>
                </p:cNvPr>
                <p:cNvSpPr/>
                <p:nvPr/>
              </p:nvSpPr>
              <p:spPr>
                <a:xfrm>
                  <a:off x="14501251" y="7342613"/>
                  <a:ext cx="190395" cy="50359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22" name="Rettangolo">
                  <a:extLst>
                    <a:ext uri="{FF2B5EF4-FFF2-40B4-BE49-F238E27FC236}">
                      <a16:creationId xmlns:a16="http://schemas.microsoft.com/office/drawing/2014/main" id="{53DE9BFE-7DC0-2653-2EF6-5B6523299157}"/>
                    </a:ext>
                  </a:extLst>
                </p:cNvPr>
                <p:cNvSpPr/>
                <p:nvPr/>
              </p:nvSpPr>
              <p:spPr>
                <a:xfrm>
                  <a:off x="14755250" y="7335356"/>
                  <a:ext cx="190395" cy="50359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23" name="Rettangolo">
                  <a:extLst>
                    <a:ext uri="{FF2B5EF4-FFF2-40B4-BE49-F238E27FC236}">
                      <a16:creationId xmlns:a16="http://schemas.microsoft.com/office/drawing/2014/main" id="{4F5ACC31-5424-B494-B908-7BC9ACADE1A8}"/>
                    </a:ext>
                  </a:extLst>
                </p:cNvPr>
                <p:cNvSpPr/>
                <p:nvPr/>
              </p:nvSpPr>
              <p:spPr>
                <a:xfrm>
                  <a:off x="15031023" y="7335358"/>
                  <a:ext cx="190395" cy="50359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24" name="Rettangolo">
                  <a:extLst>
                    <a:ext uri="{FF2B5EF4-FFF2-40B4-BE49-F238E27FC236}">
                      <a16:creationId xmlns:a16="http://schemas.microsoft.com/office/drawing/2014/main" id="{45E1FEB5-8F62-8625-313D-E5BDF0A6BE52}"/>
                    </a:ext>
                  </a:extLst>
                </p:cNvPr>
                <p:cNvSpPr/>
                <p:nvPr/>
              </p:nvSpPr>
              <p:spPr>
                <a:xfrm>
                  <a:off x="15321307" y="7335357"/>
                  <a:ext cx="190395" cy="50359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</p:grpSp>
          <p:sp>
            <p:nvSpPr>
              <p:cNvPr id="26" name="Rombo 25">
                <a:extLst>
                  <a:ext uri="{FF2B5EF4-FFF2-40B4-BE49-F238E27FC236}">
                    <a16:creationId xmlns:a16="http://schemas.microsoft.com/office/drawing/2014/main" id="{97E0FEAE-E605-77EB-9266-8AF8D3F1D5E5}"/>
                  </a:ext>
                </a:extLst>
              </p:cNvPr>
              <p:cNvSpPr/>
              <p:nvPr/>
            </p:nvSpPr>
            <p:spPr>
              <a:xfrm>
                <a:off x="10183176" y="6955763"/>
                <a:ext cx="226382" cy="1182012"/>
              </a:xfrm>
              <a:prstGeom prst="diamond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algn="ctr" defTabSz="412750" hangingPunct="0"/>
                <a:endParaRPr lang="it-IT"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7" name="Rombo 26">
                <a:extLst>
                  <a:ext uri="{FF2B5EF4-FFF2-40B4-BE49-F238E27FC236}">
                    <a16:creationId xmlns:a16="http://schemas.microsoft.com/office/drawing/2014/main" id="{BBF56451-C2C7-786E-AE4A-4C8470CFB508}"/>
                  </a:ext>
                </a:extLst>
              </p:cNvPr>
              <p:cNvSpPr/>
              <p:nvPr/>
            </p:nvSpPr>
            <p:spPr>
              <a:xfrm>
                <a:off x="6925618" y="6977181"/>
                <a:ext cx="226382" cy="1182012"/>
              </a:xfrm>
              <a:prstGeom prst="diamond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algn="ctr" defTabSz="412750" hangingPunct="0"/>
                <a:endParaRPr lang="it-IT"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8" name="Rombo 27">
                <a:extLst>
                  <a:ext uri="{FF2B5EF4-FFF2-40B4-BE49-F238E27FC236}">
                    <a16:creationId xmlns:a16="http://schemas.microsoft.com/office/drawing/2014/main" id="{D0CDD713-39F4-85F2-0BFF-3A859379FD40}"/>
                  </a:ext>
                </a:extLst>
              </p:cNvPr>
              <p:cNvSpPr/>
              <p:nvPr/>
            </p:nvSpPr>
            <p:spPr>
              <a:xfrm>
                <a:off x="9747854" y="7129031"/>
                <a:ext cx="226382" cy="1182012"/>
              </a:xfrm>
              <a:prstGeom prst="diamond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algn="ctr" defTabSz="412750" hangingPunct="0"/>
                <a:endParaRPr lang="it-IT"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0" name="Rombo 29">
                <a:extLst>
                  <a:ext uri="{FF2B5EF4-FFF2-40B4-BE49-F238E27FC236}">
                    <a16:creationId xmlns:a16="http://schemas.microsoft.com/office/drawing/2014/main" id="{552F7FB6-2C57-D54F-FAE3-6227D708CD96}"/>
                  </a:ext>
                </a:extLst>
              </p:cNvPr>
              <p:cNvSpPr/>
              <p:nvPr/>
            </p:nvSpPr>
            <p:spPr>
              <a:xfrm>
                <a:off x="12549509" y="7374879"/>
                <a:ext cx="226382" cy="1182012"/>
              </a:xfrm>
              <a:prstGeom prst="diamond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algn="ctr" defTabSz="412750" hangingPunct="0"/>
                <a:endParaRPr lang="it-IT"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2" name="Procurement">
                <a:extLst>
                  <a:ext uri="{FF2B5EF4-FFF2-40B4-BE49-F238E27FC236}">
                    <a16:creationId xmlns:a16="http://schemas.microsoft.com/office/drawing/2014/main" id="{2E8843A5-AC9C-26DE-1716-858BAD9F7EA5}"/>
                  </a:ext>
                </a:extLst>
              </p:cNvPr>
              <p:cNvSpPr txBox="1"/>
              <p:nvPr/>
            </p:nvSpPr>
            <p:spPr>
              <a:xfrm>
                <a:off x="7695206" y="7279564"/>
                <a:ext cx="2006722" cy="2331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2700" tIns="12700" rIns="12700" bIns="12700" numCol="1" anchor="t">
                <a:noAutofit/>
              </a:bodyPr>
              <a:lstStyle>
                <a:lvl1pPr defTabSz="412750">
                  <a:defRPr sz="1700">
                    <a:solidFill>
                      <a:srgbClr val="2D364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lvl1pPr>
              </a:lstStyle>
              <a:p>
                <a:r>
                  <a:rPr sz="850" dirty="0"/>
                  <a:t>Procurement</a:t>
                </a:r>
              </a:p>
            </p:txBody>
          </p:sp>
          <p:sp>
            <p:nvSpPr>
              <p:cNvPr id="33" name="Implementation">
                <a:extLst>
                  <a:ext uri="{FF2B5EF4-FFF2-40B4-BE49-F238E27FC236}">
                    <a16:creationId xmlns:a16="http://schemas.microsoft.com/office/drawing/2014/main" id="{82B510A6-26B2-4E0E-B5D5-BAD5E6E77EC9}"/>
                  </a:ext>
                </a:extLst>
              </p:cNvPr>
              <p:cNvSpPr txBox="1"/>
              <p:nvPr/>
            </p:nvSpPr>
            <p:spPr>
              <a:xfrm>
                <a:off x="10825220" y="7452652"/>
                <a:ext cx="2006721" cy="2331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2700" tIns="12700" rIns="12700" bIns="12700" numCol="1" anchor="t">
                <a:noAutofit/>
              </a:bodyPr>
              <a:lstStyle>
                <a:lvl1pPr defTabSz="412750">
                  <a:defRPr sz="1700">
                    <a:solidFill>
                      <a:srgbClr val="2D364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lvl1pPr>
              </a:lstStyle>
              <a:p>
                <a:r>
                  <a:rPr sz="850" dirty="0"/>
                  <a:t>Implementation </a:t>
                </a:r>
              </a:p>
            </p:txBody>
          </p:sp>
          <p:sp>
            <p:nvSpPr>
              <p:cNvPr id="34" name="Implementation">
                <a:extLst>
                  <a:ext uri="{FF2B5EF4-FFF2-40B4-BE49-F238E27FC236}">
                    <a16:creationId xmlns:a16="http://schemas.microsoft.com/office/drawing/2014/main" id="{4C821FC2-42C8-373E-B8B0-6EF32DA5DA20}"/>
                  </a:ext>
                </a:extLst>
              </p:cNvPr>
              <p:cNvSpPr txBox="1"/>
              <p:nvPr/>
            </p:nvSpPr>
            <p:spPr>
              <a:xfrm>
                <a:off x="13154239" y="7692325"/>
                <a:ext cx="2006721" cy="2331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2700" tIns="12700" rIns="12700" bIns="12700" numCol="1" anchor="t">
                <a:noAutofit/>
              </a:bodyPr>
              <a:lstStyle>
                <a:lvl1pPr defTabSz="412750">
                  <a:defRPr sz="1700">
                    <a:solidFill>
                      <a:srgbClr val="2D364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lvl1pPr>
              </a:lstStyle>
              <a:p>
                <a:r>
                  <a:rPr lang="it-IT" sz="850" dirty="0" err="1"/>
                  <a:t>Commisioning</a:t>
                </a:r>
                <a:endParaRPr sz="850" dirty="0"/>
              </a:p>
            </p:txBody>
          </p:sp>
        </p:grpSp>
        <p:grpSp>
          <p:nvGrpSpPr>
            <p:cNvPr id="35" name="Raggruppa">
              <a:extLst>
                <a:ext uri="{FF2B5EF4-FFF2-40B4-BE49-F238E27FC236}">
                  <a16:creationId xmlns:a16="http://schemas.microsoft.com/office/drawing/2014/main" id="{A60B89E8-5066-F11D-E9F9-76A41196504F}"/>
                </a:ext>
              </a:extLst>
            </p:cNvPr>
            <p:cNvGrpSpPr/>
            <p:nvPr/>
          </p:nvGrpSpPr>
          <p:grpSpPr>
            <a:xfrm>
              <a:off x="983314" y="6570820"/>
              <a:ext cx="22417371" cy="1687308"/>
              <a:chOff x="-21090" y="-96596"/>
              <a:chExt cx="22472377" cy="4921677"/>
            </a:xfrm>
          </p:grpSpPr>
          <p:grpSp>
            <p:nvGrpSpPr>
              <p:cNvPr id="36" name="Raggruppa">
                <a:extLst>
                  <a:ext uri="{FF2B5EF4-FFF2-40B4-BE49-F238E27FC236}">
                    <a16:creationId xmlns:a16="http://schemas.microsoft.com/office/drawing/2014/main" id="{D867CA04-59F2-A280-B886-A0CC3094CA37}"/>
                  </a:ext>
                </a:extLst>
              </p:cNvPr>
              <p:cNvGrpSpPr/>
              <p:nvPr/>
            </p:nvGrpSpPr>
            <p:grpSpPr>
              <a:xfrm>
                <a:off x="-21090" y="-96596"/>
                <a:ext cx="22472377" cy="4921677"/>
                <a:chOff x="-21090" y="-96596"/>
                <a:chExt cx="22472376" cy="4921676"/>
              </a:xfrm>
            </p:grpSpPr>
            <p:sp>
              <p:nvSpPr>
                <p:cNvPr id="38" name="Rettangolo">
                  <a:extLst>
                    <a:ext uri="{FF2B5EF4-FFF2-40B4-BE49-F238E27FC236}">
                      <a16:creationId xmlns:a16="http://schemas.microsoft.com/office/drawing/2014/main" id="{8D66B1A4-8496-389F-A1C7-85A44F147EA5}"/>
                    </a:ext>
                  </a:extLst>
                </p:cNvPr>
                <p:cNvSpPr/>
                <p:nvPr/>
              </p:nvSpPr>
              <p:spPr>
                <a:xfrm>
                  <a:off x="-21090" y="-96596"/>
                  <a:ext cx="22472376" cy="4761860"/>
                </a:xfrm>
                <a:prstGeom prst="rect">
                  <a:avLst/>
                </a:prstGeom>
                <a:solidFill>
                  <a:schemeClr val="bg1">
                    <a:lumMod val="65000"/>
                    <a:alpha val="1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D5D5D5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39" name="EuPRAXIA@SPARC_LAB…">
                  <a:extLst>
                    <a:ext uri="{FF2B5EF4-FFF2-40B4-BE49-F238E27FC236}">
                      <a16:creationId xmlns:a16="http://schemas.microsoft.com/office/drawing/2014/main" id="{7685BCAB-5866-92D1-0D98-8754DFB16D19}"/>
                    </a:ext>
                  </a:extLst>
                </p:cNvPr>
                <p:cNvSpPr txBox="1"/>
                <p:nvPr/>
              </p:nvSpPr>
              <p:spPr>
                <a:xfrm rot="5400000">
                  <a:off x="18878070" y="2002155"/>
                  <a:ext cx="4825081" cy="8207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2700" tIns="12700" rIns="12700" bIns="12700" numCol="1" anchor="ctr">
                  <a:noAutofit/>
                </a:bodyPr>
                <a:lstStyle/>
                <a:p>
                  <a:pPr defTabSz="206375">
                    <a:defRPr sz="1600">
                      <a:solidFill>
                        <a:srgbClr val="000000"/>
                      </a:solidFill>
                      <a:latin typeface="Avenir Heavy"/>
                      <a:ea typeface="Avenir Heavy"/>
                      <a:cs typeface="Avenir Heavy"/>
                      <a:sym typeface="Avenir Heavy"/>
                    </a:defRPr>
                  </a:pPr>
                  <a:r>
                    <a:rPr lang="it-IT" sz="800" dirty="0"/>
                    <a:t>Eu-APS</a:t>
                  </a:r>
                  <a:endParaRPr sz="800" dirty="0"/>
                </a:p>
              </p:txBody>
            </p:sp>
          </p:grpSp>
          <p:pic>
            <p:nvPicPr>
              <p:cNvPr id="37" name="Unknown.jpeg" descr="Unknown.jpeg">
                <a:extLst>
                  <a:ext uri="{FF2B5EF4-FFF2-40B4-BE49-F238E27FC236}">
                    <a16:creationId xmlns:a16="http://schemas.microsoft.com/office/drawing/2014/main" id="{717E5D0D-B070-3FB6-5BEB-0694CA5C8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20030607" y="2156737"/>
                <a:ext cx="1439816" cy="4006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2" name="Forma">
            <a:extLst>
              <a:ext uri="{FF2B5EF4-FFF2-40B4-BE49-F238E27FC236}">
                <a16:creationId xmlns:a16="http://schemas.microsoft.com/office/drawing/2014/main" id="{20475489-AD86-930E-B0A9-3BD2F1026EED}"/>
              </a:ext>
            </a:extLst>
          </p:cNvPr>
          <p:cNvSpPr/>
          <p:nvPr/>
        </p:nvSpPr>
        <p:spPr>
          <a:xfrm>
            <a:off x="5748148" y="6035733"/>
            <a:ext cx="108288" cy="10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20637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43" name="Application…">
            <a:extLst>
              <a:ext uri="{FF2B5EF4-FFF2-40B4-BE49-F238E27FC236}">
                <a16:creationId xmlns:a16="http://schemas.microsoft.com/office/drawing/2014/main" id="{1043BE70-AB4B-50C5-ACA8-CBAC39B443AA}"/>
              </a:ext>
            </a:extLst>
          </p:cNvPr>
          <p:cNvSpPr txBox="1"/>
          <p:nvPr/>
        </p:nvSpPr>
        <p:spPr>
          <a:xfrm>
            <a:off x="5321745" y="6074088"/>
            <a:ext cx="1397240" cy="334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2700" tIns="12700" rIns="12700" bIns="12700" numCol="1" anchor="t">
            <a:noAutofit/>
          </a:bodyPr>
          <a:lstStyle/>
          <a:p>
            <a:pPr defTabSz="206375">
              <a:defRPr sz="16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lang="it-IT" sz="800" dirty="0"/>
              <a:t>2-nd Site </a:t>
            </a:r>
            <a:r>
              <a:rPr lang="it-IT" sz="800" dirty="0" err="1"/>
              <a:t>Decision</a:t>
            </a:r>
            <a:endParaRPr sz="800" dirty="0"/>
          </a:p>
        </p:txBody>
      </p:sp>
      <p:pic>
        <p:nvPicPr>
          <p:cNvPr id="44" name="Unknown.jpeg" descr="Unknown.jpeg">
            <a:extLst>
              <a:ext uri="{FF2B5EF4-FFF2-40B4-BE49-F238E27FC236}">
                <a16:creationId xmlns:a16="http://schemas.microsoft.com/office/drawing/2014/main" id="{0B758409-3C1A-7751-D472-A71B7B712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742905" y="4700351"/>
            <a:ext cx="246808" cy="19981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0591D166-354A-8ECC-26A3-32B227413826}"/>
              </a:ext>
            </a:extLst>
          </p:cNvPr>
          <p:cNvSpPr/>
          <p:nvPr/>
        </p:nvSpPr>
        <p:spPr>
          <a:xfrm>
            <a:off x="4302855" y="138905"/>
            <a:ext cx="324800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dirty="0">
                <a:cs typeface="Arial" panose="020B0604020202020204" pitchFamily="34" charset="0"/>
              </a:rPr>
              <a:t> </a:t>
            </a:r>
            <a:r>
              <a:rPr lang="en-GB" sz="2800" dirty="0" err="1">
                <a:cs typeface="Arial" panose="020B0604020202020204" pitchFamily="34" charset="0"/>
              </a:rPr>
              <a:t>EuPRAXIA</a:t>
            </a:r>
            <a:r>
              <a:rPr lang="en-GB" sz="2800" dirty="0">
                <a:cs typeface="Arial" panose="020B0604020202020204" pitchFamily="34" charset="0"/>
              </a:rPr>
              <a:t> schedule 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F3FC21-5161-FDEA-C50A-7484B9562D54}"/>
              </a:ext>
            </a:extLst>
          </p:cNvPr>
          <p:cNvSpPr txBox="1"/>
          <p:nvPr/>
        </p:nvSpPr>
        <p:spPr>
          <a:xfrm>
            <a:off x="358988" y="1383921"/>
            <a:ext cx="1045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 By the end of the </a:t>
            </a:r>
            <a:r>
              <a:rPr lang="it-IT" sz="2400" dirty="0" err="1"/>
              <a:t>present</a:t>
            </a:r>
            <a:r>
              <a:rPr lang="it-IT" sz="2400" dirty="0"/>
              <a:t> decade, </a:t>
            </a:r>
            <a:r>
              <a:rPr lang="it-IT" sz="2400" dirty="0" err="1"/>
              <a:t>EuPRAXIA</a:t>
            </a:r>
            <a:r>
              <a:rPr lang="it-IT" sz="2400" dirty="0"/>
              <a:t> </a:t>
            </a:r>
            <a:r>
              <a:rPr lang="it-IT" sz="2400" dirty="0" err="1"/>
              <a:t>will</a:t>
            </a:r>
            <a:r>
              <a:rPr lang="it-IT" sz="2400" dirty="0"/>
              <a:t> be the </a:t>
            </a:r>
            <a:r>
              <a:rPr lang="it-IT" sz="2400" dirty="0" err="1"/>
              <a:t>main</a:t>
            </a:r>
            <a:r>
              <a:rPr lang="it-IT" sz="2400" dirty="0"/>
              <a:t> </a:t>
            </a:r>
            <a:r>
              <a:rPr lang="it-IT" sz="2400" dirty="0" err="1"/>
              <a:t>operating</a:t>
            </a:r>
            <a:r>
              <a:rPr lang="it-IT" sz="2400" dirty="0"/>
              <a:t> machine of the </a:t>
            </a:r>
            <a:r>
              <a:rPr lang="it-IT" sz="2400" dirty="0" err="1"/>
              <a:t>Laboratory</a:t>
            </a:r>
            <a:endParaRPr lang="it-IT" sz="2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18D31A-C979-7691-4323-7977BF30021F}"/>
              </a:ext>
            </a:extLst>
          </p:cNvPr>
          <p:cNvSpPr txBox="1"/>
          <p:nvPr/>
        </p:nvSpPr>
        <p:spPr>
          <a:xfrm>
            <a:off x="367848" y="2365662"/>
            <a:ext cx="1045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 </a:t>
            </a:r>
            <a:r>
              <a:rPr lang="it-IT" sz="2400" dirty="0" err="1"/>
              <a:t>Unless</a:t>
            </a:r>
            <a:r>
              <a:rPr lang="it-IT" sz="2400" dirty="0"/>
              <a:t> new, innovative, </a:t>
            </a:r>
            <a:r>
              <a:rPr lang="it-IT" sz="2400" dirty="0" err="1"/>
              <a:t>ideas</a:t>
            </a:r>
            <a:r>
              <a:rPr lang="it-IT" sz="2400" dirty="0"/>
              <a:t> spring out,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will</a:t>
            </a:r>
            <a:r>
              <a:rPr lang="it-IT" sz="2400" dirty="0"/>
              <a:t> serve a wide community of users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linked</a:t>
            </a:r>
            <a:r>
              <a:rPr lang="it-IT" sz="2400" dirty="0"/>
              <a:t> to HEP.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constitutes</a:t>
            </a:r>
            <a:r>
              <a:rPr lang="it-IT" sz="2400" dirty="0"/>
              <a:t> a big </a:t>
            </a:r>
            <a:r>
              <a:rPr lang="it-IT" sz="2400" dirty="0" err="1"/>
              <a:t>change</a:t>
            </a:r>
            <a:r>
              <a:rPr lang="it-IT" sz="2400" dirty="0"/>
              <a:t> in the </a:t>
            </a:r>
            <a:r>
              <a:rPr lang="it-IT" sz="2400" dirty="0" err="1"/>
              <a:t>laboratory’s</a:t>
            </a:r>
            <a:r>
              <a:rPr lang="it-IT" sz="2400" dirty="0"/>
              <a:t> </a:t>
            </a:r>
            <a:r>
              <a:rPr lang="it-IT" sz="2400" dirty="0" err="1"/>
              <a:t>skin</a:t>
            </a:r>
            <a:r>
              <a:rPr lang="it-IT" sz="2400" dirty="0"/>
              <a:t> </a:t>
            </a:r>
            <a:endParaRPr lang="it-IT" sz="24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7ACA59-4F7A-CFA2-6948-23471EE18686}"/>
              </a:ext>
            </a:extLst>
          </p:cNvPr>
          <p:cNvSpPr txBox="1"/>
          <p:nvPr/>
        </p:nvSpPr>
        <p:spPr>
          <a:xfrm>
            <a:off x="397973" y="3560055"/>
            <a:ext cx="1045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 </a:t>
            </a:r>
            <a:r>
              <a:rPr lang="it-IT" sz="2400" dirty="0" err="1"/>
              <a:t>Parallel</a:t>
            </a:r>
            <a:r>
              <a:rPr lang="it-IT" sz="2400" dirty="0"/>
              <a:t> </a:t>
            </a:r>
            <a:r>
              <a:rPr lang="it-IT" sz="2400" dirty="0" err="1"/>
              <a:t>operation</a:t>
            </a:r>
            <a:r>
              <a:rPr lang="it-IT" sz="2400" dirty="0"/>
              <a:t> of DA</a:t>
            </a:r>
            <a:r>
              <a:rPr lang="it-IT" sz="2400" dirty="0">
                <a:latin typeface="Symbol" panose="05050102010706020507" pitchFamily="18" charset="2"/>
              </a:rPr>
              <a:t>F</a:t>
            </a:r>
            <a:r>
              <a:rPr lang="it-IT" sz="2400" dirty="0"/>
              <a:t>NE in </a:t>
            </a:r>
            <a:r>
              <a:rPr lang="it-IT" sz="2400" dirty="0" err="1"/>
              <a:t>very</a:t>
            </a:r>
            <a:r>
              <a:rPr lang="it-IT" sz="2400" dirty="0"/>
              <a:t> </a:t>
            </a:r>
            <a:r>
              <a:rPr lang="it-IT" sz="2400" dirty="0" err="1"/>
              <a:t>unlikely</a:t>
            </a:r>
            <a:r>
              <a:rPr lang="it-IT" sz="2400" dirty="0"/>
              <a:t>, </a:t>
            </a:r>
            <a:r>
              <a:rPr lang="it-IT" sz="2400" dirty="0" err="1"/>
              <a:t>unless</a:t>
            </a:r>
            <a:r>
              <a:rPr lang="it-IT" sz="2400" dirty="0"/>
              <a:t> a major upgrade of the </a:t>
            </a:r>
            <a:r>
              <a:rPr lang="it-IT" sz="2400" dirty="0" err="1"/>
              <a:t>Laboratory</a:t>
            </a:r>
            <a:r>
              <a:rPr lang="it-IT" sz="2400" dirty="0"/>
              <a:t> in </a:t>
            </a:r>
            <a:r>
              <a:rPr lang="it-IT" sz="2400" dirty="0" err="1"/>
              <a:t>terms</a:t>
            </a:r>
            <a:r>
              <a:rPr lang="it-IT" sz="2400" dirty="0"/>
              <a:t> of funding and </a:t>
            </a:r>
            <a:r>
              <a:rPr lang="it-IT" sz="2400" dirty="0" err="1"/>
              <a:t>manpower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put in place </a:t>
            </a:r>
            <a:endParaRPr lang="it-IT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B208B-E184-98F2-5757-549DCBB37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204" y="93887"/>
            <a:ext cx="1659346" cy="102428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7B5D8A-6612-63E1-67EE-584DB79962B9}"/>
              </a:ext>
            </a:extLst>
          </p:cNvPr>
          <p:cNvSpPr txBox="1"/>
          <p:nvPr/>
        </p:nvSpPr>
        <p:spPr>
          <a:xfrm>
            <a:off x="449363" y="4860774"/>
            <a:ext cx="10459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 The </a:t>
            </a:r>
            <a:r>
              <a:rPr lang="it-IT" sz="2400" dirty="0" err="1"/>
              <a:t>Laboratory</a:t>
            </a:r>
            <a:r>
              <a:rPr lang="it-IT" sz="2400" dirty="0"/>
              <a:t> </a:t>
            </a:r>
            <a:r>
              <a:rPr lang="it-IT" sz="2400" dirty="0" err="1"/>
              <a:t>will</a:t>
            </a:r>
            <a:r>
              <a:rPr lang="it-IT" sz="2400" dirty="0"/>
              <a:t> </a:t>
            </a:r>
            <a:r>
              <a:rPr lang="it-IT" sz="2400" dirty="0" err="1"/>
              <a:t>however</a:t>
            </a:r>
            <a:r>
              <a:rPr lang="it-IT" sz="2400" dirty="0"/>
              <a:t> continue </a:t>
            </a:r>
            <a:r>
              <a:rPr lang="it-IT" sz="2400" dirty="0" err="1"/>
              <a:t>supporting</a:t>
            </a:r>
            <a:r>
              <a:rPr lang="it-IT" sz="2400" dirty="0"/>
              <a:t> HEP by </a:t>
            </a:r>
            <a:r>
              <a:rPr lang="it-IT" sz="2400" dirty="0" err="1"/>
              <a:t>contributing</a:t>
            </a:r>
            <a:r>
              <a:rPr lang="it-IT" sz="2400" dirty="0"/>
              <a:t> to major international </a:t>
            </a:r>
            <a:r>
              <a:rPr lang="it-IT" sz="2400" dirty="0" err="1"/>
              <a:t>enterprises</a:t>
            </a:r>
            <a:r>
              <a:rPr lang="it-IT" sz="2400" dirty="0"/>
              <a:t> </a:t>
            </a:r>
            <a:r>
              <a:rPr lang="it-IT" sz="2400" dirty="0" err="1"/>
              <a:t>both</a:t>
            </a:r>
            <a:r>
              <a:rPr lang="it-IT" sz="2400" dirty="0"/>
              <a:t> on machine and on detectors </a:t>
            </a:r>
            <a:r>
              <a:rPr lang="it-IT" sz="2400" dirty="0" err="1"/>
              <a:t>development</a:t>
            </a:r>
            <a:r>
              <a:rPr lang="it-IT" sz="2400" dirty="0"/>
              <a:t> and </a:t>
            </a:r>
            <a:r>
              <a:rPr lang="it-IT" sz="2400" dirty="0" err="1"/>
              <a:t>construction</a:t>
            </a:r>
            <a:r>
              <a:rPr lang="it-IT" sz="2400" dirty="0"/>
              <a:t>  </a:t>
            </a:r>
            <a:endParaRPr lang="it-IT" sz="2400" b="1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F70B757-3803-5173-76D7-414617A00A8F}"/>
              </a:ext>
            </a:extLst>
          </p:cNvPr>
          <p:cNvSpPr/>
          <p:nvPr/>
        </p:nvSpPr>
        <p:spPr>
          <a:xfrm>
            <a:off x="4021092" y="362190"/>
            <a:ext cx="208262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dirty="0">
                <a:cs typeface="Arial" panose="020B0604020202020204" pitchFamily="34" charset="0"/>
              </a:rPr>
              <a:t> Conclusions </a:t>
            </a:r>
          </a:p>
        </p:txBody>
      </p:sp>
    </p:spTree>
    <p:extLst>
      <p:ext uri="{BB962C8B-B14F-4D97-AF65-F5344CB8AC3E}">
        <p14:creationId xmlns:p14="http://schemas.microsoft.com/office/powerpoint/2010/main" val="314588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F065D3F1-1E0F-4BC6-9846-BCE0BCC9D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motore, parecchi&#10;&#10;Descrizione generata automaticamente">
            <a:extLst>
              <a:ext uri="{FF2B5EF4-FFF2-40B4-BE49-F238E27FC236}">
                <a16:creationId xmlns:a16="http://schemas.microsoft.com/office/drawing/2014/main" id="{3A1404E8-761C-BAF5-5A2E-5B07FF27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1" r="-2" b="14528"/>
          <a:stretch/>
        </p:blipFill>
        <p:spPr>
          <a:xfrm>
            <a:off x="1" y="7"/>
            <a:ext cx="7680960" cy="282048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0E1647-8842-40B9-81BD-71D372980B50}"/>
              </a:ext>
            </a:extLst>
          </p:cNvPr>
          <p:cNvSpPr txBox="1"/>
          <p:nvPr/>
        </p:nvSpPr>
        <p:spPr>
          <a:xfrm>
            <a:off x="318052" y="3340361"/>
            <a:ext cx="6783457" cy="2534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Since its foundation, in 1954, the Frascati National Laboratory of INFN (LNF) has been devoted to the design, construction and operation of particle’s accelerators and detectors for HEP</a:t>
            </a:r>
          </a:p>
        </p:txBody>
      </p:sp>
      <p:pic>
        <p:nvPicPr>
          <p:cNvPr id="4" name="Immagine 3" descr="Immagine che contiene testo, interni, parecchi, ingombro&#10;&#10;Descrizione generata automaticamente">
            <a:extLst>
              <a:ext uri="{FF2B5EF4-FFF2-40B4-BE49-F238E27FC236}">
                <a16:creationId xmlns:a16="http://schemas.microsoft.com/office/drawing/2014/main" id="{182AE7F3-CC1C-C554-2D3F-9D4D04B56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r="6468" b="1"/>
          <a:stretch/>
        </p:blipFill>
        <p:spPr>
          <a:xfrm>
            <a:off x="7671072" y="2768742"/>
            <a:ext cx="4520928" cy="4089256"/>
          </a:xfrm>
          <a:prstGeom prst="rect">
            <a:avLst/>
          </a:prstGeom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755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AC2D4E6-64C9-8F90-7233-1DBBCF606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2968" y="118857"/>
            <a:ext cx="1446649" cy="89299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8DC696-FEC8-C870-25AF-826E9E9EBE36}"/>
              </a:ext>
            </a:extLst>
          </p:cNvPr>
          <p:cNvSpPr txBox="1"/>
          <p:nvPr/>
        </p:nvSpPr>
        <p:spPr>
          <a:xfrm>
            <a:off x="7846974" y="1047733"/>
            <a:ext cx="2162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Adone 1969-1993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01BCEC-763D-EEC4-6152-D6FAD0DBE69C}"/>
              </a:ext>
            </a:extLst>
          </p:cNvPr>
          <p:cNvSpPr txBox="1"/>
          <p:nvPr/>
        </p:nvSpPr>
        <p:spPr>
          <a:xfrm>
            <a:off x="4273831" y="5856644"/>
            <a:ext cx="3467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Electro-</a:t>
            </a:r>
            <a:r>
              <a:rPr lang="it-IT" sz="2000" b="1" dirty="0" err="1">
                <a:solidFill>
                  <a:srgbClr val="FF0000"/>
                </a:solidFill>
              </a:rPr>
              <a:t>syncrotron</a:t>
            </a:r>
            <a:r>
              <a:rPr lang="it-IT" sz="2000" b="1" dirty="0">
                <a:solidFill>
                  <a:srgbClr val="FF0000"/>
                </a:solidFill>
              </a:rPr>
              <a:t> 1959-1969</a:t>
            </a:r>
          </a:p>
        </p:txBody>
      </p:sp>
    </p:spTree>
    <p:extLst>
      <p:ext uri="{BB962C8B-B14F-4D97-AF65-F5344CB8AC3E}">
        <p14:creationId xmlns:p14="http://schemas.microsoft.com/office/powerpoint/2010/main" val="374345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F9343C73-43CC-4818-A5B5-D49D1C161D93}"/>
              </a:ext>
            </a:extLst>
          </p:cNvPr>
          <p:cNvSpPr txBox="1">
            <a:spLocks/>
          </p:cNvSpPr>
          <p:nvPr/>
        </p:nvSpPr>
        <p:spPr>
          <a:xfrm>
            <a:off x="2502011" y="6202111"/>
            <a:ext cx="7532537" cy="476983"/>
          </a:xfrm>
          <a:prstGeom prst="rect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 </a:t>
            </a:r>
            <a:r>
              <a:rPr lang="it-IT" sz="2400" dirty="0"/>
              <a:t>Workshop Nazionale Acceleratori Milano, 7-8 Aprile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56A8B-6883-4910-87C5-425CB25A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050" y="53545"/>
            <a:ext cx="1446649" cy="89299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C69056E-3B0E-4C02-82ED-A10F5B7FE09B}"/>
              </a:ext>
            </a:extLst>
          </p:cNvPr>
          <p:cNvSpPr txBox="1"/>
          <p:nvPr/>
        </p:nvSpPr>
        <p:spPr>
          <a:xfrm>
            <a:off x="482600" y="16107"/>
            <a:ext cx="9776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At </a:t>
            </a:r>
            <a:r>
              <a:rPr lang="it-IT" sz="2200" dirty="0" err="1"/>
              <a:t>present</a:t>
            </a:r>
            <a:r>
              <a:rPr lang="it-IT" sz="2200" dirty="0"/>
              <a:t> </a:t>
            </a:r>
            <a:r>
              <a:rPr lang="it-IT" sz="2200" dirty="0" err="1"/>
              <a:t>we</a:t>
            </a:r>
            <a:r>
              <a:rPr lang="it-IT" sz="2200" dirty="0"/>
              <a:t> </a:t>
            </a:r>
            <a:r>
              <a:rPr lang="it-IT" sz="2200" dirty="0" err="1"/>
              <a:t>have</a:t>
            </a:r>
            <a:r>
              <a:rPr lang="it-IT" sz="2200" dirty="0"/>
              <a:t> </a:t>
            </a:r>
            <a:r>
              <a:rPr lang="it-IT" sz="2200" dirty="0" err="1"/>
              <a:t>two</a:t>
            </a:r>
            <a:r>
              <a:rPr lang="it-IT" sz="2200" dirty="0"/>
              <a:t> </a:t>
            </a:r>
            <a:r>
              <a:rPr lang="it-IT" sz="2200" b="1" dirty="0">
                <a:solidFill>
                  <a:srgbClr val="FF0000"/>
                </a:solidFill>
              </a:rPr>
              <a:t>running </a:t>
            </a:r>
            <a:r>
              <a:rPr lang="it-IT" sz="2200" b="1" dirty="0" err="1">
                <a:solidFill>
                  <a:srgbClr val="FF0000"/>
                </a:solidFill>
              </a:rPr>
              <a:t>accelerators</a:t>
            </a:r>
            <a:r>
              <a:rPr lang="it-IT" sz="2200" dirty="0"/>
              <a:t>, DA</a:t>
            </a:r>
            <a:r>
              <a:rPr lang="it-IT" sz="2200" dirty="0">
                <a:latin typeface="Symbol" panose="05050102010706020507" pitchFamily="18" charset="2"/>
              </a:rPr>
              <a:t>FNE</a:t>
            </a:r>
            <a:r>
              <a:rPr lang="it-IT" sz="2200" dirty="0"/>
              <a:t> and </a:t>
            </a:r>
            <a:r>
              <a:rPr lang="it-IT" sz="2200" dirty="0" err="1"/>
              <a:t>Sparc_Lab</a:t>
            </a:r>
            <a:r>
              <a:rPr lang="it-IT" sz="2200" dirty="0"/>
              <a:t>, and operate </a:t>
            </a:r>
            <a:r>
              <a:rPr lang="it-IT" sz="2200" dirty="0" err="1"/>
              <a:t>several</a:t>
            </a:r>
            <a:r>
              <a:rPr lang="it-IT" sz="2200" dirty="0"/>
              <a:t> </a:t>
            </a:r>
            <a:r>
              <a:rPr lang="it-IT" sz="2200" b="1" dirty="0">
                <a:solidFill>
                  <a:srgbClr val="FFC000"/>
                </a:solidFill>
              </a:rPr>
              <a:t>technical </a:t>
            </a:r>
            <a:r>
              <a:rPr lang="it-IT" sz="2200" b="1" dirty="0" err="1">
                <a:solidFill>
                  <a:srgbClr val="FFC000"/>
                </a:solidFill>
              </a:rPr>
              <a:t>infrastructrures</a:t>
            </a:r>
            <a:r>
              <a:rPr lang="it-IT" sz="2200" b="1" dirty="0">
                <a:solidFill>
                  <a:srgbClr val="FFC000"/>
                </a:solidFill>
              </a:rPr>
              <a:t> </a:t>
            </a:r>
            <a:r>
              <a:rPr lang="it-IT" sz="2200" dirty="0" err="1"/>
              <a:t>devoted</a:t>
            </a:r>
            <a:r>
              <a:rPr lang="it-IT" sz="2200" dirty="0"/>
              <a:t> to </a:t>
            </a:r>
            <a:r>
              <a:rPr lang="it-IT" sz="2200" dirty="0" err="1"/>
              <a:t>accelerators</a:t>
            </a:r>
            <a:r>
              <a:rPr lang="it-IT" sz="2200" dirty="0"/>
              <a:t> R&amp;D</a:t>
            </a:r>
          </a:p>
        </p:txBody>
      </p:sp>
      <p:pic>
        <p:nvPicPr>
          <p:cNvPr id="19" name="Immagine 18" descr="Immagine che contiene cielo, esterni, montagna, strada&#10;&#10;Descrizione generata automaticamente">
            <a:extLst>
              <a:ext uri="{FF2B5EF4-FFF2-40B4-BE49-F238E27FC236}">
                <a16:creationId xmlns:a16="http://schemas.microsoft.com/office/drawing/2014/main" id="{BED73CC7-9495-4ECA-AF00-9ED2FB0D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1" y="793750"/>
            <a:ext cx="10692249" cy="601732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D586548-584D-4998-9DE8-4A05F4D67033}"/>
              </a:ext>
            </a:extLst>
          </p:cNvPr>
          <p:cNvSpPr txBox="1"/>
          <p:nvPr/>
        </p:nvSpPr>
        <p:spPr>
          <a:xfrm>
            <a:off x="4527550" y="3060700"/>
            <a:ext cx="150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DA</a:t>
            </a:r>
            <a:r>
              <a:rPr lang="it-IT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it-IT" sz="2000" b="1" dirty="0">
                <a:solidFill>
                  <a:srgbClr val="FF0000"/>
                </a:solidFill>
              </a:rPr>
              <a:t>NE hall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B558F6F-F995-4D78-95FD-CDEF71C158EF}"/>
              </a:ext>
            </a:extLst>
          </p:cNvPr>
          <p:cNvSpPr txBox="1"/>
          <p:nvPr/>
        </p:nvSpPr>
        <p:spPr>
          <a:xfrm>
            <a:off x="3282950" y="3302000"/>
            <a:ext cx="57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BTF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1458E8-B0D9-4D2F-A0B0-1272B9F9595F}"/>
              </a:ext>
            </a:extLst>
          </p:cNvPr>
          <p:cNvSpPr txBox="1"/>
          <p:nvPr/>
        </p:nvSpPr>
        <p:spPr>
          <a:xfrm>
            <a:off x="2355850" y="2317750"/>
            <a:ext cx="1416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SPARC_LAB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62D1F68-E42F-485F-ABF0-7C3D6794327A}"/>
              </a:ext>
            </a:extLst>
          </p:cNvPr>
          <p:cNvSpPr txBox="1"/>
          <p:nvPr/>
        </p:nvSpPr>
        <p:spPr>
          <a:xfrm>
            <a:off x="1517650" y="2546350"/>
            <a:ext cx="241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C000"/>
                </a:solidFill>
              </a:rPr>
              <a:t>TEX and Plasma lab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FC1820-5512-4455-891E-B567DAE06EAA}"/>
              </a:ext>
            </a:extLst>
          </p:cNvPr>
          <p:cNvSpPr txBox="1"/>
          <p:nvPr/>
        </p:nvSpPr>
        <p:spPr>
          <a:xfrm>
            <a:off x="5568950" y="2895600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FFC000"/>
                </a:solidFill>
              </a:rPr>
              <a:t>Magnet</a:t>
            </a:r>
            <a:r>
              <a:rPr lang="it-IT" sz="2000" b="1" dirty="0">
                <a:solidFill>
                  <a:srgbClr val="FFC000"/>
                </a:solidFill>
              </a:rPr>
              <a:t> lab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6CD0207-23F0-4015-A1BA-7E042ACEB3EA}"/>
              </a:ext>
            </a:extLst>
          </p:cNvPr>
          <p:cNvSpPr txBox="1"/>
          <p:nvPr/>
        </p:nvSpPr>
        <p:spPr>
          <a:xfrm>
            <a:off x="3644900" y="2463800"/>
            <a:ext cx="234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C000"/>
                </a:solidFill>
              </a:rPr>
              <a:t>Vacuum and RF lab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DCE1FC8-9B97-48BB-AE18-871C8307885C}"/>
              </a:ext>
            </a:extLst>
          </p:cNvPr>
          <p:cNvSpPr txBox="1"/>
          <p:nvPr/>
        </p:nvSpPr>
        <p:spPr>
          <a:xfrm>
            <a:off x="2743200" y="3905250"/>
            <a:ext cx="167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DA</a:t>
            </a:r>
            <a:r>
              <a:rPr lang="it-IT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it-IT" sz="2000" b="1" dirty="0">
                <a:solidFill>
                  <a:srgbClr val="FF0000"/>
                </a:solidFill>
              </a:rPr>
              <a:t>NE </a:t>
            </a:r>
            <a:r>
              <a:rPr lang="it-IT" sz="2000" b="1" dirty="0" err="1">
                <a:solidFill>
                  <a:srgbClr val="FF0000"/>
                </a:solidFill>
              </a:rPr>
              <a:t>Linac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C64303-A414-9BBA-22D4-A2E036748D22}"/>
              </a:ext>
            </a:extLst>
          </p:cNvPr>
          <p:cNvSpPr txBox="1"/>
          <p:nvPr/>
        </p:nvSpPr>
        <p:spPr>
          <a:xfrm>
            <a:off x="6561339" y="4972044"/>
            <a:ext cx="167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FFFF00"/>
                </a:solidFill>
              </a:rPr>
              <a:t>We</a:t>
            </a:r>
            <a:r>
              <a:rPr lang="it-IT" sz="2000" b="1" dirty="0">
                <a:solidFill>
                  <a:srgbClr val="FFFF00"/>
                </a:solidFill>
              </a:rPr>
              <a:t> are </a:t>
            </a:r>
            <a:r>
              <a:rPr lang="it-IT" sz="2000" b="1" dirty="0" err="1">
                <a:solidFill>
                  <a:srgbClr val="FFFF00"/>
                </a:solidFill>
              </a:rPr>
              <a:t>here</a:t>
            </a:r>
            <a:endParaRPr lang="it-IT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75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56A8B-6883-4910-87C5-425CB25A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554" y="198441"/>
            <a:ext cx="1973458" cy="1218184"/>
          </a:xfrm>
          <a:prstGeom prst="rect">
            <a:avLst/>
          </a:prstGeom>
        </p:spPr>
      </p:pic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F8C1BCE9-AFCE-463E-9ACA-E4E370043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757727"/>
              </p:ext>
            </p:extLst>
          </p:nvPr>
        </p:nvGraphicFramePr>
        <p:xfrm>
          <a:off x="1587500" y="2859616"/>
          <a:ext cx="847090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5167">
                  <a:extLst>
                    <a:ext uri="{9D8B030D-6E8A-4147-A177-3AD203B41FA5}">
                      <a16:colId xmlns:a16="http://schemas.microsoft.com/office/drawing/2014/main" val="4032975492"/>
                    </a:ext>
                  </a:extLst>
                </a:gridCol>
                <a:gridCol w="2827867">
                  <a:extLst>
                    <a:ext uri="{9D8B030D-6E8A-4147-A177-3AD203B41FA5}">
                      <a16:colId xmlns:a16="http://schemas.microsoft.com/office/drawing/2014/main" val="1801922563"/>
                    </a:ext>
                  </a:extLst>
                </a:gridCol>
                <a:gridCol w="2827867">
                  <a:extLst>
                    <a:ext uri="{9D8B030D-6E8A-4147-A177-3AD203B41FA5}">
                      <a16:colId xmlns:a16="http://schemas.microsoft.com/office/drawing/2014/main" val="1632671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Data </a:t>
                      </a:r>
                      <a:r>
                        <a:rPr lang="it-IT" dirty="0" err="1"/>
                        <a:t>Taking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period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Int. </a:t>
                      </a:r>
                      <a:r>
                        <a:rPr lang="it-IT" dirty="0" err="1"/>
                        <a:t>Luminosity</a:t>
                      </a:r>
                      <a:r>
                        <a:rPr lang="it-IT" dirty="0"/>
                        <a:t> (pb-1)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689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KLOE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2000-2006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2500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38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DEAR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2003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802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FINUDA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2003-2007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1200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530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SIDDHARTA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2008-2009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631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KLOE-2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2012-2018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5000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074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SIDDHARTA-2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running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800 (goal)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283921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D57339-8F8D-4002-BB7E-81E1B0D46563}"/>
              </a:ext>
            </a:extLst>
          </p:cNvPr>
          <p:cNvSpPr txBox="1"/>
          <p:nvPr/>
        </p:nvSpPr>
        <p:spPr>
          <a:xfrm>
            <a:off x="1085850" y="1228957"/>
            <a:ext cx="861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b="1" dirty="0"/>
              <a:t>DA</a:t>
            </a:r>
            <a:r>
              <a:rPr lang="it-IT" sz="2400" b="1" dirty="0">
                <a:latin typeface="Symbol" panose="05050102010706020507" pitchFamily="18" charset="2"/>
              </a:rPr>
              <a:t>F</a:t>
            </a:r>
            <a:r>
              <a:rPr lang="it-IT" sz="2400" b="1" dirty="0"/>
              <a:t>NE</a:t>
            </a:r>
            <a:r>
              <a:rPr lang="it-IT" sz="2400" dirty="0"/>
              <a:t> collider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entered</a:t>
            </a:r>
            <a:r>
              <a:rPr lang="it-IT" sz="2400" dirty="0"/>
              <a:t> </a:t>
            </a:r>
            <a:r>
              <a:rPr lang="it-IT" sz="2400" dirty="0" err="1"/>
              <a:t>into</a:t>
            </a:r>
            <a:r>
              <a:rPr lang="it-IT" sz="2400" dirty="0"/>
              <a:t> </a:t>
            </a:r>
            <a:r>
              <a:rPr lang="it-IT" sz="2400" dirty="0" err="1"/>
              <a:t>operations</a:t>
            </a:r>
            <a:r>
              <a:rPr lang="it-IT" sz="2400" dirty="0"/>
              <a:t> in </a:t>
            </a:r>
            <a:r>
              <a:rPr lang="it-IT" sz="2400" dirty="0" err="1"/>
              <a:t>year</a:t>
            </a:r>
            <a:r>
              <a:rPr lang="it-IT" sz="2400" dirty="0"/>
              <a:t> 2000, and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provided</a:t>
            </a:r>
            <a:r>
              <a:rPr lang="it-IT" sz="2400" dirty="0"/>
              <a:t> </a:t>
            </a:r>
            <a:r>
              <a:rPr lang="it-IT" sz="2400" dirty="0" err="1"/>
              <a:t>luminosity</a:t>
            </a:r>
            <a:r>
              <a:rPr lang="it-IT" sz="2400" dirty="0"/>
              <a:t> </a:t>
            </a:r>
            <a:r>
              <a:rPr lang="it-IT" sz="2400" dirty="0" err="1"/>
              <a:t>since</a:t>
            </a:r>
            <a:r>
              <a:rPr lang="it-IT" sz="2400" dirty="0"/>
              <a:t> </a:t>
            </a:r>
            <a:r>
              <a:rPr lang="it-IT" sz="2400" dirty="0" err="1"/>
              <a:t>then</a:t>
            </a:r>
            <a:r>
              <a:rPr lang="it-IT" sz="2400" dirty="0"/>
              <a:t> to 6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particle</a:t>
            </a:r>
            <a:r>
              <a:rPr lang="it-IT" sz="2400" dirty="0"/>
              <a:t> and </a:t>
            </a:r>
            <a:r>
              <a:rPr lang="it-IT" sz="2400" dirty="0" err="1"/>
              <a:t>nuclear</a:t>
            </a:r>
            <a:r>
              <a:rPr lang="it-IT" sz="2400" dirty="0"/>
              <a:t> </a:t>
            </a:r>
            <a:r>
              <a:rPr lang="it-IT" sz="2400" dirty="0" err="1"/>
              <a:t>physics</a:t>
            </a:r>
            <a:r>
              <a:rPr lang="it-IT" sz="2400" dirty="0"/>
              <a:t> </a:t>
            </a:r>
            <a:r>
              <a:rPr lang="it-IT" sz="2400" dirty="0" err="1"/>
              <a:t>experiments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ED5E98-284B-4132-92B7-9F0A376787A7}"/>
              </a:ext>
            </a:extLst>
          </p:cNvPr>
          <p:cNvSpPr txBox="1"/>
          <p:nvPr/>
        </p:nvSpPr>
        <p:spPr>
          <a:xfrm>
            <a:off x="1289050" y="457200"/>
            <a:ext cx="818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 DA</a:t>
            </a:r>
            <a:r>
              <a:rPr lang="it-IT" sz="2800" dirty="0">
                <a:latin typeface="Symbol" panose="05050102010706020507" pitchFamily="18" charset="2"/>
              </a:rPr>
              <a:t>F</a:t>
            </a:r>
            <a:r>
              <a:rPr lang="it-IT" sz="2800" dirty="0"/>
              <a:t>NE Collider Operations</a:t>
            </a:r>
          </a:p>
        </p:txBody>
      </p:sp>
      <p:sp>
        <p:nvSpPr>
          <p:cNvPr id="2" name="Parentesi graffa chiusa 1">
            <a:extLst>
              <a:ext uri="{FF2B5EF4-FFF2-40B4-BE49-F238E27FC236}">
                <a16:creationId xmlns:a16="http://schemas.microsoft.com/office/drawing/2014/main" id="{B36A6D2E-CB4E-78C2-B347-93FC606E555C}"/>
              </a:ext>
            </a:extLst>
          </p:cNvPr>
          <p:cNvSpPr/>
          <p:nvPr/>
        </p:nvSpPr>
        <p:spPr>
          <a:xfrm>
            <a:off x="10185991" y="4396563"/>
            <a:ext cx="186069" cy="893135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A3D6A8-F509-6532-9DFD-35B9D8B73C54}"/>
              </a:ext>
            </a:extLst>
          </p:cNvPr>
          <p:cNvSpPr txBox="1"/>
          <p:nvPr/>
        </p:nvSpPr>
        <p:spPr>
          <a:xfrm>
            <a:off x="10446488" y="4529469"/>
            <a:ext cx="174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After </a:t>
            </a:r>
            <a:r>
              <a:rPr lang="it-IT" dirty="0" err="1">
                <a:solidFill>
                  <a:srgbClr val="FF0000"/>
                </a:solidFill>
              </a:rPr>
              <a:t>Crab-waist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insertion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5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56A8B-6883-4910-87C5-425CB25A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104" y="147641"/>
            <a:ext cx="1973458" cy="1218184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3322BEA5-4679-49E5-8FDD-D42FF762CEE9}"/>
              </a:ext>
            </a:extLst>
          </p:cNvPr>
          <p:cNvGrpSpPr/>
          <p:nvPr/>
        </p:nvGrpSpPr>
        <p:grpSpPr>
          <a:xfrm>
            <a:off x="268538" y="934417"/>
            <a:ext cx="7496457" cy="5361091"/>
            <a:chOff x="784001" y="833963"/>
            <a:chExt cx="7657270" cy="547609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7CC589C-7465-4A09-89CF-5583A1F2BF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" r="3271"/>
            <a:stretch/>
          </p:blipFill>
          <p:spPr bwMode="auto">
            <a:xfrm>
              <a:off x="784001" y="833963"/>
              <a:ext cx="7657270" cy="547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FE0C41E1-F06A-47B2-BBC0-C55277B94438}"/>
                </a:ext>
              </a:extLst>
            </p:cNvPr>
            <p:cNvSpPr/>
            <p:nvPr/>
          </p:nvSpPr>
          <p:spPr>
            <a:xfrm>
              <a:off x="6502400" y="5867400"/>
              <a:ext cx="1938871" cy="442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87B3C453-956E-4AF7-9A56-CF6585426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"/>
          <a:stretch/>
        </p:blipFill>
        <p:spPr bwMode="auto">
          <a:xfrm>
            <a:off x="8590379" y="1570565"/>
            <a:ext cx="276186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2421DB08-9F1D-40D3-8440-730529578C1B}"/>
              </a:ext>
            </a:extLst>
          </p:cNvPr>
          <p:cNvSpPr/>
          <p:nvPr/>
        </p:nvSpPr>
        <p:spPr>
          <a:xfrm>
            <a:off x="4114259" y="1066800"/>
            <a:ext cx="1080041" cy="108004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2566B2DC-9A76-4F32-ABB6-F0BFEF5E2E18}"/>
              </a:ext>
            </a:extLst>
          </p:cNvPr>
          <p:cNvSpPr/>
          <p:nvPr/>
        </p:nvSpPr>
        <p:spPr>
          <a:xfrm>
            <a:off x="8019917" y="1137824"/>
            <a:ext cx="3962746" cy="356882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027891B-5E28-44CF-973A-00BF99E8E56B}"/>
              </a:ext>
            </a:extLst>
          </p:cNvPr>
          <p:cNvGrpSpPr/>
          <p:nvPr/>
        </p:nvGrpSpPr>
        <p:grpSpPr>
          <a:xfrm>
            <a:off x="3870663" y="642997"/>
            <a:ext cx="5181241" cy="1627025"/>
            <a:chOff x="3870663" y="757297"/>
            <a:chExt cx="5181241" cy="1627025"/>
          </a:xfrm>
        </p:grpSpPr>
        <p:sp>
          <p:nvSpPr>
            <p:cNvPr id="12" name="Arco 11">
              <a:extLst>
                <a:ext uri="{FF2B5EF4-FFF2-40B4-BE49-F238E27FC236}">
                  <a16:creationId xmlns:a16="http://schemas.microsoft.com/office/drawing/2014/main" id="{9FB47375-15DF-4A95-8095-082BF45FFF3A}"/>
                </a:ext>
              </a:extLst>
            </p:cNvPr>
            <p:cNvSpPr/>
            <p:nvPr/>
          </p:nvSpPr>
          <p:spPr>
            <a:xfrm>
              <a:off x="3870663" y="757297"/>
              <a:ext cx="5181241" cy="1627025"/>
            </a:xfrm>
            <a:prstGeom prst="arc">
              <a:avLst>
                <a:gd name="adj1" fmla="val 16322126"/>
                <a:gd name="adj2" fmla="val 21369219"/>
              </a:avLst>
            </a:prstGeom>
            <a:ln w="381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o 12">
              <a:extLst>
                <a:ext uri="{FF2B5EF4-FFF2-40B4-BE49-F238E27FC236}">
                  <a16:creationId xmlns:a16="http://schemas.microsoft.com/office/drawing/2014/main" id="{3BC77DDC-C62D-4BD1-B391-1F49F6527249}"/>
                </a:ext>
              </a:extLst>
            </p:cNvPr>
            <p:cNvSpPr/>
            <p:nvPr/>
          </p:nvSpPr>
          <p:spPr>
            <a:xfrm flipH="1">
              <a:off x="4873841" y="757297"/>
              <a:ext cx="3595456" cy="1142524"/>
            </a:xfrm>
            <a:prstGeom prst="arc">
              <a:avLst>
                <a:gd name="adj1" fmla="val 16322126"/>
                <a:gd name="adj2" fmla="val 21369219"/>
              </a:avLst>
            </a:prstGeom>
            <a:ln w="3810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C463BF2-4484-4BF3-BA92-50052D5FDE5B}"/>
              </a:ext>
            </a:extLst>
          </p:cNvPr>
          <p:cNvSpPr txBox="1"/>
          <p:nvPr/>
        </p:nvSpPr>
        <p:spPr>
          <a:xfrm>
            <a:off x="8620209" y="4783220"/>
            <a:ext cx="308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i="1" dirty="0">
                <a:solidFill>
                  <a:srgbClr val="FF0000"/>
                </a:solidFill>
              </a:rPr>
              <a:t>BTF #1/2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D7AA3CF-27FF-4DD1-A92E-E4C9F0B1E3C6}"/>
              </a:ext>
            </a:extLst>
          </p:cNvPr>
          <p:cNvSpPr txBox="1"/>
          <p:nvPr/>
        </p:nvSpPr>
        <p:spPr>
          <a:xfrm>
            <a:off x="298450" y="139700"/>
            <a:ext cx="818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The DA</a:t>
            </a:r>
            <a:r>
              <a:rPr lang="it-IT" sz="2800" dirty="0">
                <a:latin typeface="Symbol" panose="05050102010706020507" pitchFamily="18" charset="2"/>
              </a:rPr>
              <a:t>F</a:t>
            </a:r>
            <a:r>
              <a:rPr lang="it-IT" sz="2800" dirty="0"/>
              <a:t>NE </a:t>
            </a:r>
            <a:r>
              <a:rPr lang="it-IT" sz="2800" dirty="0" err="1"/>
              <a:t>Complex</a:t>
            </a:r>
            <a:endParaRPr lang="it-IT" sz="28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073BAD-0FB5-42BE-A4A2-A3EDDA8AE004}"/>
              </a:ext>
            </a:extLst>
          </p:cNvPr>
          <p:cNvSpPr txBox="1"/>
          <p:nvPr/>
        </p:nvSpPr>
        <p:spPr>
          <a:xfrm>
            <a:off x="4845050" y="5822950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L</a:t>
            </a:r>
            <a:r>
              <a:rPr lang="it-IT" baseline="-25000" dirty="0" err="1">
                <a:solidFill>
                  <a:srgbClr val="FF0000"/>
                </a:solidFill>
              </a:rPr>
              <a:t>peak</a:t>
            </a:r>
            <a:r>
              <a:rPr lang="it-IT" dirty="0">
                <a:solidFill>
                  <a:srgbClr val="FF0000"/>
                </a:solidFill>
              </a:rPr>
              <a:t> = 4x10</a:t>
            </a:r>
            <a:r>
              <a:rPr lang="it-IT" baseline="30000" dirty="0">
                <a:solidFill>
                  <a:srgbClr val="FF0000"/>
                </a:solidFill>
              </a:rPr>
              <a:t>32</a:t>
            </a:r>
            <a:r>
              <a:rPr lang="it-IT" dirty="0">
                <a:solidFill>
                  <a:srgbClr val="FF0000"/>
                </a:solidFill>
              </a:rPr>
              <a:t> cm</a:t>
            </a:r>
            <a:r>
              <a:rPr lang="it-IT" baseline="30000" dirty="0">
                <a:solidFill>
                  <a:srgbClr val="FF0000"/>
                </a:solidFill>
              </a:rPr>
              <a:t>-2</a:t>
            </a:r>
            <a:r>
              <a:rPr lang="it-IT" dirty="0">
                <a:solidFill>
                  <a:srgbClr val="FF0000"/>
                </a:solidFill>
              </a:rPr>
              <a:t>s</a:t>
            </a:r>
            <a:r>
              <a:rPr lang="it-IT" baseline="30000" dirty="0">
                <a:solidFill>
                  <a:srgbClr val="FF0000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8748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56A8B-6883-4910-87C5-425CB25A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5154" y="52495"/>
            <a:ext cx="1849846" cy="114188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A04316C-31E5-41B8-B6DB-D02D5CABB6FF}"/>
              </a:ext>
            </a:extLst>
          </p:cNvPr>
          <p:cNvSpPr/>
          <p:nvPr/>
        </p:nvSpPr>
        <p:spPr>
          <a:xfrm>
            <a:off x="4184273" y="426144"/>
            <a:ext cx="284654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Beam Test Facility </a:t>
            </a:r>
            <a:endParaRPr lang="en-GB" sz="2800" dirty="0"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6FBFBA5-7A59-4E53-8B91-F08BC12B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" y="1179011"/>
            <a:ext cx="91440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ED10369-C1BC-49F6-A6A1-575359C7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110" y="4580605"/>
            <a:ext cx="6185012" cy="149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761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4341C0-0208-800A-A35F-A71A0CA34012}"/>
              </a:ext>
            </a:extLst>
          </p:cNvPr>
          <p:cNvSpPr txBox="1"/>
          <p:nvPr/>
        </p:nvSpPr>
        <p:spPr>
          <a:xfrm>
            <a:off x="1289050" y="159206"/>
            <a:ext cx="818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 </a:t>
            </a:r>
            <a:r>
              <a:rPr lang="it-IT" sz="2800" dirty="0" err="1"/>
              <a:t>What</a:t>
            </a:r>
            <a:r>
              <a:rPr lang="it-IT" sz="2800" dirty="0"/>
              <a:t> future for DA</a:t>
            </a:r>
            <a:r>
              <a:rPr lang="it-IT" sz="2800" dirty="0">
                <a:latin typeface="Symbol" panose="05050102010706020507" pitchFamily="18" charset="2"/>
              </a:rPr>
              <a:t>F</a:t>
            </a:r>
            <a:r>
              <a:rPr lang="it-IT" sz="2800" dirty="0"/>
              <a:t>NE?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5208C9-BA5A-04DA-EB4D-297C3DFE42C5}"/>
              </a:ext>
            </a:extLst>
          </p:cNvPr>
          <p:cNvSpPr txBox="1"/>
          <p:nvPr/>
        </p:nvSpPr>
        <p:spPr>
          <a:xfrm>
            <a:off x="358988" y="951645"/>
            <a:ext cx="957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previously</a:t>
            </a:r>
            <a:r>
              <a:rPr lang="it-IT" sz="2400" dirty="0"/>
              <a:t> </a:t>
            </a:r>
            <a:r>
              <a:rPr lang="it-IT" sz="2400" dirty="0" err="1"/>
              <a:t>stated</a:t>
            </a:r>
            <a:r>
              <a:rPr lang="it-IT" sz="2400" dirty="0"/>
              <a:t>, the DA</a:t>
            </a:r>
            <a:r>
              <a:rPr lang="it-IT" sz="2400" dirty="0">
                <a:latin typeface="Symbol" panose="05050102010706020507" pitchFamily="18" charset="2"/>
              </a:rPr>
              <a:t>F</a:t>
            </a:r>
            <a:r>
              <a:rPr lang="it-IT" sz="2400" dirty="0"/>
              <a:t>NE </a:t>
            </a:r>
            <a:r>
              <a:rPr lang="it-IT" sz="2400" dirty="0" err="1"/>
              <a:t>complex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more </a:t>
            </a:r>
            <a:r>
              <a:rPr lang="it-IT" sz="2400" dirty="0" err="1"/>
              <a:t>than</a:t>
            </a:r>
            <a:r>
              <a:rPr lang="it-IT" sz="2400" dirty="0"/>
              <a:t> 20 </a:t>
            </a:r>
            <a:r>
              <a:rPr lang="it-IT" sz="2400" dirty="0" err="1"/>
              <a:t>years</a:t>
            </a:r>
            <a:r>
              <a:rPr lang="it-IT" sz="2400" dirty="0"/>
              <a:t> </a:t>
            </a:r>
            <a:r>
              <a:rPr lang="it-IT" sz="2400" dirty="0" err="1"/>
              <a:t>old</a:t>
            </a:r>
            <a:r>
              <a:rPr lang="it-IT" sz="2400" dirty="0"/>
              <a:t>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64449FF-02EE-6063-8B12-FF431C70F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554" y="198441"/>
            <a:ext cx="1973458" cy="121818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E457A6D-4556-C382-4F4A-D5B873B9CADF}"/>
              </a:ext>
            </a:extLst>
          </p:cNvPr>
          <p:cNvSpPr txBox="1"/>
          <p:nvPr/>
        </p:nvSpPr>
        <p:spPr>
          <a:xfrm>
            <a:off x="346584" y="1726050"/>
            <a:ext cx="11248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want</a:t>
            </a:r>
            <a:r>
              <a:rPr lang="it-IT" sz="2400" dirty="0"/>
              <a:t> to </a:t>
            </a:r>
            <a:r>
              <a:rPr lang="it-IT" sz="2400" dirty="0" err="1"/>
              <a:t>extend</a:t>
            </a:r>
            <a:r>
              <a:rPr lang="it-IT" sz="2400" dirty="0"/>
              <a:t> the collider </a:t>
            </a:r>
            <a:r>
              <a:rPr lang="it-IT" sz="2400" dirty="0" err="1"/>
              <a:t>operation</a:t>
            </a:r>
            <a:r>
              <a:rPr lang="it-IT" sz="2400" dirty="0"/>
              <a:t>  </a:t>
            </a:r>
            <a:r>
              <a:rPr lang="it-IT" sz="2400" dirty="0" err="1"/>
              <a:t>beyond</a:t>
            </a:r>
            <a:r>
              <a:rPr lang="it-IT" sz="2400" dirty="0"/>
              <a:t> the </a:t>
            </a:r>
            <a:r>
              <a:rPr lang="it-IT" sz="2400" dirty="0" err="1"/>
              <a:t>completion</a:t>
            </a:r>
            <a:r>
              <a:rPr lang="it-IT" sz="2400" dirty="0"/>
              <a:t> of the SIDDHARTA-2 </a:t>
            </a:r>
            <a:r>
              <a:rPr lang="it-IT" sz="2400" dirty="0" err="1"/>
              <a:t>run</a:t>
            </a:r>
            <a:r>
              <a:rPr lang="it-IT" sz="2400" dirty="0"/>
              <a:t> (2023-24), </a:t>
            </a:r>
            <a:r>
              <a:rPr lang="it-IT" sz="2400" dirty="0" err="1"/>
              <a:t>important</a:t>
            </a:r>
            <a:r>
              <a:rPr lang="it-IT" sz="2400" dirty="0"/>
              <a:t> hardware </a:t>
            </a:r>
            <a:r>
              <a:rPr lang="it-IT" sz="2400" dirty="0" err="1"/>
              <a:t>consolidation</a:t>
            </a:r>
            <a:r>
              <a:rPr lang="it-IT" sz="2400" dirty="0"/>
              <a:t> works must be </a:t>
            </a:r>
            <a:r>
              <a:rPr lang="it-IT" sz="2400" dirty="0" err="1"/>
              <a:t>programmed</a:t>
            </a:r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895FAF-FE2E-B6B7-4BED-FB355A84344E}"/>
              </a:ext>
            </a:extLst>
          </p:cNvPr>
          <p:cNvSpPr txBox="1"/>
          <p:nvPr/>
        </p:nvSpPr>
        <p:spPr>
          <a:xfrm>
            <a:off x="451139" y="2941709"/>
            <a:ext cx="11248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 first estimate of the </a:t>
            </a:r>
            <a:r>
              <a:rPr lang="it-IT" sz="2400" dirty="0" err="1"/>
              <a:t>budgetary</a:t>
            </a:r>
            <a:r>
              <a:rPr lang="it-IT" sz="2400" dirty="0"/>
              <a:t> cost for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opertions</a:t>
            </a:r>
            <a:r>
              <a:rPr lang="it-IT" sz="2400" dirty="0"/>
              <a:t> </a:t>
            </a:r>
            <a:r>
              <a:rPr lang="it-IT" sz="2400" dirty="0" err="1"/>
              <a:t>amounts</a:t>
            </a:r>
            <a:r>
              <a:rPr lang="it-IT" sz="2400" dirty="0"/>
              <a:t> to </a:t>
            </a:r>
            <a:r>
              <a:rPr lang="it-IT" sz="2400" dirty="0">
                <a:sym typeface="Symbol" panose="05050102010706020507" pitchFamily="18" charset="2"/>
              </a:rPr>
              <a:t></a:t>
            </a:r>
            <a:r>
              <a:rPr lang="it-IT" sz="2400" b="1" dirty="0">
                <a:sym typeface="Symbol" panose="05050102010706020507" pitchFamily="18" charset="2"/>
              </a:rPr>
              <a:t>5</a:t>
            </a:r>
            <a:r>
              <a:rPr lang="it-IT" sz="2400" dirty="0">
                <a:sym typeface="Symbol" panose="05050102010706020507" pitchFamily="18" charset="2"/>
              </a:rPr>
              <a:t> </a:t>
            </a:r>
            <a:r>
              <a:rPr lang="it-IT" sz="2400" b="1" dirty="0">
                <a:sym typeface="Symbol" panose="05050102010706020507" pitchFamily="18" charset="2"/>
              </a:rPr>
              <a:t>M€</a:t>
            </a:r>
            <a:r>
              <a:rPr lang="it-IT" sz="2400" dirty="0">
                <a:sym typeface="Symbol" panose="05050102010706020507" pitchFamily="18" charset="2"/>
              </a:rPr>
              <a:t> for the </a:t>
            </a:r>
            <a:r>
              <a:rPr lang="it-IT" sz="2400" dirty="0" err="1">
                <a:sym typeface="Symbol" panose="05050102010706020507" pitchFamily="18" charset="2"/>
              </a:rPr>
              <a:t>main</a:t>
            </a:r>
            <a:r>
              <a:rPr lang="it-IT" sz="2400" dirty="0">
                <a:sym typeface="Symbol" panose="05050102010706020507" pitchFamily="18" charset="2"/>
              </a:rPr>
              <a:t> rings and </a:t>
            </a:r>
            <a:r>
              <a:rPr lang="it-IT" sz="2400" b="1" dirty="0">
                <a:sym typeface="Symbol" panose="05050102010706020507" pitchFamily="18" charset="2"/>
              </a:rPr>
              <a:t>3</a:t>
            </a:r>
            <a:r>
              <a:rPr lang="it-IT" sz="2400" dirty="0">
                <a:sym typeface="Symbol" panose="05050102010706020507" pitchFamily="18" charset="2"/>
              </a:rPr>
              <a:t> </a:t>
            </a:r>
            <a:r>
              <a:rPr lang="it-IT" sz="2400" b="1" dirty="0">
                <a:sym typeface="Symbol" panose="05050102010706020507" pitchFamily="18" charset="2"/>
              </a:rPr>
              <a:t>M€</a:t>
            </a:r>
            <a:r>
              <a:rPr lang="it-IT" sz="2400" dirty="0">
                <a:sym typeface="Symbol" panose="05050102010706020507" pitchFamily="18" charset="2"/>
              </a:rPr>
              <a:t> for the LINAC+BTF (</a:t>
            </a:r>
            <a:r>
              <a:rPr lang="it-IT" sz="2400" dirty="0" err="1">
                <a:sym typeface="Symbol" panose="05050102010706020507" pitchFamily="18" charset="2"/>
              </a:rPr>
              <a:t>most</a:t>
            </a:r>
            <a:r>
              <a:rPr lang="it-IT" sz="2400" dirty="0">
                <a:sym typeface="Symbol" panose="05050102010706020507" pitchFamily="18" charset="2"/>
              </a:rPr>
              <a:t> </a:t>
            </a:r>
            <a:r>
              <a:rPr lang="it-IT" sz="2400" dirty="0" err="1">
                <a:sym typeface="Symbol" panose="05050102010706020507" pitchFamily="18" charset="2"/>
              </a:rPr>
              <a:t>likely</a:t>
            </a:r>
            <a:r>
              <a:rPr lang="it-IT" sz="2400" dirty="0">
                <a:sym typeface="Symbol" panose="05050102010706020507" pitchFamily="18" charset="2"/>
              </a:rPr>
              <a:t> due in </a:t>
            </a:r>
            <a:r>
              <a:rPr lang="it-IT" sz="2400" dirty="0" err="1">
                <a:sym typeface="Symbol" panose="05050102010706020507" pitchFamily="18" charset="2"/>
              </a:rPr>
              <a:t>any</a:t>
            </a:r>
            <a:r>
              <a:rPr lang="it-IT" sz="2400" dirty="0">
                <a:sym typeface="Symbol" panose="05050102010706020507" pitchFamily="18" charset="2"/>
              </a:rPr>
              <a:t> case). 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56441F2-BAAF-71CA-1F7F-582E3E9A31F1}"/>
              </a:ext>
            </a:extLst>
          </p:cNvPr>
          <p:cNvSpPr txBox="1"/>
          <p:nvPr/>
        </p:nvSpPr>
        <p:spPr>
          <a:xfrm>
            <a:off x="454682" y="4130785"/>
            <a:ext cx="11248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Besides</a:t>
            </a:r>
            <a:r>
              <a:rPr lang="it-IT" sz="2400" dirty="0"/>
              <a:t> the cost, the impact on </a:t>
            </a:r>
            <a:r>
              <a:rPr lang="it-IT" sz="2400" dirty="0" err="1"/>
              <a:t>manpower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relevant</a:t>
            </a:r>
            <a:r>
              <a:rPr lang="it-IT" sz="2400" dirty="0"/>
              <a:t> and </a:t>
            </a:r>
            <a:r>
              <a:rPr lang="it-IT" sz="2400" dirty="0" err="1"/>
              <a:t>worrying</a:t>
            </a:r>
            <a:r>
              <a:rPr lang="it-IT" sz="2400" dirty="0"/>
              <a:t>. </a:t>
            </a:r>
            <a:r>
              <a:rPr lang="it-IT" sz="2400" dirty="0" err="1"/>
              <a:t>We</a:t>
            </a:r>
            <a:r>
              <a:rPr lang="it-IT" sz="2400" dirty="0"/>
              <a:t> are </a:t>
            </a:r>
            <a:r>
              <a:rPr lang="it-IT" sz="2400" dirty="0" err="1"/>
              <a:t>talking</a:t>
            </a:r>
            <a:r>
              <a:rPr lang="it-IT" sz="2400" dirty="0"/>
              <a:t>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r>
              <a:rPr lang="it-IT" sz="2400" b="1" dirty="0"/>
              <a:t>12-24 </a:t>
            </a:r>
            <a:r>
              <a:rPr lang="it-IT" sz="2400" b="1" dirty="0" err="1"/>
              <a:t>months</a:t>
            </a:r>
            <a:r>
              <a:rPr lang="it-IT" sz="2400" b="1" dirty="0"/>
              <a:t> </a:t>
            </a:r>
            <a:r>
              <a:rPr lang="it-IT" sz="2400" dirty="0"/>
              <a:t>of work, </a:t>
            </a:r>
            <a:r>
              <a:rPr lang="it-IT" sz="2400" dirty="0" err="1"/>
              <a:t>involving</a:t>
            </a:r>
            <a:r>
              <a:rPr lang="it-IT" sz="2400" dirty="0"/>
              <a:t> a </a:t>
            </a:r>
            <a:r>
              <a:rPr lang="it-IT" sz="2400" dirty="0" err="1"/>
              <a:t>relevant</a:t>
            </a:r>
            <a:r>
              <a:rPr lang="it-IT" sz="2400" dirty="0"/>
              <a:t> part of the </a:t>
            </a:r>
            <a:r>
              <a:rPr lang="it-IT" sz="2400" dirty="0" err="1"/>
              <a:t>available</a:t>
            </a:r>
            <a:r>
              <a:rPr lang="it-IT" sz="2400" dirty="0"/>
              <a:t> technical staff of the AD and TD.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conflicts</a:t>
            </a:r>
            <a:r>
              <a:rPr lang="it-IT" sz="2400" dirty="0"/>
              <a:t> with the </a:t>
            </a:r>
            <a:r>
              <a:rPr lang="it-IT" sz="2400" dirty="0" err="1"/>
              <a:t>preparation</a:t>
            </a:r>
            <a:r>
              <a:rPr lang="it-IT" sz="2400" dirty="0"/>
              <a:t>/</a:t>
            </a:r>
            <a:r>
              <a:rPr lang="it-IT" sz="2400" dirty="0" err="1"/>
              <a:t>installation</a:t>
            </a:r>
            <a:r>
              <a:rPr lang="it-IT" sz="2400" dirty="0"/>
              <a:t> work of the </a:t>
            </a:r>
            <a:r>
              <a:rPr lang="it-IT" sz="2400" dirty="0" err="1"/>
              <a:t>currently</a:t>
            </a:r>
            <a:r>
              <a:rPr lang="it-IT" sz="2400" dirty="0"/>
              <a:t> </a:t>
            </a:r>
            <a:r>
              <a:rPr lang="it-IT" sz="2400" dirty="0" err="1"/>
              <a:t>leading</a:t>
            </a:r>
            <a:r>
              <a:rPr lang="it-IT" sz="2400" dirty="0"/>
              <a:t> </a:t>
            </a:r>
            <a:r>
              <a:rPr lang="it-IT" sz="2400" dirty="0" err="1"/>
              <a:t>construction</a:t>
            </a:r>
            <a:r>
              <a:rPr lang="it-IT" sz="2400" dirty="0"/>
              <a:t>  project: </a:t>
            </a:r>
            <a:r>
              <a:rPr lang="it-IT" sz="2400" dirty="0" err="1"/>
              <a:t>EuPRAXIA</a:t>
            </a:r>
            <a:r>
              <a:rPr lang="it-IT" sz="2400" dirty="0"/>
              <a:t> (</a:t>
            </a:r>
            <a:r>
              <a:rPr lang="it-IT" sz="2400" dirty="0" err="1"/>
              <a:t>see</a:t>
            </a:r>
            <a:r>
              <a:rPr lang="it-IT" sz="2400" dirty="0"/>
              <a:t> </a:t>
            </a:r>
            <a:r>
              <a:rPr lang="it-IT" sz="2400" dirty="0" err="1"/>
              <a:t>later</a:t>
            </a:r>
            <a:r>
              <a:rPr lang="it-IT" sz="2400" dirty="0"/>
              <a:t> on)  </a:t>
            </a:r>
          </a:p>
        </p:txBody>
      </p:sp>
    </p:spTree>
    <p:extLst>
      <p:ext uri="{BB962C8B-B14F-4D97-AF65-F5344CB8AC3E}">
        <p14:creationId xmlns:p14="http://schemas.microsoft.com/office/powerpoint/2010/main" val="1092754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56A8B-6883-4910-87C5-425CB25A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554" y="198441"/>
            <a:ext cx="1973458" cy="121818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15CDB6-CF9D-466D-BABF-EFAD27A9CA14}"/>
              </a:ext>
            </a:extLst>
          </p:cNvPr>
          <p:cNvSpPr txBox="1"/>
          <p:nvPr/>
        </p:nvSpPr>
        <p:spPr>
          <a:xfrm>
            <a:off x="1022351" y="760260"/>
            <a:ext cx="8089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 2005 the facility </a:t>
            </a:r>
            <a:r>
              <a:rPr lang="it-IT" sz="2400" b="1" dirty="0"/>
              <a:t>SPARC_LAB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put </a:t>
            </a:r>
            <a:r>
              <a:rPr lang="it-IT" sz="2400" dirty="0" err="1"/>
              <a:t>into</a:t>
            </a:r>
            <a:r>
              <a:rPr lang="it-IT" sz="2400" dirty="0"/>
              <a:t> </a:t>
            </a:r>
            <a:r>
              <a:rPr lang="it-IT" sz="2400" dirty="0" err="1"/>
              <a:t>operation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 test and training facility for </a:t>
            </a:r>
            <a:r>
              <a:rPr lang="it-IT" sz="2400" dirty="0" err="1"/>
              <a:t>advanced</a:t>
            </a:r>
            <a:r>
              <a:rPr lang="it-IT" sz="2400" dirty="0"/>
              <a:t> </a:t>
            </a:r>
            <a:r>
              <a:rPr lang="it-IT" sz="2400" dirty="0" err="1"/>
              <a:t>accelerator</a:t>
            </a:r>
            <a:r>
              <a:rPr lang="it-IT" sz="2400" dirty="0"/>
              <a:t> </a:t>
            </a:r>
            <a:r>
              <a:rPr lang="it-IT" sz="2400" dirty="0" err="1"/>
              <a:t>developments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D3BD51-2A62-416A-AFAE-944ABAB1F740}"/>
              </a:ext>
            </a:extLst>
          </p:cNvPr>
          <p:cNvSpPr txBox="1"/>
          <p:nvPr/>
        </p:nvSpPr>
        <p:spPr>
          <a:xfrm>
            <a:off x="754583" y="1762357"/>
            <a:ext cx="5595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consists</a:t>
            </a:r>
            <a:r>
              <a:rPr lang="it-IT" sz="2400" dirty="0"/>
              <a:t> of a high-</a:t>
            </a:r>
            <a:r>
              <a:rPr lang="it-IT" sz="2400" dirty="0" err="1"/>
              <a:t>brightness</a:t>
            </a:r>
            <a:r>
              <a:rPr lang="it-IT" sz="2400" dirty="0"/>
              <a:t> RF </a:t>
            </a:r>
            <a:r>
              <a:rPr lang="it-IT" sz="2400" dirty="0" err="1"/>
              <a:t>photoinjector</a:t>
            </a:r>
            <a:r>
              <a:rPr lang="it-IT" sz="2400" dirty="0"/>
              <a:t>, </a:t>
            </a:r>
            <a:r>
              <a:rPr lang="it-IT" sz="2400" b="1" dirty="0"/>
              <a:t>SPARC</a:t>
            </a:r>
            <a:r>
              <a:rPr lang="it-IT" sz="2400" dirty="0"/>
              <a:t>, and a multi-</a:t>
            </a:r>
            <a:r>
              <a:rPr lang="it-IT" sz="2400" dirty="0" err="1"/>
              <a:t>hundred</a:t>
            </a:r>
            <a:r>
              <a:rPr lang="it-IT" sz="2400" dirty="0"/>
              <a:t> </a:t>
            </a:r>
            <a:r>
              <a:rPr lang="it-IT" sz="2400" dirty="0" err="1"/>
              <a:t>terawatt</a:t>
            </a:r>
            <a:r>
              <a:rPr lang="it-IT" sz="2400" dirty="0"/>
              <a:t> laser, </a:t>
            </a:r>
            <a:r>
              <a:rPr lang="it-IT" sz="2400" b="1" dirty="0"/>
              <a:t>FLAME</a:t>
            </a:r>
            <a:r>
              <a:rPr lang="it-IT" sz="2400" dirty="0"/>
              <a:t>, and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initially</a:t>
            </a:r>
            <a:r>
              <a:rPr lang="it-IT" sz="2400" dirty="0"/>
              <a:t> </a:t>
            </a:r>
            <a:r>
              <a:rPr lang="it-IT" sz="2400" dirty="0" err="1"/>
              <a:t>focussed</a:t>
            </a:r>
            <a:r>
              <a:rPr lang="it-IT" sz="2400" dirty="0"/>
              <a:t> on </a:t>
            </a:r>
            <a:r>
              <a:rPr lang="it-IT" sz="2400" dirty="0" err="1"/>
              <a:t>performing</a:t>
            </a:r>
            <a:r>
              <a:rPr lang="it-IT" sz="2400" dirty="0"/>
              <a:t> FEL </a:t>
            </a:r>
            <a:r>
              <a:rPr lang="it-IT" sz="2400" dirty="0" err="1"/>
              <a:t>experiments</a:t>
            </a:r>
            <a:r>
              <a:rPr lang="it-IT" sz="2400" dirty="0"/>
              <a:t> and in general on the production of new </a:t>
            </a:r>
            <a:r>
              <a:rPr lang="it-IT" sz="2400" dirty="0" err="1"/>
              <a:t>radiation</a:t>
            </a:r>
            <a:r>
              <a:rPr lang="it-IT" sz="2400" dirty="0"/>
              <a:t> sources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423D88-CC5B-4310-AD86-109A910AF3FE}"/>
              </a:ext>
            </a:extLst>
          </p:cNvPr>
          <p:cNvSpPr txBox="1"/>
          <p:nvPr/>
        </p:nvSpPr>
        <p:spPr>
          <a:xfrm>
            <a:off x="754583" y="4308707"/>
            <a:ext cx="5017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 </a:t>
            </a:r>
            <a:r>
              <a:rPr lang="it-IT" sz="2400" dirty="0" err="1"/>
              <a:t>recent</a:t>
            </a:r>
            <a:r>
              <a:rPr lang="it-IT" sz="2400" dirty="0"/>
              <a:t> </a:t>
            </a:r>
            <a:r>
              <a:rPr lang="it-IT" sz="2400" dirty="0" err="1"/>
              <a:t>years</a:t>
            </a:r>
            <a:r>
              <a:rPr lang="it-IT" sz="2400" dirty="0"/>
              <a:t> a </a:t>
            </a:r>
            <a:r>
              <a:rPr lang="it-IT" sz="2400" dirty="0" err="1"/>
              <a:t>dedicated</a:t>
            </a:r>
            <a:r>
              <a:rPr lang="it-IT" sz="2400" dirty="0"/>
              <a:t> </a:t>
            </a:r>
            <a:r>
              <a:rPr lang="it-IT" sz="2400" dirty="0" err="1"/>
              <a:t>effort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put on the </a:t>
            </a:r>
            <a:r>
              <a:rPr lang="it-IT" sz="2400" dirty="0" err="1"/>
              <a:t>research</a:t>
            </a:r>
            <a:r>
              <a:rPr lang="it-IT" sz="2400" dirty="0"/>
              <a:t> on </a:t>
            </a:r>
            <a:r>
              <a:rPr lang="it-IT" sz="2400" dirty="0" err="1"/>
              <a:t>very</a:t>
            </a:r>
            <a:r>
              <a:rPr lang="it-IT" sz="2400" dirty="0"/>
              <a:t> high </a:t>
            </a:r>
            <a:r>
              <a:rPr lang="it-IT" sz="2400" dirty="0" err="1"/>
              <a:t>acceleration</a:t>
            </a:r>
            <a:r>
              <a:rPr lang="it-IT" sz="2400" dirty="0"/>
              <a:t> </a:t>
            </a:r>
            <a:r>
              <a:rPr lang="it-IT" sz="2400" dirty="0" err="1"/>
              <a:t>gradients</a:t>
            </a:r>
            <a:r>
              <a:rPr lang="it-IT" sz="2400" dirty="0"/>
              <a:t> with the </a:t>
            </a:r>
            <a:r>
              <a:rPr lang="it-IT" sz="2400" b="1" dirty="0"/>
              <a:t>plasma </a:t>
            </a:r>
            <a:r>
              <a:rPr lang="it-IT" sz="2400" b="1" dirty="0" err="1"/>
              <a:t>wake</a:t>
            </a:r>
            <a:r>
              <a:rPr lang="it-IT" sz="2400" b="1" dirty="0"/>
              <a:t> field </a:t>
            </a:r>
            <a:r>
              <a:rPr lang="it-IT" sz="2400" dirty="0"/>
              <a:t>technique</a:t>
            </a:r>
          </a:p>
        </p:txBody>
      </p:sp>
      <p:pic>
        <p:nvPicPr>
          <p:cNvPr id="9" name="Picture 2" descr="INFN003">
            <a:extLst>
              <a:ext uri="{FF2B5EF4-FFF2-40B4-BE49-F238E27FC236}">
                <a16:creationId xmlns:a16="http://schemas.microsoft.com/office/drawing/2014/main" id="{911668F0-D243-4898-8C42-7C0437AF3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803400"/>
            <a:ext cx="3798201" cy="253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C601227-A2C2-4312-92A5-F815105A0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00" y="4072784"/>
            <a:ext cx="3144318" cy="191606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AD32E8E-6F38-4930-869F-D82D4D1FD720}"/>
              </a:ext>
            </a:extLst>
          </p:cNvPr>
          <p:cNvSpPr txBox="1"/>
          <p:nvPr/>
        </p:nvSpPr>
        <p:spPr>
          <a:xfrm>
            <a:off x="5582270" y="4737100"/>
            <a:ext cx="2577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/>
              <a:t>Photoinjector</a:t>
            </a:r>
            <a:endParaRPr lang="it-IT" sz="22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D4E39D5-E01F-42E3-8EF4-55DF38FAAE75}"/>
              </a:ext>
            </a:extLst>
          </p:cNvPr>
          <p:cNvSpPr txBox="1"/>
          <p:nvPr/>
        </p:nvSpPr>
        <p:spPr>
          <a:xfrm>
            <a:off x="4947270" y="5531470"/>
            <a:ext cx="3536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/>
              <a:t>Plasma Vacuum Chamber</a:t>
            </a:r>
            <a:endParaRPr lang="it-IT" sz="2200" dirty="0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4E090DC-F7EF-410F-A267-50B6D1A3E605}"/>
              </a:ext>
            </a:extLst>
          </p:cNvPr>
          <p:cNvCxnSpPr>
            <a:cxnSpLocks/>
          </p:cNvCxnSpPr>
          <p:nvPr/>
        </p:nvCxnSpPr>
        <p:spPr>
          <a:xfrm flipV="1">
            <a:off x="7023100" y="4413250"/>
            <a:ext cx="266700" cy="358250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0A89B0-83F7-34E6-27A6-57AD7594ED33}"/>
              </a:ext>
            </a:extLst>
          </p:cNvPr>
          <p:cNvSpPr txBox="1"/>
          <p:nvPr/>
        </p:nvSpPr>
        <p:spPr>
          <a:xfrm>
            <a:off x="1289050" y="159206"/>
            <a:ext cx="818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 SPARC_LAB</a:t>
            </a:r>
          </a:p>
        </p:txBody>
      </p:sp>
    </p:spTree>
    <p:extLst>
      <p:ext uri="{BB962C8B-B14F-4D97-AF65-F5344CB8AC3E}">
        <p14:creationId xmlns:p14="http://schemas.microsoft.com/office/powerpoint/2010/main" val="865980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56A8B-6883-4910-87C5-425CB25A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554" y="198441"/>
            <a:ext cx="1973458" cy="121818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015E89D-5CDA-4ACB-9180-2F03A43D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43"/>
          <a:stretch/>
        </p:blipFill>
        <p:spPr>
          <a:xfrm>
            <a:off x="771513" y="2987427"/>
            <a:ext cx="6863789" cy="3094145"/>
          </a:xfrm>
          <a:prstGeom prst="rect">
            <a:avLst/>
          </a:prstGeom>
        </p:spPr>
      </p:pic>
      <p:grpSp>
        <p:nvGrpSpPr>
          <p:cNvPr id="12" name="Gruppieren 1">
            <a:extLst>
              <a:ext uri="{FF2B5EF4-FFF2-40B4-BE49-F238E27FC236}">
                <a16:creationId xmlns:a16="http://schemas.microsoft.com/office/drawing/2014/main" id="{14028972-5F32-4E74-9F86-6445D274B1C9}"/>
              </a:ext>
            </a:extLst>
          </p:cNvPr>
          <p:cNvGrpSpPr/>
          <p:nvPr/>
        </p:nvGrpSpPr>
        <p:grpSpPr>
          <a:xfrm>
            <a:off x="7805770" y="1756046"/>
            <a:ext cx="3601433" cy="3557027"/>
            <a:chOff x="205923" y="1434144"/>
            <a:chExt cx="3601433" cy="355702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A0C6D58-84C1-4210-B734-3B526E6FE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923" y="1434144"/>
              <a:ext cx="3601433" cy="3557027"/>
            </a:xfrm>
            <a:prstGeom prst="rect">
              <a:avLst/>
            </a:prstGeom>
          </p:spPr>
        </p:pic>
        <p:sp>
          <p:nvSpPr>
            <p:cNvPr id="14" name="Right Arrow 8">
              <a:extLst>
                <a:ext uri="{FF2B5EF4-FFF2-40B4-BE49-F238E27FC236}">
                  <a16:creationId xmlns:a16="http://schemas.microsoft.com/office/drawing/2014/main" id="{634D55BB-58C7-434D-8CE7-763875F75BD8}"/>
                </a:ext>
              </a:extLst>
            </p:cNvPr>
            <p:cNvSpPr/>
            <p:nvPr/>
          </p:nvSpPr>
          <p:spPr>
            <a:xfrm>
              <a:off x="381422" y="2970596"/>
              <a:ext cx="1199778" cy="30885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3409">
                <a:defRPr/>
              </a:pPr>
              <a:endParaRPr lang="en-US" sz="1800">
                <a:solidFill>
                  <a:srgbClr val="FF0000"/>
                </a:solidFill>
                <a:latin typeface="Calibri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BF3F32A2-17A0-4C66-BF99-0FA8D4A85C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13" y="587703"/>
            <a:ext cx="3058439" cy="2520374"/>
          </a:xfrm>
          <a:prstGeom prst="rect">
            <a:avLst/>
          </a:prstGeom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id="{9893DB34-2373-431F-932B-C33D21B22BC1}"/>
              </a:ext>
            </a:extLst>
          </p:cNvPr>
          <p:cNvSpPr/>
          <p:nvPr/>
        </p:nvSpPr>
        <p:spPr>
          <a:xfrm>
            <a:off x="4063623" y="280094"/>
            <a:ext cx="295722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dirty="0">
                <a:cs typeface="Arial" panose="020B0604020202020204" pitchFamily="34" charset="0"/>
              </a:rPr>
              <a:t>SPARC_LAB Results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FDB17409-E38A-5973-B9D4-F40F42F4E694}"/>
              </a:ext>
            </a:extLst>
          </p:cNvPr>
          <p:cNvSpPr txBox="1"/>
          <p:nvPr/>
        </p:nvSpPr>
        <p:spPr>
          <a:xfrm>
            <a:off x="3935589" y="1650171"/>
            <a:ext cx="378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FF0000"/>
                </a:solidFill>
              </a:rPr>
              <a:t>Nature Phys 17, 499-503 (2021)</a:t>
            </a:r>
            <a:endParaRPr lang="en-IT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482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1044</Words>
  <Application>Microsoft Office PowerPoint</Application>
  <PresentationFormat>Widescreen</PresentationFormat>
  <Paragraphs>148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7" baseType="lpstr">
      <vt:lpstr>Arial</vt:lpstr>
      <vt:lpstr>Avenir Heavy</vt:lpstr>
      <vt:lpstr>Calibri</vt:lpstr>
      <vt:lpstr>Calibri Light</vt:lpstr>
      <vt:lpstr>DIN Alternate Bold</vt:lpstr>
      <vt:lpstr>Helvetica</vt:lpstr>
      <vt:lpstr>Helvetica Neue Medium</vt:lpstr>
      <vt:lpstr>Symbol</vt:lpstr>
      <vt:lpstr>Tema di Office</vt:lpstr>
      <vt:lpstr>Future Prospects at LNF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European Plasma Research Accelerator with eXcellence In Applications  Versatile – Designed for Users in Multiple Science Fields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Accelerators at LNF</dc:title>
  <dc:creator>Fabio Bossi</dc:creator>
  <cp:lastModifiedBy>Fabio Bossi</cp:lastModifiedBy>
  <cp:revision>67</cp:revision>
  <dcterms:created xsi:type="dcterms:W3CDTF">2022-04-02T13:00:37Z</dcterms:created>
  <dcterms:modified xsi:type="dcterms:W3CDTF">2022-11-10T17:31:45Z</dcterms:modified>
</cp:coreProperties>
</file>