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435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75F6-0E6B-4925-99BD-6E226C742879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A1E40-4CB8-4D57-B28A-25D3A1A47B5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576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8DB5F-BBDF-4327-A8B0-EE60C83364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lang="it-IT" sz="6000" b="1">
                <a:latin typeface="Calibri Light"/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486292-6891-4937-BD84-ED5DF5798A8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  <a:endParaRPr lang="en-GB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0BB6FD-1987-41D4-A612-FE2DDFE269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48E52F2-242E-4A95-B9B3-D37AD620C502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55EF84-CB1D-4B7D-A137-0E0837ADF4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-32400" y="6565512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27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FAFE4-045C-47BC-9977-E2074003E4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9596FB-D7FE-4638-9384-437E02AC161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EAB8D9-0CBA-42A7-8509-7EF932FF3B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3028629-0B14-48CB-84A4-D767FC4F7E4D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A2DF92-D552-4257-AC28-2737B8DDC7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10DB12-A3FE-45AF-A288-752009BE58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0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E8FEFE0-71F0-46DD-B813-383E7A64923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6757A9A-7040-467D-9B63-7EC58EE2C7B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365853-CA9A-49C3-8FC9-2B976C3C08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7D99987-3B00-4321-834E-9E38D691CA65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A02910-1457-43EC-B682-97C377B4D2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01F787-5555-4DAA-B8E2-D55ABF3168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783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935FD-3727-4975-AB89-A7D255708E1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662EA1-7524-4D9F-B161-4E88F13333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AB956AE-BF56-497F-94D1-CE2E47FF7167}" type="datetime1">
              <a:rPr lang="en-GB" smtClean="0"/>
              <a:t>16/10/2022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37F5C1-F89F-44F1-92FA-527ABF52CC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B2A4E9-6227-4138-B4D2-B195EB997B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14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5D6E3B-AC25-47C2-A314-9A5FCD5B4C6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C67D66-7909-40D0-8382-D8A186BB47A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D8A60F-1E3A-4CF9-ACD3-F8C5632C32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D6205C4-7186-4235-A291-64501076BA8E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C7A402-75AB-4A07-B78C-9D145C8124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-32535" y="6565532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49C577-340F-45CF-9C09-379B75A52D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84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C55697-FB86-4830-AA60-500E50A11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lang="it-IT" sz="6000">
                <a:latin typeface="Calibri Light"/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5397D5-2DE4-419D-BE8F-AFA9BEAFB2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AADD8B-4B93-4670-96A5-9856496EFA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748E327-FFC2-4192-8942-A7311F1468CE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3A8A18-DF18-4440-9E9D-D806D68DD3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805FBB-E7DF-4C81-B685-EB87B47148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93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D2CEF2-16F5-485B-AE21-BC4CF92264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41C079-F017-44B8-B96E-7904743C609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4BF530-C623-4CCC-BA83-D2621B31EC3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1834EE-3EAD-4E0F-BA00-3B9FDFCC50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84E3E0D-2690-4EA1-892E-27079E6763E7}" type="datetime1">
              <a:rPr lang="en-GB" smtClean="0"/>
              <a:t>16/10/2022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EBDCC7-BF58-4F6B-B620-964B0054F1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2ACA1B-4727-4B4E-87D7-A4E9E1A2D1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52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C85CA-7439-4D00-9C14-2414F5DCDD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14BD93-41CD-4C50-80D9-3CB2A4A54D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294B9B-D2EA-473F-ACD3-020EF908425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1DA9796-487E-4F2D-83CB-9E098A4FF71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38B852-282B-42B0-BEEF-2DEFF23259F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F8144F9-1655-4AC6-8584-BB3AB67D9A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0EF568-47DD-4340-9ACB-56370C05E927}" type="datetime1">
              <a:rPr lang="en-GB" smtClean="0"/>
              <a:t>16/10/2022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F225E0-36A4-4EAF-B613-AB377AF0F2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40F492C-EF19-4C83-8BB6-C00ADD2F79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68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838AC-CEE2-4444-9B6A-953003F37B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6845A5-A68F-4A5A-B215-C9B82CD304A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AD5B5791-3415-4A7A-85D8-B136970B6432}" type="datetime1">
              <a:rPr lang="en-GB" smtClean="0"/>
              <a:t>16/10/2022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A14FB2-4F83-4E76-82C8-347F8605FE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459137-3A9D-41A1-89A4-0896D44FCE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00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F6C9130-9AEA-4F88-9F84-0D9A2EA17E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1A419002-0F6A-48F9-9778-A1BD1D723354}" type="datetime1">
              <a:rPr lang="en-GB" smtClean="0"/>
              <a:t>16/10/2022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5B92A40-9F93-494B-8113-87AC4261938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CF8595-582F-4D32-85C4-181794D84B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19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4445EE-31CE-4678-B150-67476407B0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it-IT" sz="3200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128636-2D34-43AD-BF8F-481C8954E7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489881-3363-41DD-A588-BF4D4DF4984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B580B7-3F71-4A6F-894E-82ACB589BC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9ED94EE8-A08C-45AD-95A4-37A66B4E7749}" type="datetime1">
              <a:rPr lang="en-GB" smtClean="0"/>
              <a:t>16/10/2022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0B4C42-F585-4E35-9FB7-383904112E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FFA689-DA96-41A9-9AFE-FB12542485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88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09450-9C5E-46C4-8902-7092273B0D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it-IT" sz="3200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8B9727C-C2D3-4ADA-A281-4F17F20C3FB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A20230-744E-4E51-AF98-FF58814E379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31931B-A0B4-48B2-8597-4A71ADFCF8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6B4C21E6-CC1A-40EE-B944-9BB35171F951}" type="datetime1">
              <a:rPr lang="en-GB" smtClean="0"/>
              <a:t>16/10/2022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E1D3D88-0607-4AB9-BF6D-B448D0DD9F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C012E7-08E3-4488-82DD-E924F58CC4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4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23" Type="http://schemas.microsoft.com/office/2007/relationships/hdphoto" Target="../media/hdphoto3.wdp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858D571B-BDD8-4E1A-AD40-06A22F7ACD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15" b="89744" l="1961" r="89706">
                        <a14:foregroundMark x1="10294" y1="42308" x2="1961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73466"/>
            <a:ext cx="1870409" cy="1430313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16ECA80F-091D-4914-862A-CF330D0CC8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54753"/>
          <a:stretch/>
        </p:blipFill>
        <p:spPr>
          <a:xfrm flipH="1">
            <a:off x="4" y="6663157"/>
            <a:ext cx="12191996" cy="193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11C9454A-434F-40E8-90ED-24A801E36712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99991" flipH="1">
            <a:off x="-3" y="-42"/>
            <a:ext cx="12171470" cy="365129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Segnaposto titolo 1">
            <a:extLst>
              <a:ext uri="{FF2B5EF4-FFF2-40B4-BE49-F238E27FC236}">
                <a16:creationId xmlns:a16="http://schemas.microsoft.com/office/drawing/2014/main" id="{43942F27-3913-4681-A1BE-DAA3E8B32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356" y="365119"/>
            <a:ext cx="11765283" cy="7626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GB" dirty="0"/>
              <a:t>Table of content</a:t>
            </a:r>
            <a:endParaRPr lang="it-IT" dirty="0"/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F331FC5E-7915-4EAA-9FE8-10BF252735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3356" y="1238655"/>
            <a:ext cx="11765283" cy="5097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 noProof="0" dirty="0" err="1"/>
              <a:t>Modifica</a:t>
            </a:r>
            <a:r>
              <a:rPr lang="en-GB" noProof="0" dirty="0"/>
              <a:t> </a:t>
            </a:r>
            <a:r>
              <a:rPr lang="en-GB" noProof="0" dirty="0" err="1"/>
              <a:t>gli</a:t>
            </a:r>
            <a:r>
              <a:rPr lang="en-GB" noProof="0" dirty="0"/>
              <a:t> </a:t>
            </a:r>
            <a:r>
              <a:rPr lang="en-GB" noProof="0" dirty="0" err="1"/>
              <a:t>stili</a:t>
            </a:r>
            <a:r>
              <a:rPr lang="en-GB" noProof="0" dirty="0"/>
              <a:t> del </a:t>
            </a:r>
            <a:r>
              <a:rPr lang="en-GB" noProof="0" dirty="0" err="1"/>
              <a:t>testo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  <a:p>
            <a:pPr lvl="1"/>
            <a:r>
              <a:rPr lang="en-GB" noProof="0" dirty="0"/>
              <a:t>Secondo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2"/>
            <a:r>
              <a:rPr lang="en-GB" noProof="0" dirty="0" err="1"/>
              <a:t>Terzo</a:t>
            </a:r>
            <a:r>
              <a:rPr lang="en-GB" noProof="0" dirty="0"/>
              <a:t>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3"/>
            <a:r>
              <a:rPr lang="en-GB" noProof="0" dirty="0"/>
              <a:t>Quarto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livello</a:t>
            </a:r>
            <a:endParaRPr lang="en-GB" noProof="0" dirty="0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8FA483C7-2A02-4BFA-B8EE-0BB2117EF26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618475" y="-108905"/>
            <a:ext cx="955035" cy="4000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fld id="{B1906845-06A6-44C8-8179-FC65128548E5}" type="datetime1">
              <a:rPr lang="en-GB" smtClean="0"/>
              <a:t>16/10/2022</a:t>
            </a:fld>
            <a:endParaRPr lang="en-GB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62CFD59B-191A-42BA-B4D8-2B26EE07C0F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-1927920" y="-9166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3903B1-DC51-416B-84B7-6EE133077760}"/>
              </a:ext>
            </a:extLst>
          </p:cNvPr>
          <p:cNvSpPr txBox="1"/>
          <p:nvPr/>
        </p:nvSpPr>
        <p:spPr>
          <a:xfrm>
            <a:off x="-51894" y="-52309"/>
            <a:ext cx="52943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Page: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D733636-6500-4BAB-8F3E-582DA4CA5D81}"/>
              </a:ext>
            </a:extLst>
          </p:cNvPr>
          <p:cNvSpPr txBox="1"/>
          <p:nvPr/>
        </p:nvSpPr>
        <p:spPr>
          <a:xfrm>
            <a:off x="-21772" y="6420350"/>
            <a:ext cx="85466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Angelo Loi</a:t>
            </a:r>
          </a:p>
        </p:txBody>
      </p:sp>
      <p:pic>
        <p:nvPicPr>
          <p:cNvPr id="10" name="Picture 2" descr="Risultati immagini per bandiera sarda">
            <a:extLst>
              <a:ext uri="{FF2B5EF4-FFF2-40B4-BE49-F238E27FC236}">
                <a16:creationId xmlns:a16="http://schemas.microsoft.com/office/drawing/2014/main" id="{6E0AB22C-CEFD-4BDD-B307-1D0207E1099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954707" y="6681537"/>
            <a:ext cx="216760" cy="1455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4" descr="Risultati immagini per bandiera italiana">
            <a:extLst>
              <a:ext uri="{FF2B5EF4-FFF2-40B4-BE49-F238E27FC236}">
                <a16:creationId xmlns:a16="http://schemas.microsoft.com/office/drawing/2014/main" id="{BE5BB100-4B6C-4C6E-AEAF-8C913F25D916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723807" y="6647045"/>
            <a:ext cx="217234" cy="217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Rettangolo 14">
            <a:extLst>
              <a:ext uri="{FF2B5EF4-FFF2-40B4-BE49-F238E27FC236}">
                <a16:creationId xmlns:a16="http://schemas.microsoft.com/office/drawing/2014/main" id="{BFF5BDCC-DDC8-4141-B4CB-88EAD8ABC0D1}"/>
              </a:ext>
            </a:extLst>
          </p:cNvPr>
          <p:cNvSpPr/>
          <p:nvPr/>
        </p:nvSpPr>
        <p:spPr>
          <a:xfrm>
            <a:off x="11119576" y="-59"/>
            <a:ext cx="1072413" cy="38920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7" name="Immagine 15">
            <a:extLst>
              <a:ext uri="{FF2B5EF4-FFF2-40B4-BE49-F238E27FC236}">
                <a16:creationId xmlns:a16="http://schemas.microsoft.com/office/drawing/2014/main" id="{CD22FFF3-95AF-43C9-97E2-D47DD318AA58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-1961" t="3218" r="25752" b="12394"/>
          <a:stretch>
            <a:fillRect/>
          </a:stretch>
        </p:blipFill>
        <p:spPr>
          <a:xfrm>
            <a:off x="11101067" y="30087"/>
            <a:ext cx="1090922" cy="3892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Immagine 11">
            <a:extLst>
              <a:ext uri="{FF2B5EF4-FFF2-40B4-BE49-F238E27FC236}">
                <a16:creationId xmlns:a16="http://schemas.microsoft.com/office/drawing/2014/main" id="{07FE49CF-8481-4238-A838-3720C91C345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0696" b="94200" l="17160" r="94755">
                        <a14:foregroundMark x1="24129" y1="71551" x2="21619" y2="60684"/>
                        <a14:foregroundMark x1="18883" y1="66911" x2="24803" y2="50794"/>
                        <a14:foregroundMark x1="24803" y1="50794" x2="33009" y2="44017"/>
                        <a14:foregroundMark x1="33009" y1="44017" x2="39565" y2="33822"/>
                        <a14:foregroundMark x1="39565" y1="33822" x2="56223" y2="24215"/>
                        <a14:foregroundMark x1="61975" y1="23149" x2="66729" y2="22955"/>
                        <a14:foregroundMark x1="66729" y1="22955" x2="76246" y2="27473"/>
                        <a14:foregroundMark x1="76246" y1="27473" x2="82091" y2="41697"/>
                        <a14:foregroundMark x1="82091" y1="41697" x2="62570" y2="55433"/>
                        <a14:foregroundMark x1="62570" y1="55433" x2="38928" y2="58486"/>
                        <a14:foregroundMark x1="38928" y1="58486" x2="46759" y2="75580"/>
                        <a14:foregroundMark x1="46759" y1="75580" x2="74522" y2="59951"/>
                        <a14:foregroundMark x1="74522" y1="59951" x2="74522" y2="59951"/>
                        <a14:foregroundMark x1="37842" y1="36325" x2="22031" y2="51404"/>
                        <a14:foregroundMark x1="22031" y1="51404" x2="21206" y2="65995"/>
                        <a14:foregroundMark x1="21206" y1="65995" x2="24541" y2="74725"/>
                        <a14:foregroundMark x1="22930" y1="53419" x2="17310" y2="67094"/>
                        <a14:foregroundMark x1="61821" y1="26129" x2="57175" y2="26740"/>
                        <a14:foregroundMark x1="65418" y1="31563" x2="39715" y2="51343"/>
                        <a14:foregroundMark x1="39715" y1="51343" x2="52417" y2="52869"/>
                        <a14:foregroundMark x1="52417" y1="52869" x2="66879" y2="46337"/>
                        <a14:foregroundMark x1="66879" y1="46337" x2="59311" y2="38706"/>
                        <a14:foregroundMark x1="59311" y1="38706" x2="50094" y2="42430"/>
                        <a14:foregroundMark x1="50094" y1="42430" x2="38891" y2="57448"/>
                        <a14:foregroundMark x1="38891" y1="57448" x2="42900" y2="74054"/>
                        <a14:foregroundMark x1="42900" y1="74054" x2="56013" y2="69780"/>
                        <a14:foregroundMark x1="56013" y1="69780" x2="72162" y2="48230"/>
                        <a14:foregroundMark x1="72162" y1="48230" x2="80480" y2="28877"/>
                        <a14:foregroundMark x1="80480" y1="28877" x2="75084" y2="16972"/>
                        <a14:foregroundMark x1="75084" y1="16972" x2="66130" y2="16361"/>
                        <a14:foregroundMark x1="58939" y1="21336" x2="58629" y2="21550"/>
                        <a14:foregroundMark x1="66130" y1="16361" x2="61252" y2="19736"/>
                        <a14:foregroundMark x1="56126" y1="23968" x2="49869" y2="33516"/>
                        <a14:foregroundMark x1="49869" y1="33516" x2="44024" y2="51465"/>
                        <a14:foregroundMark x1="44024" y1="51465" x2="55002" y2="60195"/>
                        <a14:foregroundMark x1="55002" y1="60195" x2="63769" y2="51832"/>
                        <a14:foregroundMark x1="63769" y1="51832" x2="56913" y2="41575"/>
                        <a14:foregroundMark x1="56913" y1="41575" x2="44586" y2="43956"/>
                        <a14:foregroundMark x1="44586" y1="43956" x2="32971" y2="52930"/>
                        <a14:foregroundMark x1="32971" y1="52930" x2="50318" y2="59280"/>
                        <a14:foregroundMark x1="50318" y1="59280" x2="73436" y2="43407"/>
                        <a14:foregroundMark x1="73436" y1="43407" x2="80442" y2="32234"/>
                        <a14:foregroundMark x1="80442" y1="32234" x2="63544" y2="25519"/>
                        <a14:foregroundMark x1="63544" y1="25519" x2="54889" y2="32051"/>
                        <a14:foregroundMark x1="54889" y1="32051" x2="49120" y2="44139"/>
                        <a14:foregroundMark x1="49120" y1="44139" x2="70139" y2="55372"/>
                        <a14:foregroundMark x1="70139" y1="55372" x2="87149" y2="50305"/>
                        <a14:foregroundMark x1="87149" y1="50305" x2="58411" y2="57631"/>
                        <a14:foregroundMark x1="58411" y1="57631" x2="60360" y2="73810"/>
                        <a14:foregroundMark x1="60360" y1="73810" x2="74859" y2="80403"/>
                        <a14:foregroundMark x1="74859" y1="80403" x2="67666" y2="60195"/>
                        <a14:foregroundMark x1="67666" y1="60195" x2="52567" y2="53419"/>
                        <a14:foregroundMark x1="52567" y1="53419" x2="63020" y2="64408"/>
                        <a14:foregroundMark x1="63020" y1="64408" x2="88947" y2="72222"/>
                        <a14:foregroundMark x1="88947" y1="72222" x2="71787" y2="52686"/>
                        <a14:foregroundMark x1="71787" y1="52686" x2="78906" y2="65629"/>
                        <a14:foregroundMark x1="78906" y1="65629" x2="56688" y2="48474"/>
                        <a14:foregroundMark x1="56688" y1="48474" x2="61446" y2="72589"/>
                        <a14:foregroundMark x1="61446" y1="72589" x2="40202" y2="58608"/>
                        <a14:foregroundMark x1="40202" y1="58608" x2="41139" y2="68437"/>
                        <a14:foregroundMark x1="33271" y1="63553" x2="24653" y2="58852"/>
                        <a14:foregroundMark x1="24653" y1="58852" x2="28175" y2="76374"/>
                        <a14:foregroundMark x1="28175" y1="76374" x2="38741" y2="53419"/>
                        <a14:foregroundMark x1="38741" y1="53419" x2="36718" y2="68926"/>
                        <a14:foregroundMark x1="36718" y1="68926" x2="31622" y2="53541"/>
                        <a14:foregroundMark x1="31622" y1="53541" x2="33571" y2="70208"/>
                        <a14:foregroundMark x1="33571" y1="70208" x2="42488" y2="75214"/>
                        <a14:foregroundMark x1="42488" y1="75214" x2="35781" y2="55067"/>
                        <a14:foregroundMark x1="35781" y1="55067" x2="32334" y2="53724"/>
                        <a14:foregroundMark x1="78531" y1="20818" x2="78531" y2="21123"/>
                        <a14:foregroundMark x1="82877" y1="29487" x2="88348" y2="48779"/>
                        <a14:foregroundMark x1="88348" y1="48779" x2="87748" y2="31074"/>
                        <a14:foregroundMark x1="87748" y1="31074" x2="79281" y2="45971"/>
                        <a14:foregroundMark x1="79281" y1="45971" x2="79206" y2="62271"/>
                        <a14:foregroundMark x1="79206" y1="62271" x2="88760" y2="26374"/>
                        <a14:foregroundMark x1="88760" y1="26374" x2="83777" y2="50733"/>
                        <a14:foregroundMark x1="83777" y1="50733" x2="82990" y2="72283"/>
                        <a14:foregroundMark x1="82990" y1="72283" x2="76770" y2="58791"/>
                        <a14:foregroundMark x1="76770" y1="58791" x2="82728" y2="73382"/>
                        <a14:foregroundMark x1="82728" y1="73382" x2="64106" y2="67216"/>
                        <a14:foregroundMark x1="64106" y1="67216" x2="44136" y2="73138"/>
                        <a14:foregroundMark x1="44136" y1="73138" x2="65118" y2="74725"/>
                        <a14:foregroundMark x1="65118" y1="74725" x2="52267" y2="74847"/>
                        <a14:foregroundMark x1="52267" y1="74847" x2="63282" y2="74969"/>
                        <a14:foregroundMark x1="63282" y1="74969" x2="89884" y2="73871"/>
                        <a14:foregroundMark x1="89884" y1="73871" x2="84114" y2="69475"/>
                        <a14:foregroundMark x1="83552" y1="26618" x2="85762" y2="63980"/>
                        <a14:foregroundMark x1="85762" y1="63980" x2="85613" y2="47436"/>
                        <a14:foregroundMark x1="85613" y1="47436" x2="88797" y2="61661"/>
                        <a14:foregroundMark x1="88797" y1="61661" x2="88985" y2="76496"/>
                        <a14:foregroundMark x1="88985" y1="76496" x2="64818" y2="70940"/>
                        <a14:foregroundMark x1="64818" y1="70940" x2="78419" y2="75641"/>
                        <a14:foregroundMark x1="78419" y1="75641" x2="41514" y2="73687"/>
                        <a14:foregroundMark x1="41514" y1="73687" x2="59760" y2="82357"/>
                        <a14:foregroundMark x1="59760" y1="82357" x2="47246" y2="75641"/>
                        <a14:foregroundMark x1="47246" y1="75641" x2="56875" y2="78327"/>
                        <a14:foregroundMark x1="56875" y1="78327" x2="57812" y2="77900"/>
                        <a14:foregroundMark x1="72387" y1="50549" x2="45410" y2="74847"/>
                        <a14:foregroundMark x1="45410" y1="74847" x2="44136" y2="93895"/>
                        <a14:foregroundMark x1="44136" y1="93895" x2="44736" y2="69109"/>
                        <a14:foregroundMark x1="44736" y1="69109" x2="47846" y2="78266"/>
                        <a14:foregroundMark x1="46647" y1="73687" x2="41963" y2="87607"/>
                        <a14:foregroundMark x1="41963" y1="87607" x2="36231" y2="74969"/>
                        <a14:foregroundMark x1="36231" y1="74969" x2="43012" y2="77656"/>
                        <a14:foregroundMark x1="32821" y1="75214" x2="40614" y2="82418"/>
                        <a14:foregroundMark x1="40614" y1="82418" x2="33121" y2="68742"/>
                        <a14:foregroundMark x1="33121" y1="68742" x2="35257" y2="82723"/>
                        <a14:foregroundMark x1="35257" y1="82723" x2="35481" y2="82784"/>
                        <a14:foregroundMark x1="86812" y1="38278" x2="89697" y2="24298"/>
                        <a14:foregroundMark x1="89697" y1="24298" x2="96628" y2="33944"/>
                        <a14:foregroundMark x1="96628" y1="33944" x2="84826" y2="81380"/>
                        <a14:foregroundMark x1="84826" y1="81380" x2="77857" y2="92063"/>
                        <a14:foregroundMark x1="77857" y1="92063" x2="98014" y2="41331"/>
                        <a14:foregroundMark x1="98014" y1="41331" x2="81454" y2="86203"/>
                        <a14:foregroundMark x1="81454" y1="86203" x2="84938" y2="59158"/>
                        <a14:foregroundMark x1="84938" y1="59158" x2="74597" y2="93162"/>
                        <a14:foregroundMark x1="74597" y1="93162" x2="74148" y2="71673"/>
                        <a14:foregroundMark x1="74148" y1="71673" x2="87336" y2="25885"/>
                        <a14:foregroundMark x1="87336" y1="25885" x2="72611" y2="94139"/>
                        <a14:foregroundMark x1="72611" y1="94139" x2="89846" y2="3785"/>
                        <a14:foregroundMark x1="89846" y1="3785" x2="78981" y2="67888"/>
                        <a14:foregroundMark x1="78981" y1="67888" x2="85013" y2="2625"/>
                        <a14:foregroundMark x1="85013" y1="2625" x2="84826" y2="70574"/>
                        <a14:foregroundMark x1="84826" y1="70574" x2="79243" y2="56349"/>
                        <a14:foregroundMark x1="79243" y1="56349" x2="72574" y2="17949"/>
                        <a14:foregroundMark x1="72574" y1="17949" x2="84114" y2="80952"/>
                        <a14:foregroundMark x1="84114" y1="80952" x2="81978" y2="12210"/>
                        <a14:foregroundMark x1="81978" y1="12210" x2="93855" y2="48596"/>
                        <a14:foregroundMark x1="93855" y1="48596" x2="86324" y2="29792"/>
                        <a14:foregroundMark x1="86324" y1="29792" x2="87786" y2="65079"/>
                        <a14:foregroundMark x1="87786" y1="65079" x2="83814" y2="41758"/>
                        <a14:foregroundMark x1="83814" y1="41758" x2="83964" y2="13797"/>
                        <a14:foregroundMark x1="83964" y1="13797" x2="94792" y2="75214"/>
                        <a14:foregroundMark x1="94792" y1="75214" x2="84863" y2="49939"/>
                        <a14:foregroundMark x1="89771" y1="75031" x2="81753" y2="60317"/>
                        <a14:foregroundMark x1="81753" y1="60317" x2="86886" y2="81685"/>
                        <a14:foregroundMark x1="86886" y1="81685" x2="85313" y2="61477"/>
                        <a14:foregroundMark x1="85313" y1="61477" x2="90783" y2="76374"/>
                        <a14:foregroundMark x1="90783" y1="76374" x2="90933" y2="94200"/>
                        <a14:foregroundMark x1="90933" y1="94200" x2="85613" y2="78083"/>
                        <a14:foregroundMark x1="85613" y1="78083" x2="90521" y2="90476"/>
                        <a14:foregroundMark x1="90521" y1="90476" x2="85088" y2="69170"/>
                        <a14:foregroundMark x1="85088" y1="69170" x2="86999" y2="84921"/>
                        <a14:foregroundMark x1="17385" y1="64469" x2="17160" y2="63553"/>
                        <a14:foregroundMark x1="17160" y1="63553" x2="17160" y2="60989"/>
                        <a14:backgroundMark x1="17197" y1="70696" x2="17010" y2="70513"/>
                        <a14:backgroundMark x1="16561" y1="67460" x2="17572" y2="69902"/>
                        <a14:backgroundMark x1="59011" y1="22527" x2="55564" y2="22527"/>
                        <a14:backgroundMark x1="58449" y1="22772" x2="62645" y2="21184"/>
                      </a14:backgroundRemoval>
                    </a14:imgEffect>
                  </a14:imgLayer>
                </a14:imgProps>
              </a:ext>
            </a:extLst>
          </a:blip>
          <a:srcRect l="14632" t="22642" r="15280" b="22536"/>
          <a:stretch/>
        </p:blipFill>
        <p:spPr>
          <a:xfrm>
            <a:off x="10391057" y="0"/>
            <a:ext cx="772383" cy="3707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72186D1E-5F6E-4966-8B54-FE0844C1F3C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32658" y="656633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r>
              <a:rPr lang="en-US"/>
              <a:t>IFD 2022 Rapid fire talk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84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/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4400" b="0" i="0" u="none" strike="noStrike" kern="1200" cap="none" spc="0" baseline="0">
          <a:solidFill>
            <a:srgbClr val="002060"/>
          </a:solidFill>
          <a:uFillTx/>
          <a:latin typeface="Calibri"/>
        </a:defRPr>
      </a:lvl1pPr>
    </p:titleStyle>
    <p:bodyStyle>
      <a:lvl1pPr marL="228600" marR="0" lvl="0" indent="-22860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1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1" i="0" u="none" strike="noStrike" kern="1200" cap="none" spc="0" baseline="0">
          <a:solidFill>
            <a:srgbClr val="002060"/>
          </a:solidFill>
          <a:uFillTx/>
          <a:latin typeface="Calibri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1" i="0" u="none" strike="noStrike" kern="1200" cap="none" spc="0" baseline="0">
          <a:solidFill>
            <a:srgbClr val="C00000"/>
          </a:solidFill>
          <a:uFillTx/>
          <a:latin typeface="Calibri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1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1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iris.unica.it/handle/11584/28413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arxiv.org/pdf/2209.11147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indico.cern.ch/event/1127562/contributions/4954529/attachments/2511647/4317271/TimeSPOT_TWEPP2022_Final.pdf" TargetMode="External"/><Relationship Id="rId4" Type="http://schemas.openxmlformats.org/officeDocument/2006/relationships/hyperlink" Target="https://indico.cern.ch/event/1120714/contributions/4867208/attachments/2472539/4242526/Andrea_Lampis_iworid2022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71304F-2AB1-A806-C60A-22A24E7928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Time resolution of 3D silicon sensors with trench electrodes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E7E525-A9E5-0B8B-F4A7-F7F3D28B4B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Development, test and characterisation</a:t>
            </a:r>
          </a:p>
          <a:p>
            <a:endParaRPr lang="en-GB" dirty="0"/>
          </a:p>
          <a:p>
            <a:r>
              <a:rPr lang="en-GB" dirty="0"/>
              <a:t>Angelo Loi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062B38-A977-51B0-0E07-6EED02E294DD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fld id="{22AC35D5-4B15-4FA5-8B72-63F794A89946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E54EE-2FD8-2548-C726-2565DD3D045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/>
              <a:t>IFD 2022 Rapid fire talk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314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D29D7-7BB9-9922-4242-28ACD9EA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Technology and design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AE152-A742-5E1D-ACE3-D4C38FD0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6" y="1238656"/>
            <a:ext cx="6262540" cy="177842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The approach within </a:t>
            </a:r>
            <a:r>
              <a:rPr lang="en-GB" dirty="0" err="1"/>
              <a:t>TimeSPOT</a:t>
            </a:r>
            <a:r>
              <a:rPr lang="en-GB" dirty="0"/>
              <a:t> was to use 3D silicon (and Diamond) sensors to achieve fast timing </a:t>
            </a:r>
          </a:p>
          <a:p>
            <a:pPr lvl="1"/>
            <a:r>
              <a:rPr lang="en-GB" dirty="0"/>
              <a:t>Reducing inter-electrode distance</a:t>
            </a:r>
          </a:p>
          <a:p>
            <a:pPr lvl="2"/>
            <a:r>
              <a:rPr lang="en-GB" dirty="0"/>
              <a:t>Reducing charge collection time</a:t>
            </a:r>
          </a:p>
          <a:p>
            <a:pPr lvl="3"/>
            <a:r>
              <a:rPr lang="en-GB" dirty="0"/>
              <a:t>As well improving intrinsic time resolution</a:t>
            </a:r>
          </a:p>
          <a:p>
            <a:pPr lvl="2"/>
            <a:r>
              <a:rPr lang="en-GB" dirty="0"/>
              <a:t>Increasing radiation hardness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CED56A-D19D-25F3-FAFA-C517AD9F7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034" y="613314"/>
            <a:ext cx="2860546" cy="2152633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10B5C62-1031-BA19-902E-15098687D4FF}"/>
              </a:ext>
            </a:extLst>
          </p:cNvPr>
          <p:cNvSpPr txBox="1">
            <a:spLocks/>
          </p:cNvSpPr>
          <p:nvPr/>
        </p:nvSpPr>
        <p:spPr>
          <a:xfrm>
            <a:off x="213356" y="3290534"/>
            <a:ext cx="5395874" cy="11463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fontScale="77500" lnSpcReduction="20000"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final geometry selected for the fast timing 3D sensor is the “parallel-trench”</a:t>
            </a:r>
          </a:p>
          <a:p>
            <a:pPr lvl="1"/>
            <a:r>
              <a:rPr lang="en-GB" dirty="0"/>
              <a:t>Already produced in two batches (2019 and 2021) by FBK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6F1836F-FB9F-5900-FD9E-CB7A5D3B2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18"/>
          <a:stretch/>
        </p:blipFill>
        <p:spPr>
          <a:xfrm>
            <a:off x="6096000" y="3302758"/>
            <a:ext cx="1876851" cy="31901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AE5310-8BF4-74B3-B0BB-2110E60DB1F7}"/>
              </a:ext>
            </a:extLst>
          </p:cNvPr>
          <p:cNvSpPr txBox="1"/>
          <p:nvPr/>
        </p:nvSpPr>
        <p:spPr>
          <a:xfrm>
            <a:off x="3650497" y="6391744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55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531B1C0-01B1-D8E5-C2FE-80374B699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654" y="4638331"/>
            <a:ext cx="3328066" cy="1815034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079E7AB-674A-24AC-EA4C-7AB483780FD9}"/>
              </a:ext>
            </a:extLst>
          </p:cNvPr>
          <p:cNvCxnSpPr>
            <a:cxnSpLocks/>
          </p:cNvCxnSpPr>
          <p:nvPr/>
        </p:nvCxnSpPr>
        <p:spPr>
          <a:xfrm flipV="1">
            <a:off x="3230487" y="5338587"/>
            <a:ext cx="0" cy="294259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6FECC4-1553-15F7-45AD-57C5C44453BC}"/>
              </a:ext>
            </a:extLst>
          </p:cNvPr>
          <p:cNvSpPr txBox="1"/>
          <p:nvPr/>
        </p:nvSpPr>
        <p:spPr>
          <a:xfrm>
            <a:off x="1475954" y="5354847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55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4C4DFA-A68D-1DEB-9686-07E6DFC296CF}"/>
              </a:ext>
            </a:extLst>
          </p:cNvPr>
          <p:cNvCxnSpPr>
            <a:cxnSpLocks/>
          </p:cNvCxnSpPr>
          <p:nvPr/>
        </p:nvCxnSpPr>
        <p:spPr>
          <a:xfrm>
            <a:off x="3315991" y="5682107"/>
            <a:ext cx="130139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23E75C6-2381-C903-94AB-2101E0547F1F}"/>
              </a:ext>
            </a:extLst>
          </p:cNvPr>
          <p:cNvSpPr txBox="1"/>
          <p:nvPr/>
        </p:nvSpPr>
        <p:spPr>
          <a:xfrm>
            <a:off x="3587642" y="5632846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40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CFF54C6-60BD-0347-F68D-B600037B78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06" t="1368" r="50495" b="-1368"/>
          <a:stretch/>
        </p:blipFill>
        <p:spPr>
          <a:xfrm>
            <a:off x="9489143" y="1381475"/>
            <a:ext cx="2489496" cy="221312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D450DC9-3A1B-E672-26F7-3C6A4A4F1F0F}"/>
              </a:ext>
            </a:extLst>
          </p:cNvPr>
          <p:cNvSpPr txBox="1"/>
          <p:nvPr/>
        </p:nvSpPr>
        <p:spPr>
          <a:xfrm>
            <a:off x="9441550" y="1186096"/>
            <a:ext cx="2233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First </a:t>
            </a:r>
            <a:r>
              <a:rPr lang="en-GB" sz="1000" dirty="0" err="1"/>
              <a:t>TimeSPOT</a:t>
            </a:r>
            <a:r>
              <a:rPr lang="en-GB" sz="1000" dirty="0"/>
              <a:t> batch, produced by FBK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53FFA71-E7A4-83B8-A2C6-D43264E6B2AC}"/>
              </a:ext>
            </a:extLst>
          </p:cNvPr>
          <p:cNvSpPr txBox="1"/>
          <p:nvPr/>
        </p:nvSpPr>
        <p:spPr>
          <a:xfrm>
            <a:off x="8501672" y="3725211"/>
            <a:ext cx="2890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Cut along a parallel trench device based strip sensor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A693FC55-19EC-D996-9DD1-4907E66F8922}"/>
              </a:ext>
            </a:extLst>
          </p:cNvPr>
          <p:cNvCxnSpPr>
            <a:cxnSpLocks/>
          </p:cNvCxnSpPr>
          <p:nvPr/>
        </p:nvCxnSpPr>
        <p:spPr>
          <a:xfrm>
            <a:off x="2212639" y="4650968"/>
            <a:ext cx="0" cy="163610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D2F64D80-3169-D468-B0C9-1CB2E829F04F}"/>
              </a:ext>
            </a:extLst>
          </p:cNvPr>
          <p:cNvCxnSpPr>
            <a:cxnSpLocks/>
          </p:cNvCxnSpPr>
          <p:nvPr/>
        </p:nvCxnSpPr>
        <p:spPr>
          <a:xfrm>
            <a:off x="6086326" y="3702486"/>
            <a:ext cx="389570" cy="216150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0B2F25D-35CB-1C21-2E68-87DF6D6FFA23}"/>
              </a:ext>
            </a:extLst>
          </p:cNvPr>
          <p:cNvSpPr txBox="1"/>
          <p:nvPr/>
        </p:nvSpPr>
        <p:spPr>
          <a:xfrm>
            <a:off x="5482048" y="4113744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150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16F54FC-6974-6F17-D75A-14C748F13649}"/>
              </a:ext>
            </a:extLst>
          </p:cNvPr>
          <p:cNvSpPr txBox="1"/>
          <p:nvPr/>
        </p:nvSpPr>
        <p:spPr>
          <a:xfrm>
            <a:off x="7164826" y="5920565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130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69838FDD-0270-941A-7725-3C8FE7E46BC4}"/>
              </a:ext>
            </a:extLst>
          </p:cNvPr>
          <p:cNvCxnSpPr>
            <a:cxnSpLocks/>
          </p:cNvCxnSpPr>
          <p:nvPr/>
        </p:nvCxnSpPr>
        <p:spPr>
          <a:xfrm>
            <a:off x="7188606" y="3946958"/>
            <a:ext cx="304701" cy="184747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AFE8FCF-1B88-DF38-B4C5-391D10C8460E}"/>
              </a:ext>
            </a:extLst>
          </p:cNvPr>
          <p:cNvSpPr txBox="1"/>
          <p:nvPr/>
        </p:nvSpPr>
        <p:spPr>
          <a:xfrm>
            <a:off x="5680254" y="3103038"/>
            <a:ext cx="21643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TCAD model of the selected geometry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9E81AA8C-094A-66C1-08E9-20840EB04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181" y="3946958"/>
            <a:ext cx="3078260" cy="2663265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EFF7AA8-D985-8708-F721-251E4FC5C989}"/>
              </a:ext>
            </a:extLst>
          </p:cNvPr>
          <p:cNvSpPr txBox="1"/>
          <p:nvPr/>
        </p:nvSpPr>
        <p:spPr>
          <a:xfrm>
            <a:off x="4984852" y="6438268"/>
            <a:ext cx="6123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For more A. Loi </a:t>
            </a:r>
            <a:r>
              <a:rPr lang="en-GB" sz="1000" dirty="0">
                <a:hlinkClick r:id="rId7"/>
              </a:rPr>
              <a:t>https://iris.unica.it/handle/11584/284136</a:t>
            </a:r>
            <a:r>
              <a:rPr lang="en-GB" sz="1000" dirty="0"/>
              <a:t> </a:t>
            </a:r>
          </a:p>
        </p:txBody>
      </p:sp>
      <p:sp>
        <p:nvSpPr>
          <p:cNvPr id="45" name="Segnaposto data 44">
            <a:extLst>
              <a:ext uri="{FF2B5EF4-FFF2-40B4-BE49-F238E27FC236}">
                <a16:creationId xmlns:a16="http://schemas.microsoft.com/office/drawing/2014/main" id="{E338AB4A-8F71-6B57-6673-8FB600A2A795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fld id="{CA3D4850-CC2A-4F81-922E-B15103CC65F4}" type="datetime1">
              <a:rPr lang="en-GB" smtClean="0"/>
              <a:t>16/10/2022</a:t>
            </a:fld>
            <a:endParaRPr lang="en-GB"/>
          </a:p>
        </p:txBody>
      </p:sp>
      <p:sp>
        <p:nvSpPr>
          <p:cNvPr id="46" name="Segnaposto piè di pagina 45">
            <a:extLst>
              <a:ext uri="{FF2B5EF4-FFF2-40B4-BE49-F238E27FC236}">
                <a16:creationId xmlns:a16="http://schemas.microsoft.com/office/drawing/2014/main" id="{9A25F5BC-FC97-7C4B-377C-EA7E131D188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/>
              <a:t>IFD 2022 Rapid fire talk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273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D29D7-7BB9-9922-4242-28ACD9EA1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059" y="453276"/>
            <a:ext cx="4135731" cy="762637"/>
          </a:xfrm>
        </p:spPr>
        <p:txBody>
          <a:bodyPr/>
          <a:lstStyle/>
          <a:p>
            <a:r>
              <a:rPr lang="en-GB" b="1" dirty="0"/>
              <a:t>Measurements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AE152-A742-5E1D-ACE3-D4C38FD0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239" y="1256884"/>
            <a:ext cx="5040209" cy="239541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Sensor has been characterised </a:t>
            </a:r>
          </a:p>
          <a:p>
            <a:pPr lvl="1"/>
            <a:r>
              <a:rPr lang="en-GB" dirty="0"/>
              <a:t>Test beams (10/2019, 10/2021 and 5/2022)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endParaRPr lang="en-GB" dirty="0"/>
          </a:p>
          <a:p>
            <a:pPr lvl="2"/>
            <a:r>
              <a:rPr lang="en-GB" dirty="0"/>
              <a:t>Intrinsic time resolution</a:t>
            </a:r>
          </a:p>
          <a:p>
            <a:pPr lvl="2"/>
            <a:r>
              <a:rPr lang="en-GB" dirty="0"/>
              <a:t>Performance by tilting the device</a:t>
            </a:r>
          </a:p>
          <a:p>
            <a:pPr lvl="2"/>
            <a:r>
              <a:rPr lang="en-GB" dirty="0"/>
              <a:t>Sensor Efficiency</a:t>
            </a:r>
          </a:p>
          <a:p>
            <a:pPr lvl="2"/>
            <a:r>
              <a:rPr lang="en-GB" dirty="0"/>
              <a:t>Performance after radiation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</a:t>
            </a:r>
            <a:r>
              <a:rPr lang="en-GB" dirty="0"/>
              <a:t> Own constructed TCT setup in Cagliari</a:t>
            </a:r>
          </a:p>
          <a:p>
            <a:r>
              <a:rPr lang="en-GB" dirty="0"/>
              <a:t>Customised fast readout has been developed in order to fully explore sensor performance ↓</a:t>
            </a:r>
          </a:p>
          <a:p>
            <a:pPr lvl="2"/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0D48B4D-40FD-4D6B-FF9B-0E87EC622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890" y="834595"/>
            <a:ext cx="3572439" cy="28176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51701F-EE5B-5B92-E235-D1A8A5A2F150}"/>
              </a:ext>
            </a:extLst>
          </p:cNvPr>
          <p:cNvSpPr txBox="1"/>
          <p:nvPr/>
        </p:nvSpPr>
        <p:spPr>
          <a:xfrm>
            <a:off x="8061275" y="580861"/>
            <a:ext cx="3366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Test beam setup for intrinsic time resolution characterisation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57A0EE0-F378-1B3E-0797-6BC4452F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64" y="3906028"/>
            <a:ext cx="3279007" cy="26970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B1B9FA-2EB6-832C-E58A-602B0B1D9B21}"/>
              </a:ext>
            </a:extLst>
          </p:cNvPr>
          <p:cNvSpPr txBox="1"/>
          <p:nvPr/>
        </p:nvSpPr>
        <p:spPr>
          <a:xfrm>
            <a:off x="9598656" y="3632580"/>
            <a:ext cx="25394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Dry ice enclosure for rad hard measurements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6383BF5-1829-E0D6-4416-C6EFB0384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9" y="700585"/>
            <a:ext cx="2626855" cy="570976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57A76D9-B5F7-9F4F-B224-09957AA5E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066" y="4339989"/>
            <a:ext cx="3116936" cy="199928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1FE550F-BAA8-1BC8-C721-FDD7C13C9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002" y="4232014"/>
            <a:ext cx="2298789" cy="109340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183ED87-6557-4BAE-BC51-C9794BE77015}"/>
              </a:ext>
            </a:extLst>
          </p:cNvPr>
          <p:cNvSpPr txBox="1"/>
          <p:nvPr/>
        </p:nvSpPr>
        <p:spPr>
          <a:xfrm>
            <a:off x="3378637" y="4093768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TimeSPOT</a:t>
            </a:r>
            <a:r>
              <a:rPr lang="en-GB" sz="1000" dirty="0"/>
              <a:t> fast-electronics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27AEB96-968B-E9B2-C70B-6F8E812EE3D9}"/>
              </a:ext>
            </a:extLst>
          </p:cNvPr>
          <p:cNvSpPr txBox="1"/>
          <p:nvPr/>
        </p:nvSpPr>
        <p:spPr>
          <a:xfrm>
            <a:off x="6338463" y="3985793"/>
            <a:ext cx="1362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Single pixel test device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7B9C0B-5EB0-D730-180C-73955391F10A}"/>
              </a:ext>
            </a:extLst>
          </p:cNvPr>
          <p:cNvSpPr txBox="1"/>
          <p:nvPr/>
        </p:nvSpPr>
        <p:spPr>
          <a:xfrm>
            <a:off x="99629" y="447653"/>
            <a:ext cx="1258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TimeSPOT</a:t>
            </a:r>
            <a:r>
              <a:rPr lang="en-GB" sz="1000" dirty="0"/>
              <a:t> TCT setup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FCCACE5-4DCD-1B8E-FA8B-C2E053A4B21E}"/>
              </a:ext>
            </a:extLst>
          </p:cNvPr>
          <p:cNvSpPr txBox="1"/>
          <p:nvPr/>
        </p:nvSpPr>
        <p:spPr>
          <a:xfrm>
            <a:off x="3129887" y="6339271"/>
            <a:ext cx="496778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/>
              <a:t>For more G.M. </a:t>
            </a:r>
            <a:r>
              <a:rPr lang="en-GB" sz="1500" dirty="0" err="1"/>
              <a:t>Cossu</a:t>
            </a:r>
            <a:r>
              <a:rPr lang="en-GB" sz="1500" dirty="0"/>
              <a:t> </a:t>
            </a:r>
            <a:r>
              <a:rPr lang="en-GB" sz="1500" dirty="0">
                <a:hlinkClick r:id="rId7"/>
              </a:rPr>
              <a:t>https://arxiv.org/pdf/2209.11147.pdf</a:t>
            </a:r>
            <a:r>
              <a:rPr lang="en-GB" sz="1500" dirty="0"/>
              <a:t> </a:t>
            </a:r>
          </a:p>
        </p:txBody>
      </p:sp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D1FB096D-04BA-1E06-5ED2-FA34BBADAD47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fld id="{F381F1E4-B893-4008-89C8-49F63BBAB629}" type="datetime1">
              <a:rPr lang="en-GB" smtClean="0"/>
              <a:t>16/10/2022</a:t>
            </a:fld>
            <a:endParaRPr lang="en-GB"/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5A042AA4-1B99-302E-5AAB-1F4A99C3C41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/>
              <a:t>IFD 2022 Rapid fire talk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85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D29D7-7BB9-9922-4242-28ACD9EA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Results (1)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AE152-A742-5E1D-ACE3-D4C38FD0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6" y="1238655"/>
            <a:ext cx="5191157" cy="105416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Intrinsic time Resolution before and after radiation damage above 10</a:t>
            </a:r>
            <a:r>
              <a:rPr lang="it-IT" dirty="0"/>
              <a:t>¹⁶ </a:t>
            </a:r>
            <a:r>
              <a:rPr lang="it-IT" dirty="0" err="1"/>
              <a:t>n_eq</a:t>
            </a:r>
            <a:endParaRPr lang="it-IT" dirty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1B695F-E9F9-38F3-4FD8-A487EB3A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680" y="464022"/>
            <a:ext cx="6302603" cy="27486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F39FFE-30E4-F5AD-C68A-6C68632E6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075" y="3212637"/>
            <a:ext cx="6162564" cy="28661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4BF08E-3896-0334-C060-68CF5E8BC63F}"/>
              </a:ext>
            </a:extLst>
          </p:cNvPr>
          <p:cNvSpPr txBox="1"/>
          <p:nvPr/>
        </p:nvSpPr>
        <p:spPr>
          <a:xfrm>
            <a:off x="6000466" y="6154327"/>
            <a:ext cx="62597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For more info: A. </a:t>
            </a:r>
            <a:r>
              <a:rPr lang="en-GB" sz="800" dirty="0" err="1"/>
              <a:t>Lampis</a:t>
            </a:r>
            <a:r>
              <a:rPr lang="en-GB" sz="800" dirty="0"/>
              <a:t> </a:t>
            </a:r>
            <a:r>
              <a:rPr lang="en-GB" sz="800" dirty="0">
                <a:hlinkClick r:id="rId4"/>
              </a:rPr>
              <a:t>https://indico.cern.ch/event/1120714/contributions/4867208/attachments/2472539/4242526/Andrea_Lampis_iworid2022.pdf</a:t>
            </a:r>
            <a:r>
              <a:rPr lang="en-GB" sz="800" dirty="0"/>
              <a:t> </a:t>
            </a:r>
          </a:p>
          <a:p>
            <a:r>
              <a:rPr lang="en-GB" sz="800" dirty="0">
                <a:hlinkClick r:id="rId5"/>
              </a:rPr>
              <a:t>https://indico.cern.ch/event/1127562/contributions/4954529/attachments/2511647/4317271/TimeSPOT_TWEPP2022_Final.pdf</a:t>
            </a:r>
            <a:r>
              <a:rPr lang="en-GB" sz="800" dirty="0"/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1285368-496E-B679-F276-745E36854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8" y="3167235"/>
            <a:ext cx="5742747" cy="3156369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C5E299B-1A3C-4209-315C-619677AAA9C2}"/>
              </a:ext>
            </a:extLst>
          </p:cNvPr>
          <p:cNvCxnSpPr/>
          <p:nvPr/>
        </p:nvCxnSpPr>
        <p:spPr>
          <a:xfrm>
            <a:off x="73328" y="3167235"/>
            <a:ext cx="1203223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E8463E-369C-CB6C-2B60-3D5B6AC0077E}"/>
              </a:ext>
            </a:extLst>
          </p:cNvPr>
          <p:cNvSpPr txBox="1"/>
          <p:nvPr/>
        </p:nvSpPr>
        <p:spPr>
          <a:xfrm>
            <a:off x="6089585" y="388480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sz="1000" b="1" dirty="0"/>
              <a:t>No rad damage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DFF1735-4448-A264-21FB-4B459ED69A84}"/>
              </a:ext>
            </a:extLst>
          </p:cNvPr>
          <p:cNvSpPr txBox="1"/>
          <p:nvPr/>
        </p:nvSpPr>
        <p:spPr>
          <a:xfrm>
            <a:off x="3864010" y="2943715"/>
            <a:ext cx="12570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sz="1000" b="1" dirty="0">
                <a:solidFill>
                  <a:srgbClr val="00B050"/>
                </a:solidFill>
              </a:rPr>
              <a:t>After rad damage ↓</a:t>
            </a:r>
          </a:p>
        </p:txBody>
      </p:sp>
      <p:sp>
        <p:nvSpPr>
          <p:cNvPr id="16" name="Segnaposto data 15">
            <a:extLst>
              <a:ext uri="{FF2B5EF4-FFF2-40B4-BE49-F238E27FC236}">
                <a16:creationId xmlns:a16="http://schemas.microsoft.com/office/drawing/2014/main" id="{4ED53133-C256-F381-84F3-19FEF8572E1E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fld id="{82A3E276-4176-4D81-ACAF-D6F1310EBA50}" type="datetime1">
              <a:rPr lang="en-GB" smtClean="0"/>
              <a:t>16/10/2022</a:t>
            </a:fld>
            <a:endParaRPr lang="en-GB"/>
          </a:p>
        </p:txBody>
      </p:sp>
      <p:sp>
        <p:nvSpPr>
          <p:cNvPr id="17" name="Segnaposto piè di pagina 16">
            <a:extLst>
              <a:ext uri="{FF2B5EF4-FFF2-40B4-BE49-F238E27FC236}">
                <a16:creationId xmlns:a16="http://schemas.microsoft.com/office/drawing/2014/main" id="{93F86FF4-E12B-7BF2-6883-E8386415383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/>
              <a:t>IFD 2022 Rapid fire talk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5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D29D7-7BB9-9922-4242-28ACD9EA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Results (2) and outlook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AE152-A742-5E1D-ACE3-D4C38FD0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7" y="1238655"/>
            <a:ext cx="6724999" cy="193571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Sensor behaviour has been studied also by tilting it </a:t>
            </a:r>
          </a:p>
          <a:p>
            <a:pPr lvl="1"/>
            <a:r>
              <a:rPr lang="en-GB" dirty="0" err="1"/>
              <a:t>ToA</a:t>
            </a:r>
            <a:r>
              <a:rPr lang="en-GB" dirty="0"/>
              <a:t> distribution at 20° becomes more gaussian</a:t>
            </a:r>
          </a:p>
          <a:p>
            <a:pPr lvl="1"/>
            <a:r>
              <a:rPr lang="en-US" dirty="0"/>
              <a:t>The inefficiency (at normal incidence) due to the dead-area of the trenches is fully recovered by tilting the sensors around the trench axis</a:t>
            </a:r>
          </a:p>
          <a:p>
            <a:pPr lvl="2"/>
            <a:r>
              <a:rPr lang="en-US" dirty="0"/>
              <a:t>It also works for irradiated sensors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839A18-E1EB-1F45-32D5-CACD0FE18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9"/>
          <a:stretch/>
        </p:blipFill>
        <p:spPr>
          <a:xfrm rot="16200000">
            <a:off x="9425866" y="681755"/>
            <a:ext cx="2743968" cy="22412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DE0402-76BD-EF24-6C26-FFD70713A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698"/>
          <a:stretch/>
        </p:blipFill>
        <p:spPr>
          <a:xfrm rot="16200000">
            <a:off x="7133318" y="601730"/>
            <a:ext cx="2721601" cy="224837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85BAD09-96D1-260D-2FAD-BC9794B8CD48}"/>
              </a:ext>
            </a:extLst>
          </p:cNvPr>
          <p:cNvSpPr/>
          <p:nvPr/>
        </p:nvSpPr>
        <p:spPr>
          <a:xfrm>
            <a:off x="11221795" y="1328080"/>
            <a:ext cx="637775" cy="1267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EFA52C0-FAEA-6816-721D-0D56D74DD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6" y="3285269"/>
            <a:ext cx="4681660" cy="2517436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37AAD508-3399-8947-CD94-91BD37406626}"/>
              </a:ext>
            </a:extLst>
          </p:cNvPr>
          <p:cNvSpPr txBox="1">
            <a:spLocks/>
          </p:cNvSpPr>
          <p:nvPr/>
        </p:nvSpPr>
        <p:spPr>
          <a:xfrm>
            <a:off x="5364478" y="3374695"/>
            <a:ext cx="3674228" cy="299839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2286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anchor="t" anchorCtr="0" compatLnSpc="1">
            <a:normAutofit fontScale="92500" lnSpcReduction="20000"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Outlook:</a:t>
            </a:r>
          </a:p>
          <a:p>
            <a:pPr lvl="1"/>
            <a:r>
              <a:rPr lang="it-IT" dirty="0"/>
              <a:t>32x32 pixel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bump-bonded</a:t>
            </a:r>
            <a:r>
              <a:rPr lang="it-IT" dirty="0"/>
              <a:t> on the TimeSPOT-1 ASIC and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tested</a:t>
            </a:r>
            <a:r>
              <a:rPr lang="it-IT" dirty="0"/>
              <a:t>. Future 4D tracking detector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are under test and </a:t>
            </a:r>
            <a:r>
              <a:rPr lang="it-IT" dirty="0" err="1"/>
              <a:t>caracterisation</a:t>
            </a:r>
            <a:r>
              <a:rPr lang="it-IT" dirty="0"/>
              <a:t> (</a:t>
            </a:r>
            <a:r>
              <a:rPr lang="it-IT" dirty="0">
                <a:solidFill>
                  <a:srgbClr val="FF0000"/>
                </a:solidFill>
              </a:rPr>
              <a:t>more </a:t>
            </a:r>
            <a:r>
              <a:rPr lang="it-IT" dirty="0" err="1">
                <a:solidFill>
                  <a:srgbClr val="FF0000"/>
                </a:solidFill>
              </a:rPr>
              <a:t>about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it</a:t>
            </a:r>
            <a:r>
              <a:rPr lang="it-IT" dirty="0">
                <a:solidFill>
                  <a:srgbClr val="FF0000"/>
                </a:solidFill>
              </a:rPr>
              <a:t> on </a:t>
            </a:r>
            <a:r>
              <a:rPr lang="it-IT" dirty="0" err="1">
                <a:solidFill>
                  <a:srgbClr val="FF0000"/>
                </a:solidFill>
              </a:rPr>
              <a:t>Lorenzo’s</a:t>
            </a:r>
            <a:r>
              <a:rPr lang="it-IT" dirty="0">
                <a:solidFill>
                  <a:srgbClr val="FF0000"/>
                </a:solidFill>
              </a:rPr>
              <a:t> slides</a:t>
            </a:r>
            <a:r>
              <a:rPr lang="it-IT" dirty="0"/>
              <a:t>) </a:t>
            </a:r>
            <a:endParaRPr lang="en-GB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5F24780-76C3-3612-CA64-EBD3B8681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265" y="3844637"/>
            <a:ext cx="2536305" cy="1902229"/>
          </a:xfrm>
          <a:prstGeom prst="rect">
            <a:avLst/>
          </a:prstGeom>
        </p:spPr>
      </p:pic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AB6BE823-9ADD-844F-028C-BB31128167AA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fld id="{96A2C1BF-F2D7-4077-B6C8-A83441EA423F}" type="datetime1">
              <a:rPr lang="en-GB" smtClean="0"/>
              <a:t>16/10/2022</a:t>
            </a:fld>
            <a:endParaRPr lang="en-GB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F23DC61B-CAC1-03C5-6FF0-635867928C29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/>
              <a:t>IFD 2022 Rapid fire talk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95015"/>
      </p:ext>
    </p:extLst>
  </p:cSld>
  <p:clrMapOvr>
    <a:masterClrMapping/>
  </p:clrMapOvr>
</p:sld>
</file>

<file path=ppt/theme/theme1.xml><?xml version="1.0" encoding="utf-8"?>
<a:theme xmlns:a="http://schemas.openxmlformats.org/drawingml/2006/main" name="ANGELOLOI_research_TIMESPO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ELOLOI_research_TIMESPOT" id="{8BA94B9E-7003-4D4E-A9C5-5D21678AC646}" vid="{D464EF69-CC70-4C2A-A978-F8EA10D287D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ANGELOLOI_research_TIMESPOT</Template>
  <TotalTime>0</TotalTime>
  <Words>431</Words>
  <Application>Microsoft Office PowerPoint</Application>
  <PresentationFormat>Widescreen</PresentationFormat>
  <Paragraphs>59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ANGELOLOI_research_TIMESPOT</vt:lpstr>
      <vt:lpstr>Time resolution of 3D silicon sensors with trench electrodes</vt:lpstr>
      <vt:lpstr>Technology and design</vt:lpstr>
      <vt:lpstr>Measurements</vt:lpstr>
      <vt:lpstr>Results (1)</vt:lpstr>
      <vt:lpstr>Results (2)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short recap of the TimeSPOT 3D Si-Sensor</dc:title>
  <dc:creator>ANGELO LOI</dc:creator>
  <cp:lastModifiedBy>ANGELO LOI</cp:lastModifiedBy>
  <cp:revision>8</cp:revision>
  <dcterms:created xsi:type="dcterms:W3CDTF">2022-10-10T14:08:52Z</dcterms:created>
  <dcterms:modified xsi:type="dcterms:W3CDTF">2022-10-16T16:24:21Z</dcterms:modified>
</cp:coreProperties>
</file>