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  <p:sldId id="264" r:id="rId7"/>
    <p:sldId id="260" r:id="rId8"/>
    <p:sldId id="265" r:id="rId9"/>
    <p:sldId id="266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952"/>
  </p:normalViewPr>
  <p:slideViewPr>
    <p:cSldViewPr snapToGrid="0">
      <p:cViewPr varScale="1">
        <p:scale>
          <a:sx n="116" d="100"/>
          <a:sy n="116" d="100"/>
        </p:scale>
        <p:origin x="4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CC0874-47FB-B875-28BD-CCA20C33C8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E10C1E2-76B6-F292-F243-209BCBE3F4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5990A6C-69E1-1EB0-22F6-B9787B2EB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691A5-91B6-804E-840E-B60F88FB898B}" type="datetimeFigureOut">
              <a:rPr lang="it-IT" smtClean="0"/>
              <a:t>10/10/22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6D3853D-1E13-B52E-7B96-9BADA4F78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7047F12-3F7D-2353-D554-126B66683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DF69-2BCD-A14D-9D27-A7AD720070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118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F200C4-7AA6-17B7-7C5E-A3073601A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3C3A58A-C364-B1A8-DEBF-55C42F3F65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AE347FB-A1BE-D159-9499-1E767FF0D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691A5-91B6-804E-840E-B60F88FB898B}" type="datetimeFigureOut">
              <a:rPr lang="it-IT" smtClean="0"/>
              <a:t>10/10/22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A85F53B-7FE0-1E61-1BD8-587A406CC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4A43BCE-00A7-1FFE-5F29-FAE680DE0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DF69-2BCD-A14D-9D27-A7AD720070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4533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87B0DBE-E1CE-282B-A426-F90564239B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1410AD9-14FE-87E5-B9D6-BCD9B7AF26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745842D-D2EC-9DF7-48E9-D1D2933DA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691A5-91B6-804E-840E-B60F88FB898B}" type="datetimeFigureOut">
              <a:rPr lang="it-IT" smtClean="0"/>
              <a:t>10/10/22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843CDCF-C502-31E9-FB91-E9C1707C0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362435E-F975-A0F8-1E02-5BFD1A88A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DF69-2BCD-A14D-9D27-A7AD720070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002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82EC9E-A789-E10C-34F9-172260847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FEC0EB-9F2C-9800-6A87-7DD15AC12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9AD3CA6-19AC-6B5F-DAEC-A6C95D713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691A5-91B6-804E-840E-B60F88FB898B}" type="datetimeFigureOut">
              <a:rPr lang="it-IT" smtClean="0"/>
              <a:t>10/10/22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96F206-598E-8C36-972A-EF88EFAFD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015E577-748E-B3B3-03E9-B2847EFF9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DF69-2BCD-A14D-9D27-A7AD720070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861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196661-0B93-A891-0908-91D6250EF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3EB9BA3-20B5-7BAA-18C2-A698D14B9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B5D73A6-DC88-9EE3-5687-85FB91B51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691A5-91B6-804E-840E-B60F88FB898B}" type="datetimeFigureOut">
              <a:rPr lang="it-IT" smtClean="0"/>
              <a:t>10/10/22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AE8125D-BF15-B7B4-3634-5C1B45DF8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2EE83AB-2E4B-5A2A-D5E5-6B291C050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DF69-2BCD-A14D-9D27-A7AD720070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2889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212051-A0E7-42E2-2193-17C29157C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A624C71-CE2F-E0BF-67FA-CE523359DA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10754AC-9D1E-AE5D-0AB6-A244ACCFC1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0AC12C5-8160-0277-D259-7890B1C01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691A5-91B6-804E-840E-B60F88FB898B}" type="datetimeFigureOut">
              <a:rPr lang="it-IT" smtClean="0"/>
              <a:t>10/10/22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6BE058B-A4B0-DBA2-8E34-48D1DB4F7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8D28978-E9B5-D66D-54D2-02B9EF8B5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DF69-2BCD-A14D-9D27-A7AD720070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6047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4BF6DC-882C-9727-137E-ED96EC89F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B3DAE9B-2096-74ED-6091-DB47CADD0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99A5263-A6A9-4119-F27D-F2A54AF9AC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350CD58-96D0-8CFA-9632-24DF23F11B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6FFB75E-19A1-D0DE-350A-17B561AD0E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21B50AF-8239-C6B2-9AA6-D6A2769AE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691A5-91B6-804E-840E-B60F88FB898B}" type="datetimeFigureOut">
              <a:rPr lang="it-IT" smtClean="0"/>
              <a:t>10/10/22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EDB6E3B-5784-4503-690C-537917CA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DD7F53D-63C3-EF15-B5EF-1C719A052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DF69-2BCD-A14D-9D27-A7AD720070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7337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93ED0A-1657-DBE1-0566-0505A916A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4601136-C3F2-D291-CC06-BD513A6CA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691A5-91B6-804E-840E-B60F88FB898B}" type="datetimeFigureOut">
              <a:rPr lang="it-IT" smtClean="0"/>
              <a:t>10/10/22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E5FD9F0-2484-F6BD-EE1E-2062470EA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7C49DF8-35B0-22E2-4A99-49AE56E3C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DF69-2BCD-A14D-9D27-A7AD720070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0131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03FC6E3-1B29-C360-A23F-6C0A821EF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691A5-91B6-804E-840E-B60F88FB898B}" type="datetimeFigureOut">
              <a:rPr lang="it-IT" smtClean="0"/>
              <a:t>10/10/22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1232DA1-5C3B-4362-C2F9-3F895EE03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9FF0CF0-ACE9-60B7-E9B5-AC48CBD5A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DF69-2BCD-A14D-9D27-A7AD720070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182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336416-8DB0-CF94-0FC7-4C15823B5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E7EBE7-DF21-937C-B0B4-1D5F4208C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7EFA4B2-C785-115A-DFDB-3FC287C42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B1E9285-0DEE-168D-0095-301C48F0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691A5-91B6-804E-840E-B60F88FB898B}" type="datetimeFigureOut">
              <a:rPr lang="it-IT" smtClean="0"/>
              <a:t>10/10/22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C971A5B-EE50-9AE1-57B7-432D8020C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988E4E0-67DD-CD05-1C80-515892FD6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DF69-2BCD-A14D-9D27-A7AD720070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9985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2B5EE6-B32A-98FF-6212-727CAE398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5D421DB-DF9A-EA28-036B-164BFEF46B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13FAD4C-08C7-CB0E-F1D4-DC72A4DE2F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C3438A8-8D6F-79DD-782F-1FEBC94A3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691A5-91B6-804E-840E-B60F88FB898B}" type="datetimeFigureOut">
              <a:rPr lang="it-IT" smtClean="0"/>
              <a:t>10/10/22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B79952A-2419-8C4F-0AA2-172DD0435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C01AFF2-F742-7C5D-7769-5FD176066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DF69-2BCD-A14D-9D27-A7AD720070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270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2B99E68-9CA5-0686-E2A8-220A4E46F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CA091B9-9532-ADFC-1368-9A1474559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FB151B-D349-3B92-F957-784E87B988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691A5-91B6-804E-840E-B60F88FB898B}" type="datetimeFigureOut">
              <a:rPr lang="it-IT" smtClean="0"/>
              <a:t>10/10/22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6CB9B7-5BAD-3E2D-A408-0A3146A357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7E9DDA1-F5AE-577B-F940-72B1A6E7D5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9DF69-2BCD-A14D-9D27-A7AD720070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619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3CBC46-1B1E-6AB2-535E-3FC3BD49F4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800" dirty="0" err="1"/>
              <a:t>Nuclear</a:t>
            </a:r>
            <a:r>
              <a:rPr lang="it-IT" sz="4800" dirty="0"/>
              <a:t> </a:t>
            </a:r>
            <a:r>
              <a:rPr lang="it-IT" sz="4800" dirty="0" err="1"/>
              <a:t>Physics</a:t>
            </a:r>
            <a:r>
              <a:rPr lang="it-IT" sz="4800" dirty="0"/>
              <a:t> </a:t>
            </a:r>
            <a:r>
              <a:rPr lang="it-IT" sz="4800" dirty="0" err="1"/>
              <a:t>Mid</a:t>
            </a:r>
            <a:r>
              <a:rPr lang="it-IT" sz="4800" dirty="0"/>
              <a:t> </a:t>
            </a:r>
            <a:r>
              <a:rPr lang="it-IT" sz="4800" dirty="0" err="1"/>
              <a:t>Term</a:t>
            </a:r>
            <a:r>
              <a:rPr lang="it-IT" sz="4800" dirty="0"/>
              <a:t> Plan in </a:t>
            </a:r>
            <a:r>
              <a:rPr lang="it-IT" sz="4800" dirty="0" err="1"/>
              <a:t>Italy</a:t>
            </a:r>
            <a:r>
              <a:rPr lang="it-IT" sz="4800" dirty="0"/>
              <a:t> </a:t>
            </a:r>
            <a:br>
              <a:rPr lang="it-IT" sz="4800" dirty="0"/>
            </a:br>
            <a:r>
              <a:rPr lang="it-IT" sz="4800" dirty="0"/>
              <a:t>LNGS session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7B90442-5369-4834-0F75-3ED71A2561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5231"/>
            <a:ext cx="9144000" cy="1655762"/>
          </a:xfrm>
        </p:spPr>
        <p:txBody>
          <a:bodyPr>
            <a:normAutofit/>
          </a:bodyPr>
          <a:lstStyle/>
          <a:p>
            <a:r>
              <a:rPr lang="it-IT" sz="4000" dirty="0"/>
              <a:t>WG: Direct </a:t>
            </a:r>
            <a:r>
              <a:rPr lang="it-IT" sz="4000" dirty="0" err="1"/>
              <a:t>measurement</a:t>
            </a:r>
            <a:r>
              <a:rPr lang="it-IT" sz="4000" dirty="0"/>
              <a:t> for </a:t>
            </a:r>
            <a:r>
              <a:rPr lang="it-IT" sz="4000" dirty="0" err="1"/>
              <a:t>Nuclear</a:t>
            </a:r>
            <a:r>
              <a:rPr lang="it-IT" sz="4000" dirty="0"/>
              <a:t> </a:t>
            </a:r>
            <a:r>
              <a:rPr lang="it-IT" sz="4000" dirty="0" err="1"/>
              <a:t>Astrophysics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67305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14CF93-D561-26E6-1A5D-19386CA14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WG: Direct </a:t>
            </a:r>
            <a:r>
              <a:rPr lang="it-IT" dirty="0" err="1"/>
              <a:t>measurement</a:t>
            </a:r>
            <a:r>
              <a:rPr lang="it-IT" dirty="0"/>
              <a:t> for </a:t>
            </a:r>
            <a:r>
              <a:rPr lang="it-IT" dirty="0" err="1"/>
              <a:t>Nuclear</a:t>
            </a:r>
            <a:r>
              <a:rPr lang="it-IT" dirty="0"/>
              <a:t> </a:t>
            </a:r>
            <a:r>
              <a:rPr lang="it-IT" dirty="0" err="1"/>
              <a:t>Astrophysics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F3C3427-2ED1-7395-DFD4-823732F55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71034" cy="4667250"/>
          </a:xfrm>
        </p:spPr>
        <p:txBody>
          <a:bodyPr>
            <a:normAutofit/>
          </a:bodyPr>
          <a:lstStyle/>
          <a:p>
            <a:r>
              <a:rPr lang="it-IT" dirty="0" err="1"/>
              <a:t>Topic</a:t>
            </a:r>
            <a:r>
              <a:rPr lang="it-IT" dirty="0"/>
              <a:t> 1: </a:t>
            </a:r>
            <a:r>
              <a:rPr lang="it-IT" dirty="0" err="1"/>
              <a:t>Nuclear</a:t>
            </a:r>
            <a:r>
              <a:rPr lang="it-IT" dirty="0"/>
              <a:t> </a:t>
            </a:r>
            <a:r>
              <a:rPr lang="it-IT" dirty="0" err="1"/>
              <a:t>process</a:t>
            </a:r>
            <a:r>
              <a:rPr lang="it-IT" dirty="0"/>
              <a:t> of </a:t>
            </a:r>
            <a:r>
              <a:rPr lang="it-IT" dirty="0" err="1"/>
              <a:t>interest</a:t>
            </a:r>
            <a:r>
              <a:rPr lang="it-IT" dirty="0"/>
              <a:t> in stellar </a:t>
            </a:r>
            <a:r>
              <a:rPr lang="it-IT" dirty="0" err="1"/>
              <a:t>nucleosynthesis</a:t>
            </a:r>
            <a:r>
              <a:rPr lang="it-IT" dirty="0"/>
              <a:t>;</a:t>
            </a:r>
          </a:p>
          <a:p>
            <a:pPr marL="0" indent="0">
              <a:buNone/>
            </a:pPr>
            <a:r>
              <a:rPr lang="it-IT" dirty="0"/>
              <a:t>	Oscar Straniero, </a:t>
            </a:r>
            <a:r>
              <a:rPr lang="it-IT" dirty="0" err="1"/>
              <a:t>about</a:t>
            </a:r>
            <a:r>
              <a:rPr lang="it-IT" dirty="0"/>
              <a:t> 35 </a:t>
            </a:r>
            <a:r>
              <a:rPr lang="it-IT" dirty="0" err="1"/>
              <a:t>participants</a:t>
            </a:r>
            <a:r>
              <a:rPr lang="it-IT" dirty="0"/>
              <a:t>.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 err="1"/>
              <a:t>Topic</a:t>
            </a:r>
            <a:r>
              <a:rPr lang="it-IT" dirty="0"/>
              <a:t> 2: Deep </a:t>
            </a:r>
            <a:r>
              <a:rPr lang="it-IT" dirty="0" err="1"/>
              <a:t>undeground</a:t>
            </a:r>
            <a:r>
              <a:rPr lang="it-IT" dirty="0"/>
              <a:t> </a:t>
            </a:r>
            <a:r>
              <a:rPr lang="it-IT" dirty="0" err="1"/>
              <a:t>direct</a:t>
            </a:r>
            <a:r>
              <a:rPr lang="it-IT" dirty="0"/>
              <a:t> </a:t>
            </a:r>
            <a:r>
              <a:rPr lang="it-IT" dirty="0" err="1"/>
              <a:t>measurements</a:t>
            </a:r>
            <a:r>
              <a:rPr lang="it-IT" dirty="0"/>
              <a:t>;</a:t>
            </a:r>
          </a:p>
          <a:p>
            <a:pPr marL="914400" lvl="2" indent="0">
              <a:buNone/>
            </a:pPr>
            <a:r>
              <a:rPr lang="it-IT" sz="2800" dirty="0"/>
              <a:t>Francesca Cavanna, </a:t>
            </a:r>
            <a:r>
              <a:rPr lang="it-IT" sz="2800" dirty="0" err="1"/>
              <a:t>about</a:t>
            </a:r>
            <a:r>
              <a:rPr lang="it-IT" sz="2800" dirty="0"/>
              <a:t> 39 </a:t>
            </a:r>
            <a:r>
              <a:rPr lang="it-IT" sz="2800" dirty="0" err="1"/>
              <a:t>participants</a:t>
            </a:r>
            <a:r>
              <a:rPr lang="it-IT" sz="2800" dirty="0"/>
              <a:t>.</a:t>
            </a:r>
          </a:p>
          <a:p>
            <a:endParaRPr lang="it-IT" dirty="0"/>
          </a:p>
          <a:p>
            <a:r>
              <a:rPr lang="it-IT" dirty="0" err="1"/>
              <a:t>Topic</a:t>
            </a:r>
            <a:r>
              <a:rPr lang="it-IT" dirty="0"/>
              <a:t> 3: </a:t>
            </a:r>
            <a:r>
              <a:rPr lang="it-IT" dirty="0" err="1"/>
              <a:t>Measurements</a:t>
            </a:r>
            <a:r>
              <a:rPr lang="it-IT" dirty="0"/>
              <a:t> with </a:t>
            </a:r>
            <a:r>
              <a:rPr lang="it-IT" dirty="0" err="1"/>
              <a:t>recoil</a:t>
            </a:r>
            <a:r>
              <a:rPr lang="it-IT" dirty="0"/>
              <a:t> </a:t>
            </a:r>
            <a:r>
              <a:rPr lang="it-IT" dirty="0" err="1"/>
              <a:t>separators</a:t>
            </a:r>
            <a:r>
              <a:rPr lang="it-IT" dirty="0"/>
              <a:t> and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astrophysical</a:t>
            </a:r>
            <a:r>
              <a:rPr lang="it-IT" dirty="0"/>
              <a:t> </a:t>
            </a:r>
            <a:r>
              <a:rPr lang="it-IT" dirty="0" err="1"/>
              <a:t>relevant</a:t>
            </a:r>
            <a:r>
              <a:rPr lang="it-IT" dirty="0"/>
              <a:t> studies </a:t>
            </a:r>
            <a:r>
              <a:rPr lang="it-IT" dirty="0" err="1"/>
              <a:t>at</a:t>
            </a:r>
            <a:r>
              <a:rPr lang="it-IT" dirty="0"/>
              <a:t> CIRCE;</a:t>
            </a:r>
          </a:p>
          <a:p>
            <a:pPr marL="914400" lvl="2" indent="0">
              <a:buNone/>
            </a:pPr>
            <a:r>
              <a:rPr lang="it-IT" sz="2800" dirty="0"/>
              <a:t>Raffaele </a:t>
            </a:r>
            <a:r>
              <a:rPr lang="it-IT" sz="2800" dirty="0" err="1"/>
              <a:t>Buompane</a:t>
            </a:r>
            <a:r>
              <a:rPr lang="it-IT" sz="2800" dirty="0"/>
              <a:t>, </a:t>
            </a:r>
            <a:r>
              <a:rPr lang="it-IT" sz="2800" dirty="0" err="1"/>
              <a:t>about</a:t>
            </a:r>
            <a:r>
              <a:rPr lang="it-IT" sz="2800" dirty="0"/>
              <a:t> 25 </a:t>
            </a:r>
            <a:r>
              <a:rPr lang="it-IT" sz="2800" dirty="0" err="1"/>
              <a:t>participants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113090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A392DF-7DDC-B9C1-EB99-2ECC1D059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/>
              <a:t>Topic</a:t>
            </a:r>
            <a:r>
              <a:rPr lang="it-IT" dirty="0"/>
              <a:t> 1: </a:t>
            </a:r>
            <a:r>
              <a:rPr lang="it-IT" dirty="0" err="1"/>
              <a:t>Nuclear</a:t>
            </a:r>
            <a:r>
              <a:rPr lang="it-IT" dirty="0"/>
              <a:t> </a:t>
            </a:r>
            <a:r>
              <a:rPr lang="it-IT" dirty="0" err="1"/>
              <a:t>process</a:t>
            </a:r>
            <a:r>
              <a:rPr lang="it-IT" dirty="0"/>
              <a:t> of </a:t>
            </a:r>
            <a:r>
              <a:rPr lang="it-IT" dirty="0" err="1"/>
              <a:t>interest</a:t>
            </a:r>
            <a:r>
              <a:rPr lang="it-IT" dirty="0"/>
              <a:t> in stellar </a:t>
            </a:r>
            <a:r>
              <a:rPr lang="it-IT" dirty="0" err="1"/>
              <a:t>nucleosynthesis</a:t>
            </a:r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99E0CCB-FA49-8576-C295-8D328BDFC4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954"/>
          <a:stretch/>
        </p:blipFill>
        <p:spPr>
          <a:xfrm>
            <a:off x="557213" y="1554162"/>
            <a:ext cx="10158412" cy="374967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282FFAA0-0A6E-112A-4530-407427B9FE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6393" y="5133177"/>
            <a:ext cx="7325607" cy="671514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95C569FC-78A3-9474-6804-23B707EF48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8466" y="6267454"/>
            <a:ext cx="6497078" cy="508002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2CCD1768-4148-3CBB-FFAA-5A3178A186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8466" y="4791073"/>
            <a:ext cx="3496201" cy="304797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839678BD-8D5B-A0DE-1414-24E1416CBB8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37060" y="5876526"/>
            <a:ext cx="3306608" cy="348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961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13" y="365125"/>
            <a:ext cx="10796587" cy="1325563"/>
          </a:xfrm>
        </p:spPr>
        <p:txBody>
          <a:bodyPr/>
          <a:lstStyle/>
          <a:p>
            <a:pPr algn="ctr"/>
            <a:r>
              <a:rPr lang="en-US" dirty="0"/>
              <a:t>Topic 2: Deep underground direct measurements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CA4F179C-7AEE-3868-2B6F-55EDC728E9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561785"/>
              </p:ext>
            </p:extLst>
          </p:nvPr>
        </p:nvGraphicFramePr>
        <p:xfrm>
          <a:off x="1524000" y="2895294"/>
          <a:ext cx="6099672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1796">
                  <a:extLst>
                    <a:ext uri="{9D8B030D-6E8A-4147-A177-3AD203B41FA5}">
                      <a16:colId xmlns:a16="http://schemas.microsoft.com/office/drawing/2014/main" val="2772293424"/>
                    </a:ext>
                  </a:extLst>
                </a:gridCol>
                <a:gridCol w="1717476">
                  <a:extLst>
                    <a:ext uri="{9D8B030D-6E8A-4147-A177-3AD203B41FA5}">
                      <a16:colId xmlns:a16="http://schemas.microsoft.com/office/drawing/2014/main" val="1939035426"/>
                    </a:ext>
                  </a:extLst>
                </a:gridCol>
                <a:gridCol w="1320400">
                  <a:extLst>
                    <a:ext uri="{9D8B030D-6E8A-4147-A177-3AD203B41FA5}">
                      <a16:colId xmlns:a16="http://schemas.microsoft.com/office/drawing/2014/main" val="31910345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Reaction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Luna-400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3.5 MV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83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30000" dirty="0"/>
                        <a:t>14</a:t>
                      </a:r>
                      <a:r>
                        <a:rPr lang="en-US" sz="2400" dirty="0"/>
                        <a:t>N(</a:t>
                      </a:r>
                      <a:r>
                        <a:rPr lang="en-US" sz="2400" dirty="0" err="1"/>
                        <a:t>p,</a:t>
                      </a:r>
                      <a:r>
                        <a:rPr lang="en-US" sz="2400" dirty="0" err="1">
                          <a:latin typeface="Symbol" panose="05050102010706020507" pitchFamily="18" charset="2"/>
                        </a:rPr>
                        <a:t>g</a:t>
                      </a:r>
                      <a:r>
                        <a:rPr lang="en-US" sz="2400" dirty="0"/>
                        <a:t>)</a:t>
                      </a:r>
                      <a:r>
                        <a:rPr lang="en-US" sz="2400" baseline="30000" dirty="0"/>
                        <a:t>15</a:t>
                      </a:r>
                      <a:r>
                        <a:rPr lang="en-US" sz="24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062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30000" dirty="0"/>
                        <a:t>23</a:t>
                      </a:r>
                      <a:r>
                        <a:rPr lang="en-US" sz="2400" dirty="0"/>
                        <a:t>Na(</a:t>
                      </a:r>
                      <a:r>
                        <a:rPr lang="en-US" sz="2400" dirty="0" err="1"/>
                        <a:t>p,</a:t>
                      </a:r>
                      <a:r>
                        <a:rPr lang="en-US" sz="2400" dirty="0" err="1">
                          <a:latin typeface="Symbol" panose="05050102010706020507" pitchFamily="18" charset="2"/>
                        </a:rPr>
                        <a:t>a</a:t>
                      </a:r>
                      <a:r>
                        <a:rPr lang="en-US" sz="2400" dirty="0"/>
                        <a:t>)</a:t>
                      </a:r>
                      <a:r>
                        <a:rPr lang="en-US" sz="2400" baseline="30000" dirty="0"/>
                        <a:t>20</a:t>
                      </a:r>
                      <a:r>
                        <a:rPr lang="en-US" sz="2400" dirty="0"/>
                        <a:t>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186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30000" dirty="0"/>
                        <a:t>27</a:t>
                      </a:r>
                      <a:r>
                        <a:rPr lang="en-US" sz="2400" dirty="0"/>
                        <a:t>Al(</a:t>
                      </a:r>
                      <a:r>
                        <a:rPr lang="en-US" sz="2400" dirty="0" err="1"/>
                        <a:t>p,</a:t>
                      </a:r>
                      <a:r>
                        <a:rPr lang="en-US" sz="2400" dirty="0" err="1">
                          <a:latin typeface="Symbol" panose="05050102010706020507" pitchFamily="18" charset="2"/>
                        </a:rPr>
                        <a:t>a</a:t>
                      </a:r>
                      <a:r>
                        <a:rPr lang="en-US" sz="2400" dirty="0"/>
                        <a:t>)</a:t>
                      </a:r>
                      <a:r>
                        <a:rPr lang="en-US" sz="2400" baseline="30000" dirty="0"/>
                        <a:t>24</a:t>
                      </a:r>
                      <a:r>
                        <a:rPr lang="en-US" sz="2400" dirty="0"/>
                        <a:t>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65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30000" dirty="0"/>
                        <a:t>22</a:t>
                      </a:r>
                      <a:r>
                        <a:rPr lang="en-US" sz="2400" dirty="0"/>
                        <a:t>Ne(</a:t>
                      </a:r>
                      <a:r>
                        <a:rPr lang="en-US" sz="2400" dirty="0" err="1">
                          <a:latin typeface="Symbol" panose="05050102010706020507" pitchFamily="18" charset="2"/>
                        </a:rPr>
                        <a:t>a</a:t>
                      </a:r>
                      <a:r>
                        <a:rPr lang="en-US" sz="2400" dirty="0" err="1"/>
                        <a:t>,n</a:t>
                      </a:r>
                      <a:r>
                        <a:rPr lang="en-US" sz="2400" dirty="0"/>
                        <a:t>)</a:t>
                      </a:r>
                      <a:r>
                        <a:rPr lang="en-US" sz="2400" baseline="30000" dirty="0"/>
                        <a:t>25</a:t>
                      </a:r>
                      <a:r>
                        <a:rPr lang="en-US" sz="2400" dirty="0"/>
                        <a:t>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170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30000" dirty="0"/>
                        <a:t>13</a:t>
                      </a:r>
                      <a:r>
                        <a:rPr lang="en-US" sz="2400" dirty="0"/>
                        <a:t>C(</a:t>
                      </a:r>
                      <a:r>
                        <a:rPr lang="en-US" sz="2400" dirty="0" err="1">
                          <a:latin typeface="Symbol" panose="05050102010706020507" pitchFamily="18" charset="2"/>
                        </a:rPr>
                        <a:t>a</a:t>
                      </a:r>
                      <a:r>
                        <a:rPr lang="en-US" sz="2400" dirty="0" err="1"/>
                        <a:t>,n</a:t>
                      </a:r>
                      <a:r>
                        <a:rPr lang="en-US" sz="2400" dirty="0"/>
                        <a:t>)</a:t>
                      </a:r>
                      <a:r>
                        <a:rPr lang="en-US" sz="2400" baseline="30000" dirty="0"/>
                        <a:t>16</a:t>
                      </a:r>
                      <a:r>
                        <a:rPr lang="en-US" sz="24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403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30000" dirty="0"/>
                        <a:t>12</a:t>
                      </a:r>
                      <a:r>
                        <a:rPr lang="en-US" sz="2400" baseline="0" dirty="0"/>
                        <a:t>C+</a:t>
                      </a:r>
                      <a:r>
                        <a:rPr lang="en-US" sz="2400" baseline="30000" dirty="0"/>
                        <a:t>12</a:t>
                      </a:r>
                      <a:r>
                        <a:rPr lang="en-US" sz="2400" baseline="0" dirty="0"/>
                        <a:t>C (</a:t>
                      </a:r>
                      <a:r>
                        <a:rPr lang="en-US" sz="2400" baseline="0" dirty="0">
                          <a:latin typeface="Symbol" panose="05050102010706020507" pitchFamily="18" charset="2"/>
                        </a:rPr>
                        <a:t>g</a:t>
                      </a:r>
                      <a:r>
                        <a:rPr lang="en-US" sz="2400" baseline="0" dirty="0"/>
                        <a:t>-channel)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834509"/>
                  </a:ext>
                </a:extLst>
              </a:tr>
            </a:tbl>
          </a:graphicData>
        </a:graphic>
      </p:graphicFrame>
      <p:sp>
        <p:nvSpPr>
          <p:cNvPr id="7" name="TextBox 4">
            <a:extLst>
              <a:ext uri="{FF2B5EF4-FFF2-40B4-BE49-F238E27FC236}">
                <a16:creationId xmlns:a16="http://schemas.microsoft.com/office/drawing/2014/main" id="{803FCD64-97D2-5800-9DDE-11698B7445D7}"/>
              </a:ext>
            </a:extLst>
          </p:cNvPr>
          <p:cNvSpPr txBox="1"/>
          <p:nvPr/>
        </p:nvSpPr>
        <p:spPr>
          <a:xfrm>
            <a:off x="930811" y="2015512"/>
            <a:ext cx="3086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Phase A (0-2 anni)</a:t>
            </a:r>
          </a:p>
        </p:txBody>
      </p:sp>
    </p:spTree>
    <p:extLst>
      <p:ext uri="{BB962C8B-B14F-4D97-AF65-F5344CB8AC3E}">
        <p14:creationId xmlns:p14="http://schemas.microsoft.com/office/powerpoint/2010/main" val="2354264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13" y="365125"/>
            <a:ext cx="10796587" cy="1325563"/>
          </a:xfrm>
        </p:spPr>
        <p:txBody>
          <a:bodyPr/>
          <a:lstStyle/>
          <a:p>
            <a:pPr algn="ctr"/>
            <a:r>
              <a:rPr lang="en-US" dirty="0"/>
              <a:t>Topic 2: Deep underground direct measurements</a:t>
            </a: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DD564561-A02B-8310-9E72-C6CA63ED7215}"/>
              </a:ext>
            </a:extLst>
          </p:cNvPr>
          <p:cNvSpPr txBox="1"/>
          <p:nvPr/>
        </p:nvSpPr>
        <p:spPr>
          <a:xfrm>
            <a:off x="951008" y="1817464"/>
            <a:ext cx="3086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Phase B (2-5 years)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9E6E419-C2E4-1B97-6B46-240322E11F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087768"/>
              </p:ext>
            </p:extLst>
          </p:nvPr>
        </p:nvGraphicFramePr>
        <p:xfrm>
          <a:off x="1393060" y="2459917"/>
          <a:ext cx="7233147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36426">
                  <a:extLst>
                    <a:ext uri="{9D8B030D-6E8A-4147-A177-3AD203B41FA5}">
                      <a16:colId xmlns:a16="http://schemas.microsoft.com/office/drawing/2014/main" val="2772293424"/>
                    </a:ext>
                  </a:extLst>
                </a:gridCol>
                <a:gridCol w="1370749">
                  <a:extLst>
                    <a:ext uri="{9D8B030D-6E8A-4147-A177-3AD203B41FA5}">
                      <a16:colId xmlns:a16="http://schemas.microsoft.com/office/drawing/2014/main" val="1939035426"/>
                    </a:ext>
                  </a:extLst>
                </a:gridCol>
                <a:gridCol w="1125972">
                  <a:extLst>
                    <a:ext uri="{9D8B030D-6E8A-4147-A177-3AD203B41FA5}">
                      <a16:colId xmlns:a16="http://schemas.microsoft.com/office/drawing/2014/main" val="3191034510"/>
                    </a:ext>
                  </a:extLst>
                </a:gridCol>
              </a:tblGrid>
              <a:tr h="394418">
                <a:tc>
                  <a:txBody>
                    <a:bodyPr/>
                    <a:lstStyle/>
                    <a:p>
                      <a:r>
                        <a:rPr lang="en-US" sz="2400" dirty="0"/>
                        <a:t>Reaction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Luna-400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3.5 MV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830008"/>
                  </a:ext>
                </a:extLst>
              </a:tr>
              <a:tr h="394418">
                <a:tc>
                  <a:txBody>
                    <a:bodyPr/>
                    <a:lstStyle/>
                    <a:p>
                      <a:r>
                        <a:rPr lang="en-US" sz="2400" baseline="30000" dirty="0"/>
                        <a:t>12</a:t>
                      </a:r>
                      <a:r>
                        <a:rPr lang="en-US" sz="2400" baseline="0" dirty="0"/>
                        <a:t>C+</a:t>
                      </a:r>
                      <a:r>
                        <a:rPr lang="en-US" sz="2400" baseline="30000" dirty="0"/>
                        <a:t>12</a:t>
                      </a:r>
                      <a:r>
                        <a:rPr lang="en-US" sz="2400" baseline="0" dirty="0"/>
                        <a:t>C (</a:t>
                      </a:r>
                      <a:r>
                        <a:rPr lang="en-US" sz="2400" baseline="0" dirty="0">
                          <a:latin typeface="Symbol" panose="05050102010706020507" pitchFamily="18" charset="2"/>
                        </a:rPr>
                        <a:t>g</a:t>
                      </a:r>
                      <a:r>
                        <a:rPr lang="en-US" sz="2400" baseline="0" dirty="0"/>
                        <a:t>-channel)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062280"/>
                  </a:ext>
                </a:extLst>
              </a:tr>
              <a:tr h="347814">
                <a:tc>
                  <a:txBody>
                    <a:bodyPr/>
                    <a:lstStyle/>
                    <a:p>
                      <a:r>
                        <a:rPr lang="en-US" sz="2400" baseline="30000" dirty="0"/>
                        <a:t>19</a:t>
                      </a:r>
                      <a:r>
                        <a:rPr lang="en-US" sz="2400" dirty="0"/>
                        <a:t>F(</a:t>
                      </a:r>
                      <a:r>
                        <a:rPr lang="en-US" sz="2400" dirty="0" err="1"/>
                        <a:t>p,</a:t>
                      </a:r>
                      <a:r>
                        <a:rPr lang="en-US" sz="2400" dirty="0" err="1">
                          <a:latin typeface="Symbol" panose="05050102010706020507" pitchFamily="18" charset="2"/>
                        </a:rPr>
                        <a:t>a</a:t>
                      </a:r>
                      <a:r>
                        <a:rPr lang="en-US" sz="2400" dirty="0"/>
                        <a:t>)</a:t>
                      </a:r>
                      <a:r>
                        <a:rPr lang="en-US" sz="2400" baseline="30000" dirty="0"/>
                        <a:t>16</a:t>
                      </a:r>
                      <a:r>
                        <a:rPr lang="en-US" sz="2400" dirty="0"/>
                        <a:t>O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30000" dirty="0"/>
                        <a:t>19</a:t>
                      </a:r>
                      <a:r>
                        <a:rPr lang="en-US" sz="2400" dirty="0"/>
                        <a:t>F(</a:t>
                      </a:r>
                      <a:r>
                        <a:rPr lang="en-US" sz="2400" dirty="0" err="1"/>
                        <a:t>p,</a:t>
                      </a:r>
                      <a:r>
                        <a:rPr lang="en-US" sz="2400" dirty="0" err="1">
                          <a:latin typeface="Symbol" panose="05050102010706020507" pitchFamily="18" charset="2"/>
                        </a:rPr>
                        <a:t>ag</a:t>
                      </a:r>
                      <a:r>
                        <a:rPr lang="en-US" sz="2400" dirty="0"/>
                        <a:t>)</a:t>
                      </a:r>
                      <a:r>
                        <a:rPr lang="en-US" sz="2400" baseline="30000" dirty="0"/>
                        <a:t> 16</a:t>
                      </a:r>
                      <a:r>
                        <a:rPr lang="en-US" sz="2400" dirty="0"/>
                        <a:t>O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30000" dirty="0"/>
                        <a:t>19</a:t>
                      </a:r>
                      <a:r>
                        <a:rPr lang="en-US" sz="2400" dirty="0"/>
                        <a:t>F(</a:t>
                      </a:r>
                      <a:r>
                        <a:rPr lang="en-US" sz="2400" dirty="0" err="1"/>
                        <a:t>p,</a:t>
                      </a:r>
                      <a:r>
                        <a:rPr lang="en-US" sz="2400" dirty="0" err="1">
                          <a:latin typeface="Symbol" panose="05050102010706020507" pitchFamily="18" charset="2"/>
                        </a:rPr>
                        <a:t>g</a:t>
                      </a:r>
                      <a:r>
                        <a:rPr lang="en-US" sz="2400" dirty="0"/>
                        <a:t>)</a:t>
                      </a:r>
                      <a:r>
                        <a:rPr lang="en-US" sz="2400" baseline="30000" dirty="0"/>
                        <a:t>20</a:t>
                      </a:r>
                      <a:r>
                        <a:rPr lang="en-US" sz="2400" dirty="0"/>
                        <a:t>Ne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186655"/>
                  </a:ext>
                </a:extLst>
              </a:tr>
              <a:tr h="394418">
                <a:tc>
                  <a:txBody>
                    <a:bodyPr/>
                    <a:lstStyle/>
                    <a:p>
                      <a:r>
                        <a:rPr lang="en-US" sz="2400" baseline="30000" dirty="0"/>
                        <a:t>14</a:t>
                      </a:r>
                      <a:r>
                        <a:rPr lang="en-US" sz="2400" dirty="0"/>
                        <a:t>N(</a:t>
                      </a:r>
                      <a:r>
                        <a:rPr lang="en-US" sz="2400" dirty="0" err="1"/>
                        <a:t>p,</a:t>
                      </a:r>
                      <a:r>
                        <a:rPr lang="en-US" sz="2400" dirty="0" err="1">
                          <a:latin typeface="Symbol" panose="05050102010706020507" pitchFamily="18" charset="2"/>
                        </a:rPr>
                        <a:t>g</a:t>
                      </a:r>
                      <a:r>
                        <a:rPr lang="en-US" sz="2400" dirty="0"/>
                        <a:t>)</a:t>
                      </a:r>
                      <a:r>
                        <a:rPr lang="en-US" sz="2400" baseline="30000" dirty="0"/>
                        <a:t>15</a:t>
                      </a:r>
                      <a:r>
                        <a:rPr lang="en-US" sz="24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65511"/>
                  </a:ext>
                </a:extLst>
              </a:tr>
              <a:tr h="394418">
                <a:tc>
                  <a:txBody>
                    <a:bodyPr/>
                    <a:lstStyle/>
                    <a:p>
                      <a:r>
                        <a:rPr lang="en-US" sz="2400" baseline="30000" dirty="0"/>
                        <a:t>12</a:t>
                      </a:r>
                      <a:r>
                        <a:rPr lang="en-US" sz="2400" baseline="0" dirty="0"/>
                        <a:t>C+</a:t>
                      </a:r>
                      <a:r>
                        <a:rPr lang="en-US" sz="2400" baseline="30000" dirty="0"/>
                        <a:t>12</a:t>
                      </a:r>
                      <a:r>
                        <a:rPr lang="en-US" sz="2400" baseline="0" dirty="0"/>
                        <a:t>C (</a:t>
                      </a:r>
                      <a:r>
                        <a:rPr lang="en-US" sz="2400" baseline="0" dirty="0" err="1"/>
                        <a:t>p,</a:t>
                      </a:r>
                      <a:r>
                        <a:rPr lang="en-US" sz="2400" baseline="0" dirty="0" err="1">
                          <a:latin typeface="Symbol" panose="05050102010706020507" pitchFamily="18" charset="2"/>
                        </a:rPr>
                        <a:t>a</a:t>
                      </a:r>
                      <a:r>
                        <a:rPr lang="en-US" sz="2400" baseline="0" dirty="0"/>
                        <a:t>-channel)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859349"/>
                  </a:ext>
                </a:extLst>
              </a:tr>
              <a:tr h="3944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30000" dirty="0"/>
                        <a:t>22</a:t>
                      </a:r>
                      <a:r>
                        <a:rPr lang="en-US" sz="2400" dirty="0"/>
                        <a:t>Ne(</a:t>
                      </a:r>
                      <a:r>
                        <a:rPr lang="en-US" sz="2400" dirty="0" err="1">
                          <a:latin typeface="Symbol" panose="05050102010706020507" pitchFamily="18" charset="2"/>
                        </a:rPr>
                        <a:t>a</a:t>
                      </a:r>
                      <a:r>
                        <a:rPr lang="en-US" sz="2400" dirty="0" err="1"/>
                        <a:t>,</a:t>
                      </a:r>
                      <a:r>
                        <a:rPr lang="en-US" sz="2400" dirty="0" err="1">
                          <a:latin typeface="Symbol" panose="05050102010706020507" pitchFamily="18" charset="2"/>
                        </a:rPr>
                        <a:t>g</a:t>
                      </a:r>
                      <a:r>
                        <a:rPr lang="en-US" sz="2400" dirty="0"/>
                        <a:t>)</a:t>
                      </a:r>
                      <a:r>
                        <a:rPr lang="en-US" sz="2400" baseline="30000" dirty="0"/>
                        <a:t>26</a:t>
                      </a:r>
                      <a:r>
                        <a:rPr lang="en-US" sz="2400" dirty="0"/>
                        <a:t>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170147"/>
                  </a:ext>
                </a:extLst>
              </a:tr>
              <a:tr h="394418">
                <a:tc>
                  <a:txBody>
                    <a:bodyPr/>
                    <a:lstStyle/>
                    <a:p>
                      <a:r>
                        <a:rPr lang="en-US" sz="2400" baseline="30000" dirty="0"/>
                        <a:t>14,15</a:t>
                      </a:r>
                      <a:r>
                        <a:rPr lang="en-US" sz="2400" dirty="0"/>
                        <a:t>N(</a:t>
                      </a:r>
                      <a:r>
                        <a:rPr lang="en-US" sz="2400" dirty="0" err="1">
                          <a:latin typeface="Symbol" panose="05050102010706020507" pitchFamily="18" charset="2"/>
                        </a:rPr>
                        <a:t>a</a:t>
                      </a:r>
                      <a:r>
                        <a:rPr lang="en-US" sz="2400" dirty="0" err="1"/>
                        <a:t>,</a:t>
                      </a:r>
                      <a:r>
                        <a:rPr lang="en-US" sz="2400" dirty="0" err="1">
                          <a:latin typeface="Symbol" panose="05050102010706020507" pitchFamily="18" charset="2"/>
                        </a:rPr>
                        <a:t>g</a:t>
                      </a:r>
                      <a:r>
                        <a:rPr lang="en-US" sz="2400" dirty="0"/>
                        <a:t>)</a:t>
                      </a:r>
                      <a:r>
                        <a:rPr lang="en-US" sz="2400" baseline="30000" dirty="0"/>
                        <a:t>18,19</a:t>
                      </a:r>
                      <a:r>
                        <a:rPr lang="en-US" sz="24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403940"/>
                  </a:ext>
                </a:extLst>
              </a:tr>
              <a:tr h="394418">
                <a:tc>
                  <a:txBody>
                    <a:bodyPr/>
                    <a:lstStyle/>
                    <a:p>
                      <a:r>
                        <a:rPr lang="en-US" sz="2400" baseline="30000" dirty="0"/>
                        <a:t>18</a:t>
                      </a:r>
                      <a:r>
                        <a:rPr lang="en-US" sz="2400" dirty="0"/>
                        <a:t>O(</a:t>
                      </a:r>
                      <a:r>
                        <a:rPr lang="en-US" sz="2400" dirty="0" err="1">
                          <a:latin typeface="Symbol" panose="05050102010706020507" pitchFamily="18" charset="2"/>
                        </a:rPr>
                        <a:t>a</a:t>
                      </a:r>
                      <a:r>
                        <a:rPr lang="en-US" sz="2400" dirty="0" err="1"/>
                        <a:t>,</a:t>
                      </a:r>
                      <a:r>
                        <a:rPr lang="en-US" sz="2400" dirty="0" err="1">
                          <a:latin typeface="Symbol" panose="05050102010706020507" pitchFamily="18" charset="2"/>
                        </a:rPr>
                        <a:t>g</a:t>
                      </a:r>
                      <a:r>
                        <a:rPr lang="en-US" sz="2400" dirty="0"/>
                        <a:t>)</a:t>
                      </a:r>
                      <a:r>
                        <a:rPr lang="en-US" sz="2400" baseline="30000" dirty="0"/>
                        <a:t>22</a:t>
                      </a:r>
                      <a:r>
                        <a:rPr lang="en-US" sz="2400" baseline="0" dirty="0"/>
                        <a:t>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44743"/>
                  </a:ext>
                </a:extLst>
              </a:tr>
              <a:tr h="394418">
                <a:tc>
                  <a:txBody>
                    <a:bodyPr/>
                    <a:lstStyle/>
                    <a:p>
                      <a:r>
                        <a:rPr lang="en-US" sz="2400" baseline="30000" dirty="0"/>
                        <a:t>30</a:t>
                      </a:r>
                      <a:r>
                        <a:rPr lang="en-US" sz="2400" dirty="0"/>
                        <a:t>Si(</a:t>
                      </a:r>
                      <a:r>
                        <a:rPr lang="en-US" sz="2400" dirty="0" err="1"/>
                        <a:t>p,</a:t>
                      </a:r>
                      <a:r>
                        <a:rPr lang="en-US" sz="2400" dirty="0" err="1">
                          <a:latin typeface="Symbol" panose="05050102010706020507" pitchFamily="18" charset="2"/>
                        </a:rPr>
                        <a:t>g</a:t>
                      </a:r>
                      <a:r>
                        <a:rPr lang="en-US" sz="2400" dirty="0"/>
                        <a:t>)</a:t>
                      </a:r>
                      <a:r>
                        <a:rPr lang="en-US" sz="2400" baseline="30000" dirty="0"/>
                        <a:t>31</a:t>
                      </a:r>
                      <a:r>
                        <a:rPr lang="en-US" sz="2400" dirty="0"/>
                        <a:t>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114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2562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13" y="365125"/>
            <a:ext cx="10796587" cy="1325563"/>
          </a:xfrm>
        </p:spPr>
        <p:txBody>
          <a:bodyPr/>
          <a:lstStyle/>
          <a:p>
            <a:pPr algn="ctr"/>
            <a:r>
              <a:rPr lang="en-US" dirty="0"/>
              <a:t>Topic 2: Deep underground direct measurements</a:t>
            </a: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F444B59D-05A8-A9C4-5EE6-141E45AD10AB}"/>
              </a:ext>
            </a:extLst>
          </p:cNvPr>
          <p:cNvSpPr txBox="1"/>
          <p:nvPr/>
        </p:nvSpPr>
        <p:spPr>
          <a:xfrm>
            <a:off x="1127278" y="1666931"/>
            <a:ext cx="3086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Phase C &gt; 5 years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FE1C39-7E42-C259-5658-5D6CBC5638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11596"/>
              </p:ext>
            </p:extLst>
          </p:nvPr>
        </p:nvGraphicFramePr>
        <p:xfrm>
          <a:off x="1888818" y="2408920"/>
          <a:ext cx="7563653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52848">
                  <a:extLst>
                    <a:ext uri="{9D8B030D-6E8A-4147-A177-3AD203B41FA5}">
                      <a16:colId xmlns:a16="http://schemas.microsoft.com/office/drawing/2014/main" val="2772293424"/>
                    </a:ext>
                  </a:extLst>
                </a:gridCol>
                <a:gridCol w="1433383">
                  <a:extLst>
                    <a:ext uri="{9D8B030D-6E8A-4147-A177-3AD203B41FA5}">
                      <a16:colId xmlns:a16="http://schemas.microsoft.com/office/drawing/2014/main" val="1939035426"/>
                    </a:ext>
                  </a:extLst>
                </a:gridCol>
                <a:gridCol w="1177422">
                  <a:extLst>
                    <a:ext uri="{9D8B030D-6E8A-4147-A177-3AD203B41FA5}">
                      <a16:colId xmlns:a16="http://schemas.microsoft.com/office/drawing/2014/main" val="3191034510"/>
                    </a:ext>
                  </a:extLst>
                </a:gridCol>
              </a:tblGrid>
              <a:tr h="394418">
                <a:tc>
                  <a:txBody>
                    <a:bodyPr/>
                    <a:lstStyle/>
                    <a:p>
                      <a:r>
                        <a:rPr lang="en-US" sz="2400" dirty="0"/>
                        <a:t>Reaction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Luna-400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3.5 MV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830008"/>
                  </a:ext>
                </a:extLst>
              </a:tr>
              <a:tr h="394418">
                <a:tc>
                  <a:txBody>
                    <a:bodyPr/>
                    <a:lstStyle/>
                    <a:p>
                      <a:r>
                        <a:rPr lang="en-US" sz="2400" baseline="30000" dirty="0"/>
                        <a:t>12</a:t>
                      </a:r>
                      <a:r>
                        <a:rPr lang="en-US" sz="2400" baseline="0" dirty="0"/>
                        <a:t>C+</a:t>
                      </a:r>
                      <a:r>
                        <a:rPr lang="en-US" sz="2400" baseline="30000" dirty="0"/>
                        <a:t>12</a:t>
                      </a:r>
                      <a:r>
                        <a:rPr lang="en-US" sz="2400" baseline="0" dirty="0"/>
                        <a:t>C (</a:t>
                      </a:r>
                      <a:r>
                        <a:rPr lang="en-US" sz="2400" baseline="0" dirty="0" err="1"/>
                        <a:t>p,</a:t>
                      </a:r>
                      <a:r>
                        <a:rPr lang="en-US" sz="2400" baseline="0" dirty="0" err="1">
                          <a:latin typeface="Symbol" panose="05050102010706020507" pitchFamily="18" charset="2"/>
                        </a:rPr>
                        <a:t>a</a:t>
                      </a:r>
                      <a:r>
                        <a:rPr lang="en-US" sz="2400" baseline="0" dirty="0"/>
                        <a:t>-channel)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062280"/>
                  </a:ext>
                </a:extLst>
              </a:tr>
              <a:tr h="347814">
                <a:tc>
                  <a:txBody>
                    <a:bodyPr/>
                    <a:lstStyle/>
                    <a:p>
                      <a:r>
                        <a:rPr lang="en-US" sz="2400" baseline="30000" dirty="0"/>
                        <a:t>10,11</a:t>
                      </a:r>
                      <a:r>
                        <a:rPr lang="en-US" sz="2400" dirty="0"/>
                        <a:t>B+</a:t>
                      </a:r>
                      <a:r>
                        <a:rPr lang="en-US" sz="2400" dirty="0">
                          <a:latin typeface="Symbol" panose="05050102010706020507" pitchFamily="18" charset="2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186655"/>
                  </a:ext>
                </a:extLst>
              </a:tr>
              <a:tr h="394418">
                <a:tc>
                  <a:txBody>
                    <a:bodyPr/>
                    <a:lstStyle/>
                    <a:p>
                      <a:r>
                        <a:rPr lang="en-US" sz="2400" baseline="30000" dirty="0"/>
                        <a:t>6,7</a:t>
                      </a:r>
                      <a:r>
                        <a:rPr lang="en-US" sz="2400" dirty="0"/>
                        <a:t>Li(</a:t>
                      </a:r>
                      <a:r>
                        <a:rPr lang="en-US" sz="2400" dirty="0" err="1">
                          <a:latin typeface="Symbol" panose="05050102010706020507" pitchFamily="18" charset="2"/>
                        </a:rPr>
                        <a:t>a</a:t>
                      </a:r>
                      <a:r>
                        <a:rPr lang="en-US" sz="2400" dirty="0" err="1"/>
                        <a:t>,</a:t>
                      </a:r>
                      <a:r>
                        <a:rPr lang="en-US" sz="2400" dirty="0" err="1">
                          <a:latin typeface="Symbol" panose="05050102010706020507" pitchFamily="18" charset="2"/>
                        </a:rPr>
                        <a:t>g</a:t>
                      </a:r>
                      <a:r>
                        <a:rPr lang="en-US" sz="2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65511"/>
                  </a:ext>
                </a:extLst>
              </a:tr>
              <a:tr h="394418">
                <a:tc>
                  <a:txBody>
                    <a:bodyPr/>
                    <a:lstStyle/>
                    <a:p>
                      <a:r>
                        <a:rPr lang="en-US" sz="2400" baseline="30000" dirty="0"/>
                        <a:t>2</a:t>
                      </a:r>
                      <a:r>
                        <a:rPr lang="en-US" sz="2400" dirty="0"/>
                        <a:t>H(</a:t>
                      </a:r>
                      <a:r>
                        <a:rPr lang="en-US" sz="2400" dirty="0" err="1"/>
                        <a:t>p,</a:t>
                      </a:r>
                      <a:r>
                        <a:rPr lang="en-US" sz="2400" dirty="0" err="1">
                          <a:latin typeface="Symbol" panose="05050102010706020507" pitchFamily="18" charset="2"/>
                        </a:rPr>
                        <a:t>g</a:t>
                      </a:r>
                      <a:r>
                        <a:rPr lang="en-US" sz="2400" dirty="0"/>
                        <a:t>)</a:t>
                      </a:r>
                      <a:r>
                        <a:rPr lang="en-US" sz="2400" baseline="30000" dirty="0"/>
                        <a:t>3</a:t>
                      </a:r>
                      <a:r>
                        <a:rPr lang="en-US" sz="2400" dirty="0"/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170147"/>
                  </a:ext>
                </a:extLst>
              </a:tr>
              <a:tr h="394418">
                <a:tc>
                  <a:txBody>
                    <a:bodyPr/>
                    <a:lstStyle/>
                    <a:p>
                      <a:r>
                        <a:rPr lang="en-US" sz="2400" baseline="30000" dirty="0"/>
                        <a:t>2</a:t>
                      </a:r>
                      <a:r>
                        <a:rPr lang="en-US" sz="2400" dirty="0"/>
                        <a:t>H(</a:t>
                      </a:r>
                      <a:r>
                        <a:rPr lang="en-US" sz="2400" dirty="0" err="1">
                          <a:latin typeface="Symbol" panose="05050102010706020507" pitchFamily="18" charset="2"/>
                        </a:rPr>
                        <a:t>a</a:t>
                      </a:r>
                      <a:r>
                        <a:rPr lang="en-US" sz="2400" dirty="0" err="1"/>
                        <a:t>,</a:t>
                      </a:r>
                      <a:r>
                        <a:rPr lang="en-US" sz="2400" dirty="0" err="1">
                          <a:latin typeface="Symbol" panose="05050102010706020507" pitchFamily="18" charset="2"/>
                        </a:rPr>
                        <a:t>g</a:t>
                      </a:r>
                      <a:r>
                        <a:rPr lang="en-US" sz="2400" dirty="0"/>
                        <a:t>)</a:t>
                      </a:r>
                      <a:r>
                        <a:rPr lang="en-US" sz="2400" baseline="30000" dirty="0"/>
                        <a:t>6</a:t>
                      </a:r>
                      <a:r>
                        <a:rPr lang="en-US" sz="2400" dirty="0"/>
                        <a:t>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403940"/>
                  </a:ext>
                </a:extLst>
              </a:tr>
              <a:tr h="394418">
                <a:tc>
                  <a:txBody>
                    <a:bodyPr/>
                    <a:lstStyle/>
                    <a:p>
                      <a:r>
                        <a:rPr lang="en-US" sz="2400" baseline="30000" dirty="0"/>
                        <a:t>3</a:t>
                      </a:r>
                      <a:r>
                        <a:rPr lang="en-US" sz="2400" dirty="0"/>
                        <a:t>He(</a:t>
                      </a:r>
                      <a:r>
                        <a:rPr lang="en-US" sz="2400" dirty="0" err="1">
                          <a:latin typeface="Symbol" panose="05050102010706020507" pitchFamily="18" charset="2"/>
                        </a:rPr>
                        <a:t>a</a:t>
                      </a:r>
                      <a:r>
                        <a:rPr lang="en-US" sz="2400" dirty="0" err="1"/>
                        <a:t>,</a:t>
                      </a:r>
                      <a:r>
                        <a:rPr lang="en-US" sz="2400" dirty="0" err="1">
                          <a:latin typeface="Symbol" panose="05050102010706020507" pitchFamily="18" charset="2"/>
                        </a:rPr>
                        <a:t>g</a:t>
                      </a:r>
                      <a:r>
                        <a:rPr lang="en-US" sz="2400" dirty="0"/>
                        <a:t>)</a:t>
                      </a:r>
                      <a:r>
                        <a:rPr lang="en-US" sz="2400" baseline="30000" dirty="0"/>
                        <a:t>7</a:t>
                      </a:r>
                      <a:r>
                        <a:rPr lang="en-US" sz="2400" dirty="0"/>
                        <a:t>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44743"/>
                  </a:ext>
                </a:extLst>
              </a:tr>
              <a:tr h="394418">
                <a:tc>
                  <a:txBody>
                    <a:bodyPr/>
                    <a:lstStyle/>
                    <a:p>
                      <a:r>
                        <a:rPr lang="en-US" sz="2400" baseline="30000" dirty="0"/>
                        <a:t>17</a:t>
                      </a:r>
                      <a:r>
                        <a:rPr lang="en-US" sz="2400" dirty="0"/>
                        <a:t>O(</a:t>
                      </a:r>
                      <a:r>
                        <a:rPr lang="en-US" sz="2400" dirty="0" err="1">
                          <a:latin typeface="Symbol" panose="05050102010706020507" pitchFamily="18" charset="2"/>
                        </a:rPr>
                        <a:t>a</a:t>
                      </a:r>
                      <a:r>
                        <a:rPr lang="en-US" sz="2400" dirty="0" err="1"/>
                        <a:t>,</a:t>
                      </a:r>
                      <a:r>
                        <a:rPr lang="en-US" sz="2400" dirty="0" err="1">
                          <a:latin typeface="Symbol" panose="05050102010706020507" pitchFamily="18" charset="2"/>
                        </a:rPr>
                        <a:t>g</a:t>
                      </a:r>
                      <a:r>
                        <a:rPr lang="en-US" sz="2400" dirty="0"/>
                        <a:t>)</a:t>
                      </a:r>
                      <a:r>
                        <a:rPr lang="en-US" sz="2400" baseline="30000" dirty="0"/>
                        <a:t>21</a:t>
                      </a:r>
                      <a:r>
                        <a:rPr lang="en-US" sz="2400" dirty="0"/>
                        <a:t>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114055"/>
                  </a:ext>
                </a:extLst>
              </a:tr>
              <a:tr h="3944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30000" dirty="0"/>
                        <a:t>12</a:t>
                      </a:r>
                      <a:r>
                        <a:rPr lang="en-US" sz="2400" dirty="0"/>
                        <a:t>C(</a:t>
                      </a:r>
                      <a:r>
                        <a:rPr lang="en-US" sz="2400" dirty="0" err="1">
                          <a:latin typeface="Symbol" panose="05050102010706020507" pitchFamily="18" charset="2"/>
                        </a:rPr>
                        <a:t>a</a:t>
                      </a:r>
                      <a:r>
                        <a:rPr lang="en-US" sz="2400" dirty="0" err="1"/>
                        <a:t>,</a:t>
                      </a:r>
                      <a:r>
                        <a:rPr lang="en-US" sz="2400" dirty="0" err="1">
                          <a:latin typeface="Symbol" panose="05050102010706020507" pitchFamily="18" charset="2"/>
                        </a:rPr>
                        <a:t>g</a:t>
                      </a:r>
                      <a:r>
                        <a:rPr lang="en-US" sz="2400" dirty="0"/>
                        <a:t>)</a:t>
                      </a:r>
                      <a:r>
                        <a:rPr lang="en-US" sz="2400" baseline="30000" dirty="0"/>
                        <a:t>16</a:t>
                      </a:r>
                      <a:r>
                        <a:rPr lang="en-US" sz="24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229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1818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DFD52B-DABA-ECD0-D230-31349BE5A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err="1"/>
              <a:t>Topic</a:t>
            </a:r>
            <a:r>
              <a:rPr lang="it-IT" dirty="0"/>
              <a:t> 3: </a:t>
            </a:r>
            <a:r>
              <a:rPr lang="it-IT" dirty="0" err="1"/>
              <a:t>Measurements</a:t>
            </a:r>
            <a:r>
              <a:rPr lang="it-IT" dirty="0"/>
              <a:t> with </a:t>
            </a:r>
            <a:r>
              <a:rPr lang="it-IT" dirty="0" err="1"/>
              <a:t>recoil</a:t>
            </a:r>
            <a:r>
              <a:rPr lang="it-IT" dirty="0"/>
              <a:t> </a:t>
            </a:r>
            <a:r>
              <a:rPr lang="it-IT" dirty="0" err="1"/>
              <a:t>separators</a:t>
            </a:r>
            <a:r>
              <a:rPr lang="it-IT" dirty="0"/>
              <a:t> and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astrophysical</a:t>
            </a:r>
            <a:r>
              <a:rPr lang="it-IT" dirty="0"/>
              <a:t> </a:t>
            </a:r>
            <a:r>
              <a:rPr lang="it-IT" dirty="0" err="1"/>
              <a:t>relevant</a:t>
            </a:r>
            <a:r>
              <a:rPr lang="it-IT" dirty="0"/>
              <a:t> studies </a:t>
            </a:r>
            <a:r>
              <a:rPr lang="it-IT" dirty="0" err="1"/>
              <a:t>at</a:t>
            </a:r>
            <a:r>
              <a:rPr lang="it-IT" dirty="0"/>
              <a:t> CIRCE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3C48599B-34A9-807D-878B-AA2979A0B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7" name="TextShape 2">
            <a:extLst>
              <a:ext uri="{FF2B5EF4-FFF2-40B4-BE49-F238E27FC236}">
                <a16:creationId xmlns:a16="http://schemas.microsoft.com/office/drawing/2014/main" id="{7FD3EB83-CA7F-40B6-5FAA-EA6B884C7C0C}"/>
              </a:ext>
            </a:extLst>
          </p:cNvPr>
          <p:cNvSpPr txBox="1"/>
          <p:nvPr/>
        </p:nvSpPr>
        <p:spPr>
          <a:xfrm>
            <a:off x="1129432" y="1967093"/>
            <a:ext cx="8477276" cy="403710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>
            <a:noAutofit/>
          </a:bodyPr>
          <a:lstStyle/>
          <a:p>
            <a:pPr marL="207049" indent="-206796" algn="just">
              <a:lnSpc>
                <a:spcPct val="80000"/>
              </a:lnSpc>
              <a:spcBef>
                <a:spcPts val="633"/>
              </a:spcBef>
              <a:buClr>
                <a:srgbClr val="5C86B9"/>
              </a:buClr>
              <a:buSzPct val="50000"/>
              <a:buFont typeface="Zapf Dingbats"/>
              <a:buChar char="✤"/>
            </a:pPr>
            <a:r>
              <a:rPr lang="en-US" sz="2800" b="1" spc="-1" dirty="0">
                <a:solidFill>
                  <a:srgbClr val="324863"/>
                </a:solidFill>
                <a:latin typeface="Palatino"/>
                <a:ea typeface="Palatino"/>
              </a:rPr>
              <a:t>Next 2 years</a:t>
            </a:r>
          </a:p>
          <a:p>
            <a:pPr marL="207049" indent="-206796" algn="just">
              <a:lnSpc>
                <a:spcPct val="80000"/>
              </a:lnSpc>
              <a:spcBef>
                <a:spcPts val="633"/>
              </a:spcBef>
              <a:buClr>
                <a:srgbClr val="5C86B9"/>
              </a:buClr>
              <a:buSzPct val="50000"/>
              <a:buFont typeface="Zapf Dingbats"/>
              <a:buChar char="✤"/>
            </a:pPr>
            <a:endParaRPr lang="en-US" sz="2800" b="1" spc="-1" dirty="0">
              <a:solidFill>
                <a:srgbClr val="324863"/>
              </a:solidFill>
              <a:latin typeface="Palatino"/>
              <a:ea typeface="Palatino"/>
            </a:endParaRPr>
          </a:p>
          <a:p>
            <a:pPr marL="519647" lvl="1" indent="-206796" algn="just">
              <a:lnSpc>
                <a:spcPct val="80000"/>
              </a:lnSpc>
              <a:spcBef>
                <a:spcPts val="633"/>
              </a:spcBef>
              <a:buClr>
                <a:srgbClr val="5C86B9"/>
              </a:buClr>
              <a:buSzPct val="50000"/>
              <a:buFont typeface="Zapf Dingbats"/>
              <a:buChar char="✤"/>
            </a:pPr>
            <a:r>
              <a:rPr lang="en-US" sz="2800" spc="-1" baseline="31000" dirty="0">
                <a:solidFill>
                  <a:srgbClr val="324863"/>
                </a:solidFill>
                <a:latin typeface="Palatino"/>
                <a:ea typeface="Palatino"/>
              </a:rPr>
              <a:t>7</a:t>
            </a:r>
            <a:r>
              <a:rPr lang="en-US" sz="2800" spc="-1" dirty="0">
                <a:solidFill>
                  <a:srgbClr val="324863"/>
                </a:solidFill>
                <a:latin typeface="Palatino"/>
                <a:ea typeface="Palatino"/>
              </a:rPr>
              <a:t>Be(p,𝜸)</a:t>
            </a:r>
            <a:r>
              <a:rPr lang="en-US" sz="2800" spc="-1" baseline="31000" dirty="0">
                <a:solidFill>
                  <a:srgbClr val="324863"/>
                </a:solidFill>
                <a:latin typeface="Palatino"/>
                <a:ea typeface="Palatino"/>
              </a:rPr>
              <a:t>8</a:t>
            </a:r>
            <a:r>
              <a:rPr lang="en-US" sz="2800" spc="-1" dirty="0">
                <a:solidFill>
                  <a:srgbClr val="324863"/>
                </a:solidFill>
                <a:latin typeface="Palatino"/>
                <a:ea typeface="Palatino"/>
              </a:rPr>
              <a:t>B  at </a:t>
            </a:r>
            <a:r>
              <a:rPr lang="en-US" sz="2800" spc="-1" dirty="0" err="1">
                <a:solidFill>
                  <a:srgbClr val="324863"/>
                </a:solidFill>
                <a:latin typeface="Palatino"/>
                <a:ea typeface="Palatino"/>
              </a:rPr>
              <a:t>E</a:t>
            </a:r>
            <a:r>
              <a:rPr lang="en-US" sz="2800" spc="-1" baseline="-25000" dirty="0" err="1">
                <a:solidFill>
                  <a:srgbClr val="324863"/>
                </a:solidFill>
                <a:latin typeface="Palatino"/>
                <a:ea typeface="Palatino"/>
              </a:rPr>
              <a:t>cm</a:t>
            </a:r>
            <a:r>
              <a:rPr lang="en-US" sz="2800" spc="-1" dirty="0">
                <a:solidFill>
                  <a:srgbClr val="324863"/>
                </a:solidFill>
                <a:latin typeface="Palatino"/>
                <a:ea typeface="Palatino"/>
              </a:rPr>
              <a:t> &gt; 1 MeV</a:t>
            </a:r>
          </a:p>
          <a:p>
            <a:pPr marL="519647" lvl="1" indent="-206796" algn="just">
              <a:lnSpc>
                <a:spcPct val="80000"/>
              </a:lnSpc>
              <a:spcBef>
                <a:spcPts val="633"/>
              </a:spcBef>
              <a:buClr>
                <a:srgbClr val="5C86B9"/>
              </a:buClr>
              <a:buSzPct val="50000"/>
              <a:buFont typeface="Zapf Dingbats"/>
              <a:buChar char="✤"/>
            </a:pPr>
            <a:endParaRPr lang="en-US" sz="2800" spc="-1" dirty="0">
              <a:solidFill>
                <a:srgbClr val="324863"/>
              </a:solidFill>
              <a:latin typeface="Palatino"/>
              <a:ea typeface="Palatino"/>
            </a:endParaRPr>
          </a:p>
          <a:p>
            <a:pPr marL="519647" lvl="1" indent="-206796" algn="just">
              <a:lnSpc>
                <a:spcPct val="80000"/>
              </a:lnSpc>
              <a:spcBef>
                <a:spcPts val="633"/>
              </a:spcBef>
              <a:buClr>
                <a:srgbClr val="5C86B9"/>
              </a:buClr>
              <a:buSzPct val="50000"/>
              <a:buFont typeface="Zapf Dingbats"/>
              <a:buChar char="✤"/>
            </a:pPr>
            <a:r>
              <a:rPr lang="en-US" sz="2800" spc="-1" baseline="31000" dirty="0">
                <a:solidFill>
                  <a:srgbClr val="324863"/>
                </a:solidFill>
                <a:latin typeface="Palatino"/>
                <a:ea typeface="Palatino"/>
              </a:rPr>
              <a:t>7</a:t>
            </a:r>
            <a:r>
              <a:rPr lang="en-US" sz="2800" spc="-1" dirty="0">
                <a:solidFill>
                  <a:srgbClr val="324863"/>
                </a:solidFill>
                <a:latin typeface="Palatino"/>
                <a:ea typeface="Palatino"/>
              </a:rPr>
              <a:t>Be Ionized</a:t>
            </a:r>
            <a:r>
              <a:rPr lang="en-US" sz="2800" spc="-1" baseline="30000" dirty="0">
                <a:solidFill>
                  <a:srgbClr val="324863"/>
                </a:solidFill>
                <a:latin typeface="Palatino"/>
                <a:ea typeface="Palatino"/>
              </a:rPr>
              <a:t> </a:t>
            </a:r>
            <a:r>
              <a:rPr lang="en-US" sz="2800" spc="-1" dirty="0">
                <a:solidFill>
                  <a:srgbClr val="324863"/>
                </a:solidFill>
                <a:latin typeface="Palatino"/>
                <a:ea typeface="Palatino"/>
              </a:rPr>
              <a:t>Half Life (</a:t>
            </a:r>
            <a:r>
              <a:rPr lang="en-US" sz="2800" spc="-1" dirty="0" err="1">
                <a:solidFill>
                  <a:srgbClr val="324863"/>
                </a:solidFill>
                <a:latin typeface="Palatino"/>
                <a:ea typeface="Palatino"/>
              </a:rPr>
              <a:t>ASBeST</a:t>
            </a:r>
            <a:r>
              <a:rPr lang="en-US" sz="2800" spc="-1" dirty="0">
                <a:solidFill>
                  <a:srgbClr val="324863"/>
                </a:solidFill>
                <a:latin typeface="Palatino"/>
                <a:ea typeface="Palatino"/>
              </a:rPr>
              <a:t>)</a:t>
            </a:r>
          </a:p>
          <a:p>
            <a:pPr marL="519647" lvl="1" indent="-206796" algn="just">
              <a:lnSpc>
                <a:spcPct val="80000"/>
              </a:lnSpc>
              <a:spcBef>
                <a:spcPts val="633"/>
              </a:spcBef>
              <a:buClr>
                <a:srgbClr val="5C86B9"/>
              </a:buClr>
              <a:buSzPct val="50000"/>
              <a:buFont typeface="Zapf Dingbats"/>
              <a:buChar char="✤"/>
            </a:pPr>
            <a:endParaRPr lang="en-US" sz="2800" spc="-1" baseline="30000" dirty="0">
              <a:solidFill>
                <a:srgbClr val="324863"/>
              </a:solidFill>
              <a:latin typeface="Palatino"/>
            </a:endParaRPr>
          </a:p>
          <a:p>
            <a:pPr marL="519647" lvl="1" indent="-206796" algn="just">
              <a:lnSpc>
                <a:spcPct val="80000"/>
              </a:lnSpc>
              <a:spcBef>
                <a:spcPts val="633"/>
              </a:spcBef>
              <a:buClr>
                <a:srgbClr val="5C86B9"/>
              </a:buClr>
              <a:buSzPct val="50000"/>
              <a:buFont typeface="Zapf Dingbats"/>
              <a:buChar char="✤"/>
            </a:pPr>
            <a:r>
              <a:rPr lang="en-US" sz="2800" spc="-1" baseline="31000" dirty="0">
                <a:solidFill>
                  <a:srgbClr val="324863"/>
                </a:solidFill>
                <a:latin typeface="Palatino"/>
                <a:ea typeface="Palatino"/>
              </a:rPr>
              <a:t>12</a:t>
            </a:r>
            <a:r>
              <a:rPr lang="en-US" sz="2800" spc="-1" dirty="0">
                <a:solidFill>
                  <a:srgbClr val="324863"/>
                </a:solidFill>
                <a:latin typeface="Palatino"/>
                <a:ea typeface="Palatino"/>
              </a:rPr>
              <a:t>C(α,𝜸)</a:t>
            </a:r>
            <a:r>
              <a:rPr lang="en-US" sz="2800" spc="-1" baseline="31000" dirty="0">
                <a:solidFill>
                  <a:srgbClr val="324863"/>
                </a:solidFill>
                <a:latin typeface="Palatino"/>
                <a:ea typeface="Palatino"/>
              </a:rPr>
              <a:t>16</a:t>
            </a:r>
            <a:r>
              <a:rPr lang="en-US" sz="2800" spc="-1" dirty="0">
                <a:solidFill>
                  <a:srgbClr val="324863"/>
                </a:solidFill>
                <a:latin typeface="Palatino"/>
                <a:ea typeface="Palatino"/>
              </a:rPr>
              <a:t>O</a:t>
            </a:r>
          </a:p>
          <a:p>
            <a:pPr marL="519647" lvl="1" indent="-206796" algn="just">
              <a:lnSpc>
                <a:spcPct val="80000"/>
              </a:lnSpc>
              <a:spcBef>
                <a:spcPts val="633"/>
              </a:spcBef>
              <a:buClr>
                <a:srgbClr val="5C86B9"/>
              </a:buClr>
              <a:buSzPct val="50000"/>
              <a:buFont typeface="Zapf Dingbats"/>
              <a:buChar char="✤"/>
            </a:pPr>
            <a:endParaRPr lang="en-US" sz="2800" spc="-1" baseline="31000" dirty="0">
              <a:solidFill>
                <a:srgbClr val="324863"/>
              </a:solidFill>
              <a:latin typeface="Palatino"/>
              <a:ea typeface="Palatino"/>
            </a:endParaRPr>
          </a:p>
          <a:p>
            <a:pPr marL="519647" lvl="1" indent="-206796" algn="just">
              <a:lnSpc>
                <a:spcPct val="80000"/>
              </a:lnSpc>
              <a:spcBef>
                <a:spcPts val="633"/>
              </a:spcBef>
              <a:buClr>
                <a:srgbClr val="5C86B9"/>
              </a:buClr>
              <a:buSzPct val="50000"/>
              <a:buFont typeface="Zapf Dingbats"/>
              <a:buChar char="✤"/>
            </a:pPr>
            <a:r>
              <a:rPr lang="en-US" sz="2800" spc="-1" baseline="31000" dirty="0">
                <a:solidFill>
                  <a:srgbClr val="324863"/>
                </a:solidFill>
                <a:latin typeface="Palatino"/>
                <a:ea typeface="Palatino"/>
              </a:rPr>
              <a:t>12</a:t>
            </a:r>
            <a:r>
              <a:rPr lang="en-US" sz="2800" spc="-1" dirty="0">
                <a:solidFill>
                  <a:srgbClr val="324863"/>
                </a:solidFill>
                <a:latin typeface="Palatino"/>
                <a:ea typeface="Palatino"/>
              </a:rPr>
              <a:t>C + </a:t>
            </a:r>
            <a:r>
              <a:rPr lang="en-US" sz="2800" spc="-1" baseline="31000" dirty="0">
                <a:solidFill>
                  <a:srgbClr val="324863"/>
                </a:solidFill>
                <a:latin typeface="Palatino"/>
                <a:ea typeface="Palatino"/>
              </a:rPr>
              <a:t>16</a:t>
            </a:r>
            <a:r>
              <a:rPr lang="en-US" sz="2800" spc="-1" dirty="0">
                <a:solidFill>
                  <a:srgbClr val="324863"/>
                </a:solidFill>
                <a:latin typeface="Palatino"/>
                <a:ea typeface="Palatino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198316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DFD52B-DABA-ECD0-D230-31349BE5A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err="1"/>
              <a:t>Topic</a:t>
            </a:r>
            <a:r>
              <a:rPr lang="it-IT" dirty="0"/>
              <a:t> 3: </a:t>
            </a:r>
            <a:r>
              <a:rPr lang="it-IT" dirty="0" err="1"/>
              <a:t>Measurements</a:t>
            </a:r>
            <a:r>
              <a:rPr lang="it-IT" dirty="0"/>
              <a:t> with </a:t>
            </a:r>
            <a:r>
              <a:rPr lang="it-IT" dirty="0" err="1"/>
              <a:t>recoil</a:t>
            </a:r>
            <a:r>
              <a:rPr lang="it-IT" dirty="0"/>
              <a:t> </a:t>
            </a:r>
            <a:r>
              <a:rPr lang="it-IT" dirty="0" err="1"/>
              <a:t>separators</a:t>
            </a:r>
            <a:r>
              <a:rPr lang="it-IT" dirty="0"/>
              <a:t> and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astrophysical</a:t>
            </a:r>
            <a:r>
              <a:rPr lang="it-IT" dirty="0"/>
              <a:t> </a:t>
            </a:r>
            <a:r>
              <a:rPr lang="it-IT" dirty="0" err="1"/>
              <a:t>relevant</a:t>
            </a:r>
            <a:r>
              <a:rPr lang="it-IT" dirty="0"/>
              <a:t> studies </a:t>
            </a:r>
            <a:r>
              <a:rPr lang="it-IT" dirty="0" err="1"/>
              <a:t>at</a:t>
            </a:r>
            <a:r>
              <a:rPr lang="it-IT" dirty="0"/>
              <a:t> CIRCE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3C48599B-34A9-807D-878B-AA2979A0B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3" name="TextShape 2">
            <a:extLst>
              <a:ext uri="{FF2B5EF4-FFF2-40B4-BE49-F238E27FC236}">
                <a16:creationId xmlns:a16="http://schemas.microsoft.com/office/drawing/2014/main" id="{686D470B-A2C9-6364-ED68-15AAAD6B7FC8}"/>
              </a:ext>
            </a:extLst>
          </p:cNvPr>
          <p:cNvSpPr txBox="1"/>
          <p:nvPr/>
        </p:nvSpPr>
        <p:spPr>
          <a:xfrm>
            <a:off x="1587347" y="1690688"/>
            <a:ext cx="9270491" cy="3993032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>
            <a:noAutofit/>
          </a:bodyPr>
          <a:lstStyle/>
          <a:p>
            <a:pPr marL="519647" lvl="1" indent="-206796" algn="just">
              <a:lnSpc>
                <a:spcPct val="80000"/>
              </a:lnSpc>
              <a:spcBef>
                <a:spcPts val="633"/>
              </a:spcBef>
              <a:buClr>
                <a:srgbClr val="5C86B9"/>
              </a:buClr>
              <a:buSzPct val="50000"/>
              <a:buFont typeface="Zapf Dingbats"/>
              <a:buChar char="✤"/>
            </a:pPr>
            <a:endParaRPr lang="en-US" sz="2400" spc="-1" dirty="0">
              <a:solidFill>
                <a:srgbClr val="324863"/>
              </a:solidFill>
              <a:latin typeface="Palatino"/>
            </a:endParaRPr>
          </a:p>
          <a:p>
            <a:pPr marL="207049" indent="-206796" algn="just">
              <a:lnSpc>
                <a:spcPct val="80000"/>
              </a:lnSpc>
              <a:spcBef>
                <a:spcPts val="633"/>
              </a:spcBef>
              <a:buClr>
                <a:srgbClr val="5C86B9"/>
              </a:buClr>
              <a:buSzPct val="50000"/>
              <a:buFont typeface="Zapf Dingbats"/>
              <a:buChar char="✤"/>
            </a:pPr>
            <a:r>
              <a:rPr lang="en-US" sz="2400" b="1" spc="-1" dirty="0">
                <a:solidFill>
                  <a:srgbClr val="324863"/>
                </a:solidFill>
                <a:latin typeface="Palatino"/>
                <a:ea typeface="Palatino"/>
              </a:rPr>
              <a:t>Next 2-5 years</a:t>
            </a:r>
          </a:p>
          <a:p>
            <a:pPr marL="207049" indent="-206796" algn="just">
              <a:lnSpc>
                <a:spcPct val="80000"/>
              </a:lnSpc>
              <a:spcBef>
                <a:spcPts val="633"/>
              </a:spcBef>
              <a:buClr>
                <a:srgbClr val="5C86B9"/>
              </a:buClr>
              <a:buSzPct val="50000"/>
              <a:buFont typeface="Zapf Dingbats"/>
              <a:buChar char="✤"/>
            </a:pPr>
            <a:endParaRPr lang="en-US" sz="2400" b="1" spc="-1" dirty="0">
              <a:solidFill>
                <a:srgbClr val="324863"/>
              </a:solidFill>
              <a:latin typeface="Palatino"/>
              <a:ea typeface="Palatino"/>
            </a:endParaRPr>
          </a:p>
          <a:p>
            <a:pPr marL="519647" lvl="1" indent="-206796" algn="just">
              <a:lnSpc>
                <a:spcPct val="80000"/>
              </a:lnSpc>
              <a:spcBef>
                <a:spcPts val="633"/>
              </a:spcBef>
              <a:buClr>
                <a:srgbClr val="5C86B9"/>
              </a:buClr>
              <a:buSzPct val="50000"/>
              <a:buFont typeface="Zapf Dingbats"/>
              <a:buChar char="✤"/>
            </a:pPr>
            <a:r>
              <a:rPr lang="en-US" sz="2400" spc="-1" baseline="31000" dirty="0">
                <a:solidFill>
                  <a:srgbClr val="324863"/>
                </a:solidFill>
                <a:latin typeface="Palatino"/>
                <a:ea typeface="Palatino"/>
              </a:rPr>
              <a:t>16</a:t>
            </a:r>
            <a:r>
              <a:rPr lang="en-US" sz="2400" spc="-1" dirty="0">
                <a:solidFill>
                  <a:srgbClr val="324863"/>
                </a:solidFill>
                <a:latin typeface="Palatino"/>
                <a:ea typeface="Palatino"/>
              </a:rPr>
              <a:t>O(α,𝜸)</a:t>
            </a:r>
            <a:r>
              <a:rPr lang="en-US" sz="2400" spc="-1" baseline="31000" dirty="0">
                <a:solidFill>
                  <a:srgbClr val="324863"/>
                </a:solidFill>
                <a:latin typeface="Palatino"/>
                <a:ea typeface="Palatino"/>
              </a:rPr>
              <a:t>20</a:t>
            </a:r>
            <a:r>
              <a:rPr lang="en-US" sz="2400" spc="-1" dirty="0">
                <a:solidFill>
                  <a:srgbClr val="324863"/>
                </a:solidFill>
                <a:latin typeface="Palatino"/>
                <a:ea typeface="Palatino"/>
              </a:rPr>
              <a:t>Ne</a:t>
            </a:r>
          </a:p>
          <a:p>
            <a:pPr marL="519647" lvl="1" indent="-206796" algn="just">
              <a:lnSpc>
                <a:spcPct val="80000"/>
              </a:lnSpc>
              <a:spcBef>
                <a:spcPts val="633"/>
              </a:spcBef>
              <a:buClr>
                <a:srgbClr val="5C86B9"/>
              </a:buClr>
              <a:buSzPct val="50000"/>
              <a:buFont typeface="Zapf Dingbats"/>
              <a:buChar char="✤"/>
            </a:pPr>
            <a:endParaRPr lang="en-US" sz="2400" spc="-1" baseline="31000" dirty="0">
              <a:solidFill>
                <a:srgbClr val="324863"/>
              </a:solidFill>
              <a:latin typeface="Palatino"/>
              <a:ea typeface="Palatino"/>
            </a:endParaRPr>
          </a:p>
          <a:p>
            <a:pPr marL="519647" lvl="1" indent="-206796" algn="just">
              <a:lnSpc>
                <a:spcPct val="80000"/>
              </a:lnSpc>
              <a:spcBef>
                <a:spcPts val="633"/>
              </a:spcBef>
              <a:buClr>
                <a:srgbClr val="5C86B9"/>
              </a:buClr>
              <a:buSzPct val="50000"/>
              <a:buFont typeface="Zapf Dingbats"/>
              <a:buChar char="✤"/>
            </a:pPr>
            <a:r>
              <a:rPr lang="en-US" sz="2400" spc="-1" baseline="31000" dirty="0">
                <a:solidFill>
                  <a:srgbClr val="324863"/>
                </a:solidFill>
                <a:latin typeface="Palatino"/>
                <a:ea typeface="Palatino"/>
              </a:rPr>
              <a:t>15</a:t>
            </a:r>
            <a:r>
              <a:rPr lang="en-US" sz="2400" spc="-1" dirty="0">
                <a:solidFill>
                  <a:srgbClr val="324863"/>
                </a:solidFill>
                <a:latin typeface="Palatino"/>
                <a:ea typeface="Palatino"/>
              </a:rPr>
              <a:t>N(α,𝜸)</a:t>
            </a:r>
            <a:r>
              <a:rPr lang="en-US" sz="2400" spc="-1" baseline="31000" dirty="0">
                <a:solidFill>
                  <a:srgbClr val="324863"/>
                </a:solidFill>
                <a:latin typeface="Palatino"/>
                <a:ea typeface="Palatino"/>
              </a:rPr>
              <a:t>19</a:t>
            </a:r>
            <a:r>
              <a:rPr lang="en-US" sz="2400" spc="-1" dirty="0">
                <a:solidFill>
                  <a:srgbClr val="324863"/>
                </a:solidFill>
                <a:latin typeface="Palatino"/>
                <a:ea typeface="Palatino"/>
              </a:rPr>
              <a:t>F</a:t>
            </a:r>
            <a:endParaRPr lang="en-US" sz="2400" spc="-1" dirty="0">
              <a:solidFill>
                <a:srgbClr val="324863"/>
              </a:solidFill>
              <a:latin typeface="Palatino"/>
            </a:endParaRPr>
          </a:p>
          <a:p>
            <a:pPr marL="519647" lvl="1" indent="-206796" algn="just">
              <a:lnSpc>
                <a:spcPct val="80000"/>
              </a:lnSpc>
              <a:spcBef>
                <a:spcPts val="633"/>
              </a:spcBef>
              <a:buClr>
                <a:srgbClr val="5C86B9"/>
              </a:buClr>
              <a:buSzPct val="50000"/>
              <a:buFont typeface="Zapf Dingbats"/>
              <a:buChar char="✤"/>
            </a:pPr>
            <a:endParaRPr lang="en-US" sz="2400" spc="-1" baseline="31000" dirty="0">
              <a:solidFill>
                <a:srgbClr val="324863"/>
              </a:solidFill>
              <a:latin typeface="Palatino"/>
              <a:ea typeface="Palatino"/>
            </a:endParaRPr>
          </a:p>
          <a:p>
            <a:pPr marL="519647" lvl="1" indent="-206796" algn="just">
              <a:lnSpc>
                <a:spcPct val="80000"/>
              </a:lnSpc>
              <a:spcBef>
                <a:spcPts val="633"/>
              </a:spcBef>
              <a:buClr>
                <a:srgbClr val="5C86B9"/>
              </a:buClr>
              <a:buSzPct val="50000"/>
              <a:buFont typeface="Zapf Dingbats"/>
              <a:buChar char="✤"/>
            </a:pPr>
            <a:r>
              <a:rPr lang="en-US" sz="2400" spc="-1" baseline="31000" dirty="0">
                <a:solidFill>
                  <a:srgbClr val="324863"/>
                </a:solidFill>
                <a:latin typeface="Palatino"/>
                <a:ea typeface="Palatino"/>
              </a:rPr>
              <a:t>14</a:t>
            </a:r>
            <a:r>
              <a:rPr lang="en-US" sz="2400" spc="-1" dirty="0">
                <a:solidFill>
                  <a:srgbClr val="324863"/>
                </a:solidFill>
                <a:latin typeface="Palatino"/>
                <a:ea typeface="Palatino"/>
              </a:rPr>
              <a:t>N(α,𝜸)</a:t>
            </a:r>
            <a:r>
              <a:rPr lang="en-US" sz="2400" spc="-1" baseline="31000" dirty="0">
                <a:solidFill>
                  <a:srgbClr val="324863"/>
                </a:solidFill>
                <a:latin typeface="Palatino"/>
                <a:ea typeface="Palatino"/>
              </a:rPr>
              <a:t>18</a:t>
            </a:r>
            <a:r>
              <a:rPr lang="en-US" sz="2400" spc="-1" dirty="0">
                <a:solidFill>
                  <a:srgbClr val="324863"/>
                </a:solidFill>
                <a:latin typeface="Palatino"/>
                <a:ea typeface="Palatino"/>
              </a:rPr>
              <a:t>F</a:t>
            </a:r>
          </a:p>
          <a:p>
            <a:pPr marL="519647" lvl="1" indent="-206796" algn="just">
              <a:lnSpc>
                <a:spcPct val="80000"/>
              </a:lnSpc>
              <a:spcBef>
                <a:spcPts val="633"/>
              </a:spcBef>
              <a:buClr>
                <a:srgbClr val="5C86B9"/>
              </a:buClr>
              <a:buSzPct val="50000"/>
              <a:buFont typeface="Zapf Dingbats"/>
              <a:buChar char="✤"/>
            </a:pPr>
            <a:endParaRPr lang="en-US" sz="2400" spc="-1" baseline="31000" dirty="0">
              <a:solidFill>
                <a:srgbClr val="324863"/>
              </a:solidFill>
              <a:latin typeface="Palatino"/>
              <a:ea typeface="Palatino"/>
            </a:endParaRPr>
          </a:p>
          <a:p>
            <a:pPr marL="519647" lvl="1" indent="-206796" algn="just">
              <a:lnSpc>
                <a:spcPct val="80000"/>
              </a:lnSpc>
              <a:spcBef>
                <a:spcPts val="633"/>
              </a:spcBef>
              <a:buClr>
                <a:srgbClr val="5C86B9"/>
              </a:buClr>
              <a:buSzPct val="50000"/>
              <a:buFont typeface="Zapf Dingbats"/>
              <a:buChar char="✤"/>
            </a:pPr>
            <a:r>
              <a:rPr lang="en-US" sz="2400" spc="-1" baseline="31000" dirty="0">
                <a:solidFill>
                  <a:srgbClr val="324863"/>
                </a:solidFill>
                <a:latin typeface="Palatino"/>
                <a:ea typeface="Palatino"/>
              </a:rPr>
              <a:t>12</a:t>
            </a:r>
            <a:r>
              <a:rPr lang="en-US" sz="2400" spc="-1" dirty="0">
                <a:solidFill>
                  <a:srgbClr val="324863"/>
                </a:solidFill>
                <a:latin typeface="Palatino"/>
                <a:ea typeface="Palatino"/>
              </a:rPr>
              <a:t>C + </a:t>
            </a:r>
            <a:r>
              <a:rPr lang="en-US" sz="2400" spc="-1" baseline="31000" dirty="0">
                <a:solidFill>
                  <a:srgbClr val="324863"/>
                </a:solidFill>
                <a:latin typeface="Palatino"/>
                <a:ea typeface="Palatino"/>
              </a:rPr>
              <a:t>12</a:t>
            </a:r>
            <a:r>
              <a:rPr lang="en-US" sz="2400" spc="-1" dirty="0">
                <a:solidFill>
                  <a:srgbClr val="324863"/>
                </a:solidFill>
                <a:latin typeface="Palatino"/>
                <a:ea typeface="Palatino"/>
              </a:rPr>
              <a:t>C</a:t>
            </a:r>
          </a:p>
          <a:p>
            <a:pPr marL="519647" lvl="1" indent="-206796" algn="just">
              <a:lnSpc>
                <a:spcPct val="80000"/>
              </a:lnSpc>
              <a:spcBef>
                <a:spcPts val="633"/>
              </a:spcBef>
              <a:buClr>
                <a:srgbClr val="5C86B9"/>
              </a:buClr>
              <a:buSzPct val="50000"/>
              <a:buFont typeface="Zapf Dingbats"/>
              <a:buChar char="✤"/>
            </a:pPr>
            <a:endParaRPr lang="en-US" sz="2400" spc="-1" baseline="31000" dirty="0">
              <a:solidFill>
                <a:srgbClr val="324863"/>
              </a:solidFill>
              <a:latin typeface="Palatino"/>
              <a:ea typeface="Palatino"/>
            </a:endParaRPr>
          </a:p>
          <a:p>
            <a:pPr marL="519647" lvl="1" indent="-206796" algn="just">
              <a:lnSpc>
                <a:spcPct val="80000"/>
              </a:lnSpc>
              <a:spcBef>
                <a:spcPts val="633"/>
              </a:spcBef>
              <a:buClr>
                <a:srgbClr val="5C86B9"/>
              </a:buClr>
              <a:buSzPct val="50000"/>
              <a:buFont typeface="Zapf Dingbats"/>
              <a:buChar char="✤"/>
            </a:pPr>
            <a:r>
              <a:rPr lang="en-US" sz="2400" spc="-1" baseline="31000" dirty="0">
                <a:solidFill>
                  <a:srgbClr val="324863"/>
                </a:solidFill>
                <a:latin typeface="Palatino"/>
                <a:ea typeface="Palatino"/>
              </a:rPr>
              <a:t>7</a:t>
            </a:r>
            <a:r>
              <a:rPr lang="en-US" sz="2400" spc="-1" dirty="0">
                <a:solidFill>
                  <a:srgbClr val="324863"/>
                </a:solidFill>
                <a:latin typeface="Palatino"/>
                <a:ea typeface="Palatino"/>
              </a:rPr>
              <a:t>Be(</a:t>
            </a:r>
            <a:r>
              <a:rPr lang="en-US" sz="2400" spc="-1" dirty="0" err="1">
                <a:solidFill>
                  <a:srgbClr val="324863"/>
                </a:solidFill>
                <a:latin typeface="Palatino"/>
                <a:ea typeface="Palatino"/>
              </a:rPr>
              <a:t>d,p</a:t>
            </a:r>
            <a:r>
              <a:rPr lang="en-US" sz="2400" spc="-1" dirty="0">
                <a:solidFill>
                  <a:srgbClr val="324863"/>
                </a:solidFill>
                <a:latin typeface="Palatino"/>
                <a:ea typeface="Palatino"/>
              </a:rPr>
              <a:t>)</a:t>
            </a:r>
            <a:r>
              <a:rPr lang="en-US" sz="2400" spc="-1" baseline="31000" dirty="0">
                <a:solidFill>
                  <a:srgbClr val="324863"/>
                </a:solidFill>
                <a:latin typeface="Palatino"/>
                <a:ea typeface="Palatino"/>
              </a:rPr>
              <a:t>8</a:t>
            </a:r>
            <a:r>
              <a:rPr lang="en-US" sz="2400" spc="-1" dirty="0">
                <a:solidFill>
                  <a:srgbClr val="324863"/>
                </a:solidFill>
                <a:latin typeface="Palatino"/>
                <a:ea typeface="Palatino"/>
              </a:rPr>
              <a:t>Be with THM</a:t>
            </a:r>
            <a:endParaRPr lang="en-US" sz="2400" spc="-1" dirty="0">
              <a:solidFill>
                <a:srgbClr val="324863"/>
              </a:solidFill>
              <a:latin typeface="Palatino"/>
            </a:endParaRPr>
          </a:p>
          <a:p>
            <a:pPr marL="519647" lvl="1" indent="-206796" algn="just">
              <a:lnSpc>
                <a:spcPct val="80000"/>
              </a:lnSpc>
              <a:spcBef>
                <a:spcPts val="633"/>
              </a:spcBef>
              <a:buClr>
                <a:srgbClr val="5C86B9"/>
              </a:buClr>
              <a:buSzPct val="50000"/>
              <a:buFont typeface="Zapf Dingbats"/>
              <a:buChar char="✤"/>
            </a:pPr>
            <a:endParaRPr lang="en-US" sz="2400" spc="-1" dirty="0">
              <a:solidFill>
                <a:srgbClr val="324863"/>
              </a:solidFill>
              <a:latin typeface="Palatino"/>
              <a:ea typeface="Palatino"/>
            </a:endParaRPr>
          </a:p>
          <a:p>
            <a:pPr marL="519647" lvl="1" indent="-206796" algn="just">
              <a:lnSpc>
                <a:spcPct val="80000"/>
              </a:lnSpc>
              <a:spcBef>
                <a:spcPts val="633"/>
              </a:spcBef>
              <a:buClr>
                <a:srgbClr val="5C86B9"/>
              </a:buClr>
              <a:buSzPct val="50000"/>
              <a:buFont typeface="Zapf Dingbats"/>
              <a:buChar char="✤"/>
            </a:pPr>
            <a:r>
              <a:rPr lang="en-US" sz="2400" spc="-1" dirty="0">
                <a:solidFill>
                  <a:srgbClr val="324863"/>
                </a:solidFill>
                <a:latin typeface="Palatino"/>
                <a:ea typeface="Palatino"/>
              </a:rPr>
              <a:t>THM with RMS - test </a:t>
            </a:r>
            <a:r>
              <a:rPr lang="en-US" sz="2400" spc="-1" baseline="30000" dirty="0">
                <a:solidFill>
                  <a:srgbClr val="324863"/>
                </a:solidFill>
                <a:latin typeface="Palatino"/>
                <a:ea typeface="Palatino"/>
              </a:rPr>
              <a:t>13</a:t>
            </a:r>
            <a:r>
              <a:rPr lang="en-US" sz="2400" spc="-1" dirty="0">
                <a:solidFill>
                  <a:srgbClr val="324863"/>
                </a:solidFill>
                <a:latin typeface="Palatino"/>
                <a:ea typeface="Palatino"/>
              </a:rPr>
              <a:t>C(</a:t>
            </a:r>
            <a:r>
              <a:rPr lang="en-US" sz="2400" spc="-1" dirty="0" err="1">
                <a:solidFill>
                  <a:srgbClr val="324863"/>
                </a:solidFill>
                <a:latin typeface="Symbol" panose="05050102010706020507" pitchFamily="18" charset="2"/>
                <a:ea typeface="Palatino"/>
              </a:rPr>
              <a:t>a</a:t>
            </a:r>
            <a:r>
              <a:rPr lang="en-US" sz="2400" spc="-1" dirty="0" err="1">
                <a:solidFill>
                  <a:srgbClr val="324863"/>
                </a:solidFill>
                <a:latin typeface="Palatino"/>
                <a:ea typeface="Palatino"/>
              </a:rPr>
              <a:t>,n</a:t>
            </a:r>
            <a:r>
              <a:rPr lang="en-US" sz="2400" spc="-1" dirty="0">
                <a:solidFill>
                  <a:srgbClr val="324863"/>
                </a:solidFill>
                <a:latin typeface="Palatino"/>
                <a:ea typeface="Palatino"/>
              </a:rPr>
              <a:t>)</a:t>
            </a:r>
            <a:r>
              <a:rPr lang="en-US" sz="2400" spc="-1" baseline="30000" dirty="0">
                <a:solidFill>
                  <a:srgbClr val="324863"/>
                </a:solidFill>
                <a:latin typeface="Palatino"/>
                <a:ea typeface="Palatino"/>
              </a:rPr>
              <a:t>16</a:t>
            </a:r>
            <a:r>
              <a:rPr lang="en-US" sz="2400" spc="-1" dirty="0">
                <a:solidFill>
                  <a:srgbClr val="324863"/>
                </a:solidFill>
                <a:latin typeface="Palatino"/>
                <a:ea typeface="Palatino"/>
              </a:rPr>
              <a:t>O </a:t>
            </a:r>
          </a:p>
          <a:p>
            <a:pPr marL="519647" lvl="1" indent="-206796" algn="just">
              <a:lnSpc>
                <a:spcPct val="80000"/>
              </a:lnSpc>
              <a:spcBef>
                <a:spcPts val="633"/>
              </a:spcBef>
              <a:buClr>
                <a:srgbClr val="5C86B9"/>
              </a:buClr>
              <a:buSzPct val="50000"/>
              <a:buFont typeface="Zapf Dingbats"/>
              <a:buChar char="✤"/>
            </a:pPr>
            <a:endParaRPr lang="en-US" sz="2400" spc="-1" dirty="0">
              <a:solidFill>
                <a:srgbClr val="324863"/>
              </a:solidFill>
              <a:latin typeface="Palatino"/>
              <a:ea typeface="Palatino"/>
            </a:endParaRPr>
          </a:p>
          <a:p>
            <a:pPr marL="312851" lvl="1" algn="just">
              <a:lnSpc>
                <a:spcPct val="80000"/>
              </a:lnSpc>
              <a:spcBef>
                <a:spcPts val="633"/>
              </a:spcBef>
              <a:buClr>
                <a:srgbClr val="5C86B9"/>
              </a:buClr>
              <a:buSzPct val="50000"/>
            </a:pPr>
            <a:r>
              <a:rPr lang="en-US" sz="2400" spc="-1" dirty="0">
                <a:solidFill>
                  <a:srgbClr val="324863"/>
                </a:solidFill>
                <a:latin typeface="Palatino"/>
                <a:ea typeface="Palatino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2272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DFD52B-DABA-ECD0-D230-31349BE5A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err="1"/>
              <a:t>Topic</a:t>
            </a:r>
            <a:r>
              <a:rPr lang="it-IT" dirty="0"/>
              <a:t> 3: </a:t>
            </a:r>
            <a:r>
              <a:rPr lang="it-IT" dirty="0" err="1"/>
              <a:t>Measurements</a:t>
            </a:r>
            <a:r>
              <a:rPr lang="it-IT" dirty="0"/>
              <a:t> with </a:t>
            </a:r>
            <a:r>
              <a:rPr lang="it-IT" dirty="0" err="1"/>
              <a:t>recoil</a:t>
            </a:r>
            <a:r>
              <a:rPr lang="it-IT" dirty="0"/>
              <a:t> </a:t>
            </a:r>
            <a:r>
              <a:rPr lang="it-IT" dirty="0" err="1"/>
              <a:t>separators</a:t>
            </a:r>
            <a:r>
              <a:rPr lang="it-IT" dirty="0"/>
              <a:t> and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astrophysical</a:t>
            </a:r>
            <a:r>
              <a:rPr lang="it-IT" dirty="0"/>
              <a:t> </a:t>
            </a:r>
            <a:r>
              <a:rPr lang="it-IT" dirty="0" err="1"/>
              <a:t>relevant</a:t>
            </a:r>
            <a:r>
              <a:rPr lang="it-IT" dirty="0"/>
              <a:t> studies </a:t>
            </a:r>
            <a:r>
              <a:rPr lang="it-IT" dirty="0" err="1"/>
              <a:t>at</a:t>
            </a:r>
            <a:r>
              <a:rPr lang="it-IT" dirty="0"/>
              <a:t> CIRCE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3C48599B-34A9-807D-878B-AA2979A0B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1F5C3F67-186A-3B77-7237-64E9C81CCEF5}"/>
              </a:ext>
            </a:extLst>
          </p:cNvPr>
          <p:cNvSpPr txBox="1"/>
          <p:nvPr/>
        </p:nvSpPr>
        <p:spPr>
          <a:xfrm>
            <a:off x="1074348" y="1643372"/>
            <a:ext cx="8132003" cy="5214628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>
            <a:noAutofit/>
          </a:bodyPr>
          <a:lstStyle/>
          <a:p>
            <a:pPr marL="519647" lvl="1" indent="-206796" algn="just">
              <a:lnSpc>
                <a:spcPct val="80000"/>
              </a:lnSpc>
              <a:spcBef>
                <a:spcPts val="633"/>
              </a:spcBef>
              <a:buClr>
                <a:srgbClr val="5C86B9"/>
              </a:buClr>
              <a:buSzPct val="50000"/>
              <a:buFont typeface="Zapf Dingbats"/>
              <a:buChar char="✤"/>
            </a:pPr>
            <a:endParaRPr lang="en-US" sz="2400" spc="-1" dirty="0">
              <a:solidFill>
                <a:srgbClr val="324863"/>
              </a:solidFill>
              <a:latin typeface="Palatino"/>
              <a:ea typeface="Palatino"/>
            </a:endParaRPr>
          </a:p>
          <a:p>
            <a:pPr marL="207049" indent="-206796" algn="just">
              <a:lnSpc>
                <a:spcPct val="80000"/>
              </a:lnSpc>
              <a:spcBef>
                <a:spcPts val="633"/>
              </a:spcBef>
              <a:buClr>
                <a:srgbClr val="5C86B9"/>
              </a:buClr>
              <a:buSzPct val="50000"/>
              <a:buFont typeface="Zapf Dingbats"/>
              <a:buChar char="✤"/>
            </a:pPr>
            <a:r>
              <a:rPr lang="en-US" sz="2400" b="1" spc="-1" dirty="0">
                <a:solidFill>
                  <a:srgbClr val="324863"/>
                </a:solidFill>
                <a:latin typeface="Palatino"/>
                <a:ea typeface="Palatino"/>
              </a:rPr>
              <a:t>&gt; 5 years</a:t>
            </a:r>
          </a:p>
          <a:p>
            <a:pPr marL="207049" indent="-206796" algn="just">
              <a:lnSpc>
                <a:spcPct val="80000"/>
              </a:lnSpc>
              <a:spcBef>
                <a:spcPts val="633"/>
              </a:spcBef>
              <a:buClr>
                <a:srgbClr val="5C86B9"/>
              </a:buClr>
              <a:buSzPct val="50000"/>
              <a:buFont typeface="Zapf Dingbats"/>
              <a:buChar char="✤"/>
            </a:pPr>
            <a:endParaRPr lang="en-US" sz="2400" b="1" spc="-1" dirty="0">
              <a:solidFill>
                <a:srgbClr val="324863"/>
              </a:solidFill>
              <a:latin typeface="Palatino"/>
              <a:ea typeface="Palatino"/>
            </a:endParaRPr>
          </a:p>
          <a:p>
            <a:pPr marL="519647" lvl="1" indent="-206796" algn="just">
              <a:lnSpc>
                <a:spcPct val="80000"/>
              </a:lnSpc>
              <a:spcBef>
                <a:spcPts val="633"/>
              </a:spcBef>
              <a:buClr>
                <a:srgbClr val="5C86B9"/>
              </a:buClr>
              <a:buSzPct val="50000"/>
              <a:buFont typeface="Zapf Dingbats"/>
              <a:buChar char="✤"/>
            </a:pPr>
            <a:r>
              <a:rPr lang="en-US" sz="2400" spc="-1" baseline="30000" dirty="0">
                <a:solidFill>
                  <a:srgbClr val="324863"/>
                </a:solidFill>
                <a:latin typeface="Palatino"/>
                <a:ea typeface="Palatino"/>
              </a:rPr>
              <a:t>22</a:t>
            </a:r>
            <a:r>
              <a:rPr lang="en-US" sz="2400" spc="-1" dirty="0">
                <a:solidFill>
                  <a:srgbClr val="324863"/>
                </a:solidFill>
                <a:latin typeface="Palatino"/>
                <a:ea typeface="Palatino"/>
              </a:rPr>
              <a:t>Ne(</a:t>
            </a:r>
            <a:r>
              <a:rPr lang="en-US" sz="2400" spc="-1" dirty="0" err="1">
                <a:solidFill>
                  <a:srgbClr val="324863"/>
                </a:solidFill>
                <a:latin typeface="Symbol" panose="05050102010706020507" pitchFamily="18" charset="2"/>
                <a:ea typeface="Palatino"/>
              </a:rPr>
              <a:t>a</a:t>
            </a:r>
            <a:r>
              <a:rPr lang="en-US" sz="2400" spc="-1" dirty="0" err="1">
                <a:solidFill>
                  <a:srgbClr val="324863"/>
                </a:solidFill>
                <a:latin typeface="Palatino"/>
                <a:ea typeface="Palatino"/>
              </a:rPr>
              <a:t>,n</a:t>
            </a:r>
            <a:r>
              <a:rPr lang="en-US" sz="2400" spc="-1" dirty="0">
                <a:solidFill>
                  <a:srgbClr val="324863"/>
                </a:solidFill>
                <a:latin typeface="Palatino"/>
                <a:ea typeface="Palatino"/>
              </a:rPr>
              <a:t>)</a:t>
            </a:r>
            <a:r>
              <a:rPr lang="en-US" sz="2400" spc="-1" baseline="30000" dirty="0">
                <a:solidFill>
                  <a:srgbClr val="324863"/>
                </a:solidFill>
                <a:latin typeface="Palatino"/>
                <a:ea typeface="Palatino"/>
              </a:rPr>
              <a:t>25</a:t>
            </a:r>
            <a:r>
              <a:rPr lang="en-US" sz="2400" spc="-1" dirty="0">
                <a:solidFill>
                  <a:srgbClr val="324863"/>
                </a:solidFill>
                <a:latin typeface="Palatino"/>
                <a:ea typeface="Palatino"/>
              </a:rPr>
              <a:t>Mg; </a:t>
            </a:r>
            <a:r>
              <a:rPr lang="en-US" sz="2400" spc="-1" baseline="30000" dirty="0">
                <a:solidFill>
                  <a:srgbClr val="324863"/>
                </a:solidFill>
                <a:latin typeface="Palatino"/>
                <a:ea typeface="Palatino"/>
              </a:rPr>
              <a:t>23</a:t>
            </a:r>
            <a:r>
              <a:rPr lang="en-US" sz="2400" spc="-1" dirty="0">
                <a:solidFill>
                  <a:srgbClr val="324863"/>
                </a:solidFill>
                <a:latin typeface="Palatino"/>
                <a:ea typeface="Palatino"/>
              </a:rPr>
              <a:t>Na(p,</a:t>
            </a:r>
            <a:r>
              <a:rPr lang="en-US" sz="2400" spc="-1" dirty="0">
                <a:solidFill>
                  <a:srgbClr val="324863"/>
                </a:solidFill>
                <a:latin typeface="Symbol" panose="05050102010706020507" pitchFamily="18" charset="2"/>
                <a:ea typeface="Palatino"/>
              </a:rPr>
              <a:t> a</a:t>
            </a:r>
            <a:r>
              <a:rPr lang="en-US" sz="2400" spc="-1" dirty="0">
                <a:solidFill>
                  <a:srgbClr val="324863"/>
                </a:solidFill>
                <a:latin typeface="Palatino"/>
                <a:ea typeface="Palatino"/>
              </a:rPr>
              <a:t>)</a:t>
            </a:r>
            <a:r>
              <a:rPr lang="en-US" sz="2400" spc="-1" baseline="30000" dirty="0">
                <a:solidFill>
                  <a:srgbClr val="324863"/>
                </a:solidFill>
                <a:latin typeface="Palatino"/>
                <a:ea typeface="Palatino"/>
              </a:rPr>
              <a:t>20</a:t>
            </a:r>
            <a:r>
              <a:rPr lang="en-US" sz="2400" spc="-1" dirty="0">
                <a:solidFill>
                  <a:srgbClr val="324863"/>
                </a:solidFill>
                <a:latin typeface="Palatino"/>
                <a:ea typeface="Palatino"/>
              </a:rPr>
              <a:t>Ne - THM with RMS </a:t>
            </a:r>
          </a:p>
          <a:p>
            <a:pPr marL="519647" lvl="1" indent="-206796" algn="just">
              <a:lnSpc>
                <a:spcPct val="80000"/>
              </a:lnSpc>
              <a:spcBef>
                <a:spcPts val="633"/>
              </a:spcBef>
              <a:buClr>
                <a:srgbClr val="5C86B9"/>
              </a:buClr>
              <a:buSzPct val="50000"/>
              <a:buFont typeface="Zapf Dingbats"/>
              <a:buChar char="✤"/>
            </a:pPr>
            <a:endParaRPr lang="en-US" sz="2400" spc="-1" baseline="31000" dirty="0">
              <a:solidFill>
                <a:srgbClr val="324863"/>
              </a:solidFill>
              <a:latin typeface="Palatino"/>
              <a:ea typeface="Palatino"/>
            </a:endParaRPr>
          </a:p>
          <a:p>
            <a:pPr marL="519647" lvl="1" indent="-206796" algn="just">
              <a:lnSpc>
                <a:spcPct val="80000"/>
              </a:lnSpc>
              <a:spcBef>
                <a:spcPts val="633"/>
              </a:spcBef>
              <a:buClr>
                <a:srgbClr val="5C86B9"/>
              </a:buClr>
              <a:buSzPct val="50000"/>
              <a:buFont typeface="Zapf Dingbats"/>
              <a:buChar char="✤"/>
            </a:pPr>
            <a:r>
              <a:rPr lang="en-US" sz="2400" spc="-1" baseline="31000" dirty="0">
                <a:solidFill>
                  <a:srgbClr val="324863"/>
                </a:solidFill>
                <a:latin typeface="Palatino"/>
                <a:ea typeface="Palatino"/>
              </a:rPr>
              <a:t>7</a:t>
            </a:r>
            <a:r>
              <a:rPr lang="en-US" sz="2400" spc="-1" dirty="0">
                <a:solidFill>
                  <a:srgbClr val="324863"/>
                </a:solidFill>
                <a:latin typeface="Palatino"/>
                <a:ea typeface="Palatino"/>
              </a:rPr>
              <a:t>Be(</a:t>
            </a:r>
            <a:r>
              <a:rPr lang="en-US" sz="2400" spc="-1" dirty="0">
                <a:solidFill>
                  <a:srgbClr val="324863"/>
                </a:solidFill>
                <a:latin typeface="Symbol" panose="05050102010706020507" pitchFamily="18" charset="2"/>
                <a:ea typeface="Palatino"/>
              </a:rPr>
              <a:t>a</a:t>
            </a:r>
            <a:r>
              <a:rPr lang="en-US" sz="2400" spc="-1" dirty="0">
                <a:solidFill>
                  <a:srgbClr val="324863"/>
                </a:solidFill>
                <a:latin typeface="Palatino"/>
                <a:ea typeface="Palatino"/>
              </a:rPr>
              <a:t>,𝜸)</a:t>
            </a:r>
            <a:r>
              <a:rPr lang="en-US" sz="2400" spc="-1" baseline="31000" dirty="0">
                <a:solidFill>
                  <a:srgbClr val="324863"/>
                </a:solidFill>
                <a:latin typeface="Palatino"/>
                <a:ea typeface="Palatino"/>
              </a:rPr>
              <a:t>11</a:t>
            </a:r>
            <a:r>
              <a:rPr lang="en-US" sz="2400" spc="-1" dirty="0">
                <a:solidFill>
                  <a:srgbClr val="324863"/>
                </a:solidFill>
                <a:latin typeface="Palatino"/>
                <a:ea typeface="Palatino"/>
              </a:rPr>
              <a:t>C</a:t>
            </a:r>
          </a:p>
          <a:p>
            <a:pPr marL="519647" lvl="1" indent="-206796" algn="just">
              <a:lnSpc>
                <a:spcPct val="80000"/>
              </a:lnSpc>
              <a:spcBef>
                <a:spcPts val="633"/>
              </a:spcBef>
              <a:buClr>
                <a:srgbClr val="5C86B9"/>
              </a:buClr>
              <a:buSzPct val="50000"/>
              <a:buFont typeface="Zapf Dingbats"/>
              <a:buChar char="✤"/>
            </a:pPr>
            <a:endParaRPr lang="en-US" sz="2400" spc="-1" dirty="0">
              <a:solidFill>
                <a:srgbClr val="324863"/>
              </a:solidFill>
              <a:latin typeface="Palatino"/>
              <a:ea typeface="Palatino"/>
            </a:endParaRPr>
          </a:p>
          <a:p>
            <a:pPr marL="519647" lvl="1" indent="-206796" algn="just">
              <a:lnSpc>
                <a:spcPct val="80000"/>
              </a:lnSpc>
              <a:spcBef>
                <a:spcPts val="633"/>
              </a:spcBef>
              <a:buClr>
                <a:srgbClr val="5C86B9"/>
              </a:buClr>
              <a:buSzPct val="50000"/>
              <a:buFont typeface="Zapf Dingbats"/>
              <a:buChar char="✤"/>
            </a:pPr>
            <a:r>
              <a:rPr lang="en-US" sz="2400" spc="-1" dirty="0">
                <a:solidFill>
                  <a:srgbClr val="324863"/>
                </a:solidFill>
                <a:latin typeface="Palatino"/>
                <a:ea typeface="Palatino"/>
              </a:rPr>
              <a:t>Electron screening with Ionized Gas Jet Target</a:t>
            </a:r>
          </a:p>
          <a:p>
            <a:pPr marL="519647" lvl="1" indent="-206796" algn="just">
              <a:lnSpc>
                <a:spcPct val="80000"/>
              </a:lnSpc>
              <a:spcBef>
                <a:spcPts val="633"/>
              </a:spcBef>
              <a:buClr>
                <a:srgbClr val="5C86B9"/>
              </a:buClr>
              <a:buSzPct val="50000"/>
              <a:buFont typeface="Zapf Dingbats"/>
              <a:buChar char="✤"/>
            </a:pPr>
            <a:endParaRPr lang="en-US" sz="2400" spc="-1" dirty="0">
              <a:solidFill>
                <a:srgbClr val="324863"/>
              </a:solidFill>
              <a:latin typeface="Palatino"/>
              <a:ea typeface="Palatino"/>
            </a:endParaRPr>
          </a:p>
          <a:p>
            <a:pPr marL="519647" lvl="1" indent="-206796" algn="just">
              <a:lnSpc>
                <a:spcPct val="80000"/>
              </a:lnSpc>
              <a:spcBef>
                <a:spcPts val="633"/>
              </a:spcBef>
              <a:buClr>
                <a:srgbClr val="5C86B9"/>
              </a:buClr>
              <a:buSzPct val="50000"/>
              <a:buFont typeface="Zapf Dingbats"/>
              <a:buChar char="✤"/>
            </a:pPr>
            <a:r>
              <a:rPr lang="en-US" sz="2400" spc="-1" dirty="0">
                <a:solidFill>
                  <a:srgbClr val="324863"/>
                </a:solidFill>
                <a:latin typeface="Palatino"/>
                <a:ea typeface="Palatino"/>
              </a:rPr>
              <a:t>Triple - </a:t>
            </a:r>
            <a:r>
              <a:rPr lang="en-US" sz="2400" spc="-1" dirty="0">
                <a:solidFill>
                  <a:srgbClr val="324863"/>
                </a:solidFill>
                <a:latin typeface="Symbol" pitchFamily="2" charset="2"/>
                <a:ea typeface="Palatino"/>
              </a:rPr>
              <a:t>a</a:t>
            </a:r>
          </a:p>
          <a:p>
            <a:pPr marL="312851" lvl="1" algn="just">
              <a:lnSpc>
                <a:spcPct val="80000"/>
              </a:lnSpc>
              <a:spcBef>
                <a:spcPts val="633"/>
              </a:spcBef>
              <a:buClr>
                <a:srgbClr val="5C86B9"/>
              </a:buClr>
              <a:buSzPct val="50000"/>
            </a:pPr>
            <a:r>
              <a:rPr lang="en-US" sz="2400" spc="-1" dirty="0">
                <a:solidFill>
                  <a:srgbClr val="324863"/>
                </a:solidFill>
                <a:latin typeface="Palatino"/>
                <a:ea typeface="Palatino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79157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</TotalTime>
  <Words>465</Words>
  <Application>Microsoft Macintosh PowerPoint</Application>
  <PresentationFormat>Widescreen</PresentationFormat>
  <Paragraphs>88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Palatino</vt:lpstr>
      <vt:lpstr>Symbol</vt:lpstr>
      <vt:lpstr>Zapf Dingbats</vt:lpstr>
      <vt:lpstr>Tema di Office</vt:lpstr>
      <vt:lpstr>Nuclear Physics Mid Term Plan in Italy  LNGS session</vt:lpstr>
      <vt:lpstr>WG: Direct measurement for Nuclear Astrophysics</vt:lpstr>
      <vt:lpstr>Topic 1: Nuclear process of interest in stellar nucleosynthesis</vt:lpstr>
      <vt:lpstr>Topic 2: Deep underground direct measurements</vt:lpstr>
      <vt:lpstr>Topic 2: Deep underground direct measurements</vt:lpstr>
      <vt:lpstr>Topic 2: Deep underground direct measurements</vt:lpstr>
      <vt:lpstr>Topic 3: Measurements with recoil separators and other astrophysical relevant studies at CIRCE</vt:lpstr>
      <vt:lpstr>Topic 3: Measurements with recoil separators and other astrophysical relevant studies at CIRCE</vt:lpstr>
      <vt:lpstr>Topic 3: Measurements with recoil separators and other astrophysical relevant studies at CIRCE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Physics Mid term Plan in Italy  LNGS session</dc:title>
  <dc:creator>GIANLUCA IMBRIANI</dc:creator>
  <cp:lastModifiedBy>GIANLUCA IMBRIANI</cp:lastModifiedBy>
  <cp:revision>5</cp:revision>
  <dcterms:created xsi:type="dcterms:W3CDTF">2022-09-14T07:37:02Z</dcterms:created>
  <dcterms:modified xsi:type="dcterms:W3CDTF">2022-10-11T05:22:09Z</dcterms:modified>
</cp:coreProperties>
</file>