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959" r:id="rId6"/>
    <p:sldId id="9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8F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F88F-01B8-7A75-2F90-B2590DCA4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687E7-7A8B-E71D-10D0-8D13BC096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A2589-B5E6-8F01-C67A-3C5D7194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8F12C-7E95-3439-E9BC-995EC8F5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40485-0FED-97DF-95FD-6F1D2932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5AE7-A350-CE98-0D2B-2121EFB3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EDD0E-5C3B-1D45-0ED3-65A27AA1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E2B45-4684-7B5C-1E1B-B1E7A404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84157-0F91-C7FA-101B-A03A75B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2BA27-023D-305B-6FC2-E4E28CE2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6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0FFA-73F1-1573-A71E-7EA74A27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A1CFD-2C3F-1745-3127-39E1A3762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D0EE1-328D-1607-B3FC-2CB0BD43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D5F87-CDBD-02F5-AA73-66E66446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6DBEE-B4D8-49A9-A66B-2BCCD993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7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35DCBE-17B1-755E-0ED3-73E5A53B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2E1D-DDE2-4150-80D7-A051474FCA04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330EF0-087F-A7BC-E500-B351F47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1DAE0C-F0EB-DDD6-7B43-412D6522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D40C-7242-40E4-858C-B01BEE8584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6A015E-911E-C89E-C2E4-FC889C30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C051-1917-4B12-AEB7-39671FC0D8B5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F34936-ECCC-B5C1-AFE6-84B87211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F3672D-11A3-C8A2-809B-A52373DC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4DE1-7CF5-472C-ADD2-E64CAD608C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96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D72E80-E97E-26EA-AEAE-1EF6CEE7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DCBC-7312-4B68-B3C8-03F847B752C7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7FA115-6D21-30AE-4819-B5D41B3E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45760-ADA8-472F-F64A-2F897663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885B-BB96-40A3-A052-7AA033A568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53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4D33187-E8D0-CEB4-F6B2-677ACA99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2193-9499-4AAA-83C1-87BE78020E50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8BA8871-B2E1-D9B2-8235-EFAAC1FF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5CA3428-5FDA-E5B9-1E66-312F54A9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7DEF-AB0D-4531-B629-3A4AE1CE79B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28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8A7773C-E51C-8528-6931-DCE00CD7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E79C-8C08-4622-B0DC-405E215903B3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4FEC81E-D191-6610-0763-013738D2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F9CD7A1-E6F8-1D0D-771E-064FC214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30A9-000B-440B-81FE-C7036E0915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72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46CD437-1414-5621-69F8-80E23606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6C5A-AFA3-4BE7-8458-ECBD6741A9E7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B9BECC5-F723-1E7B-866E-4EF6BA30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87F97FB8-E191-ED46-6089-3D8F323F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39BD-8D78-46BA-B782-9F0B90C4479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95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35EB6CA-04B0-FE2F-BE79-CB8A4245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C515-BD2B-430B-A7EA-A092248D881E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A56928B-6043-6658-E9E6-698B68B1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01C103B-3100-052D-9027-2F85AFDE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6810-2D29-4642-8944-CB550B4289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82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60FB23D-12AD-D623-C4EC-227FC481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DEE7-1117-41A1-9BD6-D6DB551FE0E8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E598E69-3A35-0AF9-0AB0-49D3BCE9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16CC860-501A-1744-C58A-22650E38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079F-9856-4C60-8F9B-7C5AF193DB7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8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E31A-F32F-0B75-AA3E-CF8BAD13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F463-4755-E070-43A1-5458C513D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D12E-FCE6-C87D-B840-59816F7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9730-4376-5A55-9C39-6FF7943D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FCF2-26E8-E4D2-1DF6-7FB5AB27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7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F1CB8B9-E3D3-3F60-05B6-AE4E18EC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FE3D-2918-49DB-80B4-B95818AB86F0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B36DBAE-6956-B425-D1F4-5826840C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5E4F8BE-7F66-99EC-342F-E753A15A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7E45-7CD7-421C-8A3D-2229EBFFAD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91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5DEAF7-083A-8204-F87C-60E17996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9E6E-FD0E-4E4C-95A7-2D9EBFD75DBB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B78BD5-69A1-4418-9CA7-D25799D8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26D6E4-F781-3CF1-1C73-A2D65FF1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B62F-ACC9-410D-96E4-3E8040F896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699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906C9C-718E-0207-4A67-F08E664F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100F-0147-49FB-96F5-A1F6A1CDF3FE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979BD-450E-04FA-6CE4-7D9E74A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F4646E-13A9-578E-616B-1A56AC8C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C383-911D-4236-A27C-83ECBD22F7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31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11EA-2174-FD36-601C-6E666CB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B31B7-FDE5-1600-CF37-E43847824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31F7-6C81-A68B-A16E-46FB28D1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61228-F7A1-66B2-CCC3-A67772D0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021D-7745-A121-84A4-47050052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1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1A71-B7C2-0378-1715-0B5460D7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31AC-20D1-894D-D235-6B4572C65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7E1DD-63E1-B0E5-8503-11722D6A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DAAA8-BC44-3F28-37AA-BDD659F3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8A02D-D936-5664-C984-09484FF4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562A4-5C73-EE79-B34C-EBDC162B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6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FBD7-1446-6285-5B90-1C842129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C6843-6F4B-3C6D-8F3A-78D69253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EB041-0221-E65A-7DA6-75843B78C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A21F0-8928-7F19-1393-FF7005890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51A41-DE75-C158-C218-8DC4CC77B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CF048A-CD2F-33C1-DAEB-98C4FE4D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A7917-0993-1ABA-C88B-6F1FEA68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46FDF-0BCE-AB5C-571B-CE267073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7537-630A-BE5D-1199-1F6559FF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D91F9-53AB-73AF-E98B-0A84E44F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E9655-5A5D-47DD-F295-70C567B0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E22C0-228F-8830-44AC-1C37E11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3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6A5B5-433F-3D25-2105-ADD8C4CE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8B064-A72A-C33D-A8AD-A194643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40D69-2FA1-5A46-3C11-FC1D233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9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D330-F9D9-B4CA-7C23-3CD5360D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84FF-7771-0531-92CB-F169C7C41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03945-7C8E-1400-F114-AE9D6142A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13626-F79C-2B59-E861-B3C0D06C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8992D-7D98-732D-F8E0-B2A68BA0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CA6D3-19AD-87D1-EB35-32DF4BB0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5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6536-0EA5-8177-FEAA-B2B1F8D4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31E42-026D-A090-E683-B79B10280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80670-0E95-DFF7-7042-5F6C1824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A6D10-A517-8157-9A88-78DA2C6F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44C5E-88A5-0DBD-4B27-9C261CA3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484D2-58EB-66A2-AB7E-D98DDA9B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7E84A-C0A8-9C60-E694-19DE8A41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1EFF8-3104-B7E1-FE4C-03A583647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27FC0-27D5-8C33-A35E-A3A4F10A8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781D-BEA5-44F9-B574-7E558E75795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A4012-746D-645D-D04D-C7733947E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0A4D4-FE0C-A3A0-DEE2-1E3D42AF0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DAEB-4EF5-497B-B877-6F66FB51B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91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:a16="http://schemas.microsoft.com/office/drawing/2014/main" id="{59673422-FEFE-4452-8B90-686B7A7EF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stile</a:t>
            </a:r>
            <a:endParaRPr lang="it-IT" altLang="en-US"/>
          </a:p>
        </p:txBody>
      </p:sp>
      <p:sp>
        <p:nvSpPr>
          <p:cNvPr id="2051" name="Segnaposto testo 2">
            <a:extLst>
              <a:ext uri="{FF2B5EF4-FFF2-40B4-BE49-F238E27FC236}">
                <a16:creationId xmlns:a16="http://schemas.microsoft.com/office/drawing/2014/main" id="{059C2ABB-D3C5-B6A2-2261-E8883F91A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gli stili del testo dello schema</a:t>
            </a:r>
          </a:p>
          <a:p>
            <a:pPr lvl="1"/>
            <a:r>
              <a:rPr lang="en-US" altLang="en-US"/>
              <a:t>Secondo livello</a:t>
            </a:r>
          </a:p>
          <a:p>
            <a:pPr lvl="2"/>
            <a:r>
              <a:rPr lang="en-US" altLang="en-US"/>
              <a:t>Terzo livello</a:t>
            </a:r>
          </a:p>
          <a:p>
            <a:pPr lvl="3"/>
            <a:r>
              <a:rPr lang="en-US" altLang="en-US"/>
              <a:t>Quarto livello</a:t>
            </a:r>
          </a:p>
          <a:p>
            <a:pPr lvl="4"/>
            <a:r>
              <a:rPr lang="en-US" altLang="en-US"/>
              <a:t>Quinto livello</a:t>
            </a:r>
            <a:endParaRPr lang="it-IT" alt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52AF6E-1DA8-4E37-7998-F5D0F89EE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0AEB14-CA5A-41A5-A5D4-5A43EE4253D5}" type="datetimeFigureOut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3ED2DA-D4B1-0109-65BE-F01BF6DA4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BCFA18-44B8-F2EF-C65F-5C6872C4B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D21610-081B-489A-9095-67F2BB7B6C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82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8F12-97E9-5DFF-F6BE-47AF7EB31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686" y="-9939"/>
            <a:ext cx="9478617" cy="83633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Fundamental symmetries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66FE9-366B-8091-57B9-F9366A350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689" y="647493"/>
            <a:ext cx="10217001" cy="1497006"/>
          </a:xfrm>
        </p:spPr>
        <p:txBody>
          <a:bodyPr>
            <a:normAutofit/>
          </a:bodyPr>
          <a:lstStyle/>
          <a:p>
            <a:r>
              <a:rPr lang="en-GB" dirty="0"/>
              <a:t>Nuclear Physics Mid Term Plan in Italy - LNGS Session</a:t>
            </a:r>
          </a:p>
          <a:p>
            <a:r>
              <a:rPr lang="en-GB" dirty="0"/>
              <a:t>11 October 2022</a:t>
            </a:r>
          </a:p>
          <a:p>
            <a:r>
              <a:rPr lang="en-GB" dirty="0"/>
              <a:t>By using NUCLEAR AND ATOMIC PHYSICS techniques and technologies (at LNGS)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C237E5-C76F-2BB7-A033-2E5BEADB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6" y="2312670"/>
            <a:ext cx="4504509" cy="4504509"/>
          </a:xfrm>
          <a:prstGeom prst="rect">
            <a:avLst/>
          </a:prstGeom>
        </p:spPr>
      </p:pic>
      <p:pic>
        <p:nvPicPr>
          <p:cNvPr id="7" name="Picture 6" descr="Chart, diagram, bubble chart&#10;&#10;Description automatically generated">
            <a:extLst>
              <a:ext uri="{FF2B5EF4-FFF2-40B4-BE49-F238E27FC236}">
                <a16:creationId xmlns:a16="http://schemas.microsoft.com/office/drawing/2014/main" id="{5B3F227E-2D0F-C00E-1264-B97699872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28" y="2264039"/>
            <a:ext cx="5530184" cy="45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8F12-97E9-5DFF-F6BE-47AF7EB31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" y="-140052"/>
            <a:ext cx="11850501" cy="93325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Fundamental symmetries </a:t>
            </a:r>
            <a:r>
              <a:rPr lang="en-GB" b="1" dirty="0">
                <a:solidFill>
                  <a:srgbClr val="2718F0"/>
                </a:solidFill>
              </a:rPr>
              <a:t>&amp;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66FE9-366B-8091-57B9-F9366A350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689" y="647493"/>
            <a:ext cx="10217001" cy="1497006"/>
          </a:xfrm>
        </p:spPr>
        <p:txBody>
          <a:bodyPr>
            <a:normAutofit/>
          </a:bodyPr>
          <a:lstStyle/>
          <a:p>
            <a:r>
              <a:rPr lang="en-GB" dirty="0"/>
              <a:t>Nuclear Physics Mid Term Plan in Italy - LNGS Session</a:t>
            </a:r>
          </a:p>
          <a:p>
            <a:r>
              <a:rPr lang="en-GB" dirty="0"/>
              <a:t>11 October 2022</a:t>
            </a:r>
          </a:p>
          <a:p>
            <a:r>
              <a:rPr lang="en-GB" dirty="0"/>
              <a:t>What we do: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2270C-4954-102B-598E-E95F7C776E25}"/>
              </a:ext>
            </a:extLst>
          </p:cNvPr>
          <p:cNvSpPr/>
          <p:nvPr/>
        </p:nvSpPr>
        <p:spPr>
          <a:xfrm>
            <a:off x="3583230" y="1972491"/>
            <a:ext cx="5763918" cy="647746"/>
          </a:xfrm>
          <a:prstGeom prst="rect">
            <a:avLst/>
          </a:prstGeom>
          <a:solidFill>
            <a:srgbClr val="2718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Algerian" panose="04020705040A02060702" pitchFamily="82" charset="0"/>
              </a:rPr>
              <a:t>Quantum physics (beyond standard model)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C62B9-4412-F853-9B41-CC28D3764CF7}"/>
              </a:ext>
            </a:extLst>
          </p:cNvPr>
          <p:cNvSpPr/>
          <p:nvPr/>
        </p:nvSpPr>
        <p:spPr>
          <a:xfrm>
            <a:off x="115076" y="3442992"/>
            <a:ext cx="3468154" cy="6477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Algerian" panose="04020705040A02060702" pitchFamily="82" charset="0"/>
              </a:rPr>
              <a:t>Quantum Gravity, CPT</a:t>
            </a:r>
          </a:p>
          <a:p>
            <a:pPr algn="ctr"/>
            <a:r>
              <a:rPr lang="en-GB" b="1" dirty="0">
                <a:solidFill>
                  <a:srgbClr val="0000FF"/>
                </a:solidFill>
                <a:latin typeface="Algerian" panose="04020705040A02060702" pitchFamily="82" charset="0"/>
              </a:rPr>
              <a:t>PEP Violation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24CC28-C80F-C933-23C6-6E076CE0321A}"/>
              </a:ext>
            </a:extLst>
          </p:cNvPr>
          <p:cNvSpPr/>
          <p:nvPr/>
        </p:nvSpPr>
        <p:spPr>
          <a:xfrm>
            <a:off x="4586927" y="3429000"/>
            <a:ext cx="3468154" cy="6477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Algerian" panose="04020705040A02060702" pitchFamily="82" charset="0"/>
              </a:rPr>
              <a:t>Foundation QM</a:t>
            </a:r>
          </a:p>
          <a:p>
            <a:pPr algn="ctr"/>
            <a:r>
              <a:rPr lang="en-GB" b="1" dirty="0">
                <a:solidFill>
                  <a:srgbClr val="0000FF"/>
                </a:solidFill>
                <a:latin typeface="Algerian" panose="04020705040A02060702" pitchFamily="82" charset="0"/>
              </a:rPr>
              <a:t>Collapse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DB6DCF-DA61-800B-F0E9-B28FDEB74699}"/>
              </a:ext>
            </a:extLst>
          </p:cNvPr>
          <p:cNvSpPr/>
          <p:nvPr/>
        </p:nvSpPr>
        <p:spPr>
          <a:xfrm>
            <a:off x="8723846" y="3429000"/>
            <a:ext cx="3241731" cy="6682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Algerian" panose="04020705040A02060702" pitchFamily="82" charset="0"/>
              </a:rPr>
              <a:t>Quantum Applications</a:t>
            </a:r>
          </a:p>
          <a:p>
            <a:pPr algn="ctr"/>
            <a:r>
              <a:rPr lang="en-GB" b="1" dirty="0">
                <a:solidFill>
                  <a:srgbClr val="0000FF"/>
                </a:solidFill>
                <a:latin typeface="Algerian" panose="04020705040A02060702" pitchFamily="82" charset="0"/>
              </a:rPr>
              <a:t>Technology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F23C70-33C8-C907-C765-295C7392456F}"/>
              </a:ext>
            </a:extLst>
          </p:cNvPr>
          <p:cNvCxnSpPr>
            <a:cxnSpLocks/>
          </p:cNvCxnSpPr>
          <p:nvPr/>
        </p:nvCxnSpPr>
        <p:spPr>
          <a:xfrm flipH="1">
            <a:off x="2360385" y="2620237"/>
            <a:ext cx="3831409" cy="80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831B05-B4A7-EF78-FC13-E1D198D4256D}"/>
              </a:ext>
            </a:extLst>
          </p:cNvPr>
          <p:cNvCxnSpPr>
            <a:cxnSpLocks/>
          </p:cNvCxnSpPr>
          <p:nvPr/>
        </p:nvCxnSpPr>
        <p:spPr>
          <a:xfrm>
            <a:off x="7702731" y="2585289"/>
            <a:ext cx="2342606" cy="84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957786-8600-27DA-A297-9F1CECA3DEA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465189" y="2620237"/>
            <a:ext cx="0" cy="80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0364C1A-CFF2-FADA-EA94-7F25B2E64690}"/>
              </a:ext>
            </a:extLst>
          </p:cNvPr>
          <p:cNvSpPr/>
          <p:nvPr/>
        </p:nvSpPr>
        <p:spPr>
          <a:xfrm rot="21041042">
            <a:off x="2516862" y="2611128"/>
            <a:ext cx="1713901" cy="744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Marciano</a:t>
            </a:r>
          </a:p>
          <a:p>
            <a:pPr algn="ctr"/>
            <a:r>
              <a:rPr lang="en-GB" b="1" dirty="0" err="1">
                <a:solidFill>
                  <a:srgbClr val="FF0000"/>
                </a:solidFill>
              </a:rPr>
              <a:t>Piscicchia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B00010-2ABA-BB0A-770F-F0475E412DB2}"/>
              </a:ext>
            </a:extLst>
          </p:cNvPr>
          <p:cNvSpPr/>
          <p:nvPr/>
        </p:nvSpPr>
        <p:spPr>
          <a:xfrm>
            <a:off x="5569263" y="2685505"/>
            <a:ext cx="1713901" cy="744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Napolitano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A96399-4074-0557-144C-FD201E2A5116}"/>
              </a:ext>
            </a:extLst>
          </p:cNvPr>
          <p:cNvSpPr/>
          <p:nvPr/>
        </p:nvSpPr>
        <p:spPr>
          <a:xfrm rot="1284664">
            <a:off x="8923494" y="2652484"/>
            <a:ext cx="1713901" cy="744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718F0"/>
                </a:solidFill>
              </a:rPr>
              <a:t>J-PET, Space</a:t>
            </a:r>
          </a:p>
          <a:p>
            <a:pPr algn="ctr"/>
            <a:r>
              <a:rPr lang="en-GB" b="1" dirty="0">
                <a:solidFill>
                  <a:srgbClr val="2718F0"/>
                </a:solidFill>
              </a:rPr>
              <a:t>&amp; more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0D5910-43ED-5FDF-6EC9-A55DEB3F8411}"/>
              </a:ext>
            </a:extLst>
          </p:cNvPr>
          <p:cNvSpPr/>
          <p:nvPr/>
        </p:nvSpPr>
        <p:spPr>
          <a:xfrm>
            <a:off x="744584" y="4928209"/>
            <a:ext cx="2286000" cy="169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Experiments at LNGS: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VIP-2, VIP-3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Ge detectors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R&amp;D Future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841A80-5D0F-0182-4DDD-87E1FD5B58CE}"/>
              </a:ext>
            </a:extLst>
          </p:cNvPr>
          <p:cNvCxnSpPr>
            <a:cxnSpLocks/>
          </p:cNvCxnSpPr>
          <p:nvPr/>
        </p:nvCxnSpPr>
        <p:spPr>
          <a:xfrm>
            <a:off x="1724297" y="4104730"/>
            <a:ext cx="0" cy="82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693FCE-2DCA-5D39-08CF-F4D93712A7B8}"/>
              </a:ext>
            </a:extLst>
          </p:cNvPr>
          <p:cNvSpPr/>
          <p:nvPr/>
        </p:nvSpPr>
        <p:spPr>
          <a:xfrm>
            <a:off x="5322189" y="4928209"/>
            <a:ext cx="2286000" cy="169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Experiments at LNGS:</a:t>
            </a:r>
          </a:p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BEGe</a:t>
            </a:r>
            <a:endParaRPr lang="en-GB" sz="24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Ge future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R&amp;D Future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EA39A4-9C83-5F03-A2AE-CFF6A810AF15}"/>
              </a:ext>
            </a:extLst>
          </p:cNvPr>
          <p:cNvSpPr/>
          <p:nvPr/>
        </p:nvSpPr>
        <p:spPr>
          <a:xfrm>
            <a:off x="9347148" y="4928208"/>
            <a:ext cx="2286000" cy="169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2718F0"/>
                </a:solidFill>
              </a:rPr>
              <a:t>J-PET - J.U. (</a:t>
            </a:r>
            <a:r>
              <a:rPr lang="en-GB" sz="2400" b="1" dirty="0" err="1">
                <a:solidFill>
                  <a:srgbClr val="2718F0"/>
                </a:solidFill>
              </a:rPr>
              <a:t>Cracovia</a:t>
            </a:r>
            <a:r>
              <a:rPr lang="en-GB" sz="2400" b="1" dirty="0">
                <a:solidFill>
                  <a:srgbClr val="2718F0"/>
                </a:solidFill>
              </a:rPr>
              <a:t>)</a:t>
            </a:r>
          </a:p>
          <a:p>
            <a:pPr algn="ctr"/>
            <a:r>
              <a:rPr lang="en-GB" sz="2400" b="1" dirty="0">
                <a:solidFill>
                  <a:srgbClr val="2718F0"/>
                </a:solidFill>
              </a:rPr>
              <a:t>TEQ – quantum optics…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7638F4-A130-86C2-FF21-52A36F528FF7}"/>
              </a:ext>
            </a:extLst>
          </p:cNvPr>
          <p:cNvCxnSpPr>
            <a:cxnSpLocks/>
          </p:cNvCxnSpPr>
          <p:nvPr/>
        </p:nvCxnSpPr>
        <p:spPr>
          <a:xfrm>
            <a:off x="6465189" y="4090738"/>
            <a:ext cx="0" cy="82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A698C6-D1A1-8638-1984-D6C944FEDD3F}"/>
              </a:ext>
            </a:extLst>
          </p:cNvPr>
          <p:cNvCxnSpPr>
            <a:cxnSpLocks/>
          </p:cNvCxnSpPr>
          <p:nvPr/>
        </p:nvCxnSpPr>
        <p:spPr>
          <a:xfrm>
            <a:off x="10507565" y="4104730"/>
            <a:ext cx="0" cy="82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D49D9BF-C797-A02C-85B0-A28809C6994C}"/>
              </a:ext>
            </a:extLst>
          </p:cNvPr>
          <p:cNvSpPr txBox="1"/>
          <p:nvPr/>
        </p:nvSpPr>
        <p:spPr>
          <a:xfrm>
            <a:off x="115076" y="4266471"/>
            <a:ext cx="3582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Phys. Rev. Lett. 129, 131301 (2022)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CEE029-C62D-B35B-CCC3-D70EF74DA10B}"/>
              </a:ext>
            </a:extLst>
          </p:cNvPr>
          <p:cNvSpPr txBox="1"/>
          <p:nvPr/>
        </p:nvSpPr>
        <p:spPr>
          <a:xfrm>
            <a:off x="4857978" y="4237763"/>
            <a:ext cx="358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Nature</a:t>
            </a:r>
            <a:r>
              <a:rPr lang="fr-FR" b="1" dirty="0">
                <a:solidFill>
                  <a:srgbClr val="0563C1"/>
                </a:solidFill>
              </a:rPr>
              <a:t> </a:t>
            </a:r>
            <a:r>
              <a:rPr lang="fr-FR" b="1" dirty="0" err="1"/>
              <a:t>Physics</a:t>
            </a:r>
            <a:r>
              <a:rPr lang="fr-FR" b="1" dirty="0"/>
              <a:t> 17, pages 74, (2021)</a:t>
            </a:r>
            <a:endParaRPr lang="en-GB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D21016-53B7-3C51-E4C0-941B34FD9B43}"/>
              </a:ext>
            </a:extLst>
          </p:cNvPr>
          <p:cNvSpPr txBox="1"/>
          <p:nvPr/>
        </p:nvSpPr>
        <p:spPr>
          <a:xfrm>
            <a:off x="8723845" y="4237763"/>
            <a:ext cx="4480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Nature Com. 12, Art: 5658 (2021) 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7B0034-260C-97A0-62EC-F636EB6711A4}"/>
              </a:ext>
            </a:extLst>
          </p:cNvPr>
          <p:cNvSpPr txBox="1"/>
          <p:nvPr/>
        </p:nvSpPr>
        <p:spPr>
          <a:xfrm>
            <a:off x="1535" y="1242095"/>
            <a:ext cx="4200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Snowmass 2021 Topical Report on Synergies in Research at Underground Facilities</a:t>
            </a:r>
          </a:p>
          <a:p>
            <a:endParaRPr lang="en-GB" sz="1400" dirty="0"/>
          </a:p>
          <a:p>
            <a:r>
              <a:rPr lang="en-GB" sz="1400" dirty="0"/>
              <a:t>C. Curceanu, D. </a:t>
            </a:r>
            <a:r>
              <a:rPr lang="en-GB" sz="1400" dirty="0" err="1"/>
              <a:t>Elsworth</a:t>
            </a:r>
            <a:r>
              <a:rPr lang="en-GB" sz="1400" dirty="0"/>
              <a:t>,</a:t>
            </a:r>
          </a:p>
          <a:p>
            <a:r>
              <a:rPr lang="en-GB" sz="1400" dirty="0"/>
              <a:t>J. </a:t>
            </a:r>
            <a:r>
              <a:rPr lang="en-GB" sz="1400" dirty="0" err="1"/>
              <a:t>Formaggio</a:t>
            </a:r>
            <a:r>
              <a:rPr lang="en-GB" sz="1400" dirty="0"/>
              <a:t> , J. Harms, D. Robertson,</a:t>
            </a:r>
          </a:p>
          <a:p>
            <a:r>
              <a:rPr lang="en-GB" sz="1400" dirty="0"/>
              <a:t>W. </a:t>
            </a:r>
            <a:r>
              <a:rPr lang="en-GB" sz="1400" dirty="0" err="1"/>
              <a:t>Roggenthen</a:t>
            </a:r>
            <a:r>
              <a:rPr lang="en-GB" sz="1400" dirty="0"/>
              <a:t>, H. Wang</a:t>
            </a:r>
          </a:p>
          <a:p>
            <a:r>
              <a:rPr lang="en-GB" sz="1400" dirty="0"/>
              <a:t>Oct 10, 2022</a:t>
            </a:r>
          </a:p>
          <a:p>
            <a:r>
              <a:rPr lang="en-GB" sz="1400" dirty="0"/>
              <a:t>e-Print:2210.03145 </a:t>
            </a:r>
          </a:p>
        </p:txBody>
      </p:sp>
    </p:spTree>
    <p:extLst>
      <p:ext uri="{BB962C8B-B14F-4D97-AF65-F5344CB8AC3E}">
        <p14:creationId xmlns:p14="http://schemas.microsoft.com/office/powerpoint/2010/main" val="323583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0846-921B-3494-19E3-64683F20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7" y="106811"/>
            <a:ext cx="9667603" cy="933960"/>
          </a:xfrm>
        </p:spPr>
        <p:txBody>
          <a:bodyPr>
            <a:noAutofit/>
          </a:bodyPr>
          <a:lstStyle/>
          <a:p>
            <a:r>
              <a:rPr lang="en-GB" sz="2800" b="1" dirty="0"/>
              <a:t>J-PET (</a:t>
            </a:r>
            <a:r>
              <a:rPr lang="en-GB" sz="2800" b="1" dirty="0" err="1"/>
              <a:t>Cracovia</a:t>
            </a:r>
            <a:r>
              <a:rPr lang="en-GB" sz="2800" b="1" dirty="0"/>
              <a:t>): PET with quantum entanglement – CPT, Lorentz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7" name="Picture 6" descr="A picture containing indoor, wall, ceiling, kitchen&#10;&#10;Description automatically generated">
            <a:extLst>
              <a:ext uri="{FF2B5EF4-FFF2-40B4-BE49-F238E27FC236}">
                <a16:creationId xmlns:a16="http://schemas.microsoft.com/office/drawing/2014/main" id="{E2A5028B-7B66-0E5F-13DF-86AE0DA9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79" y="1201783"/>
            <a:ext cx="6583680" cy="4937760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A0751DE-C979-BA93-4B43-C8E620DBF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771"/>
            <a:ext cx="7356708" cy="5710418"/>
          </a:xfrm>
        </p:spPr>
      </p:pic>
    </p:spTree>
    <p:extLst>
      <p:ext uri="{BB962C8B-B14F-4D97-AF65-F5344CB8AC3E}">
        <p14:creationId xmlns:p14="http://schemas.microsoft.com/office/powerpoint/2010/main" val="348872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FC8EE-8A39-0F5C-D90C-D7F943FA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1" y="587374"/>
            <a:ext cx="5468276" cy="23622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/>
              <a:t>Using electrodynamics traps for exploring fundamental physics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>
                <a:solidFill>
                  <a:srgbClr val="FF0000"/>
                </a:solidFill>
              </a:rPr>
              <a:t>testing collapse models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>
                <a:solidFill>
                  <a:srgbClr val="FF0000"/>
                </a:solidFill>
              </a:rPr>
              <a:t>Dark Matter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>
                <a:solidFill>
                  <a:srgbClr val="FF0000"/>
                </a:solidFill>
              </a:rPr>
              <a:t>Quantum Gravity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>
                <a:solidFill>
                  <a:srgbClr val="FF0000"/>
                </a:solidFill>
              </a:rPr>
              <a:t>Quantum Sensors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>
                <a:solidFill>
                  <a:srgbClr val="FF0000"/>
                </a:solidFill>
              </a:rPr>
              <a:t>Eventually in space (MAQRO)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GB" sz="16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1A42D062-24B6-87CB-899A-78473A62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47" y="694509"/>
            <a:ext cx="4646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61E32A-94C4-5698-3CA2-3FC240F49E5B}"/>
              </a:ext>
            </a:extLst>
          </p:cNvPr>
          <p:cNvSpPr txBox="1">
            <a:spLocks/>
          </p:cNvSpPr>
          <p:nvPr/>
        </p:nvSpPr>
        <p:spPr>
          <a:xfrm>
            <a:off x="1928189" y="356395"/>
            <a:ext cx="9097949" cy="461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Quantum Collapse, Dark Matter and Quantum Sensors (TEQ)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3" descr="NanoParticleSchematic7.png">
            <a:extLst>
              <a:ext uri="{FF2B5EF4-FFF2-40B4-BE49-F238E27FC236}">
                <a16:creationId xmlns:a16="http://schemas.microsoft.com/office/drawing/2014/main" id="{DE7707CD-E614-A653-ADB1-A0DC86CC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056709"/>
            <a:ext cx="5468275" cy="331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>
            <a:extLst>
              <a:ext uri="{FF2B5EF4-FFF2-40B4-BE49-F238E27FC236}">
                <a16:creationId xmlns:a16="http://schemas.microsoft.com/office/drawing/2014/main" id="{94797228-E8B1-8000-5883-62B271C8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4"/>
          <a:stretch>
            <a:fillRect/>
          </a:stretch>
        </p:blipFill>
        <p:spPr bwMode="auto">
          <a:xfrm>
            <a:off x="8624447" y="3429000"/>
            <a:ext cx="32686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21BEB63-D493-F252-2A57-F1978CE9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47" y="3429000"/>
            <a:ext cx="2400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1EE3-BE2F-C00E-C9B9-5D9456E1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Structure of WP1 LNGS document: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1DD9-B63F-D088-B0BA-9BF9BFDF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1321905"/>
            <a:ext cx="11194774" cy="4804260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Quantum Gravity, CPT, Lorentz (Marciano, </a:t>
            </a:r>
            <a:r>
              <a:rPr lang="en-GB" dirty="0" err="1"/>
              <a:t>Piscicchia</a:t>
            </a:r>
            <a:r>
              <a:rPr lang="en-GB" dirty="0"/>
              <a:t>) – plan for: next 2 years; up to 4-5 years; Mid Term: up to 7/8 years</a:t>
            </a:r>
          </a:p>
          <a:p>
            <a:r>
              <a:rPr lang="en-GB" dirty="0"/>
              <a:t>Quantum collapse and technologies (Napolitano, Curceanu) – plan for: next 2 years; up to 4-5 years; Mid Term: up to 7/8 years</a:t>
            </a:r>
          </a:p>
          <a:p>
            <a:r>
              <a:rPr lang="en-GB" dirty="0"/>
              <a:t>Short Section: Technologies and Impact (Catalina)</a:t>
            </a:r>
          </a:p>
          <a:p>
            <a:r>
              <a:rPr lang="en-GB" dirty="0"/>
              <a:t>Conclusions</a:t>
            </a:r>
          </a:p>
          <a:p>
            <a:r>
              <a:rPr lang="en-GB" dirty="0" err="1"/>
              <a:t>Ganttchart</a:t>
            </a:r>
            <a:r>
              <a:rPr lang="en-GB" dirty="0"/>
              <a:t> (timeline); pert charts; financial?</a:t>
            </a:r>
          </a:p>
        </p:txBody>
      </p:sp>
    </p:spTree>
    <p:extLst>
      <p:ext uri="{BB962C8B-B14F-4D97-AF65-F5344CB8AC3E}">
        <p14:creationId xmlns:p14="http://schemas.microsoft.com/office/powerpoint/2010/main" val="304370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325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Office Theme</vt:lpstr>
      <vt:lpstr>Tema di Office</vt:lpstr>
      <vt:lpstr>Fundamental symmetries</vt:lpstr>
      <vt:lpstr>Fundamental symmetries &amp; Applications</vt:lpstr>
      <vt:lpstr>J-PET (Cracovia): PET with quantum entanglement – CPT, Lorentz </vt:lpstr>
      <vt:lpstr>PowerPoint Presentation</vt:lpstr>
      <vt:lpstr>Structure of WP1 LNGS document: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symmetries</dc:title>
  <dc:creator>Catalina Oana Curceanu</dc:creator>
  <cp:lastModifiedBy>Catalina Oana Curceanu</cp:lastModifiedBy>
  <cp:revision>11</cp:revision>
  <dcterms:created xsi:type="dcterms:W3CDTF">2022-10-09T10:27:48Z</dcterms:created>
  <dcterms:modified xsi:type="dcterms:W3CDTF">2022-10-11T10:29:08Z</dcterms:modified>
</cp:coreProperties>
</file>