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286"/>
  </p:normalViewPr>
  <p:slideViewPr>
    <p:cSldViewPr snapToGrid="0">
      <p:cViewPr varScale="1">
        <p:scale>
          <a:sx n="122" d="100"/>
          <a:sy n="122" d="100"/>
        </p:scale>
        <p:origin x="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8E38FD-A2A5-1CA7-ABBA-D79431EDF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A7C226-7070-F23A-7CC5-0C5D3F40C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139AC6-6599-BBA4-7100-7F4D0B5E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7D4781-1533-D82A-6AB4-1AE6B563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EFCF3B-8DD8-727E-DE96-06623D4C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71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BBCFC6-C79C-8D9E-78AC-DB9948F0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8EBE312-1999-BB71-6D7B-7FB7B568E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9044A9-17A5-139F-BA84-5C0E2DAD1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EB08CE-18DF-9AFB-98D9-F0268438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2CE38E-7E90-5072-0B65-106C318F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63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89372A1-8CE3-4C75-35C3-6C80C3F48A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B62E6F-A56E-9BAE-4F2C-AFE19164F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F2A218-5BB5-1938-81FB-23191A475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BD0E78-FE0E-596D-22B0-27ADDA52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65B105-761A-5827-A608-2982D9722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50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5D849-AAF9-5B4D-7540-75D9DB4B5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E3D93F-D1EF-BBE4-9236-BB350E4B2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E502C3-86CD-46EB-45D1-AE53C6EE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C68884-94D6-5EA1-2444-5D4E795C9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2F1261-27A4-96BF-4A5A-EB9FA2E8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32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3183AE-53F8-5FEF-FAC5-4B14EF2E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1F540B-2548-1F59-B568-CC0A0FC62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17DAF9-F898-64DB-8FFD-BCFA9D6E2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F08047-2D96-CE36-5ED8-9C53C87D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981077-999A-4395-43F7-1A497279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1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6D6F3C-A9DE-C785-8B25-EC0426A4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4450BF-A162-2928-38D2-D9FE69C86F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5B8326-9A4F-0503-CC47-C70BDA814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D78FDC-C024-3196-9576-50BE8763B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F15934-7B13-A362-76A8-7470DEBCD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681FCA-D0BA-68D2-1B0E-78829061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2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8F2563-CE09-5013-7308-3464D823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9864B6-F1A3-959D-CA10-FEF918D78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8FC4C2-2831-62EF-4D3D-D3CA393FC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E77FFE4-F5A4-81A4-6A88-9B3A43037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184EEE-0643-DE8C-97C2-AE7349D92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88BD233-A799-E07F-750B-16407C82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6C2D52E-3F99-1978-0395-FACC75AC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9911E26-7E73-4D7E-D0FA-DB03E7CC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50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72FD40-2606-F9A6-7500-E84F924B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A1B133-FAA3-7DAC-9E2C-D83889D2C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D930BE-D6A4-C499-D1BC-263DA21D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3B6B50-7BB2-DC79-00AE-2330BFF2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16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ADBA21B-6FAA-55A3-ED7B-E89E1277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6774585-674F-C5D4-7A46-ECE73F3F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2674A59-D75B-3A94-0658-31A6CD0E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52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916383-EE13-652A-04BF-957EC2D4D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AB0722-5114-B47F-FBD5-0F32F648D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7500D4-5457-F6B6-2926-66FDE7AAF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D17857-7B1F-D7FF-3316-2EB5105B2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6FF5C4-2CB9-960C-1591-CFF5A8E9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C30289-1EF9-C02E-2F53-0814DF4B8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61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41D105-9FDA-5D45-63D9-6ED2F49E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EFB6ED-F888-2849-1E7E-F91EF85FC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8295AF-0A4C-9D98-E16E-31EE8258F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070AD8-5684-602E-5E90-62D3699D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D748BF-AE36-F452-E3E8-084E4238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7FE4F3-0FE4-489B-D01B-2581DC1F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98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E462F1-0EA3-FB63-1048-FD120F1F2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25623A-F97E-0744-3C2F-E09DD6B96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0D5F93-6395-900A-5B29-FF1240288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17991-3AB6-4B46-B3AD-6DF5A1466367}" type="datetimeFigureOut">
              <a:rPr lang="it-IT" smtClean="0"/>
              <a:t>10/10/22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1947EE-3647-36AA-26AA-34246F744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F435DF-635B-42DA-4464-A89141F7E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E8F0D-8D52-0D41-B1FE-D79C78855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4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7B3D1C-97C5-74CB-92CD-4B755177D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827" y="126124"/>
            <a:ext cx="10352690" cy="6695088"/>
          </a:xfrm>
        </p:spPr>
        <p:txBody>
          <a:bodyPr>
            <a:noAutofit/>
          </a:bodyPr>
          <a:lstStyle/>
          <a:p>
            <a:r>
              <a:rPr lang="it-IT" sz="3200" b="1" dirty="0" err="1">
                <a:solidFill>
                  <a:srgbClr val="C00000"/>
                </a:solidFill>
              </a:rPr>
              <a:t>Nuclear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Physics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Mid</a:t>
            </a:r>
            <a:r>
              <a:rPr lang="it-IT" sz="3200" b="1" dirty="0">
                <a:solidFill>
                  <a:srgbClr val="C00000"/>
                </a:solidFill>
              </a:rPr>
              <a:t> </a:t>
            </a:r>
            <a:r>
              <a:rPr lang="it-IT" sz="3200" b="1" dirty="0" err="1">
                <a:solidFill>
                  <a:srgbClr val="C00000"/>
                </a:solidFill>
              </a:rPr>
              <a:t>Term</a:t>
            </a:r>
            <a:r>
              <a:rPr lang="it-IT" sz="3200" b="1" dirty="0">
                <a:solidFill>
                  <a:srgbClr val="C00000"/>
                </a:solidFill>
              </a:rPr>
              <a:t> Plan in </a:t>
            </a:r>
            <a:r>
              <a:rPr lang="it-IT" sz="3200" b="1" dirty="0" err="1">
                <a:solidFill>
                  <a:srgbClr val="C00000"/>
                </a:solidFill>
              </a:rPr>
              <a:t>Italy</a:t>
            </a:r>
            <a:r>
              <a:rPr lang="it-IT" sz="3200" b="1" dirty="0">
                <a:solidFill>
                  <a:srgbClr val="C00000"/>
                </a:solidFill>
              </a:rPr>
              <a:t> - LNGS Session</a:t>
            </a:r>
            <a:br>
              <a:rPr lang="it-IT" sz="3200" b="1" dirty="0"/>
            </a:br>
            <a:br>
              <a:rPr lang="it-IT" sz="3200" b="1" dirty="0"/>
            </a:br>
            <a:r>
              <a:rPr lang="it-IT" sz="2400" b="1" i="1" dirty="0"/>
              <a:t>Nigel </a:t>
            </a:r>
            <a:r>
              <a:rPr lang="it-IT" sz="2400" b="1" i="1" dirty="0" err="1"/>
              <a:t>Lockyer</a:t>
            </a:r>
            <a:r>
              <a:rPr lang="it-IT" sz="2400" b="1" i="1" dirty="0"/>
              <a:t> 01.10.2022 30.09.2025 I mandato</a:t>
            </a:r>
            <a:br>
              <a:rPr lang="it-IT" sz="2400" b="1" dirty="0"/>
            </a:br>
            <a:r>
              <a:rPr lang="it-IT" sz="2400" b="1" i="1" dirty="0"/>
              <a:t>Anthony </a:t>
            </a:r>
            <a:r>
              <a:rPr lang="it-IT" sz="2400" b="1" i="1" dirty="0" err="1"/>
              <a:t>J</a:t>
            </a:r>
            <a:r>
              <a:rPr lang="it-IT" sz="2400" b="1" i="1" dirty="0"/>
              <a:t>. Noble 28.09.2019 27.09.2022 II mandato</a:t>
            </a:r>
            <a:br>
              <a:rPr lang="it-IT" sz="2400" b="1" dirty="0"/>
            </a:br>
            <a:r>
              <a:rPr lang="it-IT" sz="2400" b="1" i="1" dirty="0"/>
              <a:t>Speranza Falciano 28.02.2020 27.02.2023 I mandato</a:t>
            </a:r>
            <a:br>
              <a:rPr lang="it-IT" sz="2400" b="1" dirty="0"/>
            </a:br>
            <a:r>
              <a:rPr lang="it-IT" sz="2400" b="1" i="1" dirty="0">
                <a:solidFill>
                  <a:srgbClr val="C00000"/>
                </a:solidFill>
              </a:rPr>
              <a:t>Giacomo Cuttone 30.09.2020 29.09.2023 I mandato</a:t>
            </a:r>
            <a:br>
              <a:rPr lang="it-IT" sz="2400" b="1" dirty="0"/>
            </a:br>
            <a:r>
              <a:rPr lang="it-IT" sz="2400" b="1" i="1" dirty="0"/>
              <a:t>Nicolao </a:t>
            </a:r>
            <a:r>
              <a:rPr lang="it-IT" sz="2400" b="1" i="1" dirty="0" err="1"/>
              <a:t>Fornengo</a:t>
            </a:r>
            <a:r>
              <a:rPr lang="it-IT" sz="2400" b="1" i="1" dirty="0"/>
              <a:t> 30.09.2020 29.09.2023 II mandato</a:t>
            </a:r>
            <a:br>
              <a:rPr lang="it-IT" sz="2400" b="1" dirty="0"/>
            </a:br>
            <a:r>
              <a:rPr lang="it-IT" sz="2400" b="1" i="1" dirty="0"/>
              <a:t>Silvia Pascoli 30.09.2020 29.09.2023 I mandato</a:t>
            </a:r>
            <a:br>
              <a:rPr lang="it-IT" sz="2400" b="1" dirty="0"/>
            </a:br>
            <a:r>
              <a:rPr lang="it-IT" sz="2400" b="1" i="1" dirty="0"/>
              <a:t>Juan Josè Gomez </a:t>
            </a:r>
            <a:r>
              <a:rPr lang="it-IT" sz="2400" b="1" i="1" dirty="0" err="1"/>
              <a:t>Cadenas</a:t>
            </a:r>
            <a:r>
              <a:rPr lang="it-IT" sz="2400" b="1" i="1" dirty="0"/>
              <a:t> 30.04.2021 29.04.2024 II mandato</a:t>
            </a:r>
            <a:br>
              <a:rPr lang="it-IT" sz="2400" b="1" dirty="0"/>
            </a:br>
            <a:r>
              <a:rPr lang="it-IT" sz="2400" b="1" i="1" dirty="0"/>
              <a:t>Michelle </a:t>
            </a:r>
            <a:r>
              <a:rPr lang="it-IT" sz="2400" b="1" i="1" dirty="0" err="1"/>
              <a:t>Dolinski</a:t>
            </a:r>
            <a:r>
              <a:rPr lang="it-IT" sz="2400" b="1" i="1" dirty="0"/>
              <a:t> 26.09.2021 25.09.2024 I mandato</a:t>
            </a:r>
            <a:br>
              <a:rPr lang="it-IT" sz="2400" b="1" dirty="0"/>
            </a:br>
            <a:r>
              <a:rPr lang="it-IT" sz="2400" b="1" i="1" dirty="0" err="1"/>
              <a:t>Werner</a:t>
            </a:r>
            <a:r>
              <a:rPr lang="it-IT" sz="2400" b="1" i="1" dirty="0"/>
              <a:t> Hofmann 01.10.2022 30.09.2025 II mandato</a:t>
            </a:r>
            <a:br>
              <a:rPr lang="it-IT" sz="2400" b="1" dirty="0"/>
            </a:br>
            <a:r>
              <a:rPr lang="it-IT" sz="2400" b="1" i="1" dirty="0">
                <a:solidFill>
                  <a:srgbClr val="C00000"/>
                </a:solidFill>
              </a:rPr>
              <a:t>Josè Jordi 01.10.2022 30.09.2025 I mandato</a:t>
            </a:r>
            <a:br>
              <a:rPr lang="it-IT" sz="2400" b="1" dirty="0">
                <a:solidFill>
                  <a:srgbClr val="C00000"/>
                </a:solidFill>
              </a:rPr>
            </a:br>
            <a:r>
              <a:rPr lang="it-IT" sz="2400" b="1" i="1" dirty="0" err="1">
                <a:solidFill>
                  <a:srgbClr val="C00000"/>
                </a:solidFill>
              </a:rPr>
              <a:t>Fairouz</a:t>
            </a:r>
            <a:r>
              <a:rPr lang="it-IT" sz="2400" b="1" i="1" dirty="0">
                <a:solidFill>
                  <a:srgbClr val="C00000"/>
                </a:solidFill>
              </a:rPr>
              <a:t> </a:t>
            </a:r>
            <a:r>
              <a:rPr lang="it-IT" sz="2400" b="1" i="1" dirty="0" err="1">
                <a:solidFill>
                  <a:srgbClr val="C00000"/>
                </a:solidFill>
              </a:rPr>
              <a:t>Hammache</a:t>
            </a:r>
            <a:r>
              <a:rPr lang="it-IT" sz="2400" b="1" i="1" dirty="0">
                <a:solidFill>
                  <a:srgbClr val="C00000"/>
                </a:solidFill>
              </a:rPr>
              <a:t> </a:t>
            </a:r>
            <a:r>
              <a:rPr lang="it-IT" sz="2400" b="1" i="1">
                <a:solidFill>
                  <a:srgbClr val="C00000"/>
                </a:solidFill>
              </a:rPr>
              <a:t>01.10.2022 30.09.2025 I </a:t>
            </a:r>
            <a:r>
              <a:rPr lang="it-IT" sz="2400" b="1" i="1" dirty="0">
                <a:solidFill>
                  <a:srgbClr val="C00000"/>
                </a:solidFill>
              </a:rPr>
              <a:t>mandato</a:t>
            </a:r>
            <a:br>
              <a:rPr lang="it-IT" sz="2400" b="1" dirty="0">
                <a:solidFill>
                  <a:srgbClr val="C00000"/>
                </a:solidFill>
              </a:rPr>
            </a:br>
            <a:br>
              <a:rPr lang="it-IT" sz="2400" b="1" dirty="0">
                <a:solidFill>
                  <a:srgbClr val="C00000"/>
                </a:solidFill>
              </a:rPr>
            </a:br>
            <a:r>
              <a:rPr lang="it-IT" sz="2400" b="1" dirty="0">
                <a:solidFill>
                  <a:srgbClr val="C00000"/>
                </a:solidFill>
              </a:rPr>
              <a:t>PAC </a:t>
            </a:r>
            <a:r>
              <a:rPr lang="it-IT" sz="2400" b="1" dirty="0" err="1">
                <a:solidFill>
                  <a:srgbClr val="C00000"/>
                </a:solidFill>
              </a:rPr>
              <a:t>Beam</a:t>
            </a:r>
            <a:r>
              <a:rPr lang="it-IT" sz="2400" b="1" dirty="0">
                <a:solidFill>
                  <a:srgbClr val="C00000"/>
                </a:solidFill>
              </a:rPr>
              <a:t> Facility ’Enrico Puccio Bellotti’</a:t>
            </a:r>
            <a:br>
              <a:rPr lang="it-IT" sz="2400" b="1" dirty="0">
                <a:solidFill>
                  <a:srgbClr val="C00000"/>
                </a:solidFill>
              </a:rPr>
            </a:br>
            <a:r>
              <a:rPr lang="it-IT" sz="2400" b="1" i="1" dirty="0">
                <a:solidFill>
                  <a:srgbClr val="C00000"/>
                </a:solidFill>
              </a:rPr>
              <a:t>Giacomo Cuttone INFN-LNS Catania (I)</a:t>
            </a:r>
            <a:br>
              <a:rPr lang="it-IT" sz="2400" b="1" dirty="0">
                <a:solidFill>
                  <a:srgbClr val="C00000"/>
                </a:solidFill>
              </a:rPr>
            </a:br>
            <a:r>
              <a:rPr lang="it-IT" sz="2400" b="1" i="1" dirty="0">
                <a:solidFill>
                  <a:srgbClr val="C00000"/>
                </a:solidFill>
              </a:rPr>
              <a:t>Josè Jordi </a:t>
            </a:r>
            <a:r>
              <a:rPr lang="it-IT" sz="2400" b="1" i="1" dirty="0" err="1">
                <a:solidFill>
                  <a:srgbClr val="C00000"/>
                </a:solidFill>
              </a:rPr>
              <a:t>Physics</a:t>
            </a:r>
            <a:r>
              <a:rPr lang="it-IT" sz="2400" b="1" i="1" dirty="0">
                <a:solidFill>
                  <a:srgbClr val="C00000"/>
                </a:solidFill>
              </a:rPr>
              <a:t> </a:t>
            </a:r>
            <a:r>
              <a:rPr lang="it-IT" sz="2400" b="1" i="1" dirty="0" err="1">
                <a:solidFill>
                  <a:srgbClr val="C00000"/>
                </a:solidFill>
              </a:rPr>
              <a:t>Dept</a:t>
            </a:r>
            <a:r>
              <a:rPr lang="it-IT" sz="2400" b="1" i="1" dirty="0">
                <a:solidFill>
                  <a:srgbClr val="C00000"/>
                </a:solidFill>
              </a:rPr>
              <a:t>. UPC </a:t>
            </a:r>
            <a:r>
              <a:rPr lang="it-IT" sz="2400" b="1" i="1" dirty="0" err="1">
                <a:solidFill>
                  <a:srgbClr val="C00000"/>
                </a:solidFill>
              </a:rPr>
              <a:t>Barcelona</a:t>
            </a:r>
            <a:r>
              <a:rPr lang="it-IT" sz="2400" b="1" i="1" dirty="0">
                <a:solidFill>
                  <a:srgbClr val="C00000"/>
                </a:solidFill>
              </a:rPr>
              <a:t> (E)</a:t>
            </a:r>
            <a:br>
              <a:rPr lang="it-IT" sz="2400" b="1" i="1" dirty="0">
                <a:solidFill>
                  <a:srgbClr val="C00000"/>
                </a:solidFill>
              </a:rPr>
            </a:br>
            <a:r>
              <a:rPr lang="it-IT" sz="2400" b="1" i="1" dirty="0" err="1">
                <a:solidFill>
                  <a:srgbClr val="C00000"/>
                </a:solidFill>
              </a:rPr>
              <a:t>Fairouz</a:t>
            </a:r>
            <a:r>
              <a:rPr lang="it-IT" sz="2400" b="1" i="1" dirty="0">
                <a:solidFill>
                  <a:srgbClr val="C00000"/>
                </a:solidFill>
              </a:rPr>
              <a:t> </a:t>
            </a:r>
            <a:r>
              <a:rPr lang="it-IT" sz="2400" b="1" i="1" dirty="0" err="1">
                <a:solidFill>
                  <a:srgbClr val="C00000"/>
                </a:solidFill>
              </a:rPr>
              <a:t>Hammache</a:t>
            </a:r>
            <a:r>
              <a:rPr lang="it-IT" sz="2400" b="1" i="1" dirty="0">
                <a:solidFill>
                  <a:srgbClr val="C00000"/>
                </a:solidFill>
              </a:rPr>
              <a:t> IN2P3-IJCLab Orsay (</a:t>
            </a:r>
            <a:r>
              <a:rPr lang="it-IT" sz="2400" b="1" i="1" dirty="0" err="1">
                <a:solidFill>
                  <a:srgbClr val="C00000"/>
                </a:solidFill>
              </a:rPr>
              <a:t>F</a:t>
            </a:r>
            <a:r>
              <a:rPr lang="it-IT" sz="2400" b="1" i="1" dirty="0">
                <a:solidFill>
                  <a:srgbClr val="C00000"/>
                </a:solidFill>
              </a:rPr>
              <a:t>)</a:t>
            </a:r>
            <a:br>
              <a:rPr lang="it-IT" sz="2400" b="1" i="1" dirty="0">
                <a:solidFill>
                  <a:srgbClr val="C00000"/>
                </a:solidFill>
              </a:rPr>
            </a:b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24BB6DC-2F6B-DDE6-BBBD-D1E54D60100C}"/>
              </a:ext>
            </a:extLst>
          </p:cNvPr>
          <p:cNvSpPr txBox="1"/>
          <p:nvPr/>
        </p:nvSpPr>
        <p:spPr>
          <a:xfrm>
            <a:off x="3048000" y="324696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800" b="0" i="0" u="none" strike="noStrike" dirty="0" err="1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Nuclear</a:t>
            </a:r>
            <a:r>
              <a:rPr lang="it-IT" sz="1800" b="0" i="0" u="none" strike="noStrike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it-IT" sz="1800" b="0" i="0" u="none" strike="noStrike" dirty="0" err="1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Physics</a:t>
            </a:r>
            <a:r>
              <a:rPr lang="it-IT" sz="1800" b="0" i="0" u="none" strike="noStrike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it-IT" sz="1800" b="0" i="0" u="none" strike="noStrike" dirty="0" err="1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Mid</a:t>
            </a:r>
            <a:r>
              <a:rPr lang="it-IT" sz="1800" b="0" i="0" u="none" strike="noStrike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it-IT" sz="1800" b="0" i="0" u="none" strike="noStrike" dirty="0" err="1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Term</a:t>
            </a:r>
            <a:r>
              <a:rPr lang="it-IT" sz="1800" b="0" i="0" u="none" strike="noStrike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 Plan in </a:t>
            </a:r>
            <a:r>
              <a:rPr lang="it-IT" sz="1800" b="0" i="0" u="none" strike="noStrike" dirty="0" err="1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Italy</a:t>
            </a:r>
            <a:r>
              <a:rPr lang="it-IT" sz="1800" b="0" i="0" u="none" strike="noStrike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 - LNGS Session</a:t>
            </a:r>
          </a:p>
        </p:txBody>
      </p:sp>
    </p:spTree>
    <p:extLst>
      <p:ext uri="{BB962C8B-B14F-4D97-AF65-F5344CB8AC3E}">
        <p14:creationId xmlns:p14="http://schemas.microsoft.com/office/powerpoint/2010/main" val="2335514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139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di Office</vt:lpstr>
      <vt:lpstr>Nuclear Physics Mid Term Plan in Italy - LNGS Session  Nigel Lockyer 01.10.2022 30.09.2025 I mandato Anthony J. Noble 28.09.2019 27.09.2022 II mandato Speranza Falciano 28.02.2020 27.02.2023 I mandato Giacomo Cuttone 30.09.2020 29.09.2023 I mandato Nicolao Fornengo 30.09.2020 29.09.2023 II mandato Silvia Pascoli 30.09.2020 29.09.2023 I mandato Juan Josè Gomez Cadenas 30.04.2021 29.04.2024 II mandato Michelle Dolinski 26.09.2021 25.09.2024 I mandato Werner Hofmann 01.10.2022 30.09.2025 II mandato Josè Jordi 01.10.2022 30.09.2025 I mandato Fairouz Hammache 01.10.2022 30.09.2025 I mandato  PAC Beam Facility ’Enrico Puccio Bellotti’ Giacomo Cuttone INFN-LNS Catania (I) Josè Jordi Physics Dept. UPC Barcelona (E) Fairouz Hammache IN2P3-IJCLab Orsay (F)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Physics Mid Term Plan in Italy - LNGS Session  Nigel Lockyer 01.10.2022 30.09.2025 I mandato Anthony J. Noble 28.09.2019 27.09.2022 II mandato Speranza Falciano 28.02.2020 27.02.2023 I mandato Giacomo Cuttone 30.09.2020 29.09.2023 I mandato Nicolao Fornengo 30.09.2020 29.09.2023 II mandato Silvia Pascoli 30.09.2020 29.09.2023 I mandato Juan Josè Gomez Cadenas 30.04.2021 29.04.2024 II mandato Michelle Dolinski 26.09.2021 25.09.2024 I mandato Werner Hofmann 01.10.2022 30.09.2025 II mandato Josè Jordi 01.10.2022 30.09.2025 I mandato Fairouz Hammache 01.10.2022 I mandato  PAC Beam Facility ’Enrico Puccio Bellotti’ Giacomo Cuttone INFN-LNS Catania (I) Josè Jordi Physics Dept. UPC Barcelona (E) Fairouz Hammache IN2P3-IJCLab Orsay (F) </dc:title>
  <dc:creator>Giacomo Cuttone</dc:creator>
  <cp:lastModifiedBy>Giacomo Cuttone</cp:lastModifiedBy>
  <cp:revision>2</cp:revision>
  <dcterms:created xsi:type="dcterms:W3CDTF">2022-10-10T08:45:32Z</dcterms:created>
  <dcterms:modified xsi:type="dcterms:W3CDTF">2022-10-10T14:22:07Z</dcterms:modified>
</cp:coreProperties>
</file>