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sldIdLst>
    <p:sldId id="259" r:id="rId5"/>
    <p:sldId id="262" r:id="rId6"/>
    <p:sldId id="270" r:id="rId7"/>
    <p:sldId id="265" r:id="rId8"/>
    <p:sldId id="260" r:id="rId9"/>
    <p:sldId id="264" r:id="rId10"/>
    <p:sldId id="271" r:id="rId11"/>
    <p:sldId id="273" r:id="rId12"/>
    <p:sldId id="295" r:id="rId13"/>
    <p:sldId id="274" r:id="rId14"/>
    <p:sldId id="293" r:id="rId15"/>
    <p:sldId id="298" r:id="rId16"/>
    <p:sldId id="294" r:id="rId17"/>
    <p:sldId id="261" r:id="rId18"/>
    <p:sldId id="297" r:id="rId19"/>
    <p:sldId id="278" r:id="rId20"/>
    <p:sldId id="279" r:id="rId21"/>
    <p:sldId id="257" r:id="rId22"/>
    <p:sldId id="296" r:id="rId23"/>
    <p:sldId id="281" r:id="rId24"/>
    <p:sldId id="286" r:id="rId25"/>
    <p:sldId id="285" r:id="rId26"/>
    <p:sldId id="288" r:id="rId27"/>
    <p:sldId id="299" r:id="rId28"/>
    <p:sldId id="263" r:id="rId29"/>
    <p:sldId id="301" r:id="rId30"/>
    <p:sldId id="258" r:id="rId31"/>
    <p:sldId id="287" r:id="rId32"/>
    <p:sldId id="305" r:id="rId33"/>
    <p:sldId id="306" r:id="rId34"/>
    <p:sldId id="302" r:id="rId35"/>
    <p:sldId id="303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56"/>
  </p:normalViewPr>
  <p:slideViewPr>
    <p:cSldViewPr snapToGrid="0" snapToObjects="1">
      <p:cViewPr varScale="1">
        <p:scale>
          <a:sx n="82" d="100"/>
          <a:sy n="82" d="100"/>
        </p:scale>
        <p:origin x="9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FFE3-4E4C-6E4A-85BC-2B92C57D74E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DE1AF-0BF7-A341-B40E-75DF21433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4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9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of globular clusters including several</a:t>
            </a:r>
            <a:r>
              <a:rPr lang="en-US" baseline="0" dirty="0" smtClean="0"/>
              <a:t> generations of stars. Secondary generations show CNO processing, but constant metallicity. There’s one model able to address all these questions but it predicts that O and Na are correlated but they are instead anti-correlated. There’s one reaction which could it’s own dominate the reaction rate and contributes to the destruction of 23Na. The reaction rate is dominated by the resonance at 138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; the spin parity is unknown and depending on the adopted value the upper limit on the </a:t>
            </a:r>
            <a:r>
              <a:rPr lang="en-US" baseline="0" dirty="0" err="1" smtClean="0"/>
              <a:t>wg</a:t>
            </a:r>
            <a:r>
              <a:rPr lang="en-US" baseline="0" dirty="0" smtClean="0"/>
              <a:t> changes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5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Silicon detectors at backward</a:t>
            </a:r>
            <a:r>
              <a:rPr lang="en-US" baseline="0" dirty="0" smtClean="0"/>
              <a:t> angles.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aseline="0" dirty="0" smtClean="0"/>
              <a:t>Si detectors from Hamamatsu 20x20 mm. Very compact and can work under many conditions. They have very low electronic noise and can be mounted very close to the are-amplifier which will be under vacuum. Much better energy resolution and low electronic noise. There will be space in the dome for a couple of MSPAD to test them and get PSA. </a:t>
            </a:r>
            <a:r>
              <a:rPr lang="en-GB" sz="1200" dirty="0" smtClean="0"/>
              <a:t>Array of neutron Transmutation Doped (</a:t>
            </a:r>
            <a:r>
              <a:rPr lang="en-GB" sz="1200" b="1" dirty="0" err="1" smtClean="0"/>
              <a:t>nTD</a:t>
            </a:r>
            <a:r>
              <a:rPr lang="en-GB" sz="1200" dirty="0" smtClean="0"/>
              <a:t>) Si detectors. </a:t>
            </a:r>
            <a:r>
              <a:rPr lang="en-GB" sz="1200" b="1" dirty="0" smtClean="0"/>
              <a:t>Pulse shape to discriminate </a:t>
            </a:r>
            <a:r>
              <a:rPr lang="en-GB" sz="1200" dirty="0" smtClean="0"/>
              <a:t>particles (and background!).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aseline="0" dirty="0" smtClean="0"/>
              <a:t>Beam line on the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The case of the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= 215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keV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resonance -&gt; only upper limits available 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-7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-10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-6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eV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Measurements are difficult because of the (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p,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Symbol"/>
              </a:rPr>
              <a:t>ag</a:t>
            </a: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) background</a:t>
            </a: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9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The case of the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= 215 </a:t>
            </a:r>
            <a:r>
              <a:rPr lang="en-US" sz="2400" b="0" strike="noStrike" spc="-1" dirty="0" err="1" smtClean="0">
                <a:solidFill>
                  <a:srgbClr val="000000"/>
                </a:solidFill>
                <a:latin typeface="+mn-lt"/>
              </a:rPr>
              <a:t>keV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resonance -&gt; only upper limits available 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-7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-10</a:t>
            </a:r>
            <a:r>
              <a:rPr lang="en-US" sz="2400" b="0" strike="noStrike" spc="-1" baseline="30000" dirty="0" smtClean="0">
                <a:solidFill>
                  <a:srgbClr val="000000"/>
                </a:solidFill>
                <a:latin typeface="+mn-lt"/>
              </a:rPr>
              <a:t>-6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+mn-lt"/>
              </a:rPr>
              <a:t> eV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Measurements are difficult because of the (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p,</a:t>
            </a:r>
            <a:r>
              <a:rPr lang="en-US" sz="2400" b="0" strike="noStrike" spc="-1" dirty="0" err="1" smtClean="0">
                <a:solidFill>
                  <a:srgbClr val="000000"/>
                </a:solidFill>
                <a:highlight>
                  <a:srgbClr val="FFFF00"/>
                </a:highlight>
                <a:latin typeface="Symbol"/>
              </a:rPr>
              <a:t>ag</a:t>
            </a:r>
            <a:r>
              <a:rPr lang="en-US" sz="2400" b="0" strike="noStrike" spc="-1" dirty="0" smtClean="0">
                <a:solidFill>
                  <a:srgbClr val="000000"/>
                </a:solidFill>
                <a:highlight>
                  <a:srgbClr val="FFFF00"/>
                </a:highlight>
                <a:latin typeface="+mn-lt"/>
              </a:rPr>
              <a:t>) background</a:t>
            </a: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05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80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None/>
            </a:pPr>
            <a:endParaRPr lang="en-US" sz="24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5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6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 years he has established the THM as a world</a:t>
            </a:r>
            <a:r>
              <a:rPr lang="en-US" baseline="0" dirty="0" smtClean="0"/>
              <a:t> renowned approach in 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also the development of the particle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also the development of the particle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Anticoincidence between the signal of the liquid scintillators and </a:t>
            </a:r>
            <a:r>
              <a:rPr lang="en-US" baseline="30000" dirty="0" smtClean="0"/>
              <a:t>3</a:t>
            </a:r>
            <a:r>
              <a:rPr lang="en-US" dirty="0" smtClean="0"/>
              <a:t>He counters to reject beam induced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6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spectra acquired in Notre Dame with the</a:t>
            </a:r>
            <a:r>
              <a:rPr lang="en-US" baseline="0" dirty="0" smtClean="0"/>
              <a:t> experimental setup shown in the picture; one possibility is to use those detectors or alternatively to use detectors which will be developed by Carlo or …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8568B-D292-4241-BD37-10BA9CB99B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5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F351-DB02-704E-B674-7062F828AD4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B64A-36DB-F34F-8B06-66649E6C8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1298"/>
            <a:ext cx="9144000" cy="152888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Deep underground direct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8887" y="5227894"/>
            <a:ext cx="6686446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200" b="1" dirty="0">
                <a:solidFill>
                  <a:schemeClr val="bg1"/>
                </a:solidFill>
                <a:latin typeface="Calibri"/>
              </a:rPr>
              <a:t>Marialuisa </a:t>
            </a:r>
            <a:r>
              <a:rPr lang="en-US" sz="2200" b="1" dirty="0" smtClean="0">
                <a:solidFill>
                  <a:schemeClr val="bg1"/>
                </a:solidFill>
                <a:latin typeface="Calibri"/>
              </a:rPr>
              <a:t>Aliotta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School of Physics and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Astronomy - University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of Edinburgh,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UK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</a:rPr>
              <a:t>Scottish Universities Physics Alliance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8059" y="6448401"/>
            <a:ext cx="9222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VIII International Nuclear Physics in Astrophysics Conference, 22 June 2017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n-US" sz="1600" dirty="0" smtClean="0">
                <a:solidFill>
                  <a:schemeClr val="bg1"/>
                </a:solidFill>
              </a:rPr>
              <a:t> Catania, Italy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0" y="4871914"/>
            <a:ext cx="1304250" cy="1745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1" y="5227894"/>
            <a:ext cx="2270979" cy="1328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261" y="2845056"/>
            <a:ext cx="794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WG2: Direct measurement for nuclear astrophysics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3666124"/>
            <a:ext cx="6229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Contributions from: </a:t>
            </a:r>
          </a:p>
          <a:p>
            <a:pPr algn="ctr"/>
            <a:r>
              <a:rPr lang="en-US" dirty="0" err="1" smtClean="0"/>
              <a:t>Aliotta</a:t>
            </a:r>
            <a:r>
              <a:rPr lang="en-US" dirty="0" smtClean="0"/>
              <a:t>, </a:t>
            </a:r>
            <a:r>
              <a:rPr lang="en-US" dirty="0" err="1"/>
              <a:t>Bemmerer</a:t>
            </a:r>
            <a:r>
              <a:rPr lang="en-US" dirty="0"/>
              <a:t>, </a:t>
            </a:r>
            <a:r>
              <a:rPr lang="en-US" dirty="0" smtClean="0"/>
              <a:t>Best, </a:t>
            </a:r>
            <a:r>
              <a:rPr lang="en-US" dirty="0" err="1" smtClean="0"/>
              <a:t>Boeltzig</a:t>
            </a:r>
            <a:r>
              <a:rPr lang="en-US" dirty="0" smtClean="0"/>
              <a:t>, Bruno, </a:t>
            </a:r>
            <a:r>
              <a:rPr lang="en-US" dirty="0" err="1"/>
              <a:t>Caciolli</a:t>
            </a:r>
            <a:r>
              <a:rPr lang="en-US" dirty="0"/>
              <a:t>, </a:t>
            </a:r>
            <a:r>
              <a:rPr lang="en-US" dirty="0" err="1" smtClean="0"/>
              <a:t>Ciani</a:t>
            </a:r>
            <a:r>
              <a:rPr lang="en-US" dirty="0" smtClean="0"/>
              <a:t>, </a:t>
            </a:r>
            <a:r>
              <a:rPr lang="en-US" dirty="0" err="1" smtClean="0"/>
              <a:t>Corvisiero</a:t>
            </a:r>
            <a:r>
              <a:rPr lang="en-US" dirty="0" smtClean="0"/>
              <a:t>, </a:t>
            </a:r>
            <a:r>
              <a:rPr lang="en-US" dirty="0" err="1" smtClean="0"/>
              <a:t>deBoer</a:t>
            </a:r>
            <a:r>
              <a:rPr lang="en-US" dirty="0"/>
              <a:t>, </a:t>
            </a:r>
            <a:r>
              <a:rPr lang="en-US" dirty="0" err="1" smtClean="0"/>
              <a:t>Depalo</a:t>
            </a:r>
            <a:r>
              <a:rPr lang="en-US" dirty="0"/>
              <a:t>, </a:t>
            </a:r>
            <a:r>
              <a:rPr lang="en-US" dirty="0" smtClean="0"/>
              <a:t>Di </a:t>
            </a:r>
            <a:r>
              <a:rPr lang="en-US" dirty="0"/>
              <a:t>Leva, </a:t>
            </a:r>
            <a:r>
              <a:rPr lang="en-US" dirty="0" err="1"/>
              <a:t>Gyurky</a:t>
            </a:r>
            <a:r>
              <a:rPr lang="en-US" dirty="0"/>
              <a:t>, </a:t>
            </a:r>
            <a:r>
              <a:rPr lang="en-US" dirty="0" err="1" smtClean="0"/>
              <a:t>Guglielmetti</a:t>
            </a:r>
            <a:r>
              <a:rPr lang="en-US" dirty="0"/>
              <a:t>, </a:t>
            </a:r>
            <a:r>
              <a:rPr lang="en-US" dirty="0" err="1" smtClean="0"/>
              <a:t>Gustavino</a:t>
            </a:r>
            <a:r>
              <a:rPr lang="en-US" dirty="0" smtClean="0"/>
              <a:t>, </a:t>
            </a:r>
            <a:r>
              <a:rPr lang="en-US" dirty="0" err="1"/>
              <a:t>Imbriani</a:t>
            </a:r>
            <a:r>
              <a:rPr lang="en-US" dirty="0"/>
              <a:t>, </a:t>
            </a:r>
            <a:r>
              <a:rPr lang="en-US" dirty="0" err="1" smtClean="0"/>
              <a:t>Marcucci</a:t>
            </a:r>
            <a:r>
              <a:rPr lang="en-US" dirty="0" smtClean="0"/>
              <a:t>, </a:t>
            </a:r>
            <a:r>
              <a:rPr lang="en-US" dirty="0"/>
              <a:t>Masha, </a:t>
            </a:r>
            <a:r>
              <a:rPr lang="en-US" dirty="0" smtClean="0"/>
              <a:t>Morales, </a:t>
            </a:r>
            <a:r>
              <a:rPr lang="en-US" dirty="0" err="1" smtClean="0"/>
              <a:t>Piatti</a:t>
            </a:r>
            <a:r>
              <a:rPr lang="en-US" dirty="0" smtClean="0"/>
              <a:t>, </a:t>
            </a:r>
            <a:r>
              <a:rPr lang="en-US" dirty="0" err="1" smtClean="0"/>
              <a:t>Rapagnani</a:t>
            </a:r>
            <a:r>
              <a:rPr lang="en-US" dirty="0" smtClean="0"/>
              <a:t>, </a:t>
            </a:r>
            <a:r>
              <a:rPr lang="en-US" dirty="0" err="1" smtClean="0"/>
              <a:t>Santonastaso</a:t>
            </a:r>
            <a:r>
              <a:rPr lang="en-US" dirty="0" smtClean="0"/>
              <a:t>, </a:t>
            </a:r>
            <a:r>
              <a:rPr lang="en-US" dirty="0" err="1"/>
              <a:t>Skowronski</a:t>
            </a:r>
            <a:r>
              <a:rPr lang="en-US" dirty="0"/>
              <a:t>, </a:t>
            </a:r>
            <a:r>
              <a:rPr lang="en-US" dirty="0" err="1"/>
              <a:t>Wiescher</a:t>
            </a:r>
            <a:r>
              <a:rPr lang="en-US" dirty="0"/>
              <a:t>, </a:t>
            </a:r>
            <a:r>
              <a:rPr lang="en-US" dirty="0" err="1"/>
              <a:t>Zavatarelli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0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68"/>
    </mc:Choice>
    <mc:Fallback>
      <p:transition spd="slow" advTm="835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3333861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GAMMA </a:t>
            </a: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MEASUREMENT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41" y="1400980"/>
            <a:ext cx="9109388" cy="4633613"/>
            <a:chOff x="923468" y="682693"/>
            <a:chExt cx="10345064" cy="54926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F05DAC-D68F-80D4-DFC7-8BB5B35C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468" y="682693"/>
              <a:ext cx="10345064" cy="54926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3F556D-F1A2-3C28-C893-D013BFD9ACC7}"/>
                </a:ext>
              </a:extLst>
            </p:cNvPr>
            <p:cNvSpPr txBox="1"/>
            <p:nvPr/>
          </p:nvSpPr>
          <p:spPr>
            <a:xfrm>
              <a:off x="3484604" y="955759"/>
              <a:ext cx="4927680" cy="1094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9 NaI Scintillators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 4</a:t>
              </a:r>
              <a:r>
                <a:rPr lang="en-US" dirty="0">
                  <a:solidFill>
                    <a:schemeClr val="tx2"/>
                  </a:solidFill>
                  <a:latin typeface="Symbol" pitchFamily="2" charset="2"/>
                </a:rPr>
                <a:t>p</a:t>
              </a:r>
              <a:r>
                <a:rPr lang="en-US" dirty="0">
                  <a:solidFill>
                    <a:schemeClr val="tx2"/>
                  </a:solidFill>
                </a:rPr>
                <a:t> configuration for anti-Compton (</a:t>
              </a:r>
              <a:r>
                <a:rPr lang="en-US" baseline="30000" dirty="0">
                  <a:solidFill>
                    <a:schemeClr val="tx2"/>
                  </a:solidFill>
                </a:rPr>
                <a:t>23</a:t>
              </a:r>
              <a:r>
                <a:rPr lang="en-US" dirty="0">
                  <a:solidFill>
                    <a:schemeClr val="tx2"/>
                  </a:solidFill>
                </a:rPr>
                <a:t>Na) and efficiency improvement (</a:t>
              </a:r>
              <a:r>
                <a:rPr lang="en-US" baseline="30000" dirty="0">
                  <a:solidFill>
                    <a:schemeClr val="tx2"/>
                  </a:solidFill>
                </a:rPr>
                <a:t>20</a:t>
              </a:r>
              <a:r>
                <a:rPr lang="en-US" dirty="0">
                  <a:solidFill>
                    <a:schemeClr val="tx2"/>
                  </a:solidFill>
                </a:rPr>
                <a:t>Ne)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3E7A879-785A-E87D-B279-1B871E1A4CDE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5948445" y="2050261"/>
              <a:ext cx="946626" cy="13787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FC2D44-069D-28B2-8AD8-DCE45382F60F}"/>
                </a:ext>
              </a:extLst>
            </p:cNvPr>
            <p:cNvSpPr txBox="1"/>
            <p:nvPr/>
          </p:nvSpPr>
          <p:spPr>
            <a:xfrm>
              <a:off x="8990806" y="5528976"/>
              <a:ext cx="2072323" cy="43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</a:rPr>
                <a:t>HPGe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detector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8E845D1-835F-6038-23F3-6D1C030D6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0806" y="4386649"/>
              <a:ext cx="1001692" cy="1142327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8CF1BB2-D3E7-BFAD-410A-654C278457F4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6921327" y="4285031"/>
              <a:ext cx="1122923" cy="12240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737C98-9D31-1036-8580-E9F69C9F3183}"/>
                </a:ext>
              </a:extLst>
            </p:cNvPr>
            <p:cNvSpPr txBox="1"/>
            <p:nvPr/>
          </p:nvSpPr>
          <p:spPr>
            <a:xfrm>
              <a:off x="5685652" y="5509105"/>
              <a:ext cx="24713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 Target holder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cooled – cold finger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422CC2-9496-2449-023B-ACA162D3407D}"/>
                </a:ext>
              </a:extLst>
            </p:cNvPr>
            <p:cNvSpPr txBox="1"/>
            <p:nvPr/>
          </p:nvSpPr>
          <p:spPr>
            <a:xfrm>
              <a:off x="923468" y="5344309"/>
              <a:ext cx="2919483" cy="766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Retractable beam line 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targets replacement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3FE1AC5-B91B-4013-4180-28589AE2EEC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2383210" y="4473150"/>
              <a:ext cx="1459741" cy="8711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96791B-F198-FE2A-A2D8-EB25E7F25DBD}"/>
                </a:ext>
              </a:extLst>
            </p:cNvPr>
            <p:cNvSpPr txBox="1"/>
            <p:nvPr/>
          </p:nvSpPr>
          <p:spPr>
            <a:xfrm>
              <a:off x="9896490" y="771093"/>
              <a:ext cx="1372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HPGe dewar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651E83-EFDE-F7FE-C4AC-2374952CC384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3564936" y="2884017"/>
              <a:ext cx="1390123" cy="54498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1D75CD-AD93-30A1-8C24-EEEE384C4E7F}"/>
                </a:ext>
              </a:extLst>
            </p:cNvPr>
            <p:cNvSpPr txBox="1"/>
            <p:nvPr/>
          </p:nvSpPr>
          <p:spPr>
            <a:xfrm>
              <a:off x="2528774" y="2514685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1 cm copper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64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4"/>
    </mc:Choice>
    <mc:Fallback>
      <p:transition spd="slow" advTm="2027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Heavy elements </a:t>
            </a:r>
            <a:r>
              <a:rPr lang="en-US" sz="3600" dirty="0" err="1"/>
              <a:t>nuclesynthesis</a:t>
            </a:r>
            <a:r>
              <a:rPr lang="en-US" sz="3600" dirty="0"/>
              <a:t>: </a:t>
            </a:r>
            <a:endParaRPr lang="en-US" sz="3600" dirty="0" smtClean="0"/>
          </a:p>
          <a:p>
            <a:pPr algn="ctr"/>
            <a:r>
              <a:rPr lang="en-US" sz="3600" dirty="0" smtClean="0"/>
              <a:t>neutron </a:t>
            </a:r>
            <a:r>
              <a:rPr lang="en-US" sz="3600" dirty="0"/>
              <a:t>sources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57940" y="3395865"/>
            <a:ext cx="2028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Mg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860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3"/>
    </mc:Choice>
    <mc:Fallback>
      <p:transition spd="slow" advTm="170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Heavy elements </a:t>
            </a:r>
            <a:r>
              <a:rPr lang="en-US" sz="3600" dirty="0" err="1"/>
              <a:t>nuclesynthesis</a:t>
            </a:r>
            <a:r>
              <a:rPr lang="en-US" sz="3600" dirty="0"/>
              <a:t>: </a:t>
            </a:r>
            <a:endParaRPr lang="en-US" sz="3600" dirty="0" smtClean="0"/>
          </a:p>
          <a:p>
            <a:pPr algn="ctr"/>
            <a:r>
              <a:rPr lang="en-US" sz="3600" dirty="0" smtClean="0"/>
              <a:t>neutron </a:t>
            </a:r>
            <a:r>
              <a:rPr lang="en-US" sz="3600" dirty="0"/>
              <a:t>sources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57940" y="3395865"/>
            <a:ext cx="2028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25</a:t>
            </a:r>
            <a:r>
              <a:rPr lang="en-US" sz="2000" dirty="0" smtClean="0"/>
              <a:t>Mg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766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0"/>
    </mc:Choice>
    <mc:Fallback>
      <p:transition spd="slow" advTm="351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ERC-FLAG_EU_cropped.png" descr="LOGO_ERC-FLAG_EU_cropp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6949" y="383756"/>
            <a:ext cx="2771483" cy="135051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Heavy elements nucleosynthesis: neutron 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534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STUDY OF THE </a:t>
            </a:r>
            <a:r>
              <a:rPr lang="en-US" sz="2400" baseline="30000" dirty="0" smtClean="0">
                <a:solidFill>
                  <a:srgbClr val="8A0F00"/>
                </a:solidFill>
              </a:rPr>
              <a:t>22</a:t>
            </a:r>
            <a:r>
              <a:rPr lang="en-US" sz="2400" dirty="0" smtClean="0">
                <a:solidFill>
                  <a:srgbClr val="8A0F00"/>
                </a:solidFill>
              </a:rPr>
              <a:t>Ne(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,n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25</a:t>
            </a:r>
            <a:r>
              <a:rPr lang="en-US" sz="2400" dirty="0" smtClean="0">
                <a:solidFill>
                  <a:srgbClr val="8A0F00"/>
                </a:solidFill>
              </a:rPr>
              <a:t>Mg REACTION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738" y="1633432"/>
            <a:ext cx="83005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>
                <a:solidFill>
                  <a:srgbClr val="C00000"/>
                </a:solidFill>
              </a:rPr>
              <a:t>S</a:t>
            </a:r>
            <a:r>
              <a:rPr lang="en-GB" sz="2400" dirty="0"/>
              <a:t>cintillator-</a:t>
            </a:r>
            <a:r>
              <a:rPr lang="en-GB" sz="2400" baseline="30000" dirty="0"/>
              <a:t>3</a:t>
            </a:r>
            <a:r>
              <a:rPr lang="en-GB" sz="2400" dirty="0"/>
              <a:t>He </a:t>
            </a:r>
            <a:r>
              <a:rPr lang="en-GB" sz="2400" dirty="0">
                <a:solidFill>
                  <a:srgbClr val="C00000"/>
                </a:solidFill>
              </a:rPr>
              <a:t>A</a:t>
            </a:r>
            <a:r>
              <a:rPr lang="en-GB" sz="2400" dirty="0"/>
              <a:t>rray for </a:t>
            </a:r>
            <a:r>
              <a:rPr lang="en-GB" sz="2400" dirty="0">
                <a:solidFill>
                  <a:srgbClr val="C00000"/>
                </a:solidFill>
              </a:rPr>
              <a:t>D</a:t>
            </a:r>
            <a:r>
              <a:rPr lang="en-GB" sz="2400" dirty="0"/>
              <a:t>eep-underground </a:t>
            </a:r>
            <a:r>
              <a:rPr lang="en-GB" sz="2400" dirty="0">
                <a:solidFill>
                  <a:srgbClr val="C00000"/>
                </a:solidFill>
              </a:rPr>
              <a:t>E</a:t>
            </a:r>
            <a:r>
              <a:rPr lang="en-GB" sz="2400" dirty="0"/>
              <a:t>xperiments on the </a:t>
            </a:r>
            <a:r>
              <a:rPr lang="en-GB" sz="2400" dirty="0" smtClean="0">
                <a:solidFill>
                  <a:srgbClr val="C00000"/>
                </a:solidFill>
              </a:rPr>
              <a:t>S</a:t>
            </a:r>
            <a:r>
              <a:rPr lang="en-GB" sz="2400" dirty="0" smtClean="0"/>
              <a:t>-process: ERC </a:t>
            </a:r>
            <a:r>
              <a:rPr lang="en-GB" sz="2400" dirty="0"/>
              <a:t>starting grant. </a:t>
            </a:r>
            <a:r>
              <a:rPr lang="en-GB" sz="2400" dirty="0" smtClean="0"/>
              <a:t>(P.I</a:t>
            </a:r>
            <a:r>
              <a:rPr lang="en-GB" sz="2400" dirty="0"/>
              <a:t>. </a:t>
            </a:r>
            <a:r>
              <a:rPr lang="en-GB" sz="2400" dirty="0" smtClean="0"/>
              <a:t>A. Best, </a:t>
            </a:r>
            <a:r>
              <a:rPr lang="en-GB" sz="2400" dirty="0" err="1" smtClean="0"/>
              <a:t>Uni</a:t>
            </a:r>
            <a:r>
              <a:rPr lang="en-GB" sz="2400" dirty="0" smtClean="0"/>
              <a:t> Na)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/>
              <a:t>Need to measure very low event </a:t>
            </a:r>
            <a:r>
              <a:rPr lang="en-GB" sz="2400" dirty="0" smtClean="0"/>
              <a:t>rate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@ </a:t>
            </a:r>
            <a:r>
              <a:rPr lang="en-GB" sz="2400" dirty="0">
                <a:solidFill>
                  <a:srgbClr val="8A0F00"/>
                </a:solidFill>
              </a:rPr>
              <a:t>3.5 MV </a:t>
            </a:r>
            <a:r>
              <a:rPr lang="en-GB" sz="2400" dirty="0" smtClean="0"/>
              <a:t>machine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Hybrid </a:t>
            </a:r>
            <a:r>
              <a:rPr lang="en-GB" sz="2400" dirty="0"/>
              <a:t>detector array: </a:t>
            </a:r>
            <a:r>
              <a:rPr lang="en-GB" sz="2400" baseline="30000" dirty="0"/>
              <a:t>3</a:t>
            </a:r>
            <a:r>
              <a:rPr lang="en-GB" sz="2400" dirty="0"/>
              <a:t>He counters and liquid scintillators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/>
              <a:t>High </a:t>
            </a:r>
            <a:r>
              <a:rPr lang="en-GB" sz="2400" dirty="0" smtClean="0"/>
              <a:t>efficiency </a:t>
            </a:r>
            <a:r>
              <a:rPr lang="en-GB" sz="2400" dirty="0"/>
              <a:t>and energy sensitivity</a:t>
            </a:r>
            <a:endParaRPr lang="en-GB" sz="24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9" name="view3_blue.png" descr="view3_bl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163" y="4110874"/>
            <a:ext cx="4308981" cy="232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array.png" descr="arra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1699" y="3985134"/>
            <a:ext cx="2785633" cy="25783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443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30"/>
    </mc:Choice>
    <mc:Fallback>
      <p:transition spd="slow" advTm="494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713143" y="3395865"/>
            <a:ext cx="1699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6</a:t>
            </a:r>
            <a:r>
              <a:rPr lang="en-US" sz="2000" dirty="0" smtClean="0"/>
              <a:t>Li(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7</a:t>
            </a:r>
            <a:r>
              <a:rPr lang="en-US" sz="2000" dirty="0" smtClean="0"/>
              <a:t>Li(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N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11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6185" y="3395865"/>
            <a:ext cx="19992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22</a:t>
            </a:r>
            <a:r>
              <a:rPr lang="en-US" sz="2000" dirty="0" smtClean="0"/>
              <a:t>Ne(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26</a:t>
            </a:r>
            <a:r>
              <a:rPr lang="en-US" sz="2000" dirty="0" smtClean="0"/>
              <a:t>Mg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F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15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F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21</a:t>
            </a:r>
            <a:r>
              <a:rPr lang="en-US" sz="2000" dirty="0" smtClean="0"/>
              <a:t>Ne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Ne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5642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4"/>
    </mc:Choice>
    <mc:Fallback>
      <p:transition spd="slow" advTm="107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713143" y="3395865"/>
            <a:ext cx="1699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10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N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11</a:t>
            </a:r>
            <a:r>
              <a:rPr lang="en-US" sz="2000" dirty="0" smtClean="0"/>
              <a:t>B(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6185" y="3395865"/>
            <a:ext cx="19992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Mg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19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18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Ne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1524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2"/>
    </mc:Choice>
    <mc:Fallback>
      <p:transition spd="slow" advTm="1487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He-burning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ED1985-CF38-8144-878F-27E1A08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22"/>
          <a:stretch/>
        </p:blipFill>
        <p:spPr>
          <a:xfrm>
            <a:off x="2940459" y="4765441"/>
            <a:ext cx="2003136" cy="16322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ED1985-CF38-8144-878F-27E1A08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53"/>
          <a:stretch/>
        </p:blipFill>
        <p:spPr>
          <a:xfrm>
            <a:off x="5053188" y="4698486"/>
            <a:ext cx="1572806" cy="171111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322565-9C7F-7940-8865-09943026FEE3}"/>
              </a:ext>
            </a:extLst>
          </p:cNvPr>
          <p:cNvSpPr txBox="1"/>
          <p:nvPr/>
        </p:nvSpPr>
        <p:spPr>
          <a:xfrm>
            <a:off x="6857217" y="5210614"/>
            <a:ext cx="170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</a:rPr>
              <a:t>Bruno EPJA 51 (2015) 94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042" y="3961851"/>
            <a:ext cx="905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for </a:t>
            </a:r>
            <a:r>
              <a:rPr lang="en-US" dirty="0">
                <a:solidFill>
                  <a:srgbClr val="8A0F00"/>
                </a:solidFill>
              </a:rPr>
              <a:t>LUNA-400</a:t>
            </a:r>
            <a:r>
              <a:rPr lang="en-US" dirty="0"/>
              <a:t>, taking advantage of background reduction with </a:t>
            </a:r>
            <a:r>
              <a:rPr lang="en-US" dirty="0" smtClean="0"/>
              <a:t>an </a:t>
            </a:r>
            <a:r>
              <a:rPr lang="en-US" dirty="0"/>
              <a:t>optimized redesign of Edinburgh </a:t>
            </a:r>
            <a:r>
              <a:rPr lang="en-US" dirty="0" smtClean="0"/>
              <a:t>detector with </a:t>
            </a:r>
            <a:r>
              <a:rPr lang="en-US" dirty="0"/>
              <a:t>15% overall </a:t>
            </a:r>
            <a:r>
              <a:rPr lang="en-US" dirty="0" smtClean="0"/>
              <a:t>efficiency. Boron </a:t>
            </a:r>
            <a:r>
              <a:rPr lang="en-US" dirty="0"/>
              <a:t>targets </a:t>
            </a:r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made </a:t>
            </a:r>
            <a:r>
              <a:rPr lang="en-US" dirty="0"/>
              <a:t>in Notre Dame</a:t>
            </a:r>
            <a:endParaRPr lang="de-DE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688867"/>
            <a:ext cx="834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CHARGED PARTICLE DETECTORS FOR </a:t>
            </a:r>
            <a:r>
              <a:rPr lang="en-US" sz="2400" baseline="30000" dirty="0" smtClean="0">
                <a:solidFill>
                  <a:srgbClr val="8A0F00"/>
                </a:solidFill>
              </a:rPr>
              <a:t>10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,p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13</a:t>
            </a:r>
            <a:r>
              <a:rPr lang="en-US" sz="2400" dirty="0" smtClean="0">
                <a:solidFill>
                  <a:srgbClr val="8A0F00"/>
                </a:solidFill>
              </a:rPr>
              <a:t>C and </a:t>
            </a:r>
            <a:r>
              <a:rPr lang="en-US" sz="2400" baseline="30000" dirty="0" smtClean="0">
                <a:solidFill>
                  <a:srgbClr val="8A0F00"/>
                </a:solidFill>
              </a:rPr>
              <a:t>10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,d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12</a:t>
            </a:r>
            <a:r>
              <a:rPr lang="en-US" sz="2400" dirty="0" smtClean="0">
                <a:solidFill>
                  <a:srgbClr val="8A0F00"/>
                </a:solidFill>
              </a:rPr>
              <a:t>C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1458404"/>
            <a:ext cx="9144000" cy="24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01"/>
    </mc:Choice>
    <mc:Fallback>
      <p:transition spd="slow" advTm="863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He-burning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308632" y="3875239"/>
            <a:ext cx="5114957" cy="2366997"/>
            <a:chOff x="4873432" y="3964220"/>
            <a:chExt cx="6156125" cy="2893781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0AB6540-B49A-4716-AC08-0525871700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73432" y="4151030"/>
              <a:ext cx="2582570" cy="213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D1BC38-B00F-482D-8FC7-C1BCA5C7027B}"/>
                </a:ext>
              </a:extLst>
            </p:cNvPr>
            <p:cNvGrpSpPr/>
            <p:nvPr/>
          </p:nvGrpSpPr>
          <p:grpSpPr>
            <a:xfrm>
              <a:off x="7017359" y="3964220"/>
              <a:ext cx="4012198" cy="2893781"/>
              <a:chOff x="4971143" y="1201887"/>
              <a:chExt cx="4515014" cy="280272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E5E8E72-55B8-41BB-8349-D9A853FF3C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474"/>
              <a:stretch/>
            </p:blipFill>
            <p:spPr>
              <a:xfrm>
                <a:off x="4971143" y="1201887"/>
                <a:ext cx="4515014" cy="2802723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4B9B2C-4868-487C-9CCC-CC996A747B9C}"/>
                  </a:ext>
                </a:extLst>
              </p:cNvPr>
              <p:cNvSpPr txBox="1"/>
              <p:nvPr/>
            </p:nvSpPr>
            <p:spPr>
              <a:xfrm>
                <a:off x="7177311" y="1327678"/>
                <a:ext cx="1730788" cy="478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E</a:t>
                </a:r>
                <a:r>
                  <a:rPr lang="el-GR" sz="1013" baseline="-25000" dirty="0"/>
                  <a:t>α</a:t>
                </a:r>
                <a:r>
                  <a:rPr lang="en-US" sz="1013" dirty="0"/>
                  <a:t>=1.557 MeV</a:t>
                </a:r>
              </a:p>
              <a:p>
                <a:r>
                  <a:rPr lang="en-US" sz="1013" dirty="0"/>
                  <a:t>Natural boron target</a:t>
                </a:r>
                <a:endParaRPr lang="de-DE" sz="1013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2789851-01FB-4ED4-8260-3DB151146B82}"/>
                  </a:ext>
                </a:extLst>
              </p:cNvPr>
              <p:cNvSpPr txBox="1"/>
              <p:nvPr/>
            </p:nvSpPr>
            <p:spPr>
              <a:xfrm>
                <a:off x="8048584" y="2527449"/>
                <a:ext cx="682155" cy="252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baseline="30000" dirty="0"/>
                  <a:t>10</a:t>
                </a:r>
                <a:r>
                  <a:rPr lang="en-US" sz="788" dirty="0"/>
                  <a:t>B(</a:t>
                </a:r>
                <a:r>
                  <a:rPr lang="el-GR" sz="788" dirty="0"/>
                  <a:t>α</a:t>
                </a:r>
                <a:r>
                  <a:rPr lang="en-US" sz="788" dirty="0"/>
                  <a:t>,n)</a:t>
                </a:r>
                <a:endParaRPr lang="de-DE" sz="788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5A8A4E0-DCEB-4BFE-8BF2-957D478749E7}"/>
                  </a:ext>
                </a:extLst>
              </p:cNvPr>
              <p:cNvSpPr txBox="1"/>
              <p:nvPr/>
            </p:nvSpPr>
            <p:spPr>
              <a:xfrm>
                <a:off x="6594597" y="1965351"/>
                <a:ext cx="682155" cy="252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baseline="30000" dirty="0"/>
                  <a:t>11</a:t>
                </a:r>
                <a:r>
                  <a:rPr lang="en-US" sz="788" dirty="0"/>
                  <a:t>B(</a:t>
                </a:r>
                <a:r>
                  <a:rPr lang="el-GR" sz="788" dirty="0"/>
                  <a:t>α</a:t>
                </a:r>
                <a:r>
                  <a:rPr lang="en-US" sz="788" dirty="0"/>
                  <a:t>,n)</a:t>
                </a:r>
                <a:endParaRPr lang="de-DE" sz="788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DE8DF27-CADF-4359-80B5-F502A3A73FCC}"/>
                  </a:ext>
                </a:extLst>
              </p:cNvPr>
              <p:cNvSpPr txBox="1"/>
              <p:nvPr/>
            </p:nvSpPr>
            <p:spPr>
              <a:xfrm>
                <a:off x="5877808" y="1273029"/>
                <a:ext cx="751630" cy="396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Thermal</a:t>
                </a:r>
              </a:p>
              <a:p>
                <a:r>
                  <a:rPr lang="en-US" sz="788" dirty="0"/>
                  <a:t>neutrons</a:t>
                </a:r>
                <a:endParaRPr lang="de-DE" sz="788" dirty="0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216166" y="1732397"/>
            <a:ext cx="5494981" cy="1879178"/>
            <a:chOff x="4183188" y="1812226"/>
            <a:chExt cx="6732856" cy="218162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797D171-BE9B-4257-A409-46FD463BD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9" r="23729"/>
            <a:stretch/>
          </p:blipFill>
          <p:spPr>
            <a:xfrm>
              <a:off x="7690768" y="1812226"/>
              <a:ext cx="3225276" cy="215628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19A8CB-E141-4D3D-87AB-8C390A176C05}"/>
                </a:ext>
              </a:extLst>
            </p:cNvPr>
            <p:cNvSpPr txBox="1"/>
            <p:nvPr/>
          </p:nvSpPr>
          <p:spPr>
            <a:xfrm>
              <a:off x="7690768" y="1837855"/>
              <a:ext cx="2305685" cy="469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13" baseline="30000" dirty="0">
                  <a:solidFill>
                    <a:schemeClr val="bg1"/>
                  </a:solidFill>
                </a:rPr>
                <a:t>3</a:t>
              </a:r>
              <a:r>
                <a:rPr lang="en-US" sz="1013" dirty="0">
                  <a:solidFill>
                    <a:schemeClr val="bg1"/>
                  </a:solidFill>
                </a:rPr>
                <a:t>He spectrometers presently </a:t>
              </a:r>
            </a:p>
            <a:p>
              <a:pPr algn="r"/>
              <a:r>
                <a:rPr lang="en-US" sz="1013" dirty="0">
                  <a:solidFill>
                    <a:schemeClr val="bg1"/>
                  </a:solidFill>
                </a:rPr>
                <a:t>tested at Naples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FD65409-E6FD-42E7-A672-0346F9509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188" y="1837855"/>
              <a:ext cx="3335984" cy="215599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66D873-C3E2-46F3-881F-F14C41A11900}"/>
                </a:ext>
              </a:extLst>
            </p:cNvPr>
            <p:cNvSpPr txBox="1"/>
            <p:nvPr/>
          </p:nvSpPr>
          <p:spPr>
            <a:xfrm>
              <a:off x="4187322" y="3289096"/>
              <a:ext cx="2286627" cy="288157"/>
            </a:xfrm>
            <a:prstGeom prst="rect">
              <a:avLst/>
            </a:prstGeom>
            <a:solidFill>
              <a:schemeClr val="tx1">
                <a:alpha val="45098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EJ301D neutron detectors at ND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AC0341D-F7E2-4762-9095-94323AAB5496}"/>
              </a:ext>
            </a:extLst>
          </p:cNvPr>
          <p:cNvSpPr txBox="1"/>
          <p:nvPr/>
        </p:nvSpPr>
        <p:spPr>
          <a:xfrm>
            <a:off x="279176" y="1774126"/>
            <a:ext cx="3028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Combination of different detector types to separate and identify </a:t>
            </a:r>
            <a:r>
              <a:rPr lang="en-US" baseline="30000" dirty="0"/>
              <a:t>10</a:t>
            </a:r>
            <a:r>
              <a:rPr lang="en-US" dirty="0"/>
              <a:t>B(</a:t>
            </a:r>
            <a:r>
              <a:rPr lang="el-GR" dirty="0"/>
              <a:t>α</a:t>
            </a:r>
            <a:r>
              <a:rPr lang="en-US" dirty="0"/>
              <a:t>,n) and </a:t>
            </a:r>
            <a:r>
              <a:rPr lang="en-US" baseline="30000" dirty="0"/>
              <a:t>11</a:t>
            </a:r>
            <a:r>
              <a:rPr lang="en-US" dirty="0"/>
              <a:t>B(</a:t>
            </a:r>
            <a:r>
              <a:rPr lang="el-GR" dirty="0"/>
              <a:t>α</a:t>
            </a:r>
            <a:r>
              <a:rPr lang="en-US" dirty="0"/>
              <a:t>,n) neutron components</a:t>
            </a:r>
          </a:p>
          <a:p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baseline="30000" dirty="0">
                <a:solidFill>
                  <a:srgbClr val="8A0F00"/>
                </a:solidFill>
              </a:rPr>
              <a:t>3</a:t>
            </a:r>
            <a:r>
              <a:rPr lang="en-US" dirty="0">
                <a:solidFill>
                  <a:srgbClr val="8A0F00"/>
                </a:solidFill>
              </a:rPr>
              <a:t>He counters for thermalized neutrons are insufficient because they cannot distinguish between neutron background components! 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EAF70C-A53E-490F-8A5E-44E54033D67F}"/>
              </a:ext>
            </a:extLst>
          </p:cNvPr>
          <p:cNvSpPr txBox="1"/>
          <p:nvPr/>
        </p:nvSpPr>
        <p:spPr>
          <a:xfrm>
            <a:off x="260959" y="5006426"/>
            <a:ext cx="268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euterated </a:t>
            </a:r>
            <a:r>
              <a:rPr lang="en-US" dirty="0"/>
              <a:t>scintillators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aseline="30000" dirty="0"/>
              <a:t>3</a:t>
            </a:r>
            <a:r>
              <a:rPr lang="en-US" dirty="0"/>
              <a:t>He spectrometers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180" y="630220"/>
            <a:ext cx="548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NEUTRON DETECTORS FOR </a:t>
            </a:r>
            <a:r>
              <a:rPr lang="en-US" sz="2400" baseline="30000" dirty="0" smtClean="0">
                <a:solidFill>
                  <a:srgbClr val="8A0F00"/>
                </a:solidFill>
              </a:rPr>
              <a:t>10,11</a:t>
            </a:r>
            <a:r>
              <a:rPr lang="en-US" sz="2400" dirty="0" smtClean="0">
                <a:solidFill>
                  <a:srgbClr val="8A0F00"/>
                </a:solidFill>
              </a:rPr>
              <a:t>B(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err="1" smtClean="0">
                <a:solidFill>
                  <a:srgbClr val="8A0F00"/>
                </a:solidFill>
              </a:rPr>
              <a:t>,n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13,14</a:t>
            </a:r>
            <a:r>
              <a:rPr lang="en-US" sz="2400" dirty="0" smtClean="0">
                <a:solidFill>
                  <a:srgbClr val="8A0F00"/>
                </a:solidFill>
              </a:rPr>
              <a:t>N</a:t>
            </a:r>
            <a:endParaRPr lang="en-US" sz="2400" dirty="0">
              <a:solidFill>
                <a:srgbClr val="8A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4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30"/>
    </mc:Choice>
    <mc:Fallback>
      <p:transition spd="slow" advTm="530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76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23</a:t>
            </a:r>
            <a:r>
              <a:rPr lang="en-US" sz="2000" dirty="0" smtClean="0"/>
              <a:t>Na(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27</a:t>
            </a:r>
            <a:r>
              <a:rPr lang="en-US" sz="2000" dirty="0" smtClean="0"/>
              <a:t>Al(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24</a:t>
            </a:r>
            <a:r>
              <a:rPr lang="en-US" sz="2000" dirty="0" smtClean="0"/>
              <a:t>Mg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30</a:t>
            </a:r>
            <a:r>
              <a:rPr lang="en-US" sz="2000" dirty="0" smtClean="0"/>
              <a:t>Si(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31</a:t>
            </a:r>
            <a:r>
              <a:rPr lang="en-US" sz="2000" dirty="0" smtClean="0"/>
              <a:t>P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98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1"/>
    </mc:Choice>
    <mc:Fallback>
      <p:transition spd="slow" advTm="128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768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23</a:t>
            </a:r>
            <a:r>
              <a:rPr lang="en-US" sz="2000" dirty="0" smtClean="0"/>
              <a:t>Na(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27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Al(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24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30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Si(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31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/>
              <a:t>p,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19</a:t>
            </a:r>
            <a:r>
              <a:rPr lang="en-US" sz="2000" dirty="0" smtClean="0"/>
              <a:t>F(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563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2"/>
    </mc:Choice>
    <mc:Fallback>
      <p:transition spd="slow" advTm="86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658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NUCLEAR ASTROPHYSICS @ LUNA-400 AND 3.5-MV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736" y="1424089"/>
            <a:ext cx="83847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C-burning </a:t>
            </a:r>
            <a:r>
              <a:rPr lang="en-US" sz="2400" dirty="0" smtClean="0"/>
              <a:t>(3.5-MV)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/>
              <a:t>Heavy elements </a:t>
            </a:r>
            <a:r>
              <a:rPr lang="en-US" sz="2400" dirty="0" smtClean="0"/>
              <a:t>nucleosynthesis</a:t>
            </a:r>
            <a:r>
              <a:rPr lang="en-US" sz="2400" dirty="0" smtClean="0"/>
              <a:t>: neutron sources </a:t>
            </a:r>
            <a:r>
              <a:rPr lang="en-US" sz="2400" dirty="0"/>
              <a:t>(3.5-MV</a:t>
            </a:r>
            <a:r>
              <a:rPr lang="en-US" sz="2400" dirty="0" smtClean="0"/>
              <a:t>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/>
              <a:t>He-burning (</a:t>
            </a:r>
            <a:r>
              <a:rPr lang="en-US" sz="2400" dirty="0" smtClean="0"/>
              <a:t>LUNA-400 </a:t>
            </a:r>
            <a:r>
              <a:rPr lang="en-US" sz="2400" dirty="0" smtClean="0"/>
              <a:t>and 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H-burning </a:t>
            </a:r>
            <a:r>
              <a:rPr lang="en-US" sz="2400" dirty="0"/>
              <a:t>(</a:t>
            </a:r>
            <a:r>
              <a:rPr lang="en-US" sz="2400" dirty="0" smtClean="0"/>
              <a:t>LUNA-400 </a:t>
            </a:r>
            <a:r>
              <a:rPr lang="en-US" sz="2400" dirty="0"/>
              <a:t>and </a:t>
            </a:r>
            <a:r>
              <a:rPr lang="en-US" sz="2400" dirty="0" smtClean="0"/>
              <a:t>3.5-MV)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Big </a:t>
            </a:r>
            <a:r>
              <a:rPr lang="en-US" sz="2400" dirty="0"/>
              <a:t>Bang Nucleosynthesis </a:t>
            </a:r>
            <a:r>
              <a:rPr lang="en-US" sz="2400" dirty="0" smtClean="0"/>
              <a:t>(</a:t>
            </a:r>
            <a:r>
              <a:rPr lang="en-US" sz="2400" dirty="0" smtClean="0"/>
              <a:t>LUNA-400 </a:t>
            </a:r>
            <a:r>
              <a:rPr lang="en-US" sz="2400" dirty="0"/>
              <a:t>and </a:t>
            </a:r>
            <a:r>
              <a:rPr lang="en-US" sz="2400" dirty="0" smtClean="0"/>
              <a:t>3.5-MV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….Many reactions can be studied with the production of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-rays, neutrons or charged particles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19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74"/>
    </mc:Choice>
    <mc:Fallback>
      <p:transition spd="slow" advTm="6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568" y="602942"/>
            <a:ext cx="1899879" cy="80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baseline="30000" dirty="0">
                <a:solidFill>
                  <a:srgbClr val="8A0F00"/>
                </a:solidFill>
              </a:rPr>
              <a:t>23</a:t>
            </a:r>
            <a:r>
              <a:rPr lang="en-GB" sz="2400" dirty="0">
                <a:solidFill>
                  <a:srgbClr val="8A0F00"/>
                </a:solidFill>
              </a:rPr>
              <a:t>Na(p,</a:t>
            </a:r>
            <a:r>
              <a:rPr lang="el-GR" sz="2400" dirty="0">
                <a:solidFill>
                  <a:srgbClr val="8A0F00"/>
                </a:solidFill>
              </a:rPr>
              <a:t>α</a:t>
            </a:r>
            <a:r>
              <a:rPr lang="en-GB" sz="2400" dirty="0">
                <a:solidFill>
                  <a:srgbClr val="8A0F00"/>
                </a:solidFill>
              </a:rPr>
              <a:t>)</a:t>
            </a:r>
            <a:r>
              <a:rPr lang="en-GB" sz="2400" baseline="30000" dirty="0">
                <a:solidFill>
                  <a:srgbClr val="8A0F00"/>
                </a:solidFill>
              </a:rPr>
              <a:t>20</a:t>
            </a:r>
            <a:r>
              <a:rPr lang="en-GB" sz="2400" dirty="0">
                <a:solidFill>
                  <a:srgbClr val="8A0F00"/>
                </a:solidFill>
              </a:rPr>
              <a:t>Ne</a:t>
            </a:r>
          </a:p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 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pic>
        <p:nvPicPr>
          <p:cNvPr id="17" name="Picture 9_2"/>
          <p:cNvPicPr/>
          <p:nvPr/>
        </p:nvPicPr>
        <p:blipFill>
          <a:blip r:embed="rId4"/>
          <a:stretch/>
        </p:blipFill>
        <p:spPr>
          <a:xfrm>
            <a:off x="4572001" y="1700344"/>
            <a:ext cx="4211273" cy="3746003"/>
          </a:xfrm>
          <a:prstGeom prst="rect">
            <a:avLst/>
          </a:prstGeom>
          <a:ln>
            <a:noFill/>
          </a:ln>
        </p:spPr>
      </p:pic>
      <p:pic>
        <p:nvPicPr>
          <p:cNvPr id="19" name="Picture 4_3"/>
          <p:cNvPicPr/>
          <p:nvPr/>
        </p:nvPicPr>
        <p:blipFill>
          <a:blip r:embed="rId5"/>
          <a:stretch/>
        </p:blipFill>
        <p:spPr>
          <a:xfrm>
            <a:off x="87480" y="2244162"/>
            <a:ext cx="4000472" cy="2658368"/>
          </a:xfrm>
          <a:prstGeom prst="rect">
            <a:avLst/>
          </a:prstGeom>
          <a:ln>
            <a:noFill/>
          </a:ln>
        </p:spPr>
      </p:pic>
      <p:sp>
        <p:nvSpPr>
          <p:cNvPr id="20" name="CustomShape 2"/>
          <p:cNvSpPr/>
          <p:nvPr/>
        </p:nvSpPr>
        <p:spPr>
          <a:xfrm>
            <a:off x="87480" y="2769940"/>
            <a:ext cx="3748365" cy="1390475"/>
          </a:xfrm>
          <a:prstGeom prst="ellipse">
            <a:avLst/>
          </a:prstGeom>
          <a:noFill/>
          <a:ln w="349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130717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32"/>
    </mc:Choice>
    <mc:Fallback>
      <p:transition spd="slow" advTm="5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5674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ERC-STG </a:t>
            </a:r>
            <a:r>
              <a:rPr lang="en-US" sz="2400" dirty="0">
                <a:solidFill>
                  <a:srgbClr val="8A0F00"/>
                </a:solidFill>
              </a:rPr>
              <a:t>ELDAR (PI CG Bruno, U. Edinburgh)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738" y="1722917"/>
            <a:ext cx="83005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@ </a:t>
            </a:r>
            <a:r>
              <a:rPr lang="en-GB" sz="2400" dirty="0">
                <a:solidFill>
                  <a:srgbClr val="8A0F00"/>
                </a:solidFill>
              </a:rPr>
              <a:t>LUNA-400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Design </a:t>
            </a:r>
            <a:r>
              <a:rPr lang="en-GB" sz="2400" dirty="0"/>
              <a:t>work </a:t>
            </a:r>
            <a:r>
              <a:rPr lang="en-GB" sz="2400" dirty="0" smtClean="0"/>
              <a:t>for a new beamline has </a:t>
            </a:r>
            <a:r>
              <a:rPr lang="en-GB" sz="2400" dirty="0"/>
              <a:t>just started. </a:t>
            </a:r>
            <a:r>
              <a:rPr lang="en-GB" sz="2400" dirty="0" smtClean="0"/>
              <a:t>The mounting of the new </a:t>
            </a:r>
            <a:r>
              <a:rPr lang="en-GB" sz="2400" dirty="0"/>
              <a:t>chamber </a:t>
            </a:r>
            <a:r>
              <a:rPr lang="en-GB" sz="2400" dirty="0" smtClean="0"/>
              <a:t>is foreseen for May </a:t>
            </a:r>
            <a:r>
              <a:rPr lang="en-GB" sz="2400" dirty="0"/>
              <a:t>2023 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1 </a:t>
            </a:r>
            <a:r>
              <a:rPr lang="en-GB" sz="2400" dirty="0"/>
              <a:t>year expected to be required for mounting, commissioning and measuring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8DE51-599A-4784-85BE-9A41EC3867A0}"/>
              </a:ext>
            </a:extLst>
          </p:cNvPr>
          <p:cNvGrpSpPr/>
          <p:nvPr/>
        </p:nvGrpSpPr>
        <p:grpSpPr>
          <a:xfrm>
            <a:off x="3421619" y="3847284"/>
            <a:ext cx="2948846" cy="2071540"/>
            <a:chOff x="29253" y="1"/>
            <a:chExt cx="2520982" cy="1789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A984F8-39F8-4941-A811-B3AEC959B4A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3" y="1"/>
              <a:ext cx="2050878" cy="16906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712380-10EB-46DD-8DEC-717C222E6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100" y="141895"/>
              <a:ext cx="1500135" cy="67285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43">
              <a:extLst>
                <a:ext uri="{FF2B5EF4-FFF2-40B4-BE49-F238E27FC236}">
                  <a16:creationId xmlns:a16="http://schemas.microsoft.com/office/drawing/2014/main" id="{6509D652-1227-49A2-923D-E11199186D14}"/>
                </a:ext>
              </a:extLst>
            </p:cNvPr>
            <p:cNvSpPr txBox="1"/>
            <p:nvPr/>
          </p:nvSpPr>
          <p:spPr>
            <a:xfrm>
              <a:off x="1550726" y="51192"/>
              <a:ext cx="633285" cy="2851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612B5A13-B87B-4D8F-BC2D-C56FA0EACD30}"/>
                </a:ext>
              </a:extLst>
            </p:cNvPr>
            <p:cNvSpPr txBox="1"/>
            <p:nvPr/>
          </p:nvSpPr>
          <p:spPr>
            <a:xfrm>
              <a:off x="1510712" y="1269948"/>
              <a:ext cx="819660" cy="5195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Silicon </a:t>
              </a:r>
              <a:endPara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GB" b="1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detectors</a:t>
              </a:r>
              <a:endPara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C68C14E-611C-48A7-B043-E535C5BA33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1171" y="1114958"/>
              <a:ext cx="576326" cy="13027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340E39-3838-4141-A0F1-A3C8AE5B77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1412" y="776935"/>
              <a:ext cx="325704" cy="46819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LOGO_ERC-FLAG_EU_cropped.png" descr="LOGO_ERC-FLAG_EU_cropp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6949" y="383756"/>
            <a:ext cx="2771483" cy="13505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32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98"/>
    </mc:Choice>
    <mc:Fallback>
      <p:transition spd="slow" advTm="382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EA9A92-6258-2C6E-5AAA-C8E7FD32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101"/>
          <a:stretch>
            <a:fillRect/>
          </a:stretch>
        </p:blipFill>
        <p:spPr>
          <a:xfrm>
            <a:off x="294599" y="3674809"/>
            <a:ext cx="4039224" cy="302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664012"/>
            <a:ext cx="571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DESIGN OF THE DETECTORS AND BEAM LINE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722EA8-5769-53F8-23B2-BF9CE9696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3444" b="19029"/>
          <a:stretch/>
        </p:blipFill>
        <p:spPr>
          <a:xfrm>
            <a:off x="3164210" y="3665980"/>
            <a:ext cx="3290741" cy="2044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27C06-7BF6-FEBB-8494-EC267E5BC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153" y="1249786"/>
            <a:ext cx="1916681" cy="2520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D69E9E-72B9-55E5-53C2-2EDF3CB55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835" y="4058394"/>
            <a:ext cx="1968999" cy="2607593"/>
          </a:xfrm>
          <a:prstGeom prst="rect">
            <a:avLst/>
          </a:prstGeom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CBFABB6-6EA5-8188-ADD8-209D5EBCE320}"/>
              </a:ext>
            </a:extLst>
          </p:cNvPr>
          <p:cNvSpPr/>
          <p:nvPr/>
        </p:nvSpPr>
        <p:spPr>
          <a:xfrm>
            <a:off x="6171743" y="2176480"/>
            <a:ext cx="1213339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000" b="0" strike="noStrike" spc="-1" dirty="0">
                <a:solidFill>
                  <a:srgbClr val="000000"/>
                </a:solidFill>
                <a:latin typeface="Calibri"/>
              </a:rPr>
              <a:t>Front </a:t>
            </a:r>
            <a:endParaRPr lang="en-GB" sz="3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56A214AE-0B0D-0718-392E-75E0ED226070}"/>
              </a:ext>
            </a:extLst>
          </p:cNvPr>
          <p:cNvSpPr/>
          <p:nvPr/>
        </p:nvSpPr>
        <p:spPr>
          <a:xfrm>
            <a:off x="6346031" y="5157646"/>
            <a:ext cx="1213339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3000" b="0" strike="noStrike" spc="-1" dirty="0">
                <a:solidFill>
                  <a:srgbClr val="000000"/>
                </a:solidFill>
                <a:latin typeface="Calibri"/>
              </a:rPr>
              <a:t>Back </a:t>
            </a:r>
            <a:endParaRPr lang="en-GB" sz="3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7F5215-FDBD-B63A-DADB-BF69086BA291}"/>
              </a:ext>
            </a:extLst>
          </p:cNvPr>
          <p:cNvSpPr txBox="1"/>
          <p:nvPr/>
        </p:nvSpPr>
        <p:spPr>
          <a:xfrm>
            <a:off x="7420073" y="5012575"/>
            <a:ext cx="1718115" cy="450708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2177" dirty="0">
                <a:ea typeface="Noto Sans CJK SC" pitchFamily="2"/>
                <a:cs typeface="Lohit Devanagari" pitchFamily="2"/>
              </a:rPr>
              <a:t>Preamplifiers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9A443-0124-1A47-A8B6-FC5222658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9" y="1167543"/>
            <a:ext cx="3852966" cy="2167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4450" y="2648058"/>
            <a:ext cx="203738" cy="686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62225" y="5710190"/>
            <a:ext cx="276775" cy="88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14550" y="5875141"/>
            <a:ext cx="1111992" cy="811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05"/>
    </mc:Choice>
    <mc:Fallback>
      <p:transition spd="slow" advTm="3530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8642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STUDY OF THE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16</a:t>
            </a:r>
            <a:r>
              <a:rPr lang="en-US" sz="2400" dirty="0" smtClean="0">
                <a:solidFill>
                  <a:srgbClr val="8A0F00"/>
                </a:solidFill>
              </a:rPr>
              <a:t>O,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ag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16</a:t>
            </a:r>
            <a:r>
              <a:rPr lang="en-US" sz="2400" dirty="0" smtClean="0">
                <a:solidFill>
                  <a:srgbClr val="8A0F00"/>
                </a:solidFill>
              </a:rPr>
              <a:t>O and </a:t>
            </a:r>
            <a:r>
              <a:rPr lang="en-US" sz="2400" baseline="30000" dirty="0" smtClean="0">
                <a:solidFill>
                  <a:srgbClr val="8A0F00"/>
                </a:solidFill>
              </a:rPr>
              <a:t>19</a:t>
            </a:r>
            <a:r>
              <a:rPr lang="en-US" sz="2400" dirty="0" smtClean="0">
                <a:solidFill>
                  <a:srgbClr val="8A0F00"/>
                </a:solidFill>
              </a:rPr>
              <a:t>F(</a:t>
            </a:r>
            <a:r>
              <a:rPr lang="en-US" sz="2400" dirty="0" err="1" smtClean="0">
                <a:solidFill>
                  <a:srgbClr val="8A0F00"/>
                </a:solidFill>
              </a:rPr>
              <a:t>p,</a:t>
            </a:r>
            <a:r>
              <a:rPr lang="en-US" sz="2400" dirty="0" err="1" smtClean="0">
                <a:solidFill>
                  <a:srgbClr val="8A0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srgbClr val="8A0F00"/>
                </a:solidFill>
              </a:rPr>
              <a:t>)</a:t>
            </a:r>
            <a:r>
              <a:rPr lang="en-US" sz="2400" baseline="30000" dirty="0" smtClean="0">
                <a:solidFill>
                  <a:srgbClr val="8A0F00"/>
                </a:solidFill>
              </a:rPr>
              <a:t>20</a:t>
            </a:r>
            <a:r>
              <a:rPr lang="en-US" sz="2400" dirty="0" smtClean="0">
                <a:solidFill>
                  <a:srgbClr val="8A0F00"/>
                </a:solidFill>
              </a:rPr>
              <a:t>Ne REACTIONS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6" y="1390853"/>
            <a:ext cx="8421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The </a:t>
            </a:r>
            <a:r>
              <a:rPr lang="en-US" sz="2400" spc="-1" dirty="0">
                <a:solidFill>
                  <a:srgbClr val="000000"/>
                </a:solidFill>
              </a:rPr>
              <a:t>observed </a:t>
            </a:r>
            <a:r>
              <a:rPr lang="en-US" sz="2400" spc="-1" baseline="30000" dirty="0">
                <a:solidFill>
                  <a:srgbClr val="000000"/>
                </a:solidFill>
              </a:rPr>
              <a:t>19</a:t>
            </a:r>
            <a:r>
              <a:rPr lang="en-US" sz="2400" spc="-1" dirty="0">
                <a:solidFill>
                  <a:srgbClr val="000000"/>
                </a:solidFill>
              </a:rPr>
              <a:t>F abundance in the Galaxy is still </a:t>
            </a:r>
            <a:r>
              <a:rPr lang="en-US" sz="2400" spc="-1" dirty="0" smtClean="0">
                <a:solidFill>
                  <a:srgbClr val="000000"/>
                </a:solidFill>
              </a:rPr>
              <a:t>puzzling</a:t>
            </a: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CNO </a:t>
            </a:r>
            <a:r>
              <a:rPr lang="en-US" sz="2400" spc="-1" dirty="0">
                <a:solidFill>
                  <a:srgbClr val="000000"/>
                </a:solidFill>
              </a:rPr>
              <a:t>burning leak by (</a:t>
            </a:r>
            <a:r>
              <a:rPr lang="en-US" sz="2400" spc="-1" dirty="0" err="1">
                <a:solidFill>
                  <a:srgbClr val="000000"/>
                </a:solidFill>
              </a:rPr>
              <a:t>p,</a:t>
            </a:r>
            <a:r>
              <a:rPr lang="en-US" sz="2400" spc="-1" dirty="0" err="1">
                <a:solidFill>
                  <a:srgbClr val="000000"/>
                </a:solidFill>
                <a:latin typeface="Symbol"/>
              </a:rPr>
              <a:t>g</a:t>
            </a:r>
            <a:r>
              <a:rPr lang="en-US" sz="2400" spc="-1" dirty="0">
                <a:solidFill>
                  <a:srgbClr val="000000"/>
                </a:solidFill>
              </a:rPr>
              <a:t>) channel 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2400" spc="-1" dirty="0" err="1">
                <a:solidFill>
                  <a:schemeClr val="bg1">
                    <a:lumMod val="75000"/>
                  </a:schemeClr>
                </a:solidFill>
              </a:rPr>
              <a:t>O.Clarkson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2400" spc="-1" dirty="0" err="1">
                <a:solidFill>
                  <a:schemeClr val="bg1">
                    <a:lumMod val="75000"/>
                  </a:schemeClr>
                </a:solidFill>
              </a:rPr>
              <a:t>F.Herwig</a:t>
            </a:r>
            <a:r>
              <a:rPr lang="en-US" sz="2400" spc="-1" dirty="0">
                <a:solidFill>
                  <a:schemeClr val="bg1">
                    <a:lumMod val="75000"/>
                  </a:schemeClr>
                </a:solidFill>
              </a:rPr>
              <a:t>, MNRAS (2020)] </a:t>
            </a:r>
            <a:endParaRPr lang="en-US" sz="2400" spc="-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9" name="Picture 4" descr="Diagram, schematic&#10;&#10;Description automatically generated"/>
          <p:cNvPicPr/>
          <p:nvPr/>
        </p:nvPicPr>
        <p:blipFill>
          <a:blip r:embed="rId4"/>
          <a:stretch/>
        </p:blipFill>
        <p:spPr>
          <a:xfrm>
            <a:off x="4775248" y="3358491"/>
            <a:ext cx="4368752" cy="2918810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22506" y="3129429"/>
            <a:ext cx="4740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(p,</a:t>
            </a:r>
            <a:r>
              <a:rPr lang="en-US" sz="2400" b="1" spc="-1" dirty="0" smtClean="0">
                <a:latin typeface="Symbol" panose="05050102010706020507" pitchFamily="18" charset="2"/>
              </a:rPr>
              <a:t>a</a:t>
            </a:r>
            <a:r>
              <a:rPr lang="en-US" sz="2400" b="1" spc="-1" baseline="-25000" dirty="0" smtClean="0"/>
              <a:t>1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no data available below 600 </a:t>
            </a:r>
            <a:r>
              <a:rPr lang="en-US" sz="2400" spc="-1" dirty="0" err="1" smtClean="0"/>
              <a:t>keV</a:t>
            </a:r>
            <a:endParaRPr lang="en-US" sz="2400" spc="-1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</a:t>
            </a:r>
            <a:r>
              <a:rPr lang="en-US" sz="2400" b="1" spc="-1" dirty="0" err="1" smtClean="0"/>
              <a:t>p,</a:t>
            </a:r>
            <a:r>
              <a:rPr lang="en-US" sz="2400" b="1" spc="-1" dirty="0" err="1" smtClean="0">
                <a:latin typeface="Symbol" panose="05050102010706020507" pitchFamily="18" charset="2"/>
              </a:rPr>
              <a:t>ag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still debated contribution of the 11 </a:t>
            </a:r>
            <a:r>
              <a:rPr lang="en-US" sz="2400" spc="-1" dirty="0" err="1" smtClean="0"/>
              <a:t>keV</a:t>
            </a:r>
            <a:r>
              <a:rPr lang="en-US" sz="2400" spc="-1" dirty="0" smtClean="0"/>
              <a:t> and subthreshold resonances on the S-factor (recent measurement at JUNA)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/>
              <a:t>For the </a:t>
            </a:r>
            <a:r>
              <a:rPr lang="en-US" sz="2400" b="1" spc="-1" dirty="0" smtClean="0"/>
              <a:t>(</a:t>
            </a:r>
            <a:r>
              <a:rPr lang="en-US" sz="2400" b="1" spc="-1" dirty="0" err="1" smtClean="0"/>
              <a:t>p,</a:t>
            </a:r>
            <a:r>
              <a:rPr lang="en-US" sz="2400" b="1" spc="-1" dirty="0" err="1" smtClean="0">
                <a:latin typeface="Symbol" panose="05050102010706020507" pitchFamily="18" charset="2"/>
              </a:rPr>
              <a:t>g</a:t>
            </a:r>
            <a:r>
              <a:rPr lang="en-US" sz="2400" b="1" spc="-1" dirty="0" smtClean="0"/>
              <a:t>) </a:t>
            </a:r>
            <a:r>
              <a:rPr lang="en-US" sz="2400" spc="-1" dirty="0" smtClean="0"/>
              <a:t>channel available data at 300-760 </a:t>
            </a:r>
            <a:r>
              <a:rPr lang="en-US" sz="2400" spc="-1" dirty="0" err="1" smtClean="0"/>
              <a:t>keV</a:t>
            </a:r>
            <a:endParaRPr lang="en-US" sz="2400" spc="-1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6" name="Picture 6" descr="Chart, diagram, histogram&#10;&#10;Description automatically generated"/>
          <p:cNvPicPr/>
          <p:nvPr/>
        </p:nvPicPr>
        <p:blipFill>
          <a:blip r:embed="rId5"/>
          <a:stretch/>
        </p:blipFill>
        <p:spPr>
          <a:xfrm>
            <a:off x="4962525" y="3354275"/>
            <a:ext cx="4220370" cy="2883600"/>
          </a:xfrm>
          <a:prstGeom prst="rect">
            <a:avLst/>
          </a:prstGeom>
          <a:ln w="0">
            <a:noFill/>
          </a:ln>
        </p:spPr>
      </p:pic>
      <p:sp>
        <p:nvSpPr>
          <p:cNvPr id="17" name="TextBox 7"/>
          <p:cNvSpPr/>
          <p:nvPr/>
        </p:nvSpPr>
        <p:spPr>
          <a:xfrm>
            <a:off x="7589355" y="3189575"/>
            <a:ext cx="2483460" cy="2308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00" spc="-1">
                <a:solidFill>
                  <a:srgbClr val="000000"/>
                </a:solidFill>
                <a:latin typeface="Calibri"/>
              </a:rPr>
              <a:t>R.J. deBoer et el. PRC (2021)</a:t>
            </a:r>
            <a:endParaRPr lang="en-US" sz="900" spc="-1">
              <a:latin typeface="Arial"/>
            </a:endParaRPr>
          </a:p>
        </p:txBody>
      </p:sp>
      <p:sp>
        <p:nvSpPr>
          <p:cNvPr id="19" name="Oval 1"/>
          <p:cNvSpPr/>
          <p:nvPr/>
        </p:nvSpPr>
        <p:spPr>
          <a:xfrm>
            <a:off x="5342685" y="4767455"/>
            <a:ext cx="1184760" cy="11788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249054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43"/>
    </mc:Choice>
    <mc:Fallback>
      <p:transition spd="slow" advTm="9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105525" y="3682233"/>
            <a:ext cx="3028950" cy="2969085"/>
            <a:chOff x="8915400" y="3492360"/>
            <a:chExt cx="3132000" cy="3124800"/>
          </a:xfrm>
        </p:grpSpPr>
        <p:pic>
          <p:nvPicPr>
            <p:cNvPr id="27" name="Picture 5" descr="A picture containing clock&#10;&#10;Description automatically generated"/>
            <p:cNvPicPr/>
            <p:nvPr/>
          </p:nvPicPr>
          <p:blipFill>
            <a:blip r:embed="rId4"/>
            <a:stretch/>
          </p:blipFill>
          <p:spPr>
            <a:xfrm>
              <a:off x="8915400" y="3492360"/>
              <a:ext cx="3132000" cy="3124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" name="Straight Arrow Connector 6"/>
            <p:cNvSpPr/>
            <p:nvPr/>
          </p:nvSpPr>
          <p:spPr>
            <a:xfrm>
              <a:off x="9985680" y="4551480"/>
              <a:ext cx="938160" cy="1034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575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9" name="Flowchart: Connector 7"/>
            <p:cNvSpPr/>
            <p:nvPr/>
          </p:nvSpPr>
          <p:spPr>
            <a:xfrm>
              <a:off x="10357200" y="4987080"/>
              <a:ext cx="168120" cy="144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TextBox 8"/>
            <p:cNvSpPr/>
            <p:nvPr/>
          </p:nvSpPr>
          <p:spPr>
            <a:xfrm>
              <a:off x="9534240" y="4235400"/>
              <a:ext cx="12790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>
                  <a:solidFill>
                    <a:srgbClr val="C00000"/>
                  </a:solidFill>
                  <a:latin typeface="Calibri"/>
                </a:rPr>
                <a:t>511 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1" name="TextBox 9"/>
            <p:cNvSpPr/>
            <p:nvPr/>
          </p:nvSpPr>
          <p:spPr>
            <a:xfrm>
              <a:off x="10836000" y="5534280"/>
              <a:ext cx="10504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>
                  <a:solidFill>
                    <a:srgbClr val="C00000"/>
                  </a:solidFill>
                  <a:latin typeface="Calibri"/>
                </a:rPr>
                <a:t>511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2" name="TextBox 10"/>
            <p:cNvSpPr/>
            <p:nvPr/>
          </p:nvSpPr>
          <p:spPr>
            <a:xfrm>
              <a:off x="10330560" y="4752360"/>
              <a:ext cx="1050480" cy="27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0" strike="noStrike" spc="-1" dirty="0">
                  <a:solidFill>
                    <a:srgbClr val="C00000"/>
                  </a:solidFill>
                  <a:latin typeface="Calibri"/>
                </a:rPr>
                <a:t>e</a:t>
              </a:r>
              <a:r>
                <a:rPr lang="en-US" sz="1200" b="0" strike="noStrike" spc="-1" baseline="30000" dirty="0">
                  <a:solidFill>
                    <a:srgbClr val="C00000"/>
                  </a:solidFill>
                  <a:latin typeface="Calibri"/>
                </a:rPr>
                <a:t>+</a:t>
              </a:r>
              <a:r>
                <a:rPr lang="en-US" sz="1200" b="0" strike="noStrike" spc="-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1200" b="0" strike="noStrike" spc="-1" dirty="0" err="1">
                  <a:solidFill>
                    <a:srgbClr val="C00000"/>
                  </a:solidFill>
                  <a:latin typeface="Calibri"/>
                </a:rPr>
                <a:t>annhil</a:t>
              </a:r>
              <a:endParaRPr lang="en-US" sz="1200" b="0" strike="noStrike" spc="-1" dirty="0">
                <a:latin typeface="Arial"/>
              </a:endParaRPr>
            </a:p>
          </p:txBody>
        </p:sp>
      </p:grpSp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649426"/>
            <a:ext cx="440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PROPOSED EXPERIMENTAL SETUP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6" y="1166914"/>
            <a:ext cx="8921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Measurement @ </a:t>
            </a:r>
            <a:r>
              <a:rPr lang="en-US" sz="2400" dirty="0">
                <a:solidFill>
                  <a:srgbClr val="8A0F00"/>
                </a:solidFill>
              </a:rPr>
              <a:t>LUNA-400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spc="-1" dirty="0" smtClean="0">
                <a:solidFill>
                  <a:srgbClr val="000000"/>
                </a:solidFill>
              </a:rPr>
              <a:t>Solid </a:t>
            </a:r>
            <a:r>
              <a:rPr lang="en-US" sz="2400" spc="-1" dirty="0" smtClean="0">
                <a:solidFill>
                  <a:srgbClr val="000000"/>
                </a:solidFill>
              </a:rPr>
              <a:t>targets</a:t>
            </a:r>
            <a:r>
              <a:rPr lang="en-US" sz="2400" spc="-1" dirty="0">
                <a:solidFill>
                  <a:srgbClr val="000000"/>
                </a:solidFill>
              </a:rPr>
              <a:t>: CaF</a:t>
            </a:r>
            <a:r>
              <a:rPr lang="en-US" sz="2400" spc="-1" baseline="-25000" dirty="0">
                <a:solidFill>
                  <a:srgbClr val="000000"/>
                </a:solidFill>
              </a:rPr>
              <a:t>2</a:t>
            </a:r>
            <a:r>
              <a:rPr lang="en-US" sz="2400" spc="-1" dirty="0">
                <a:solidFill>
                  <a:srgbClr val="000000"/>
                </a:solidFill>
              </a:rPr>
              <a:t> evaporated </a:t>
            </a:r>
            <a:r>
              <a:rPr lang="en-US" sz="2400" spc="-1" dirty="0" smtClean="0">
                <a:solidFill>
                  <a:srgbClr val="000000"/>
                </a:solidFill>
              </a:rPr>
              <a:t>or </a:t>
            </a:r>
            <a:r>
              <a:rPr lang="en-US" sz="2400" spc="-1" baseline="30000" dirty="0">
                <a:solidFill>
                  <a:srgbClr val="000000"/>
                </a:solidFill>
              </a:rPr>
              <a:t>19</a:t>
            </a:r>
            <a:r>
              <a:rPr lang="en-US" sz="2400" spc="-1" dirty="0">
                <a:solidFill>
                  <a:srgbClr val="000000"/>
                </a:solidFill>
              </a:rPr>
              <a:t>F </a:t>
            </a:r>
            <a:r>
              <a:rPr lang="en-US" sz="2400" spc="-1" dirty="0" smtClean="0">
                <a:solidFill>
                  <a:srgbClr val="000000"/>
                </a:solidFill>
              </a:rPr>
              <a:t>implanted targets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Need for a devoted </a:t>
            </a:r>
            <a:r>
              <a:rPr lang="en-GB" sz="2400" spc="-1" dirty="0">
                <a:solidFill>
                  <a:srgbClr val="000000"/>
                </a:solidFill>
              </a:rPr>
              <a:t>campaign </a:t>
            </a:r>
            <a:r>
              <a:rPr lang="en-GB" sz="2400" spc="-1" dirty="0" smtClean="0">
                <a:solidFill>
                  <a:srgbClr val="000000"/>
                </a:solidFill>
              </a:rPr>
              <a:t>to study the best strategy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spc="-1" dirty="0">
              <a:solidFill>
                <a:srgbClr val="000000"/>
              </a:solidFill>
            </a:endParaRPr>
          </a:p>
          <a:p>
            <a:pPr>
              <a:buClr>
                <a:srgbClr val="8A0F00"/>
              </a:buClr>
            </a:pPr>
            <a:r>
              <a:rPr lang="en-GB" sz="2400" spc="-1" dirty="0">
                <a:solidFill>
                  <a:srgbClr val="000000"/>
                </a:solidFill>
              </a:rPr>
              <a:t>How to monitor target degradation? </a:t>
            </a:r>
            <a:endParaRPr lang="en-GB" sz="2400" spc="-1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Checking </a:t>
            </a:r>
            <a:r>
              <a:rPr lang="en-GB" sz="2400" spc="-1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sz="2400" spc="-1" dirty="0">
                <a:solidFill>
                  <a:srgbClr val="000000"/>
                </a:solidFill>
              </a:rPr>
              <a:t>-yield on top of 323 </a:t>
            </a:r>
            <a:r>
              <a:rPr lang="en-GB" sz="2400" spc="-1" dirty="0" err="1">
                <a:solidFill>
                  <a:srgbClr val="000000"/>
                </a:solidFill>
              </a:rPr>
              <a:t>keV</a:t>
            </a:r>
            <a:r>
              <a:rPr lang="en-GB" sz="2400" spc="-1" dirty="0">
                <a:solidFill>
                  <a:srgbClr val="000000"/>
                </a:solidFill>
              </a:rPr>
              <a:t> </a:t>
            </a:r>
            <a:r>
              <a:rPr lang="en-GB" sz="2400" spc="-1" dirty="0" smtClean="0">
                <a:solidFill>
                  <a:srgbClr val="000000"/>
                </a:solidFill>
              </a:rPr>
              <a:t>resonance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Periodic </a:t>
            </a:r>
            <a:r>
              <a:rPr lang="en-GB" sz="2400" spc="-1" dirty="0">
                <a:solidFill>
                  <a:srgbClr val="000000"/>
                </a:solidFill>
              </a:rPr>
              <a:t>check via elastic backscattering at different proton </a:t>
            </a:r>
            <a:r>
              <a:rPr lang="en-GB" sz="2400" spc="-1" dirty="0" smtClean="0">
                <a:solidFill>
                  <a:srgbClr val="000000"/>
                </a:solidFill>
              </a:rPr>
              <a:t>energies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spc="-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505" y="3919381"/>
            <a:ext cx="6054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A0F00"/>
              </a:buClr>
            </a:pPr>
            <a:r>
              <a:rPr lang="en-GB" sz="2400" spc="-1" dirty="0" smtClean="0">
                <a:solidFill>
                  <a:srgbClr val="000000"/>
                </a:solidFill>
              </a:rPr>
              <a:t>Detectors: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For charged particles new detectors are under development -&gt; </a:t>
            </a:r>
            <a:r>
              <a:rPr lang="en-GB" sz="2400" spc="-1" baseline="30000" dirty="0" smtClean="0">
                <a:solidFill>
                  <a:srgbClr val="000000"/>
                </a:solidFill>
              </a:rPr>
              <a:t>23</a:t>
            </a:r>
            <a:r>
              <a:rPr lang="en-GB" sz="2400" spc="-1" dirty="0" smtClean="0">
                <a:solidFill>
                  <a:srgbClr val="000000"/>
                </a:solidFill>
              </a:rPr>
              <a:t>Na(</a:t>
            </a:r>
            <a:r>
              <a:rPr lang="en-GB" sz="2400" spc="-1" dirty="0" err="1" smtClean="0">
                <a:solidFill>
                  <a:srgbClr val="000000"/>
                </a:solidFill>
              </a:rPr>
              <a:t>p,</a:t>
            </a:r>
            <a:r>
              <a:rPr lang="en-GB" sz="2400" spc="-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GB" sz="2400" spc="-1" dirty="0" smtClean="0">
                <a:solidFill>
                  <a:srgbClr val="000000"/>
                </a:solidFill>
              </a:rPr>
              <a:t>)</a:t>
            </a:r>
            <a:r>
              <a:rPr lang="en-GB" sz="2400" spc="-1" baseline="30000" dirty="0" smtClean="0">
                <a:solidFill>
                  <a:srgbClr val="000000"/>
                </a:solidFill>
              </a:rPr>
              <a:t>20</a:t>
            </a:r>
            <a:r>
              <a:rPr lang="en-GB" sz="2400" spc="-1" dirty="0" smtClean="0">
                <a:solidFill>
                  <a:srgbClr val="000000"/>
                </a:solidFill>
              </a:rPr>
              <a:t>Ne 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spc="-1" dirty="0" smtClean="0">
                <a:solidFill>
                  <a:srgbClr val="000000"/>
                </a:solidFill>
              </a:rPr>
              <a:t>New highly segmented detector for:</a:t>
            </a:r>
            <a:endParaRPr lang="en-GB" sz="2400" spc="-1" dirty="0">
              <a:solidFill>
                <a:srgbClr val="000000"/>
              </a:solidFill>
            </a:endParaRPr>
          </a:p>
          <a:p>
            <a:pPr marL="800100" lvl="1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channel -&gt; 511 </a:t>
            </a:r>
            <a:r>
              <a:rPr lang="en-US" sz="2400" dirty="0" err="1" smtClean="0"/>
              <a:t>keV</a:t>
            </a:r>
            <a:r>
              <a:rPr lang="en-US" sz="2400" dirty="0" smtClean="0"/>
              <a:t> gammas</a:t>
            </a:r>
          </a:p>
          <a:p>
            <a:pPr marL="800100" lvl="1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) channel problem of beam induced background from the 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panose="05050102010706020507" pitchFamily="18" charset="2"/>
              </a:rPr>
              <a:t>ag</a:t>
            </a:r>
            <a:r>
              <a:rPr lang="en-US" sz="2400" dirty="0" smtClean="0"/>
              <a:t>) channel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22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68"/>
    </mc:Choice>
    <mc:Fallback>
      <p:transition spd="slow" advTm="9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Big Bang Nucleosynthesis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2020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D(</a:t>
            </a:r>
            <a:r>
              <a:rPr lang="en-US" sz="2000" dirty="0" err="1" smtClean="0">
                <a:latin typeface="Symbol" panose="05050102010706020507" pitchFamily="18" charset="2"/>
              </a:rPr>
              <a:t>a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Li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He,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357934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9"/>
    </mc:Choice>
    <mc:Fallback>
      <p:transition spd="slow" advTm="861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Big Bang Nucleosynthesis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2020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He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D(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Li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3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He,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178762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"/>
    </mc:Choice>
    <mc:Fallback>
      <p:transition spd="slow" advTm="228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/>
          <a:stretch/>
        </p:blipFill>
        <p:spPr>
          <a:xfrm>
            <a:off x="4292801" y="887484"/>
            <a:ext cx="4652280" cy="3095640"/>
          </a:xfrm>
          <a:prstGeom prst="rect">
            <a:avLst/>
          </a:prstGeom>
          <a:ln w="0">
            <a:noFill/>
          </a:ln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 Bang Nucleosynthesis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031" y="534382"/>
            <a:ext cx="591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SCIENTIFIC CASE AND POSSIBLE SETUP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68" y="1100142"/>
            <a:ext cx="45911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Close collaboration with </a:t>
            </a:r>
            <a:r>
              <a:rPr lang="en-US" sz="2400" dirty="0" err="1" smtClean="0"/>
              <a:t>Felsenkeller</a:t>
            </a:r>
            <a:r>
              <a:rPr lang="en-US" sz="2400" dirty="0" smtClean="0"/>
              <a:t> and CIRCE laboratories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Solid or gas target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Measurement at </a:t>
            </a:r>
            <a:r>
              <a:rPr lang="en-US" sz="2400" dirty="0" smtClean="0">
                <a:solidFill>
                  <a:srgbClr val="8A0F00"/>
                </a:solidFill>
              </a:rPr>
              <a:t>LUNA-400 </a:t>
            </a:r>
            <a:r>
              <a:rPr lang="en-US" sz="2400" dirty="0">
                <a:solidFill>
                  <a:srgbClr val="8A0F00"/>
                </a:solidFill>
              </a:rPr>
              <a:t>and 3.5 MV</a:t>
            </a:r>
            <a:r>
              <a:rPr lang="en-US" sz="2400" dirty="0" smtClean="0"/>
              <a:t> machines</a:t>
            </a:r>
            <a:endParaRPr lang="en-US" sz="2400" dirty="0"/>
          </a:p>
        </p:txBody>
      </p:sp>
      <p:grpSp>
        <p:nvGrpSpPr>
          <p:cNvPr id="233" name="Group 232"/>
          <p:cNvGrpSpPr/>
          <p:nvPr/>
        </p:nvGrpSpPr>
        <p:grpSpPr>
          <a:xfrm>
            <a:off x="1313460" y="3679662"/>
            <a:ext cx="5925540" cy="2956009"/>
            <a:chOff x="1296000" y="530280"/>
            <a:chExt cx="6243480" cy="3353580"/>
          </a:xfrm>
        </p:grpSpPr>
        <p:sp>
          <p:nvSpPr>
            <p:cNvPr id="234" name="Straight Connector 233"/>
            <p:cNvSpPr/>
            <p:nvPr/>
          </p:nvSpPr>
          <p:spPr>
            <a:xfrm flipV="1">
              <a:off x="3450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Straight Connector 234"/>
            <p:cNvSpPr/>
            <p:nvPr/>
          </p:nvSpPr>
          <p:spPr>
            <a:xfrm flipV="1">
              <a:off x="3738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Straight Connector 235"/>
            <p:cNvSpPr/>
            <p:nvPr/>
          </p:nvSpPr>
          <p:spPr>
            <a:xfrm flipV="1">
              <a:off x="3234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Straight Connector 236"/>
            <p:cNvSpPr/>
            <p:nvPr/>
          </p:nvSpPr>
          <p:spPr>
            <a:xfrm flipV="1">
              <a:off x="3630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8" name="Straight Connector 237"/>
            <p:cNvSpPr/>
            <p:nvPr/>
          </p:nvSpPr>
          <p:spPr>
            <a:xfrm flipV="1">
              <a:off x="3918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9" name="Rectangle 238"/>
            <p:cNvSpPr/>
            <p:nvPr/>
          </p:nvSpPr>
          <p:spPr>
            <a:xfrm>
              <a:off x="3195000" y="864720"/>
              <a:ext cx="140868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0" name="Straight Connector 239"/>
            <p:cNvSpPr/>
            <p:nvPr/>
          </p:nvSpPr>
          <p:spPr>
            <a:xfrm>
              <a:off x="3197160" y="111600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Straight Connector 240"/>
            <p:cNvSpPr/>
            <p:nvPr/>
          </p:nvSpPr>
          <p:spPr>
            <a:xfrm flipV="1">
              <a:off x="3450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Straight Connector 241"/>
            <p:cNvSpPr/>
            <p:nvPr/>
          </p:nvSpPr>
          <p:spPr>
            <a:xfrm flipV="1">
              <a:off x="3846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" name="Straight Connector 242"/>
            <p:cNvSpPr/>
            <p:nvPr/>
          </p:nvSpPr>
          <p:spPr>
            <a:xfrm flipV="1">
              <a:off x="4134960" y="1133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Straight Connector 243"/>
            <p:cNvSpPr/>
            <p:nvPr/>
          </p:nvSpPr>
          <p:spPr>
            <a:xfrm flipV="1">
              <a:off x="3630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Straight Connector 244"/>
            <p:cNvSpPr/>
            <p:nvPr/>
          </p:nvSpPr>
          <p:spPr>
            <a:xfrm flipV="1">
              <a:off x="4026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Straight Connector 245"/>
            <p:cNvSpPr/>
            <p:nvPr/>
          </p:nvSpPr>
          <p:spPr>
            <a:xfrm flipV="1">
              <a:off x="4314960" y="88164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Rectangle 246"/>
            <p:cNvSpPr/>
            <p:nvPr/>
          </p:nvSpPr>
          <p:spPr>
            <a:xfrm>
              <a:off x="4644000" y="2088000"/>
              <a:ext cx="863280" cy="467280"/>
            </a:xfrm>
            <a:prstGeom prst="rect">
              <a:avLst/>
            </a:prstGeom>
            <a:solidFill>
              <a:srgbClr val="80808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Freeform 247"/>
            <p:cNvSpPr/>
            <p:nvPr/>
          </p:nvSpPr>
          <p:spPr>
            <a:xfrm rot="10818600">
              <a:off x="4140720" y="2266560"/>
              <a:ext cx="451800" cy="359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Rectangle 248"/>
            <p:cNvSpPr/>
            <p:nvPr/>
          </p:nvSpPr>
          <p:spPr>
            <a:xfrm>
              <a:off x="4572000" y="2124000"/>
              <a:ext cx="71280" cy="395280"/>
            </a:xfrm>
            <a:prstGeom prst="rect">
              <a:avLst/>
            </a:prstGeom>
            <a:solidFill>
              <a:srgbClr val="B2B2B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Straight Connector 249"/>
            <p:cNvSpPr/>
            <p:nvPr/>
          </p:nvSpPr>
          <p:spPr>
            <a:xfrm>
              <a:off x="1296000" y="2340000"/>
              <a:ext cx="2232000" cy="360"/>
            </a:xfrm>
            <a:prstGeom prst="line">
              <a:avLst/>
            </a:prstGeom>
            <a:ln w="0">
              <a:solidFill>
                <a:srgbClr val="FF0000"/>
              </a:solidFill>
              <a:prstDash val="lgDash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Rectangle 250"/>
            <p:cNvSpPr/>
            <p:nvPr/>
          </p:nvSpPr>
          <p:spPr>
            <a:xfrm>
              <a:off x="5616000" y="2016000"/>
              <a:ext cx="124524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Beam axis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 rot="16163400">
              <a:off x="3995280" y="2914200"/>
              <a:ext cx="1187280" cy="752040"/>
            </a:xfrm>
            <a:prstGeom prst="rect">
              <a:avLst/>
            </a:prstGeom>
            <a:solidFill>
              <a:srgbClr val="5983B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3" name="Rectangle 252"/>
            <p:cNvSpPr/>
            <p:nvPr/>
          </p:nvSpPr>
          <p:spPr>
            <a:xfrm>
              <a:off x="2196000" y="2016000"/>
              <a:ext cx="3311280" cy="611280"/>
            </a:xfrm>
            <a:prstGeom prst="rect">
              <a:avLst/>
            </a:prstGeom>
            <a:noFill/>
            <a:ln w="19080">
              <a:solidFill>
                <a:srgbClr val="11111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4" name="Rectangle 253"/>
            <p:cNvSpPr/>
            <p:nvPr/>
          </p:nvSpPr>
          <p:spPr>
            <a:xfrm>
              <a:off x="1296360" y="2016000"/>
              <a:ext cx="77580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C9211E"/>
                  </a:solidFill>
                  <a:latin typeface="arial"/>
                  <a:ea typeface="DejaVu Sans"/>
                </a:rPr>
                <a:t>Beam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153792" y="3001681"/>
              <a:ext cx="959760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 dirty="0" err="1">
                  <a:solidFill>
                    <a:srgbClr val="C9211E"/>
                  </a:solidFill>
                  <a:latin typeface="arial"/>
                  <a:ea typeface="DejaVu Sans"/>
                </a:rPr>
                <a:t>HPGe</a:t>
              </a:r>
              <a:endParaRPr lang="it-IT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it-IT" sz="1800" b="0" strike="noStrike" spc="-1" dirty="0">
                  <a:solidFill>
                    <a:srgbClr val="C9211E"/>
                  </a:solidFill>
                  <a:latin typeface="arial"/>
                  <a:ea typeface="DejaVu Sans"/>
                </a:rPr>
                <a:t>180%</a:t>
              </a:r>
              <a:endParaRPr lang="it-IT" sz="1800" b="0" strike="noStrike" spc="-1" dirty="0">
                <a:latin typeface="Arial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4561920" y="2312640"/>
              <a:ext cx="10080" cy="639360"/>
            </a:xfrm>
            <a:prstGeom prst="line">
              <a:avLst/>
            </a:prstGeom>
            <a:ln w="0">
              <a:solidFill>
                <a:srgbClr val="80808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7" name="Curved Connector 256"/>
            <p:cNvSpPr/>
            <p:nvPr/>
          </p:nvSpPr>
          <p:spPr>
            <a:xfrm>
              <a:off x="3811680" y="1020960"/>
              <a:ext cx="516600" cy="716040"/>
            </a:xfrm>
            <a:prstGeom prst="curvedConnector3">
              <a:avLst>
                <a:gd name="adj1" fmla="val 5000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8" name="Rectangle 257"/>
            <p:cNvSpPr/>
            <p:nvPr/>
          </p:nvSpPr>
          <p:spPr>
            <a:xfrm>
              <a:off x="3957840" y="2118600"/>
              <a:ext cx="469440" cy="30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5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45°</a:t>
              </a:r>
              <a:endParaRPr lang="it-IT" sz="1500" b="0" strike="noStrike" spc="-1">
                <a:latin typeface="Arial"/>
              </a:endParaRPr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4252680" y="2107800"/>
              <a:ext cx="52200" cy="221760"/>
            </a:xfrm>
            <a:custGeom>
              <a:avLst/>
              <a:gdLst/>
              <a:ahLst/>
              <a:cxnLst/>
              <a:rect l="l" t="t" r="r" b="b"/>
              <a:pathLst>
                <a:path w="148" h="619">
                  <a:moveTo>
                    <a:pt x="147" y="0"/>
                  </a:moveTo>
                  <a:lnTo>
                    <a:pt x="0" y="294"/>
                  </a:lnTo>
                  <a:lnTo>
                    <a:pt x="118" y="588"/>
                  </a:lnTo>
                  <a:lnTo>
                    <a:pt x="147" y="618"/>
                  </a:lnTo>
                </a:path>
              </a:pathLst>
            </a:custGeom>
            <a:noFill/>
            <a:ln w="0">
              <a:solidFill>
                <a:srgbClr val="666666"/>
              </a:solidFill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Rectangle 259"/>
            <p:cNvSpPr/>
            <p:nvPr/>
          </p:nvSpPr>
          <p:spPr>
            <a:xfrm>
              <a:off x="4321260" y="2735055"/>
              <a:ext cx="728100" cy="541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6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90°</a:t>
              </a:r>
              <a:endParaRPr lang="it-IT" sz="1600" b="0" strike="noStrike" spc="-1" dirty="0">
                <a:latin typeface="Arial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 rot="18789600">
              <a:off x="3163320" y="1259640"/>
              <a:ext cx="540360" cy="14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Rectangle 261"/>
            <p:cNvSpPr/>
            <p:nvPr/>
          </p:nvSpPr>
          <p:spPr>
            <a:xfrm>
              <a:off x="2766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Straight Connector 262"/>
            <p:cNvSpPr/>
            <p:nvPr/>
          </p:nvSpPr>
          <p:spPr>
            <a:xfrm>
              <a:off x="2778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Straight Connector 263"/>
            <p:cNvSpPr/>
            <p:nvPr/>
          </p:nvSpPr>
          <p:spPr>
            <a:xfrm>
              <a:off x="2778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Straight Connector 264"/>
            <p:cNvSpPr/>
            <p:nvPr/>
          </p:nvSpPr>
          <p:spPr>
            <a:xfrm>
              <a:off x="2778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Straight Connector 265"/>
            <p:cNvSpPr/>
            <p:nvPr/>
          </p:nvSpPr>
          <p:spPr>
            <a:xfrm>
              <a:off x="2779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Straight Connector 266"/>
            <p:cNvSpPr/>
            <p:nvPr/>
          </p:nvSpPr>
          <p:spPr>
            <a:xfrm flipV="1">
              <a:off x="3033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Straight Connector 267"/>
            <p:cNvSpPr/>
            <p:nvPr/>
          </p:nvSpPr>
          <p:spPr>
            <a:xfrm flipV="1">
              <a:off x="3429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Straight Connector 268"/>
            <p:cNvSpPr/>
            <p:nvPr/>
          </p:nvSpPr>
          <p:spPr>
            <a:xfrm flipV="1">
              <a:off x="3717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Straight Connector 269"/>
            <p:cNvSpPr/>
            <p:nvPr/>
          </p:nvSpPr>
          <p:spPr>
            <a:xfrm flipV="1">
              <a:off x="3213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Straight Connector 270"/>
            <p:cNvSpPr/>
            <p:nvPr/>
          </p:nvSpPr>
          <p:spPr>
            <a:xfrm flipV="1">
              <a:off x="3609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Straight Connector 271"/>
            <p:cNvSpPr/>
            <p:nvPr/>
          </p:nvSpPr>
          <p:spPr>
            <a:xfrm flipV="1">
              <a:off x="3897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Straight Connector 272"/>
            <p:cNvSpPr/>
            <p:nvPr/>
          </p:nvSpPr>
          <p:spPr>
            <a:xfrm flipV="1">
              <a:off x="3033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Straight Connector 273"/>
            <p:cNvSpPr/>
            <p:nvPr/>
          </p:nvSpPr>
          <p:spPr>
            <a:xfrm flipV="1">
              <a:off x="3429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Straight Connector 274"/>
            <p:cNvSpPr/>
            <p:nvPr/>
          </p:nvSpPr>
          <p:spPr>
            <a:xfrm flipV="1">
              <a:off x="3717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Straight Connector 275"/>
            <p:cNvSpPr/>
            <p:nvPr/>
          </p:nvSpPr>
          <p:spPr>
            <a:xfrm flipV="1">
              <a:off x="3033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Straight Connector 276"/>
            <p:cNvSpPr/>
            <p:nvPr/>
          </p:nvSpPr>
          <p:spPr>
            <a:xfrm flipV="1">
              <a:off x="3429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Straight Connector 277"/>
            <p:cNvSpPr/>
            <p:nvPr/>
          </p:nvSpPr>
          <p:spPr>
            <a:xfrm flipV="1">
              <a:off x="3717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Straight Connector 278"/>
            <p:cNvSpPr/>
            <p:nvPr/>
          </p:nvSpPr>
          <p:spPr>
            <a:xfrm flipV="1">
              <a:off x="3213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Straight Connector 279"/>
            <p:cNvSpPr/>
            <p:nvPr/>
          </p:nvSpPr>
          <p:spPr>
            <a:xfrm flipV="1">
              <a:off x="3609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Straight Connector 280"/>
            <p:cNvSpPr/>
            <p:nvPr/>
          </p:nvSpPr>
          <p:spPr>
            <a:xfrm flipV="1">
              <a:off x="3897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Rectangle 281"/>
            <p:cNvSpPr/>
            <p:nvPr/>
          </p:nvSpPr>
          <p:spPr>
            <a:xfrm>
              <a:off x="1434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Straight Connector 282"/>
            <p:cNvSpPr/>
            <p:nvPr/>
          </p:nvSpPr>
          <p:spPr>
            <a:xfrm>
              <a:off x="1446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Straight Connector 283"/>
            <p:cNvSpPr/>
            <p:nvPr/>
          </p:nvSpPr>
          <p:spPr>
            <a:xfrm>
              <a:off x="1446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Straight Connector 284"/>
            <p:cNvSpPr/>
            <p:nvPr/>
          </p:nvSpPr>
          <p:spPr>
            <a:xfrm>
              <a:off x="1446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Straight Connector 285"/>
            <p:cNvSpPr/>
            <p:nvPr/>
          </p:nvSpPr>
          <p:spPr>
            <a:xfrm>
              <a:off x="1447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Straight Connector 286"/>
            <p:cNvSpPr/>
            <p:nvPr/>
          </p:nvSpPr>
          <p:spPr>
            <a:xfrm flipV="1">
              <a:off x="1701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Straight Connector 287"/>
            <p:cNvSpPr/>
            <p:nvPr/>
          </p:nvSpPr>
          <p:spPr>
            <a:xfrm flipV="1">
              <a:off x="2097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Straight Connector 288"/>
            <p:cNvSpPr/>
            <p:nvPr/>
          </p:nvSpPr>
          <p:spPr>
            <a:xfrm flipV="1">
              <a:off x="2385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Straight Connector 289"/>
            <p:cNvSpPr/>
            <p:nvPr/>
          </p:nvSpPr>
          <p:spPr>
            <a:xfrm flipV="1">
              <a:off x="1881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1" name="Straight Connector 290"/>
            <p:cNvSpPr/>
            <p:nvPr/>
          </p:nvSpPr>
          <p:spPr>
            <a:xfrm flipV="1">
              <a:off x="2277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Straight Connector 291"/>
            <p:cNvSpPr/>
            <p:nvPr/>
          </p:nvSpPr>
          <p:spPr>
            <a:xfrm flipV="1">
              <a:off x="2565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Straight Connector 292"/>
            <p:cNvSpPr/>
            <p:nvPr/>
          </p:nvSpPr>
          <p:spPr>
            <a:xfrm flipV="1">
              <a:off x="1701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Straight Connector 293"/>
            <p:cNvSpPr/>
            <p:nvPr/>
          </p:nvSpPr>
          <p:spPr>
            <a:xfrm flipV="1">
              <a:off x="2097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Straight Connector 294"/>
            <p:cNvSpPr/>
            <p:nvPr/>
          </p:nvSpPr>
          <p:spPr>
            <a:xfrm flipV="1">
              <a:off x="2385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Straight Connector 295"/>
            <p:cNvSpPr/>
            <p:nvPr/>
          </p:nvSpPr>
          <p:spPr>
            <a:xfrm flipV="1">
              <a:off x="1701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Straight Connector 296"/>
            <p:cNvSpPr/>
            <p:nvPr/>
          </p:nvSpPr>
          <p:spPr>
            <a:xfrm flipV="1">
              <a:off x="2097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Straight Connector 297"/>
            <p:cNvSpPr/>
            <p:nvPr/>
          </p:nvSpPr>
          <p:spPr>
            <a:xfrm flipV="1">
              <a:off x="2385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Straight Connector 298"/>
            <p:cNvSpPr/>
            <p:nvPr/>
          </p:nvSpPr>
          <p:spPr>
            <a:xfrm flipV="1">
              <a:off x="1881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Straight Connector 299"/>
            <p:cNvSpPr/>
            <p:nvPr/>
          </p:nvSpPr>
          <p:spPr>
            <a:xfrm flipV="1">
              <a:off x="2277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Straight Connector 300"/>
            <p:cNvSpPr/>
            <p:nvPr/>
          </p:nvSpPr>
          <p:spPr>
            <a:xfrm flipV="1">
              <a:off x="2565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Rectangle 301"/>
            <p:cNvSpPr/>
            <p:nvPr/>
          </p:nvSpPr>
          <p:spPr>
            <a:xfrm>
              <a:off x="4962600" y="26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Straight Connector 302"/>
            <p:cNvSpPr/>
            <p:nvPr/>
          </p:nvSpPr>
          <p:spPr>
            <a:xfrm>
              <a:off x="4974480" y="29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Straight Connector 303"/>
            <p:cNvSpPr/>
            <p:nvPr/>
          </p:nvSpPr>
          <p:spPr>
            <a:xfrm>
              <a:off x="4974840" y="31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Straight Connector 304"/>
            <p:cNvSpPr/>
            <p:nvPr/>
          </p:nvSpPr>
          <p:spPr>
            <a:xfrm>
              <a:off x="4974840" y="32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Straight Connector 305"/>
            <p:cNvSpPr/>
            <p:nvPr/>
          </p:nvSpPr>
          <p:spPr>
            <a:xfrm>
              <a:off x="4975200" y="35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Straight Connector 306"/>
            <p:cNvSpPr/>
            <p:nvPr/>
          </p:nvSpPr>
          <p:spPr>
            <a:xfrm flipV="1">
              <a:off x="5229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Straight Connector 307"/>
            <p:cNvSpPr/>
            <p:nvPr/>
          </p:nvSpPr>
          <p:spPr>
            <a:xfrm flipV="1">
              <a:off x="5625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" name="Straight Connector 308"/>
            <p:cNvSpPr/>
            <p:nvPr/>
          </p:nvSpPr>
          <p:spPr>
            <a:xfrm flipV="1">
              <a:off x="5913000" y="26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Straight Connector 309"/>
            <p:cNvSpPr/>
            <p:nvPr/>
          </p:nvSpPr>
          <p:spPr>
            <a:xfrm flipV="1">
              <a:off x="5409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Straight Connector 310"/>
            <p:cNvSpPr/>
            <p:nvPr/>
          </p:nvSpPr>
          <p:spPr>
            <a:xfrm flipV="1">
              <a:off x="5805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Straight Connector 311"/>
            <p:cNvSpPr/>
            <p:nvPr/>
          </p:nvSpPr>
          <p:spPr>
            <a:xfrm flipV="1">
              <a:off x="6093000" y="28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Straight Connector 312"/>
            <p:cNvSpPr/>
            <p:nvPr/>
          </p:nvSpPr>
          <p:spPr>
            <a:xfrm flipV="1">
              <a:off x="5229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Straight Connector 313"/>
            <p:cNvSpPr/>
            <p:nvPr/>
          </p:nvSpPr>
          <p:spPr>
            <a:xfrm flipV="1">
              <a:off x="5625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Straight Connector 314"/>
            <p:cNvSpPr/>
            <p:nvPr/>
          </p:nvSpPr>
          <p:spPr>
            <a:xfrm flipV="1">
              <a:off x="5913000" y="30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Straight Connector 315"/>
            <p:cNvSpPr/>
            <p:nvPr/>
          </p:nvSpPr>
          <p:spPr>
            <a:xfrm flipV="1">
              <a:off x="5229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Straight Connector 316"/>
            <p:cNvSpPr/>
            <p:nvPr/>
          </p:nvSpPr>
          <p:spPr>
            <a:xfrm flipV="1">
              <a:off x="5625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8" name="Straight Connector 317"/>
            <p:cNvSpPr/>
            <p:nvPr/>
          </p:nvSpPr>
          <p:spPr>
            <a:xfrm flipV="1">
              <a:off x="5913000" y="35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Straight Connector 318"/>
            <p:cNvSpPr/>
            <p:nvPr/>
          </p:nvSpPr>
          <p:spPr>
            <a:xfrm flipV="1">
              <a:off x="5409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Straight Connector 319"/>
            <p:cNvSpPr/>
            <p:nvPr/>
          </p:nvSpPr>
          <p:spPr>
            <a:xfrm flipV="1">
              <a:off x="5805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Straight Connector 320"/>
            <p:cNvSpPr/>
            <p:nvPr/>
          </p:nvSpPr>
          <p:spPr>
            <a:xfrm flipV="1">
              <a:off x="6093000" y="32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Rectangle 321"/>
            <p:cNvSpPr/>
            <p:nvPr/>
          </p:nvSpPr>
          <p:spPr>
            <a:xfrm>
              <a:off x="4602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Straight Connector 322"/>
            <p:cNvSpPr/>
            <p:nvPr/>
          </p:nvSpPr>
          <p:spPr>
            <a:xfrm>
              <a:off x="4614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Straight Connector 323"/>
            <p:cNvSpPr/>
            <p:nvPr/>
          </p:nvSpPr>
          <p:spPr>
            <a:xfrm>
              <a:off x="4614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Straight Connector 324"/>
            <p:cNvSpPr/>
            <p:nvPr/>
          </p:nvSpPr>
          <p:spPr>
            <a:xfrm>
              <a:off x="4614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Straight Connector 325"/>
            <p:cNvSpPr/>
            <p:nvPr/>
          </p:nvSpPr>
          <p:spPr>
            <a:xfrm>
              <a:off x="4615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Straight Connector 326"/>
            <p:cNvSpPr/>
            <p:nvPr/>
          </p:nvSpPr>
          <p:spPr>
            <a:xfrm flipV="1">
              <a:off x="4869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Straight Connector 327"/>
            <p:cNvSpPr/>
            <p:nvPr/>
          </p:nvSpPr>
          <p:spPr>
            <a:xfrm flipV="1">
              <a:off x="5265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Straight Connector 328"/>
            <p:cNvSpPr/>
            <p:nvPr/>
          </p:nvSpPr>
          <p:spPr>
            <a:xfrm flipV="1">
              <a:off x="5553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Straight Connector 329"/>
            <p:cNvSpPr/>
            <p:nvPr/>
          </p:nvSpPr>
          <p:spPr>
            <a:xfrm flipV="1">
              <a:off x="5049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Straight Connector 330"/>
            <p:cNvSpPr/>
            <p:nvPr/>
          </p:nvSpPr>
          <p:spPr>
            <a:xfrm flipV="1">
              <a:off x="544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Straight Connector 331"/>
            <p:cNvSpPr/>
            <p:nvPr/>
          </p:nvSpPr>
          <p:spPr>
            <a:xfrm flipV="1">
              <a:off x="5733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Straight Connector 332"/>
            <p:cNvSpPr/>
            <p:nvPr/>
          </p:nvSpPr>
          <p:spPr>
            <a:xfrm flipV="1">
              <a:off x="4869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Straight Connector 333"/>
            <p:cNvSpPr/>
            <p:nvPr/>
          </p:nvSpPr>
          <p:spPr>
            <a:xfrm flipV="1">
              <a:off x="5265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Straight Connector 334"/>
            <p:cNvSpPr/>
            <p:nvPr/>
          </p:nvSpPr>
          <p:spPr>
            <a:xfrm flipV="1">
              <a:off x="5553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Straight Connector 335"/>
            <p:cNvSpPr/>
            <p:nvPr/>
          </p:nvSpPr>
          <p:spPr>
            <a:xfrm flipV="1">
              <a:off x="4869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Straight Connector 336"/>
            <p:cNvSpPr/>
            <p:nvPr/>
          </p:nvSpPr>
          <p:spPr>
            <a:xfrm flipV="1">
              <a:off x="5265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Straight Connector 337"/>
            <p:cNvSpPr/>
            <p:nvPr/>
          </p:nvSpPr>
          <p:spPr>
            <a:xfrm flipV="1">
              <a:off x="5553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9" name="Straight Connector 338"/>
            <p:cNvSpPr/>
            <p:nvPr/>
          </p:nvSpPr>
          <p:spPr>
            <a:xfrm flipV="1">
              <a:off x="5049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Straight Connector 339"/>
            <p:cNvSpPr/>
            <p:nvPr/>
          </p:nvSpPr>
          <p:spPr>
            <a:xfrm flipV="1">
              <a:off x="544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Straight Connector 340"/>
            <p:cNvSpPr/>
            <p:nvPr/>
          </p:nvSpPr>
          <p:spPr>
            <a:xfrm flipV="1">
              <a:off x="5733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2" name="Rectangle 341"/>
            <p:cNvSpPr/>
            <p:nvPr/>
          </p:nvSpPr>
          <p:spPr>
            <a:xfrm>
              <a:off x="4998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Straight Connector 342"/>
            <p:cNvSpPr/>
            <p:nvPr/>
          </p:nvSpPr>
          <p:spPr>
            <a:xfrm>
              <a:off x="5010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Straight Connector 343"/>
            <p:cNvSpPr/>
            <p:nvPr/>
          </p:nvSpPr>
          <p:spPr>
            <a:xfrm>
              <a:off x="5010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Straight Connector 344"/>
            <p:cNvSpPr/>
            <p:nvPr/>
          </p:nvSpPr>
          <p:spPr>
            <a:xfrm>
              <a:off x="5010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Straight Connector 345"/>
            <p:cNvSpPr/>
            <p:nvPr/>
          </p:nvSpPr>
          <p:spPr>
            <a:xfrm>
              <a:off x="5011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7" name="Straight Connector 346"/>
            <p:cNvSpPr/>
            <p:nvPr/>
          </p:nvSpPr>
          <p:spPr>
            <a:xfrm flipV="1">
              <a:off x="5265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8" name="Straight Connector 347"/>
            <p:cNvSpPr/>
            <p:nvPr/>
          </p:nvSpPr>
          <p:spPr>
            <a:xfrm flipV="1">
              <a:off x="5661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9" name="Straight Connector 348"/>
            <p:cNvSpPr/>
            <p:nvPr/>
          </p:nvSpPr>
          <p:spPr>
            <a:xfrm flipV="1">
              <a:off x="5949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Straight Connector 349"/>
            <p:cNvSpPr/>
            <p:nvPr/>
          </p:nvSpPr>
          <p:spPr>
            <a:xfrm flipV="1">
              <a:off x="544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Straight Connector 350"/>
            <p:cNvSpPr/>
            <p:nvPr/>
          </p:nvSpPr>
          <p:spPr>
            <a:xfrm flipV="1">
              <a:off x="5841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Straight Connector 351"/>
            <p:cNvSpPr/>
            <p:nvPr/>
          </p:nvSpPr>
          <p:spPr>
            <a:xfrm flipV="1">
              <a:off x="6129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Straight Connector 352"/>
            <p:cNvSpPr/>
            <p:nvPr/>
          </p:nvSpPr>
          <p:spPr>
            <a:xfrm flipV="1">
              <a:off x="5265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Straight Connector 353"/>
            <p:cNvSpPr/>
            <p:nvPr/>
          </p:nvSpPr>
          <p:spPr>
            <a:xfrm flipV="1">
              <a:off x="5661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Straight Connector 354"/>
            <p:cNvSpPr/>
            <p:nvPr/>
          </p:nvSpPr>
          <p:spPr>
            <a:xfrm flipV="1">
              <a:off x="5949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Straight Connector 355"/>
            <p:cNvSpPr/>
            <p:nvPr/>
          </p:nvSpPr>
          <p:spPr>
            <a:xfrm flipV="1">
              <a:off x="5265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Straight Connector 356"/>
            <p:cNvSpPr/>
            <p:nvPr/>
          </p:nvSpPr>
          <p:spPr>
            <a:xfrm flipV="1">
              <a:off x="5661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Straight Connector 357"/>
            <p:cNvSpPr/>
            <p:nvPr/>
          </p:nvSpPr>
          <p:spPr>
            <a:xfrm flipV="1">
              <a:off x="5949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Straight Connector 358"/>
            <p:cNvSpPr/>
            <p:nvPr/>
          </p:nvSpPr>
          <p:spPr>
            <a:xfrm flipV="1">
              <a:off x="544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Straight Connector 359"/>
            <p:cNvSpPr/>
            <p:nvPr/>
          </p:nvSpPr>
          <p:spPr>
            <a:xfrm flipV="1">
              <a:off x="5841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Straight Connector 360"/>
            <p:cNvSpPr/>
            <p:nvPr/>
          </p:nvSpPr>
          <p:spPr>
            <a:xfrm flipV="1">
              <a:off x="6129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Rectangle 361"/>
            <p:cNvSpPr/>
            <p:nvPr/>
          </p:nvSpPr>
          <p:spPr>
            <a:xfrm>
              <a:off x="1470600" y="864000"/>
              <a:ext cx="140868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3" name="Straight Connector 362"/>
            <p:cNvSpPr/>
            <p:nvPr/>
          </p:nvSpPr>
          <p:spPr>
            <a:xfrm>
              <a:off x="1482480" y="1101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Straight Connector 363"/>
            <p:cNvSpPr/>
            <p:nvPr/>
          </p:nvSpPr>
          <p:spPr>
            <a:xfrm>
              <a:off x="1482840" y="131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5" name="Straight Connector 364"/>
            <p:cNvSpPr/>
            <p:nvPr/>
          </p:nvSpPr>
          <p:spPr>
            <a:xfrm>
              <a:off x="1482840" y="1497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6" name="Straight Connector 365"/>
            <p:cNvSpPr/>
            <p:nvPr/>
          </p:nvSpPr>
          <p:spPr>
            <a:xfrm>
              <a:off x="1483200" y="1713240"/>
              <a:ext cx="140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7" name="Straight Connector 366"/>
            <p:cNvSpPr/>
            <p:nvPr/>
          </p:nvSpPr>
          <p:spPr>
            <a:xfrm flipV="1">
              <a:off x="1737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Straight Connector 367"/>
            <p:cNvSpPr/>
            <p:nvPr/>
          </p:nvSpPr>
          <p:spPr>
            <a:xfrm flipV="1">
              <a:off x="2133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9" name="Straight Connector 368"/>
            <p:cNvSpPr/>
            <p:nvPr/>
          </p:nvSpPr>
          <p:spPr>
            <a:xfrm flipV="1">
              <a:off x="24210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Straight Connector 369"/>
            <p:cNvSpPr/>
            <p:nvPr/>
          </p:nvSpPr>
          <p:spPr>
            <a:xfrm flipV="1">
              <a:off x="1917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1" name="Straight Connector 370"/>
            <p:cNvSpPr/>
            <p:nvPr/>
          </p:nvSpPr>
          <p:spPr>
            <a:xfrm flipV="1">
              <a:off x="2313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Straight Connector 371"/>
            <p:cNvSpPr/>
            <p:nvPr/>
          </p:nvSpPr>
          <p:spPr>
            <a:xfrm flipV="1">
              <a:off x="2601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Straight Connector 372"/>
            <p:cNvSpPr/>
            <p:nvPr/>
          </p:nvSpPr>
          <p:spPr>
            <a:xfrm flipV="1">
              <a:off x="1737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Straight Connector 373"/>
            <p:cNvSpPr/>
            <p:nvPr/>
          </p:nvSpPr>
          <p:spPr>
            <a:xfrm flipV="1">
              <a:off x="2133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Straight Connector 374"/>
            <p:cNvSpPr/>
            <p:nvPr/>
          </p:nvSpPr>
          <p:spPr>
            <a:xfrm flipV="1">
              <a:off x="24210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Straight Connector 375"/>
            <p:cNvSpPr/>
            <p:nvPr/>
          </p:nvSpPr>
          <p:spPr>
            <a:xfrm flipV="1">
              <a:off x="1737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Straight Connector 376"/>
            <p:cNvSpPr/>
            <p:nvPr/>
          </p:nvSpPr>
          <p:spPr>
            <a:xfrm flipV="1">
              <a:off x="2133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Straight Connector 377"/>
            <p:cNvSpPr/>
            <p:nvPr/>
          </p:nvSpPr>
          <p:spPr>
            <a:xfrm flipV="1">
              <a:off x="24210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Straight Connector 378"/>
            <p:cNvSpPr/>
            <p:nvPr/>
          </p:nvSpPr>
          <p:spPr>
            <a:xfrm flipV="1">
              <a:off x="1917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Straight Connector 379"/>
            <p:cNvSpPr/>
            <p:nvPr/>
          </p:nvSpPr>
          <p:spPr>
            <a:xfrm flipV="1">
              <a:off x="2313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Straight Connector 380"/>
            <p:cNvSpPr/>
            <p:nvPr/>
          </p:nvSpPr>
          <p:spPr>
            <a:xfrm flipV="1">
              <a:off x="2601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Rectangle 381"/>
            <p:cNvSpPr/>
            <p:nvPr/>
          </p:nvSpPr>
          <p:spPr>
            <a:xfrm>
              <a:off x="2082600" y="864000"/>
              <a:ext cx="1113120" cy="110052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Straight Connector 382"/>
            <p:cNvSpPr/>
            <p:nvPr/>
          </p:nvSpPr>
          <p:spPr>
            <a:xfrm>
              <a:off x="2090520" y="1101240"/>
              <a:ext cx="9554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4" name="Straight Connector 383"/>
            <p:cNvSpPr/>
            <p:nvPr/>
          </p:nvSpPr>
          <p:spPr>
            <a:xfrm>
              <a:off x="2090880" y="1317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Straight Connector 384"/>
            <p:cNvSpPr/>
            <p:nvPr/>
          </p:nvSpPr>
          <p:spPr>
            <a:xfrm>
              <a:off x="2090880" y="1497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Straight Connector 385"/>
            <p:cNvSpPr/>
            <p:nvPr/>
          </p:nvSpPr>
          <p:spPr>
            <a:xfrm flipV="1">
              <a:off x="226368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Straight Connector 386"/>
            <p:cNvSpPr/>
            <p:nvPr/>
          </p:nvSpPr>
          <p:spPr>
            <a:xfrm flipV="1">
              <a:off x="253260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Straight Connector 387"/>
            <p:cNvSpPr/>
            <p:nvPr/>
          </p:nvSpPr>
          <p:spPr>
            <a:xfrm flipV="1">
              <a:off x="272844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9" name="Straight Connector 388"/>
            <p:cNvSpPr/>
            <p:nvPr/>
          </p:nvSpPr>
          <p:spPr>
            <a:xfrm flipV="1">
              <a:off x="238608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" name="Straight Connector 389"/>
            <p:cNvSpPr/>
            <p:nvPr/>
          </p:nvSpPr>
          <p:spPr>
            <a:xfrm flipV="1">
              <a:off x="265500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1" name="Straight Connector 390"/>
            <p:cNvSpPr/>
            <p:nvPr/>
          </p:nvSpPr>
          <p:spPr>
            <a:xfrm flipV="1">
              <a:off x="2850840" y="1082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2" name="Straight Connector 391"/>
            <p:cNvSpPr/>
            <p:nvPr/>
          </p:nvSpPr>
          <p:spPr>
            <a:xfrm flipV="1">
              <a:off x="226368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3" name="Straight Connector 392"/>
            <p:cNvSpPr/>
            <p:nvPr/>
          </p:nvSpPr>
          <p:spPr>
            <a:xfrm flipV="1">
              <a:off x="253260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Straight Connector 393"/>
            <p:cNvSpPr/>
            <p:nvPr/>
          </p:nvSpPr>
          <p:spPr>
            <a:xfrm flipV="1">
              <a:off x="2728440" y="129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Straight Connector 394"/>
            <p:cNvSpPr/>
            <p:nvPr/>
          </p:nvSpPr>
          <p:spPr>
            <a:xfrm flipV="1">
              <a:off x="22636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6" name="Straight Connector 395"/>
            <p:cNvSpPr/>
            <p:nvPr/>
          </p:nvSpPr>
          <p:spPr>
            <a:xfrm flipV="1">
              <a:off x="25326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7" name="Straight Connector 396"/>
            <p:cNvSpPr/>
            <p:nvPr/>
          </p:nvSpPr>
          <p:spPr>
            <a:xfrm flipV="1">
              <a:off x="272844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Straight Connector 397"/>
            <p:cNvSpPr/>
            <p:nvPr/>
          </p:nvSpPr>
          <p:spPr>
            <a:xfrm flipV="1">
              <a:off x="238608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9" name="Straight Connector 398"/>
            <p:cNvSpPr/>
            <p:nvPr/>
          </p:nvSpPr>
          <p:spPr>
            <a:xfrm flipV="1">
              <a:off x="26550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Straight Connector 399"/>
            <p:cNvSpPr/>
            <p:nvPr/>
          </p:nvSpPr>
          <p:spPr>
            <a:xfrm flipV="1">
              <a:off x="285084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1" name="Rectangle 400"/>
            <p:cNvSpPr/>
            <p:nvPr/>
          </p:nvSpPr>
          <p:spPr>
            <a:xfrm>
              <a:off x="2658600" y="1319040"/>
              <a:ext cx="381240" cy="64548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2" name="Straight Connector 401"/>
            <p:cNvSpPr/>
            <p:nvPr/>
          </p:nvSpPr>
          <p:spPr>
            <a:xfrm flipV="1">
              <a:off x="2666880" y="1317240"/>
              <a:ext cx="373680" cy="18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3" name="Straight Connector 402"/>
            <p:cNvSpPr/>
            <p:nvPr/>
          </p:nvSpPr>
          <p:spPr>
            <a:xfrm flipV="1">
              <a:off x="2666880" y="1497240"/>
              <a:ext cx="379440" cy="10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Straight Connector 403"/>
            <p:cNvSpPr/>
            <p:nvPr/>
          </p:nvSpPr>
          <p:spPr>
            <a:xfrm flipV="1">
              <a:off x="2839680" y="86976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5" name="Straight Connector 404"/>
            <p:cNvSpPr/>
            <p:nvPr/>
          </p:nvSpPr>
          <p:spPr>
            <a:xfrm flipV="1">
              <a:off x="2962080" y="1121040"/>
              <a:ext cx="360" cy="2120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Straight Connector 405"/>
            <p:cNvSpPr/>
            <p:nvPr/>
          </p:nvSpPr>
          <p:spPr>
            <a:xfrm flipV="1">
              <a:off x="2839680" y="130068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7" name="Straight Connector 406"/>
            <p:cNvSpPr/>
            <p:nvPr/>
          </p:nvSpPr>
          <p:spPr>
            <a:xfrm flipV="1">
              <a:off x="2839680" y="173160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Straight Connector 407"/>
            <p:cNvSpPr/>
            <p:nvPr/>
          </p:nvSpPr>
          <p:spPr>
            <a:xfrm flipV="1">
              <a:off x="2962080" y="1480320"/>
              <a:ext cx="360" cy="211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9" name="Straight Connector 408"/>
            <p:cNvSpPr/>
            <p:nvPr/>
          </p:nvSpPr>
          <p:spPr>
            <a:xfrm>
              <a:off x="2091240" y="1713240"/>
              <a:ext cx="95508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Straight Connector 409"/>
            <p:cNvSpPr/>
            <p:nvPr/>
          </p:nvSpPr>
          <p:spPr>
            <a:xfrm flipV="1">
              <a:off x="31438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1" name="Straight Connector 410"/>
            <p:cNvSpPr/>
            <p:nvPr/>
          </p:nvSpPr>
          <p:spPr>
            <a:xfrm flipV="1">
              <a:off x="327816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Straight Connector 411"/>
            <p:cNvSpPr/>
            <p:nvPr/>
          </p:nvSpPr>
          <p:spPr>
            <a:xfrm flipV="1">
              <a:off x="304272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Straight Connector 412"/>
            <p:cNvSpPr/>
            <p:nvPr/>
          </p:nvSpPr>
          <p:spPr>
            <a:xfrm flipV="1">
              <a:off x="322776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Straight Connector 413"/>
            <p:cNvSpPr/>
            <p:nvPr/>
          </p:nvSpPr>
          <p:spPr>
            <a:xfrm flipV="1">
              <a:off x="33624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Rectangle 414"/>
            <p:cNvSpPr/>
            <p:nvPr/>
          </p:nvSpPr>
          <p:spPr>
            <a:xfrm>
              <a:off x="3019320" y="1478880"/>
              <a:ext cx="65772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Straight Connector 415"/>
            <p:cNvSpPr/>
            <p:nvPr/>
          </p:nvSpPr>
          <p:spPr>
            <a:xfrm>
              <a:off x="3025080" y="1713240"/>
              <a:ext cx="656640" cy="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Straight Connector 416"/>
            <p:cNvSpPr/>
            <p:nvPr/>
          </p:nvSpPr>
          <p:spPr>
            <a:xfrm flipV="1">
              <a:off x="314388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Straight Connector 417"/>
            <p:cNvSpPr/>
            <p:nvPr/>
          </p:nvSpPr>
          <p:spPr>
            <a:xfrm flipV="1">
              <a:off x="332892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Straight Connector 418"/>
            <p:cNvSpPr/>
            <p:nvPr/>
          </p:nvSpPr>
          <p:spPr>
            <a:xfrm flipV="1">
              <a:off x="3463200" y="1730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Straight Connector 419"/>
            <p:cNvSpPr/>
            <p:nvPr/>
          </p:nvSpPr>
          <p:spPr>
            <a:xfrm flipV="1">
              <a:off x="322776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Straight Connector 420"/>
            <p:cNvSpPr/>
            <p:nvPr/>
          </p:nvSpPr>
          <p:spPr>
            <a:xfrm flipV="1">
              <a:off x="341280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Straight Connector 421"/>
            <p:cNvSpPr/>
            <p:nvPr/>
          </p:nvSpPr>
          <p:spPr>
            <a:xfrm flipV="1">
              <a:off x="3547440" y="1478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Straight Connector 422"/>
            <p:cNvSpPr/>
            <p:nvPr/>
          </p:nvSpPr>
          <p:spPr>
            <a:xfrm flipV="1">
              <a:off x="410940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Straight Connector 423"/>
            <p:cNvSpPr/>
            <p:nvPr/>
          </p:nvSpPr>
          <p:spPr>
            <a:xfrm flipV="1">
              <a:off x="430956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5" name="Straight Connector 424"/>
            <p:cNvSpPr/>
            <p:nvPr/>
          </p:nvSpPr>
          <p:spPr>
            <a:xfrm flipV="1">
              <a:off x="39589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Straight Connector 425"/>
            <p:cNvSpPr/>
            <p:nvPr/>
          </p:nvSpPr>
          <p:spPr>
            <a:xfrm flipV="1">
              <a:off x="42343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7" name="Straight Connector 426"/>
            <p:cNvSpPr/>
            <p:nvPr/>
          </p:nvSpPr>
          <p:spPr>
            <a:xfrm flipV="1">
              <a:off x="443484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Rectangle 427"/>
            <p:cNvSpPr/>
            <p:nvPr/>
          </p:nvSpPr>
          <p:spPr>
            <a:xfrm>
              <a:off x="3924000" y="1367280"/>
              <a:ext cx="660240" cy="485640"/>
            </a:xfrm>
            <a:prstGeom prst="rect">
              <a:avLst/>
            </a:prstGeom>
            <a:solidFill>
              <a:srgbClr val="EEEEEE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Straight Connector 428"/>
            <p:cNvSpPr/>
            <p:nvPr/>
          </p:nvSpPr>
          <p:spPr>
            <a:xfrm>
              <a:off x="3932640" y="1601640"/>
              <a:ext cx="652320" cy="17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Straight Connector 429"/>
            <p:cNvSpPr/>
            <p:nvPr/>
          </p:nvSpPr>
          <p:spPr>
            <a:xfrm flipV="1">
              <a:off x="410940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Straight Connector 430"/>
            <p:cNvSpPr/>
            <p:nvPr/>
          </p:nvSpPr>
          <p:spPr>
            <a:xfrm flipV="1">
              <a:off x="438444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Straight Connector 431"/>
            <p:cNvSpPr/>
            <p:nvPr/>
          </p:nvSpPr>
          <p:spPr>
            <a:xfrm flipV="1">
              <a:off x="4584960" y="1619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Straight Connector 432"/>
            <p:cNvSpPr/>
            <p:nvPr/>
          </p:nvSpPr>
          <p:spPr>
            <a:xfrm flipV="1">
              <a:off x="42343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Straight Connector 433"/>
            <p:cNvSpPr/>
            <p:nvPr/>
          </p:nvSpPr>
          <p:spPr>
            <a:xfrm flipV="1">
              <a:off x="4509720" y="1367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Straight Connector 434"/>
            <p:cNvSpPr/>
            <p:nvPr/>
          </p:nvSpPr>
          <p:spPr>
            <a:xfrm flipV="1">
              <a:off x="4709880" y="14752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Rectangle 435"/>
            <p:cNvSpPr/>
            <p:nvPr/>
          </p:nvSpPr>
          <p:spPr>
            <a:xfrm rot="2738400">
              <a:off x="3239280" y="1507320"/>
              <a:ext cx="1324080" cy="549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Rectangle 436"/>
            <p:cNvSpPr/>
            <p:nvPr/>
          </p:nvSpPr>
          <p:spPr>
            <a:xfrm rot="2606400">
              <a:off x="3206520" y="1469880"/>
              <a:ext cx="1344240" cy="564480"/>
            </a:xfrm>
            <a:prstGeom prst="rect">
              <a:avLst/>
            </a:prstGeom>
            <a:noFill/>
            <a:ln w="19080">
              <a:solidFill>
                <a:srgbClr val="11111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Rectangle 437"/>
            <p:cNvSpPr/>
            <p:nvPr/>
          </p:nvSpPr>
          <p:spPr>
            <a:xfrm>
              <a:off x="2839680" y="530280"/>
              <a:ext cx="1943280" cy="98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 dirty="0">
                  <a:solidFill>
                    <a:srgbClr val="C9211E"/>
                  </a:solidFill>
                  <a:latin typeface="arial"/>
                  <a:ea typeface="DejaVu Sans"/>
                </a:rPr>
                <a:t>Si detector</a:t>
              </a:r>
              <a:endParaRPr lang="it-IT" sz="1800" b="0" strike="noStrike" spc="-1" dirty="0">
                <a:latin typeface="Arial"/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 rot="13456800">
              <a:off x="3209760" y="920160"/>
              <a:ext cx="185760" cy="543600"/>
            </a:xfrm>
            <a:prstGeom prst="rect">
              <a:avLst/>
            </a:prstGeom>
            <a:solidFill>
              <a:srgbClr val="3FAF4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Straight Connector 439"/>
            <p:cNvSpPr/>
            <p:nvPr/>
          </p:nvSpPr>
          <p:spPr>
            <a:xfrm flipV="1">
              <a:off x="3016440" y="866880"/>
              <a:ext cx="360" cy="212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Rectangle 440"/>
            <p:cNvSpPr/>
            <p:nvPr/>
          </p:nvSpPr>
          <p:spPr>
            <a:xfrm rot="2662800">
              <a:off x="3351600" y="1106280"/>
              <a:ext cx="179280" cy="50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Rectangle 441"/>
            <p:cNvSpPr/>
            <p:nvPr/>
          </p:nvSpPr>
          <p:spPr>
            <a:xfrm>
              <a:off x="3744000" y="2052000"/>
              <a:ext cx="817200" cy="503280"/>
            </a:xfrm>
            <a:prstGeom prst="rect">
              <a:avLst/>
            </a:prstGeom>
            <a:solidFill>
              <a:srgbClr val="FFFFFF"/>
            </a:solidFill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Straight Connector 442"/>
            <p:cNvSpPr/>
            <p:nvPr/>
          </p:nvSpPr>
          <p:spPr>
            <a:xfrm>
              <a:off x="3420000" y="1296000"/>
              <a:ext cx="1141920" cy="1044000"/>
            </a:xfrm>
            <a:prstGeom prst="line">
              <a:avLst/>
            </a:prstGeom>
            <a:ln w="0">
              <a:solidFill>
                <a:srgbClr val="80808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Straight Connector 443"/>
            <p:cNvSpPr/>
            <p:nvPr/>
          </p:nvSpPr>
          <p:spPr>
            <a:xfrm>
              <a:off x="2628000" y="2340000"/>
              <a:ext cx="4032000" cy="360"/>
            </a:xfrm>
            <a:prstGeom prst="line">
              <a:avLst/>
            </a:prstGeom>
            <a:ln w="0">
              <a:solidFill>
                <a:srgbClr val="FF0000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Rectangle 444"/>
            <p:cNvSpPr/>
            <p:nvPr/>
          </p:nvSpPr>
          <p:spPr>
            <a:xfrm>
              <a:off x="6460560" y="2664000"/>
              <a:ext cx="753572" cy="614880"/>
            </a:xfrm>
            <a:prstGeom prst="rect">
              <a:avLst/>
            </a:prstGeom>
            <a:noFill/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LN</a:t>
              </a:r>
              <a:r>
                <a:rPr lang="it-IT" sz="1400" b="0" strike="noStrike" spc="-1" baseline="-8000">
                  <a:solidFill>
                    <a:srgbClr val="000000"/>
                  </a:solidFill>
                  <a:latin typeface="Arial"/>
                  <a:ea typeface="DejaVu Sans"/>
                </a:rPr>
                <a:t>2</a:t>
              </a:r>
              <a:r>
                <a:rPr lang="it-IT" sz="14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cooled</a:t>
              </a:r>
              <a:endParaRPr lang="it-IT" sz="1400" b="0" strike="noStrike" spc="-1">
                <a:latin typeface="Arial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 flipH="1" flipV="1">
              <a:off x="4644000" y="2340000"/>
              <a:ext cx="2196000" cy="3240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7" name="Straight Connector 446"/>
            <p:cNvSpPr/>
            <p:nvPr/>
          </p:nvSpPr>
          <p:spPr>
            <a:xfrm>
              <a:off x="6588000" y="864000"/>
              <a:ext cx="360" cy="1008000"/>
            </a:xfrm>
            <a:prstGeom prst="line">
              <a:avLst/>
            </a:prstGeom>
            <a:ln w="0">
              <a:solidFill>
                <a:srgbClr val="780373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Rectangle 447"/>
            <p:cNvSpPr/>
            <p:nvPr/>
          </p:nvSpPr>
          <p:spPr>
            <a:xfrm>
              <a:off x="6588000" y="1224000"/>
              <a:ext cx="951480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20 cm</a:t>
              </a:r>
              <a:endParaRPr lang="it-IT" sz="1800" b="0" strike="noStrike" spc="-1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02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9"/>
    </mc:Choice>
    <mc:Fallback>
      <p:transition spd="slow" advTm="3491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474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SUMMARY AND FUTURE PROSPECTS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450" y="1603637"/>
            <a:ext cx="87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The schedule for direct underground measurements at LUNA-400 and 3.5 MV machine is already well defined for the next 2-3 years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Many proposals are on the table for the mid (and long) term plan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2400" dirty="0" smtClean="0"/>
              <a:t>Development of new detectors and targets are still needed for the mid term plan</a:t>
            </a:r>
            <a:endParaRPr lang="en-US" sz="2400" dirty="0"/>
          </a:p>
        </p:txBody>
      </p:sp>
      <p:pic>
        <p:nvPicPr>
          <p:cNvPr id="228" name="Picture 3" descr="Gooey%20Paste%20Thanks%20Y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5" y="3914314"/>
            <a:ext cx="2038349" cy="268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14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61"/>
    </mc:Choice>
    <mc:Fallback>
      <p:transition spd="slow" advTm="39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5647059" cy="801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cap="all" spc="-1" dirty="0">
                <a:solidFill>
                  <a:srgbClr val="8A0F00"/>
                </a:solidFill>
                <a:ea typeface="Noto Sans CJK SC Regular"/>
              </a:rPr>
              <a:t>the HEAT EXPERIMENT @ </a:t>
            </a:r>
            <a:r>
              <a:rPr lang="en-US" sz="2400" cap="all" spc="-1">
                <a:solidFill>
                  <a:srgbClr val="8A0F00"/>
                </a:solidFill>
                <a:ea typeface="Noto Sans CJK SC Regular"/>
              </a:rPr>
              <a:t>LNL </a:t>
            </a:r>
            <a:endParaRPr lang="en-US" sz="2400" cap="all" spc="-1" smtClean="0">
              <a:solidFill>
                <a:srgbClr val="8A0F00"/>
              </a:solidFill>
              <a:ea typeface="Noto Sans CJK SC Regular"/>
            </a:endParaRPr>
          </a:p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pc="-1" dirty="0" smtClean="0">
                <a:solidFill>
                  <a:srgbClr val="8A0F00"/>
                </a:solidFill>
                <a:ea typeface="Noto Sans CJK SC Regular"/>
              </a:rPr>
              <a:t>(</a:t>
            </a:r>
            <a:r>
              <a:rPr lang="en-US" sz="2400" b="1" spc="-1" dirty="0">
                <a:solidFill>
                  <a:srgbClr val="8A0F00"/>
                </a:solidFill>
                <a:ea typeface="Noto Sans CJK SC Regular"/>
              </a:rPr>
              <a:t>H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ydrogen 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d</a:t>
            </a:r>
            <a:r>
              <a:rPr lang="en-US" sz="2400" b="1" spc="-1" dirty="0" err="1">
                <a:solidFill>
                  <a:srgbClr val="8A0F00"/>
                </a:solidFill>
                <a:ea typeface="Noto Sans CJK SC Regular"/>
              </a:rPr>
              <a:t>E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sorption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 from 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c</a:t>
            </a:r>
            <a:r>
              <a:rPr lang="en-US" sz="2400" b="1" spc="-1" dirty="0" err="1">
                <a:solidFill>
                  <a:srgbClr val="8A0F00"/>
                </a:solidFill>
                <a:ea typeface="Noto Sans CJK SC Regular"/>
              </a:rPr>
              <a:t>A</a:t>
            </a:r>
            <a:r>
              <a:rPr lang="en-US" sz="2400" spc="-1" dirty="0" err="1">
                <a:solidFill>
                  <a:srgbClr val="8A0F00"/>
                </a:solidFill>
                <a:ea typeface="Noto Sans CJK SC Regular"/>
              </a:rPr>
              <a:t>rbon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 </a:t>
            </a:r>
            <a:r>
              <a:rPr lang="en-US" sz="2400" b="1" spc="-1" dirty="0">
                <a:solidFill>
                  <a:srgbClr val="8A0F00"/>
                </a:solidFill>
                <a:ea typeface="Noto Sans CJK SC Regular"/>
              </a:rPr>
              <a:t>T</a:t>
            </a:r>
            <a:r>
              <a:rPr lang="en-US" sz="2400" spc="-1" dirty="0">
                <a:solidFill>
                  <a:srgbClr val="8A0F00"/>
                </a:solidFill>
                <a:ea typeface="Noto Sans CJK SC Regular"/>
              </a:rPr>
              <a:t>argets)</a:t>
            </a:r>
            <a:endParaRPr lang="en-US" sz="2400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407" y="1558653"/>
            <a:ext cx="9604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200" dirty="0"/>
              <a:t>Reduce hydrogen contamination through controlled heating up to </a:t>
            </a:r>
            <a:r>
              <a:rPr lang="en-GB" sz="2200" dirty="0" smtClean="0"/>
              <a:t>1200°C</a:t>
            </a:r>
            <a:endParaRPr lang="en-GB" sz="2200" dirty="0"/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200" dirty="0"/>
              <a:t>H contamination level before/after desorption through Ion Beam </a:t>
            </a:r>
            <a:r>
              <a:rPr lang="en-GB" sz="2200" dirty="0" smtClean="0"/>
              <a:t>Analysis</a:t>
            </a:r>
            <a:endParaRPr lang="en-GB" sz="2200" dirty="0"/>
          </a:p>
        </p:txBody>
      </p:sp>
      <p:pic>
        <p:nvPicPr>
          <p:cNvPr id="16" name="Segnaposto contenuto 4" descr="Immagine che contiene interni, lavorando, attrezzatura, motore&#10;&#10;Descrizione generata automaticamente">
            <a:extLst>
              <a:ext uri="{FF2B5EF4-FFF2-40B4-BE49-F238E27FC236}">
                <a16:creationId xmlns:a16="http://schemas.microsoft.com/office/drawing/2014/main" id="{2FB8C6C3-A4FB-43DC-B700-91D6040CD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05" y="2641336"/>
            <a:ext cx="5130177" cy="3847633"/>
          </a:xfrm>
          <a:prstGeom prst="rect">
            <a:avLst/>
          </a:prstGeom>
        </p:spPr>
      </p:pic>
      <p:sp>
        <p:nvSpPr>
          <p:cNvPr id="17" name="CasellaDiTesto 13">
            <a:extLst>
              <a:ext uri="{FF2B5EF4-FFF2-40B4-BE49-F238E27FC236}">
                <a16:creationId xmlns:a16="http://schemas.microsoft.com/office/drawing/2014/main" id="{90429BEA-A343-404D-8E56-EDABDD4A7A86}"/>
              </a:ext>
            </a:extLst>
          </p:cNvPr>
          <p:cNvSpPr txBox="1"/>
          <p:nvPr/>
        </p:nvSpPr>
        <p:spPr>
          <a:xfrm>
            <a:off x="5341836" y="3506689"/>
            <a:ext cx="201413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Vacuum pump with H getter</a:t>
            </a:r>
            <a:endParaRPr lang="en-GB" sz="1600" b="1" dirty="0"/>
          </a:p>
        </p:txBody>
      </p:sp>
      <p:sp>
        <p:nvSpPr>
          <p:cNvPr id="19" name="CasellaDiTesto 17">
            <a:extLst>
              <a:ext uri="{FF2B5EF4-FFF2-40B4-BE49-F238E27FC236}">
                <a16:creationId xmlns:a16="http://schemas.microsoft.com/office/drawing/2014/main" id="{D00517AF-132A-4865-8DD1-F2B65207E634}"/>
              </a:ext>
            </a:extLst>
          </p:cNvPr>
          <p:cNvSpPr txBox="1"/>
          <p:nvPr/>
        </p:nvSpPr>
        <p:spPr>
          <a:xfrm>
            <a:off x="2198761" y="5716597"/>
            <a:ext cx="1655234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it-IT" dirty="0"/>
              <a:t>Thermal camera</a:t>
            </a:r>
            <a:endParaRPr lang="en-GB" dirty="0"/>
          </a:p>
        </p:txBody>
      </p:sp>
      <p:cxnSp>
        <p:nvCxnSpPr>
          <p:cNvPr id="20" name="Connettore 2 15">
            <a:extLst>
              <a:ext uri="{FF2B5EF4-FFF2-40B4-BE49-F238E27FC236}">
                <a16:creationId xmlns:a16="http://schemas.microsoft.com/office/drawing/2014/main" id="{38680F12-2DED-4942-BD25-C2CABF4440BB}"/>
              </a:ext>
            </a:extLst>
          </p:cNvPr>
          <p:cNvCxnSpPr>
            <a:cxnSpLocks/>
          </p:cNvCxnSpPr>
          <p:nvPr/>
        </p:nvCxnSpPr>
        <p:spPr>
          <a:xfrm flipV="1">
            <a:off x="3450857" y="4864521"/>
            <a:ext cx="264224" cy="6980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Connettore 2 7">
            <a:extLst>
              <a:ext uri="{FF2B5EF4-FFF2-40B4-BE49-F238E27FC236}">
                <a16:creationId xmlns:a16="http://schemas.microsoft.com/office/drawing/2014/main" id="{DCC8C0EF-DE8B-42DF-86A6-32A0DF6A4DE1}"/>
              </a:ext>
            </a:extLst>
          </p:cNvPr>
          <p:cNvCxnSpPr>
            <a:cxnSpLocks/>
          </p:cNvCxnSpPr>
          <p:nvPr/>
        </p:nvCxnSpPr>
        <p:spPr>
          <a:xfrm flipH="1">
            <a:off x="5029512" y="4084905"/>
            <a:ext cx="323458" cy="35731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3">
            <a:extLst>
              <a:ext uri="{FF2B5EF4-FFF2-40B4-BE49-F238E27FC236}">
                <a16:creationId xmlns:a16="http://schemas.microsoft.com/office/drawing/2014/main" id="{C75845A3-6E7C-4A59-A8B7-3F9E74230007}"/>
              </a:ext>
            </a:extLst>
          </p:cNvPr>
          <p:cNvSpPr txBox="1"/>
          <p:nvPr/>
        </p:nvSpPr>
        <p:spPr>
          <a:xfrm>
            <a:off x="1816346" y="2853996"/>
            <a:ext cx="1581515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it-IT" dirty="0" err="1"/>
              <a:t>Heating</a:t>
            </a:r>
            <a:r>
              <a:rPr lang="it-IT" dirty="0"/>
              <a:t> system</a:t>
            </a:r>
            <a:endParaRPr lang="en-GB" dirty="0"/>
          </a:p>
        </p:txBody>
      </p:sp>
      <p:cxnSp>
        <p:nvCxnSpPr>
          <p:cNvPr id="23" name="Connettore 2 24">
            <a:extLst>
              <a:ext uri="{FF2B5EF4-FFF2-40B4-BE49-F238E27FC236}">
                <a16:creationId xmlns:a16="http://schemas.microsoft.com/office/drawing/2014/main" id="{86207110-4B16-4374-A781-E407A2821789}"/>
              </a:ext>
            </a:extLst>
          </p:cNvPr>
          <p:cNvCxnSpPr>
            <a:cxnSpLocks/>
          </p:cNvCxnSpPr>
          <p:nvPr/>
        </p:nvCxnSpPr>
        <p:spPr>
          <a:xfrm>
            <a:off x="2736989" y="3177618"/>
            <a:ext cx="611816" cy="5051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CasellaDiTesto 27">
            <a:extLst>
              <a:ext uri="{FF2B5EF4-FFF2-40B4-BE49-F238E27FC236}">
                <a16:creationId xmlns:a16="http://schemas.microsoft.com/office/drawing/2014/main" id="{791547DB-F12F-4968-8BA9-2561C4F022A7}"/>
              </a:ext>
            </a:extLst>
          </p:cNvPr>
          <p:cNvSpPr txBox="1"/>
          <p:nvPr/>
        </p:nvSpPr>
        <p:spPr>
          <a:xfrm>
            <a:off x="4111886" y="3332487"/>
            <a:ext cx="1201205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it-IT" dirty="0"/>
              <a:t>Si detectors</a:t>
            </a:r>
          </a:p>
        </p:txBody>
      </p:sp>
      <p:cxnSp>
        <p:nvCxnSpPr>
          <p:cNvPr id="25" name="Connettore 2 28">
            <a:extLst>
              <a:ext uri="{FF2B5EF4-FFF2-40B4-BE49-F238E27FC236}">
                <a16:creationId xmlns:a16="http://schemas.microsoft.com/office/drawing/2014/main" id="{C910B7F6-781F-46C9-A2DE-44C74C0DE8DB}"/>
              </a:ext>
            </a:extLst>
          </p:cNvPr>
          <p:cNvCxnSpPr>
            <a:cxnSpLocks/>
          </p:cNvCxnSpPr>
          <p:nvPr/>
        </p:nvCxnSpPr>
        <p:spPr>
          <a:xfrm flipH="1">
            <a:off x="4153599" y="3671041"/>
            <a:ext cx="375942" cy="79408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CasellaDiTesto 33">
            <a:extLst>
              <a:ext uri="{FF2B5EF4-FFF2-40B4-BE49-F238E27FC236}">
                <a16:creationId xmlns:a16="http://schemas.microsoft.com/office/drawing/2014/main" id="{6FED53C2-EA35-437D-9898-D589A66D1D9D}"/>
              </a:ext>
            </a:extLst>
          </p:cNvPr>
          <p:cNvSpPr txBox="1"/>
          <p:nvPr/>
        </p:nvSpPr>
        <p:spPr>
          <a:xfrm>
            <a:off x="673394" y="3459966"/>
            <a:ext cx="2127415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it-IT" dirty="0"/>
              <a:t>Water-</a:t>
            </a:r>
            <a:r>
              <a:rPr lang="it-IT" dirty="0" err="1"/>
              <a:t>cooled</a:t>
            </a:r>
            <a:r>
              <a:rPr lang="it-IT" dirty="0"/>
              <a:t> </a:t>
            </a:r>
            <a:r>
              <a:rPr lang="it-IT" dirty="0" err="1"/>
              <a:t>chamber</a:t>
            </a:r>
            <a:r>
              <a:rPr lang="it-IT" dirty="0"/>
              <a:t> with </a:t>
            </a:r>
            <a:r>
              <a:rPr lang="it-IT" dirty="0" err="1"/>
              <a:t>automated</a:t>
            </a:r>
            <a:r>
              <a:rPr lang="it-IT" dirty="0"/>
              <a:t> vacuum control system</a:t>
            </a:r>
            <a:endParaRPr lang="en-GB" dirty="0"/>
          </a:p>
        </p:txBody>
      </p:sp>
      <p:cxnSp>
        <p:nvCxnSpPr>
          <p:cNvPr id="27" name="Connettore 2 34">
            <a:extLst>
              <a:ext uri="{FF2B5EF4-FFF2-40B4-BE49-F238E27FC236}">
                <a16:creationId xmlns:a16="http://schemas.microsoft.com/office/drawing/2014/main" id="{8BF295C2-D983-40C9-AED6-DE25E4C2D83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00809" y="3875465"/>
            <a:ext cx="691761" cy="60816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Connettore 2 28">
            <a:extLst>
              <a:ext uri="{FF2B5EF4-FFF2-40B4-BE49-F238E27FC236}">
                <a16:creationId xmlns:a16="http://schemas.microsoft.com/office/drawing/2014/main" id="{F3F6987F-48AB-4383-BBC0-9A020A5AC71B}"/>
              </a:ext>
            </a:extLst>
          </p:cNvPr>
          <p:cNvCxnSpPr>
            <a:cxnSpLocks/>
          </p:cNvCxnSpPr>
          <p:nvPr/>
        </p:nvCxnSpPr>
        <p:spPr>
          <a:xfrm flipH="1">
            <a:off x="4023714" y="3684437"/>
            <a:ext cx="505827" cy="6679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Connettore 2 15">
            <a:extLst>
              <a:ext uri="{FF2B5EF4-FFF2-40B4-BE49-F238E27FC236}">
                <a16:creationId xmlns:a16="http://schemas.microsoft.com/office/drawing/2014/main" id="{C64CAF6A-CC9F-4AB9-9858-94D08A416281}"/>
              </a:ext>
            </a:extLst>
          </p:cNvPr>
          <p:cNvCxnSpPr>
            <a:cxnSpLocks/>
          </p:cNvCxnSpPr>
          <p:nvPr/>
        </p:nvCxnSpPr>
        <p:spPr>
          <a:xfrm flipH="1" flipV="1">
            <a:off x="4678465" y="4731493"/>
            <a:ext cx="988114" cy="12889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CasellaDiTesto 27">
            <a:extLst>
              <a:ext uri="{FF2B5EF4-FFF2-40B4-BE49-F238E27FC236}">
                <a16:creationId xmlns:a16="http://schemas.microsoft.com/office/drawing/2014/main" id="{ED3B31D3-4954-4144-949C-9F93A1380BB6}"/>
              </a:ext>
            </a:extLst>
          </p:cNvPr>
          <p:cNvSpPr txBox="1"/>
          <p:nvPr/>
        </p:nvSpPr>
        <p:spPr>
          <a:xfrm>
            <a:off x="5228523" y="4491055"/>
            <a:ext cx="87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beam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DCDF57-C995-419C-B431-0B4226E4BB7B}"/>
              </a:ext>
            </a:extLst>
          </p:cNvPr>
          <p:cNvSpPr txBox="1"/>
          <p:nvPr/>
        </p:nvSpPr>
        <p:spPr>
          <a:xfrm>
            <a:off x="2021372" y="2622563"/>
            <a:ext cx="472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3</a:t>
            </a:r>
            <a:r>
              <a:rPr lang="en-US" b="1" dirty="0"/>
              <a:t>He beam, E = 1 MeV on natural graphite target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683CC6-EDB4-40C0-9F0A-B32E7116F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103" y="3154808"/>
            <a:ext cx="5901864" cy="3233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3829" y="4851950"/>
            <a:ext cx="244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spc="-1" dirty="0">
                <a:solidFill>
                  <a:srgbClr val="8A0F00"/>
                </a:solidFill>
                <a:ea typeface="Noto Sans CJK SC Regular"/>
              </a:rPr>
              <a:t>PRELIMINARY RESULTS</a:t>
            </a:r>
            <a:endParaRPr lang="en-US" spc="-1" dirty="0">
              <a:latin typeface="Arial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2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3"/>
    </mc:Choice>
    <mc:Fallback>
      <p:transition spd="slow" advTm="3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4" grpId="0" animBg="1"/>
      <p:bldP spid="26" grpId="0" animBg="1"/>
      <p:bldP spid="30" grpId="0"/>
      <p:bldP spid="3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Underground measurements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2" y="3263917"/>
            <a:ext cx="2483158" cy="34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7"/>
    </mc:Choice>
    <mc:Fallback>
      <p:transition spd="slow" advTm="143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192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COUNT RATES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770" y="2960824"/>
            <a:ext cx="570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A0F00"/>
              </a:buClr>
            </a:pPr>
            <a:r>
              <a:rPr lang="en-US" sz="1600" b="1" spc="-1" baseline="30000" dirty="0">
                <a:solidFill>
                  <a:srgbClr val="000000"/>
                </a:solidFill>
              </a:rPr>
              <a:t>19</a:t>
            </a:r>
            <a:r>
              <a:rPr lang="en-US" sz="1600" b="1" spc="-1" dirty="0">
                <a:solidFill>
                  <a:srgbClr val="000000"/>
                </a:solidFill>
              </a:rPr>
              <a:t>F(</a:t>
            </a:r>
            <a:r>
              <a:rPr lang="en-US" sz="1600" b="1" spc="-1" dirty="0" err="1">
                <a:solidFill>
                  <a:srgbClr val="000000"/>
                </a:solidFill>
              </a:rPr>
              <a:t>p,</a:t>
            </a:r>
            <a:r>
              <a:rPr lang="en-US" sz="1600" b="1" spc="-1" dirty="0" err="1">
                <a:solidFill>
                  <a:srgbClr val="000000"/>
                </a:solidFill>
                <a:latin typeface="Symbol"/>
              </a:rPr>
              <a:t>ag</a:t>
            </a:r>
            <a:r>
              <a:rPr lang="en-US" sz="1600" b="1" spc="-1" dirty="0">
                <a:solidFill>
                  <a:srgbClr val="000000"/>
                </a:solidFill>
              </a:rPr>
              <a:t>)</a:t>
            </a:r>
            <a:r>
              <a:rPr lang="en-US" sz="1600" b="1" spc="-1" baseline="30000" dirty="0">
                <a:solidFill>
                  <a:srgbClr val="000000"/>
                </a:solidFill>
              </a:rPr>
              <a:t>16</a:t>
            </a:r>
            <a:r>
              <a:rPr lang="en-US" sz="1600" b="1" spc="-1" dirty="0">
                <a:solidFill>
                  <a:srgbClr val="000000"/>
                </a:solidFill>
              </a:rPr>
              <a:t>O channel</a:t>
            </a:r>
            <a:r>
              <a:rPr lang="en-US" sz="1600" spc="-1" dirty="0" smtClean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 smtClean="0">
                <a:solidFill>
                  <a:srgbClr val="000000"/>
                </a:solidFill>
              </a:rPr>
              <a:t>Assuming </a:t>
            </a:r>
            <a:r>
              <a:rPr lang="en-US" sz="1600" spc="-1" dirty="0">
                <a:solidFill>
                  <a:srgbClr val="000000"/>
                </a:solidFill>
              </a:rPr>
              <a:t>CaF</a:t>
            </a:r>
            <a:r>
              <a:rPr lang="en-US" sz="1600" spc="-1" baseline="-25000" dirty="0">
                <a:solidFill>
                  <a:srgbClr val="000000"/>
                </a:solidFill>
              </a:rPr>
              <a:t>2</a:t>
            </a:r>
            <a:r>
              <a:rPr lang="en-US" sz="1600" spc="-1" dirty="0">
                <a:solidFill>
                  <a:srgbClr val="000000"/>
                </a:solidFill>
              </a:rPr>
              <a:t> evaporated target, 30</a:t>
            </a:r>
            <a:r>
              <a:rPr lang="en-US" sz="1600" spc="-1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spc="-1" dirty="0">
                <a:solidFill>
                  <a:srgbClr val="000000"/>
                </a:solidFill>
              </a:rPr>
              <a:t>g/cm</a:t>
            </a:r>
            <a:r>
              <a:rPr lang="en-US" sz="1600" spc="-1" baseline="30000" dirty="0">
                <a:solidFill>
                  <a:srgbClr val="000000"/>
                </a:solidFill>
              </a:rPr>
              <a:t>2</a:t>
            </a:r>
            <a:r>
              <a:rPr lang="en-US" sz="1600" spc="-1" dirty="0">
                <a:solidFill>
                  <a:srgbClr val="000000"/>
                </a:solidFill>
              </a:rPr>
              <a:t> thick [</a:t>
            </a:r>
            <a:r>
              <a:rPr lang="en-US" sz="1600" spc="-1" dirty="0" err="1">
                <a:solidFill>
                  <a:srgbClr val="000000"/>
                </a:solidFill>
              </a:rPr>
              <a:t>I.Lombardo</a:t>
            </a:r>
            <a:r>
              <a:rPr lang="en-US" sz="1600" spc="-1" dirty="0">
                <a:solidFill>
                  <a:srgbClr val="000000"/>
                </a:solidFill>
              </a:rPr>
              <a:t> et al. 2015]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100 </a:t>
            </a:r>
            <a:r>
              <a:rPr lang="en-US" sz="1600" spc="-1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spc="-1" dirty="0">
                <a:solidFill>
                  <a:srgbClr val="000000"/>
                </a:solidFill>
              </a:rPr>
              <a:t>A current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Assuming the S-factor reported in Zhang et al. PRL 127 (2021)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US" sz="1600" spc="-1" dirty="0">
                <a:solidFill>
                  <a:srgbClr val="000000"/>
                </a:solidFill>
              </a:rPr>
              <a:t>Range Ep ~ 150-90 </a:t>
            </a:r>
            <a:r>
              <a:rPr lang="en-US" sz="1600" spc="-1" dirty="0" err="1">
                <a:solidFill>
                  <a:srgbClr val="000000"/>
                </a:solidFill>
              </a:rPr>
              <a:t>keV</a:t>
            </a:r>
            <a:endParaRPr lang="en-US" sz="1600" spc="-1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9" name="TextBox 4"/>
          <p:cNvSpPr/>
          <p:nvPr/>
        </p:nvSpPr>
        <p:spPr>
          <a:xfrm>
            <a:off x="8916750" y="5795550"/>
            <a:ext cx="226800" cy="2308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00" spc="-1">
                <a:solidFill>
                  <a:srgbClr val="000000"/>
                </a:solidFill>
                <a:latin typeface="Calibri"/>
              </a:rPr>
              <a:t>6</a:t>
            </a:r>
            <a:endParaRPr lang="en-US" sz="900" spc="-1">
              <a:latin typeface="Arial"/>
            </a:endParaRPr>
          </a:p>
        </p:txBody>
      </p:sp>
      <p:sp>
        <p:nvSpPr>
          <p:cNvPr id="15" name="TextBox 6"/>
          <p:cNvSpPr/>
          <p:nvPr/>
        </p:nvSpPr>
        <p:spPr>
          <a:xfrm>
            <a:off x="242460" y="1384680"/>
            <a:ext cx="232929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19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F(p,</a:t>
            </a:r>
            <a:r>
              <a:rPr lang="en-US" sz="1350" b="1" spc="-1" dirty="0">
                <a:solidFill>
                  <a:srgbClr val="000000"/>
                </a:solidFill>
                <a:latin typeface="Symbol"/>
              </a:rPr>
              <a:t>a</a:t>
            </a:r>
            <a:r>
              <a:rPr lang="en-US" sz="1350" b="1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16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O channel:</a:t>
            </a:r>
            <a:endParaRPr lang="en-US" sz="1350" spc="-1" dirty="0">
              <a:latin typeface="Arial"/>
            </a:endParaRPr>
          </a:p>
        </p:txBody>
      </p:sp>
      <p:graphicFrame>
        <p:nvGraphicFramePr>
          <p:cNvPr id="16" name="Table 3"/>
          <p:cNvGraphicFramePr/>
          <p:nvPr>
            <p:extLst/>
          </p:nvPr>
        </p:nvGraphicFramePr>
        <p:xfrm>
          <a:off x="297540" y="1666320"/>
          <a:ext cx="5111370" cy="762000"/>
        </p:xfrm>
        <a:graphic>
          <a:graphicData uri="http://schemas.openxmlformats.org/drawingml/2006/table">
            <a:tbl>
              <a:tblPr/>
              <a:tblGrid>
                <a:gridCol w="82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Er [keV]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Target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wg 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[eV] </a:t>
                      </a:r>
                      <a:r>
                        <a:rPr lang="en-US" sz="14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Current[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A]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Reaction/s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CaF</a:t>
                      </a:r>
                      <a:r>
                        <a:rPr lang="en-US" sz="14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1.25 x 10</a:t>
                      </a:r>
                      <a:r>
                        <a:rPr lang="en-US" sz="1400" b="0" strike="noStrike" spc="-1" baseline="30000">
                          <a:solidFill>
                            <a:srgbClr val="000000"/>
                          </a:solidFill>
                          <a:latin typeface="Calibri"/>
                        </a:rPr>
                        <a:t>-06 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100 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3"/>
          <p:cNvSpPr/>
          <p:nvPr/>
        </p:nvSpPr>
        <p:spPr>
          <a:xfrm>
            <a:off x="274320" y="2420880"/>
            <a:ext cx="487107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* = from I.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Indelicato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 et al.,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ApJ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 845 (2017)</a:t>
            </a:r>
            <a:endParaRPr lang="en-US" sz="1350" spc="-1" dirty="0">
              <a:latin typeface="Arial"/>
            </a:endParaRPr>
          </a:p>
        </p:txBody>
      </p:sp>
      <p:sp>
        <p:nvSpPr>
          <p:cNvPr id="20" name="TextBox 12"/>
          <p:cNvSpPr/>
          <p:nvPr/>
        </p:nvSpPr>
        <p:spPr>
          <a:xfrm>
            <a:off x="222506" y="4983934"/>
            <a:ext cx="834975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19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F(</a:t>
            </a:r>
            <a:r>
              <a:rPr lang="en-US" sz="1350" b="1" spc="-1" dirty="0" err="1">
                <a:solidFill>
                  <a:srgbClr val="000000"/>
                </a:solidFill>
                <a:latin typeface="Calibri"/>
              </a:rPr>
              <a:t>p,</a:t>
            </a:r>
            <a:r>
              <a:rPr lang="en-US" sz="1350" b="1" spc="-1" dirty="0" err="1">
                <a:solidFill>
                  <a:srgbClr val="000000"/>
                </a:solidFill>
                <a:latin typeface="Symbol"/>
              </a:rPr>
              <a:t>g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1350" b="1" spc="-1" baseline="30000" dirty="0">
                <a:solidFill>
                  <a:srgbClr val="000000"/>
                </a:solidFill>
                <a:latin typeface="Calibri"/>
              </a:rPr>
              <a:t>20</a:t>
            </a:r>
            <a:r>
              <a:rPr lang="en-US" sz="1350" b="1" spc="-1" dirty="0">
                <a:solidFill>
                  <a:srgbClr val="000000"/>
                </a:solidFill>
                <a:latin typeface="Calibri"/>
              </a:rPr>
              <a:t>Ne channel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:</a:t>
            </a:r>
            <a:endParaRPr lang="en-US" sz="1350" spc="-1" dirty="0">
              <a:latin typeface="Arial"/>
            </a:endParaRPr>
          </a:p>
        </p:txBody>
      </p:sp>
      <p:pic>
        <p:nvPicPr>
          <p:cNvPr id="21" name="Picture 8" descr="Chart&#10;&#10;Description automatically generated"/>
          <p:cNvPicPr/>
          <p:nvPr/>
        </p:nvPicPr>
        <p:blipFill>
          <a:blip r:embed="rId3"/>
          <a:stretch/>
        </p:blipFill>
        <p:spPr>
          <a:xfrm>
            <a:off x="5886000" y="2628500"/>
            <a:ext cx="3257550" cy="2469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2" name="Table 3"/>
          <p:cNvGraphicFramePr/>
          <p:nvPr>
            <p:extLst/>
          </p:nvPr>
        </p:nvGraphicFramePr>
        <p:xfrm>
          <a:off x="297540" y="5247655"/>
          <a:ext cx="5408640" cy="563880"/>
        </p:xfrm>
        <a:graphic>
          <a:graphicData uri="http://schemas.openxmlformats.org/drawingml/2006/table">
            <a:tbl>
              <a:tblPr/>
              <a:tblGrid>
                <a:gridCol w="95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Er [keV]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Target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wg 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[eV] </a:t>
                      </a:r>
                      <a:r>
                        <a:rPr lang="en-US" sz="14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Current [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A]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Reaction/s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215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CaF</a:t>
                      </a:r>
                      <a:r>
                        <a:rPr lang="en-US" sz="1400" b="0" strike="noStrike" spc="-1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&lt;8.3 x 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r>
                        <a:rPr lang="en-US" sz="1400" b="0" strike="noStrike" spc="-1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-6</a:t>
                      </a:r>
                      <a:r>
                        <a:rPr lang="en-US" sz="14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100 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9"/>
          <p:cNvSpPr/>
          <p:nvPr/>
        </p:nvSpPr>
        <p:spPr>
          <a:xfrm>
            <a:off x="478722" y="5850154"/>
            <a:ext cx="4871070" cy="300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* = from R.J. 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deBoer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, PRC 103 (2021)</a:t>
            </a:r>
            <a:endParaRPr lang="en-US" sz="1350" spc="-1" dirty="0">
              <a:latin typeface="Arial"/>
            </a:endParaRPr>
          </a:p>
        </p:txBody>
      </p:sp>
      <p:sp>
        <p:nvSpPr>
          <p:cNvPr id="24" name="Right Bracket 10"/>
          <p:cNvSpPr/>
          <p:nvPr/>
        </p:nvSpPr>
        <p:spPr>
          <a:xfrm>
            <a:off x="5946885" y="5186381"/>
            <a:ext cx="35910" cy="968220"/>
          </a:xfrm>
          <a:prstGeom prst="rightBracket">
            <a:avLst>
              <a:gd name="adj" fmla="val 8333"/>
            </a:avLst>
          </a:prstGeom>
          <a:noFill/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TextBox 11"/>
          <p:cNvSpPr/>
          <p:nvPr/>
        </p:nvSpPr>
        <p:spPr>
          <a:xfrm>
            <a:off x="6223500" y="5450242"/>
            <a:ext cx="2743200" cy="5078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50" spc="-1" dirty="0">
                <a:solidFill>
                  <a:srgbClr val="000000"/>
                </a:solidFill>
                <a:latin typeface="Calibri"/>
              </a:rPr>
              <a:t>Measurement hampered by the background from the (</a:t>
            </a:r>
            <a:r>
              <a:rPr lang="en-US" sz="1350" spc="-1" dirty="0" err="1">
                <a:solidFill>
                  <a:srgbClr val="000000"/>
                </a:solidFill>
                <a:latin typeface="Calibri"/>
              </a:rPr>
              <a:t>p,</a:t>
            </a:r>
            <a:r>
              <a:rPr lang="en-US" sz="1350" spc="-1" dirty="0" err="1">
                <a:solidFill>
                  <a:srgbClr val="000000"/>
                </a:solidFill>
                <a:latin typeface="Symbol"/>
              </a:rPr>
              <a:t>ag</a:t>
            </a:r>
            <a:r>
              <a:rPr lang="en-US" sz="1350" spc="-1" dirty="0">
                <a:solidFill>
                  <a:srgbClr val="000000"/>
                </a:solidFill>
                <a:latin typeface="Calibri"/>
              </a:rPr>
              <a:t>) channel</a:t>
            </a:r>
            <a:endParaRPr lang="en-US" sz="135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60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3"/>
    </mc:Choice>
    <mc:Fallback>
      <p:transition spd="slow" advTm="1316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555358"/>
              </p:ext>
            </p:extLst>
          </p:nvPr>
        </p:nvGraphicFramePr>
        <p:xfrm>
          <a:off x="1524000" y="1397000"/>
          <a:ext cx="4048125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15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23</a:t>
                      </a:r>
                      <a:r>
                        <a:rPr lang="en-US" dirty="0" smtClean="0"/>
                        <a:t>Na(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20</a:t>
                      </a:r>
                      <a:r>
                        <a:rPr lang="en-US" dirty="0" smtClean="0"/>
                        <a:t>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27</a:t>
                      </a:r>
                      <a:r>
                        <a:rPr lang="en-US" dirty="0" smtClean="0"/>
                        <a:t>Al(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24</a:t>
                      </a:r>
                      <a:r>
                        <a:rPr lang="en-US" dirty="0" smtClean="0"/>
                        <a:t>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22</a:t>
                      </a:r>
                      <a:r>
                        <a:rPr lang="en-US" dirty="0" smtClean="0"/>
                        <a:t>Ne(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dirty="0" smtClean="0"/>
                        <a:t>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13</a:t>
                      </a:r>
                      <a:r>
                        <a:rPr lang="en-US" dirty="0" smtClean="0"/>
                        <a:t>C(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/>
                        <a:t>-channel)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345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9625" y="8477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5" y="6166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B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118"/>
              </p:ext>
            </p:extLst>
          </p:nvPr>
        </p:nvGraphicFramePr>
        <p:xfrm>
          <a:off x="1304925" y="1450975"/>
          <a:ext cx="5629275" cy="3521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94418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47814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 16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30000" dirty="0" smtClean="0"/>
                        <a:t>19</a:t>
                      </a:r>
                      <a:r>
                        <a:rPr lang="en-US" dirty="0" smtClean="0"/>
                        <a:t>F(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20</a:t>
                      </a:r>
                      <a:r>
                        <a:rPr lang="en-US" dirty="0" smtClean="0"/>
                        <a:t>Ne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15</a:t>
                      </a:r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22</a:t>
                      </a:r>
                      <a:r>
                        <a:rPr lang="en-US" dirty="0" smtClean="0"/>
                        <a:t>Ne(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26</a:t>
                      </a:r>
                      <a:r>
                        <a:rPr lang="en-US" dirty="0" smtClean="0"/>
                        <a:t>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err="1" smtClean="0"/>
                        <a:t>p,</a:t>
                      </a:r>
                      <a:r>
                        <a:rPr lang="en-US" baseline="0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4896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14,15</a:t>
                      </a:r>
                      <a:r>
                        <a:rPr lang="en-US" dirty="0" smtClean="0"/>
                        <a:t>N(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18,19</a:t>
                      </a:r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18</a:t>
                      </a:r>
                      <a:r>
                        <a:rPr lang="en-US" dirty="0" smtClean="0"/>
                        <a:t>O(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22</a:t>
                      </a:r>
                      <a:r>
                        <a:rPr lang="en-US" baseline="0" dirty="0" smtClean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4743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30</a:t>
                      </a:r>
                      <a:r>
                        <a:rPr lang="en-US" dirty="0" smtClean="0"/>
                        <a:t>Si(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31</a:t>
                      </a:r>
                      <a:r>
                        <a:rPr lang="en-US" dirty="0" smtClean="0"/>
                        <a:t>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114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025" y="61662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C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97729"/>
              </p:ext>
            </p:extLst>
          </p:nvPr>
        </p:nvGraphicFramePr>
        <p:xfrm>
          <a:off x="1304925" y="1450975"/>
          <a:ext cx="5629275" cy="3521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6175">
                  <a:extLst>
                    <a:ext uri="{9D8B030D-6E8A-4147-A177-3AD203B41FA5}">
                      <a16:colId xmlns:a16="http://schemas.microsoft.com/office/drawing/2014/main" val="277229342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3903542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191034510"/>
                    </a:ext>
                  </a:extLst>
                </a:gridCol>
              </a:tblGrid>
              <a:tr h="394418">
                <a:tc>
                  <a:txBody>
                    <a:bodyPr/>
                    <a:lstStyle/>
                    <a:p>
                      <a:r>
                        <a:rPr lang="en-US" dirty="0" smtClean="0"/>
                        <a:t>Reaction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Luna-400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MV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830008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C+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baseline="0" dirty="0" smtClean="0"/>
                        <a:t>C (</a:t>
                      </a:r>
                      <a:r>
                        <a:rPr lang="en-US" baseline="0" dirty="0" err="1" smtClean="0"/>
                        <a:t>p,</a:t>
                      </a:r>
                      <a:r>
                        <a:rPr lang="en-US" baseline="0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baseline="0" dirty="0" smtClean="0"/>
                        <a:t>-channel)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062280"/>
                  </a:ext>
                </a:extLst>
              </a:tr>
              <a:tr h="347814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10,11</a:t>
                      </a:r>
                      <a:r>
                        <a:rPr lang="en-US" dirty="0" smtClean="0"/>
                        <a:t>B+</a:t>
                      </a:r>
                      <a:r>
                        <a:rPr lang="en-US" dirty="0" smtClean="0">
                          <a:latin typeface="Symbol" panose="05050102010706020507" pitchFamily="18" charset="2"/>
                        </a:rPr>
                        <a:t>a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866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6,7</a:t>
                      </a:r>
                      <a:r>
                        <a:rPr lang="en-US" dirty="0" smtClean="0"/>
                        <a:t>Li(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65511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H(</a:t>
                      </a:r>
                      <a:r>
                        <a:rPr lang="en-US" dirty="0" err="1" smtClean="0"/>
                        <a:t>p,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0147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H(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03940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He(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7</a:t>
                      </a:r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4743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17</a:t>
                      </a:r>
                      <a:r>
                        <a:rPr lang="en-US" dirty="0" smtClean="0"/>
                        <a:t>O(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21</a:t>
                      </a:r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114055"/>
                  </a:ext>
                </a:extLst>
              </a:tr>
              <a:tr h="394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C(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dirty="0" err="1" smtClean="0"/>
                        <a:t>,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16</a:t>
                      </a:r>
                      <a:r>
                        <a:rPr lang="en-US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229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2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07" y="3971965"/>
            <a:ext cx="4017325" cy="2724343"/>
          </a:xfrm>
          <a:prstGeom prst="rect">
            <a:avLst/>
          </a:prstGeom>
        </p:spPr>
      </p:pic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Direct measurements in underground laboratories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0058" y="566570"/>
            <a:ext cx="27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GAMMA DETECTION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0892"/>
            <a:ext cx="4264090" cy="2989521"/>
          </a:xfrm>
          <a:prstGeom prst="rect">
            <a:avLst/>
          </a:prstGeom>
        </p:spPr>
      </p:pic>
      <p:pic>
        <p:nvPicPr>
          <p:cNvPr id="15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80" y="975050"/>
            <a:ext cx="4283671" cy="2925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65094" y="554845"/>
            <a:ext cx="2949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NEUTRON DETECTION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226" y="4938359"/>
            <a:ext cx="283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PARTICLE DETECTION</a:t>
            </a:r>
            <a:endParaRPr lang="en-US" sz="2400" dirty="0">
              <a:solidFill>
                <a:srgbClr val="8A0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00"/>
    </mc:Choice>
    <mc:Fallback>
      <p:transition spd="slow" advTm="10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C-burning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59590" y="3652457"/>
            <a:ext cx="1998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Ne</a:t>
            </a:r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C,p)</a:t>
            </a:r>
            <a:r>
              <a:rPr lang="en-US" sz="2000" baseline="30000" dirty="0" smtClean="0"/>
              <a:t>23</a:t>
            </a:r>
            <a:r>
              <a:rPr lang="en-US" sz="2000" dirty="0" smtClean="0"/>
              <a:t>Na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8A0F00"/>
              </a:buClr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262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7"/>
    </mc:Choice>
    <mc:Fallback>
      <p:transition spd="slow" advTm="3890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350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MEASUREMENT STRATEGY</a:t>
            </a:r>
            <a:endParaRPr lang="en-US" sz="2400" dirty="0">
              <a:solidFill>
                <a:srgbClr val="8A0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153" y="1424089"/>
            <a:ext cx="899518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 smtClean="0"/>
              <a:t>12</a:t>
            </a:r>
            <a:r>
              <a:rPr lang="en-GB" sz="2400" dirty="0" smtClean="0"/>
              <a:t>C + </a:t>
            </a:r>
            <a:r>
              <a:rPr lang="en-GB" sz="2400" baseline="30000" dirty="0" smtClean="0"/>
              <a:t>12</a:t>
            </a:r>
            <a:r>
              <a:rPr lang="en-GB" sz="2400" dirty="0" smtClean="0"/>
              <a:t>C -&gt; </a:t>
            </a:r>
            <a:r>
              <a:rPr lang="en-GB" sz="2400" baseline="30000" dirty="0" smtClean="0"/>
              <a:t>20</a:t>
            </a:r>
            <a:r>
              <a:rPr lang="en-GB" sz="2400" dirty="0" smtClean="0"/>
              <a:t>Ne + </a:t>
            </a:r>
            <a:r>
              <a:rPr lang="en-GB" sz="2400" dirty="0" smtClean="0">
                <a:latin typeface="Symbol" panose="05050102010706020507" pitchFamily="18" charset="2"/>
              </a:rPr>
              <a:t>a</a:t>
            </a:r>
            <a:r>
              <a:rPr lang="en-GB" sz="2400" dirty="0" smtClean="0"/>
              <a:t> + </a:t>
            </a:r>
            <a:r>
              <a:rPr lang="en-GB" sz="2400" dirty="0" smtClean="0">
                <a:latin typeface="Symbol" panose="05050102010706020507" pitchFamily="18" charset="2"/>
              </a:rPr>
              <a:t>g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/>
              <a:t>12</a:t>
            </a:r>
            <a:r>
              <a:rPr lang="en-GB" sz="2400" dirty="0"/>
              <a:t>C + </a:t>
            </a:r>
            <a:r>
              <a:rPr lang="en-GB" sz="2400" baseline="30000" dirty="0"/>
              <a:t>12</a:t>
            </a:r>
            <a:r>
              <a:rPr lang="en-GB" sz="2400" dirty="0"/>
              <a:t>C -&gt; </a:t>
            </a:r>
            <a:r>
              <a:rPr lang="en-GB" sz="2400" baseline="30000" dirty="0" smtClean="0"/>
              <a:t>23</a:t>
            </a:r>
            <a:r>
              <a:rPr lang="en-GB" sz="2400" dirty="0" smtClean="0"/>
              <a:t>Na </a:t>
            </a:r>
            <a:r>
              <a:rPr lang="en-GB" sz="2400" dirty="0"/>
              <a:t>+ </a:t>
            </a:r>
            <a:r>
              <a:rPr lang="en-GB" sz="2400" dirty="0" smtClean="0"/>
              <a:t>p </a:t>
            </a:r>
            <a:r>
              <a:rPr lang="en-GB" sz="2400" dirty="0"/>
              <a:t>+ </a:t>
            </a:r>
            <a:r>
              <a:rPr lang="en-GB" sz="2400" dirty="0">
                <a:latin typeface="Symbol" panose="05050102010706020507" pitchFamily="18" charset="2"/>
              </a:rPr>
              <a:t>g</a:t>
            </a: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>
              <a:latin typeface="Symbol" panose="05050102010706020507" pitchFamily="18" charset="2"/>
            </a:endParaRPr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Measurement down </a:t>
            </a:r>
            <a:r>
              <a:rPr lang="en-GB" sz="2400" dirty="0"/>
              <a:t>to </a:t>
            </a:r>
            <a:r>
              <a:rPr lang="en-GB" sz="2400" dirty="0" smtClean="0"/>
              <a:t>E = 1500 </a:t>
            </a:r>
            <a:r>
              <a:rPr lang="en-GB" sz="2400" dirty="0" err="1"/>
              <a:t>keV</a:t>
            </a:r>
            <a:r>
              <a:rPr lang="en-GB" sz="2400" dirty="0"/>
              <a:t> </a:t>
            </a:r>
            <a:r>
              <a:rPr lang="en-GB" sz="2400" dirty="0" smtClean="0"/>
              <a:t>at the </a:t>
            </a:r>
            <a:r>
              <a:rPr lang="en-GB" sz="2400" dirty="0">
                <a:solidFill>
                  <a:srgbClr val="8A0F00"/>
                </a:solidFill>
              </a:rPr>
              <a:t>3.5 MV </a:t>
            </a:r>
            <a:r>
              <a:rPr lang="en-GB" sz="2400" dirty="0" smtClean="0"/>
              <a:t>machine</a:t>
            </a:r>
            <a:endParaRPr lang="en-GB" sz="2400" dirty="0" smtClean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baseline="30000" dirty="0"/>
              <a:t>12</a:t>
            </a:r>
            <a:r>
              <a:rPr lang="en-GB" sz="2400" dirty="0"/>
              <a:t>C target </a:t>
            </a:r>
            <a:r>
              <a:rPr lang="en-GB" sz="2400" dirty="0" smtClean="0"/>
              <a:t>characterization: reduction of </a:t>
            </a:r>
            <a:r>
              <a:rPr lang="en-GB" sz="2400" dirty="0"/>
              <a:t>residual H and D </a:t>
            </a:r>
            <a:r>
              <a:rPr lang="en-GB" sz="2400" dirty="0" smtClean="0"/>
              <a:t>impurities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Gamma measurement with </a:t>
            </a:r>
            <a:r>
              <a:rPr lang="en-GB" sz="2400" dirty="0"/>
              <a:t>a new ultra pure </a:t>
            </a:r>
            <a:r>
              <a:rPr lang="en-GB" sz="2400" dirty="0" err="1"/>
              <a:t>HPGe</a:t>
            </a:r>
            <a:r>
              <a:rPr lang="en-GB" sz="2400" dirty="0"/>
              <a:t> with 158% efficiency </a:t>
            </a:r>
            <a:r>
              <a:rPr lang="en-GB" sz="2400" dirty="0" smtClean="0"/>
              <a:t>and </a:t>
            </a:r>
            <a:r>
              <a:rPr lang="en-GB" sz="2400" dirty="0"/>
              <a:t>proper </a:t>
            </a:r>
            <a:r>
              <a:rPr lang="en-GB" sz="2400" dirty="0" smtClean="0"/>
              <a:t>shielding</a:t>
            </a:r>
            <a:endParaRPr lang="en-GB" sz="2400" dirty="0"/>
          </a:p>
          <a:p>
            <a:pPr marL="342900" indent="-342900">
              <a:buClr>
                <a:srgbClr val="8A0F00"/>
              </a:buClr>
              <a:buFont typeface="Arial" charset="0"/>
              <a:buChar char="•"/>
            </a:pPr>
            <a:r>
              <a:rPr lang="en-GB" sz="2400" dirty="0" smtClean="0"/>
              <a:t>Setup </a:t>
            </a:r>
            <a:r>
              <a:rPr lang="en-GB" sz="2400" dirty="0"/>
              <a:t>for particle measurement: two options are being </a:t>
            </a:r>
            <a:r>
              <a:rPr lang="en-GB" sz="2400" dirty="0" smtClean="0"/>
              <a:t>tested</a:t>
            </a:r>
            <a:endParaRPr lang="en-US" sz="2400" dirty="0" smtClean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1C97420-0E92-4C8A-B9DC-AB0D6F434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779" y="1456133"/>
            <a:ext cx="1502151" cy="2641713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39401B63-531B-4E2A-8061-5C2875497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976" y="1427434"/>
            <a:ext cx="1948373" cy="264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83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35"/>
    </mc:Choice>
    <mc:Fallback>
      <p:transition spd="slow" advTm="20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06" y="780060"/>
            <a:ext cx="2442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A0F00"/>
                </a:solidFill>
              </a:rPr>
              <a:t>STATE OF THE ART</a:t>
            </a:r>
            <a:endParaRPr lang="en-US" sz="2400" dirty="0">
              <a:solidFill>
                <a:srgbClr val="8A0F00"/>
              </a:solidFill>
            </a:endParaRPr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3969CAA4-B3D8-E990-E716-33520C8D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65190"/>
            <a:ext cx="6778282" cy="47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83"/>
    </mc:Choice>
    <mc:Fallback>
      <p:transition spd="slow" advTm="989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6107698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>
                <a:solidFill>
                  <a:srgbClr val="8A0F00"/>
                </a:solidFill>
                <a:ea typeface="Noto Sans CJK SC Regular"/>
              </a:rPr>
              <a:t>sensitivity for different shielding </a:t>
            </a: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setups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80" y="3076867"/>
            <a:ext cx="25575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 err="1" smtClean="0"/>
              <a:t>Tumino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left)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on-Resonant </a:t>
            </a:r>
            <a:r>
              <a:rPr lang="en-US" sz="2000" dirty="0"/>
              <a:t>(</a:t>
            </a:r>
            <a:r>
              <a:rPr lang="en-US" sz="2000" dirty="0" smtClean="0"/>
              <a:t>center)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r>
              <a:rPr lang="en-US" sz="2000" dirty="0" err="1" smtClean="0"/>
              <a:t>Mukhamedzhanov</a:t>
            </a:r>
            <a:r>
              <a:rPr lang="en-US" sz="2000" dirty="0" smtClean="0"/>
              <a:t> </a:t>
            </a:r>
            <a:r>
              <a:rPr lang="en-US" sz="2000" dirty="0"/>
              <a:t>(right)</a:t>
            </a:r>
          </a:p>
          <a:p>
            <a:pPr marL="342900" indent="-342900">
              <a:spcAft>
                <a:spcPts val="1200"/>
              </a:spcAft>
              <a:buClr>
                <a:srgbClr val="8A0F00"/>
              </a:buClr>
              <a:buFont typeface="Arial" charset="0"/>
              <a:buChar char="•"/>
            </a:pPr>
            <a:endParaRPr lang="en-GB" sz="2200" dirty="0"/>
          </a:p>
        </p:txBody>
      </p:sp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F246FD0F-C2E5-41D4-C827-6055E0B0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81" y="1776902"/>
            <a:ext cx="4745736" cy="45573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C866A6-675E-9144-9D6C-B39E3A68C407}"/>
              </a:ext>
            </a:extLst>
          </p:cNvPr>
          <p:cNvSpPr txBox="1"/>
          <p:nvPr/>
        </p:nvSpPr>
        <p:spPr>
          <a:xfrm>
            <a:off x="4681728" y="1448145"/>
            <a:ext cx="41176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92D050"/>
                </a:solidFill>
              </a:rPr>
              <a:t>u/g + 15 cm Pb </a:t>
            </a:r>
            <a:r>
              <a:rPr lang="en-GB" sz="1350" dirty="0">
                <a:solidFill>
                  <a:srgbClr val="FFC000"/>
                </a:solidFill>
              </a:rPr>
              <a:t>u/g + 25 cm Pb </a:t>
            </a:r>
            <a:r>
              <a:rPr lang="en-GB" sz="1350" dirty="0">
                <a:solidFill>
                  <a:srgbClr val="FF0000"/>
                </a:solidFill>
              </a:rPr>
              <a:t>u/g + 25 cm Pb + N</a:t>
            </a:r>
            <a:r>
              <a:rPr lang="en-GB" sz="1350" baseline="-25000" dirty="0">
                <a:solidFill>
                  <a:srgbClr val="FF0000"/>
                </a:solidFill>
              </a:rPr>
              <a:t>2</a:t>
            </a:r>
            <a:r>
              <a:rPr lang="en-GB" sz="1350" dirty="0">
                <a:solidFill>
                  <a:srgbClr val="FF0000"/>
                </a:solidFill>
              </a:rPr>
              <a:t> flush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672289-06B9-F5A0-0B4B-510E001B5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693" y="1586645"/>
            <a:ext cx="1445198" cy="254155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C2A3A1-58FB-7C91-93CB-E1877D790478}"/>
              </a:ext>
            </a:extLst>
          </p:cNvPr>
          <p:cNvCxnSpPr>
            <a:cxnSpLocks/>
          </p:cNvCxnSpPr>
          <p:nvPr/>
        </p:nvCxnSpPr>
        <p:spPr>
          <a:xfrm>
            <a:off x="3518291" y="3353068"/>
            <a:ext cx="9657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5AE06F2-F79E-2D8C-B053-04B73C841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997" y="4194958"/>
            <a:ext cx="1577785" cy="2139248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C3765A-8EC5-61FF-4B53-4AB0D77CAB02}"/>
              </a:ext>
            </a:extLst>
          </p:cNvPr>
          <p:cNvCxnSpPr>
            <a:cxnSpLocks/>
          </p:cNvCxnSpPr>
          <p:nvPr/>
        </p:nvCxnSpPr>
        <p:spPr>
          <a:xfrm flipV="1">
            <a:off x="3420672" y="5322184"/>
            <a:ext cx="1063348" cy="382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86"/>
    </mc:Choice>
    <mc:Fallback>
      <p:transition spd="slow" advTm="995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Mid Term Plan workshop, LNGS</a:t>
            </a:r>
            <a:endParaRPr lang="en-GB" dirty="0"/>
          </a:p>
        </p:txBody>
      </p:sp>
      <p:sp>
        <p:nvSpPr>
          <p:cNvPr id="1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F. Cavanna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C-burning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41" y="548660"/>
            <a:ext cx="3333861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6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GAMMA </a:t>
            </a:r>
            <a:r>
              <a:rPr lang="en-GB" sz="2400" cap="all" spc="-1" dirty="0" smtClean="0">
                <a:solidFill>
                  <a:srgbClr val="8A0F00"/>
                </a:solidFill>
                <a:ea typeface="Noto Sans CJK SC Regular"/>
              </a:rPr>
              <a:t>MEASUREMENT</a:t>
            </a:r>
            <a:endParaRPr lang="en-GB" sz="2400" cap="all" spc="-1" dirty="0">
              <a:solidFill>
                <a:srgbClr val="8A0F00"/>
              </a:solidFill>
              <a:ea typeface="Noto Sans CJK SC Regula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995577"/>
            <a:ext cx="9258126" cy="5562600"/>
            <a:chOff x="-217208" y="0"/>
            <a:chExt cx="11671694" cy="6858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49DF394-60A2-BCD8-4469-A370F1A4D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849" y="0"/>
              <a:ext cx="5242302" cy="6858000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45FA5D9-94ED-2605-4027-02FDCDFA8173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6215449" y="421500"/>
              <a:ext cx="2501702" cy="1609127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C3544D3-D122-600E-9F63-5B5EA46C5F69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6430248" y="1396825"/>
              <a:ext cx="2443314" cy="1057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D8C6E1-B3A2-23D1-3F6D-F39053948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7308" y="3291013"/>
              <a:ext cx="1878227" cy="12315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27096C-C227-BB47-A022-3720673AABDE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>
              <a:off x="3200401" y="1027923"/>
              <a:ext cx="1952366" cy="93568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BFC30E7-8BCC-B379-1C60-2C646B3DC5B9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3318438" y="2535272"/>
              <a:ext cx="1248032" cy="7397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20AB031-F638-C93B-7DEF-E65093140E52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2546761" y="3914074"/>
              <a:ext cx="2714079" cy="10105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9AC934F-5A77-46B5-BDF4-27B55D112D1D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 flipV="1">
              <a:off x="3949617" y="5747155"/>
              <a:ext cx="1889667" cy="7665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C261AE-A1DC-35AB-A1CA-24C7400E6D0F}"/>
                </a:ext>
              </a:extLst>
            </p:cNvPr>
            <p:cNvSpPr txBox="1"/>
            <p:nvPr/>
          </p:nvSpPr>
          <p:spPr>
            <a:xfrm>
              <a:off x="-85118" y="5254634"/>
              <a:ext cx="4034735" cy="11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Automatic Hydraulic Elevator</a:t>
              </a:r>
            </a:p>
            <a:p>
              <a:pPr algn="ctr"/>
              <a:r>
                <a:rPr lang="en-US" dirty="0">
                  <a:solidFill>
                    <a:srgbClr val="00B0F0"/>
                  </a:solidFill>
                </a:rPr>
                <a:t>for easy access to detectors and target area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7D6F3AF-506D-265C-E88D-C5467E4FB3FB}"/>
                </a:ext>
              </a:extLst>
            </p:cNvPr>
            <p:cNvSpPr txBox="1"/>
            <p:nvPr/>
          </p:nvSpPr>
          <p:spPr>
            <a:xfrm>
              <a:off x="-217208" y="3104448"/>
              <a:ext cx="2763969" cy="182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Aperture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target replacement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and detector 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maintenance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6DAB4C-373E-DEB1-D62C-E68A414306F6}"/>
                </a:ext>
              </a:extLst>
            </p:cNvPr>
            <p:cNvSpPr txBox="1"/>
            <p:nvPr/>
          </p:nvSpPr>
          <p:spPr>
            <a:xfrm>
              <a:off x="484200" y="1966096"/>
              <a:ext cx="2834238" cy="1138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25 cm thick lead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for suppression of </a:t>
              </a:r>
              <a:r>
                <a:rPr lang="en-US" dirty="0">
                  <a:solidFill>
                    <a:schemeClr val="tx2"/>
                  </a:solidFill>
                  <a:latin typeface="Symbol" pitchFamily="2" charset="2"/>
                </a:rPr>
                <a:t>g</a:t>
              </a:r>
              <a:r>
                <a:rPr lang="en-US" dirty="0">
                  <a:solidFill>
                    <a:schemeClr val="tx2"/>
                  </a:solidFill>
                </a:rPr>
                <a:t> background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26C397-1214-9348-B848-DCD2E172D5BB}"/>
                </a:ext>
              </a:extLst>
            </p:cNvPr>
            <p:cNvSpPr txBox="1"/>
            <p:nvPr/>
          </p:nvSpPr>
          <p:spPr>
            <a:xfrm>
              <a:off x="484201" y="287994"/>
              <a:ext cx="2716200" cy="1479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1 cm copper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for suppression of neutron induced background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941190-A50F-D1E7-15FF-DBD9AE428751}"/>
                </a:ext>
              </a:extLst>
            </p:cNvPr>
            <p:cNvSpPr txBox="1"/>
            <p:nvPr/>
          </p:nvSpPr>
          <p:spPr>
            <a:xfrm>
              <a:off x="7680989" y="52168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HPGe detector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93F277-3E53-692F-AF70-FA9AEB67E5D5}"/>
                </a:ext>
              </a:extLst>
            </p:cNvPr>
            <p:cNvSpPr txBox="1"/>
            <p:nvPr/>
          </p:nvSpPr>
          <p:spPr>
            <a:xfrm>
              <a:off x="8873562" y="1212159"/>
              <a:ext cx="1036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9 NaI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3B0F97-C722-D0F4-8593-0F6B5715C6BF}"/>
                </a:ext>
              </a:extLst>
            </p:cNvPr>
            <p:cNvSpPr txBox="1"/>
            <p:nvPr/>
          </p:nvSpPr>
          <p:spPr>
            <a:xfrm>
              <a:off x="9382163" y="2894907"/>
              <a:ext cx="2072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lead holder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93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5"/>
    </mc:Choice>
    <mc:Fallback>
      <p:transition spd="slow" advTm="3064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2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4.6|22.8|3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3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4" ma:contentTypeDescription="Create a new document." ma:contentTypeScope="" ma:versionID="b4d5a21153057e50b5b9820df6a34c57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cb49e21e427d9c637912eb09ac33bc07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0086D9-23A9-44E9-AF90-83C2D6A22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7f35ae-fbd5-4fcb-aa0e-162c0b89555d"/>
    <ds:schemaRef ds:uri="adf77701-ae93-4853-aa7d-9da7e7fa7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77E9DE-9233-4447-8318-B24E7CAD8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6F67C7-E9A7-4AF8-AFBE-E193EFD140D9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e47f35ae-fbd5-4fcb-aa0e-162c0b89555d"/>
    <ds:schemaRef ds:uri="adf77701-ae93-4853-aa7d-9da7e7fa76b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5341</TotalTime>
  <Words>1896</Words>
  <Application>Microsoft Office PowerPoint</Application>
  <PresentationFormat>On-screen Show (4:3)</PresentationFormat>
  <Paragraphs>383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</vt:lpstr>
      <vt:lpstr>Calibri</vt:lpstr>
      <vt:lpstr>Calibri Light</vt:lpstr>
      <vt:lpstr>DejaVu Sans</vt:lpstr>
      <vt:lpstr>Lohit Devanagari</vt:lpstr>
      <vt:lpstr>Mangal</vt:lpstr>
      <vt:lpstr>Noto Sans CJK SC</vt:lpstr>
      <vt:lpstr>Noto Sans CJK SC Regular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ALIOTTA Marialuisa</dc:creator>
  <cp:lastModifiedBy>Francesca Cavanna</cp:lastModifiedBy>
  <cp:revision>70</cp:revision>
  <dcterms:created xsi:type="dcterms:W3CDTF">2017-06-22T11:05:00Z</dcterms:created>
  <dcterms:modified xsi:type="dcterms:W3CDTF">2022-10-10T22:17:31Z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