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57" r:id="rId4"/>
    <p:sldId id="264" r:id="rId5"/>
    <p:sldId id="271" r:id="rId6"/>
    <p:sldId id="280" r:id="rId7"/>
    <p:sldId id="272" r:id="rId8"/>
    <p:sldId id="274" r:id="rId9"/>
    <p:sldId id="265" r:id="rId10"/>
    <p:sldId id="266" r:id="rId11"/>
    <p:sldId id="267" r:id="rId12"/>
    <p:sldId id="281" r:id="rId13"/>
    <p:sldId id="268" r:id="rId14"/>
    <p:sldId id="259" r:id="rId15"/>
    <p:sldId id="261" r:id="rId16"/>
    <p:sldId id="262" r:id="rId17"/>
    <p:sldId id="275" r:id="rId18"/>
    <p:sldId id="260" r:id="rId19"/>
    <p:sldId id="276" r:id="rId20"/>
    <p:sldId id="277" r:id="rId21"/>
    <p:sldId id="284" r:id="rId22"/>
    <p:sldId id="283" r:id="rId23"/>
    <p:sldId id="286" r:id="rId24"/>
    <p:sldId id="285" r:id="rId25"/>
    <p:sldId id="288" r:id="rId26"/>
    <p:sldId id="289" r:id="rId27"/>
    <p:sldId id="287" r:id="rId28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333"/>
    <a:srgbClr val="111E35"/>
    <a:srgbClr val="162746"/>
    <a:srgbClr val="1B3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48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B2CA041-3364-4410-8076-8F8E670F69D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CA2EA15-E3EF-4537-93AE-D9D4F891833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8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0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29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73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41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66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23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68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64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59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18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78">
              <a:defRPr/>
            </a:pPr>
            <a:fld id="{F665D6F8-04D8-428A-9337-090B8EC79AE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901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77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5D6F8-04D8-428A-9337-090B8EC79A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75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78">
              <a:defRPr/>
            </a:pPr>
            <a:fld id="{F665D6F8-04D8-428A-9337-090B8EC79AE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0760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48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68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78">
              <a:defRPr/>
            </a:pPr>
            <a:fld id="{9052651F-D442-482B-979A-D208CD73EA80}" type="slidenum">
              <a:rPr lang="it-IT">
                <a:solidFill>
                  <a:prstClr val="black"/>
                </a:solidFill>
                <a:latin typeface="Calibri"/>
              </a:rPr>
              <a:pPr defTabSz="990478">
                <a:defRPr/>
              </a:pPr>
              <a:t>24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6776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4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30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4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02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62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94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EA15-E3EF-4537-93AE-D9D4F89183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0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97-6900-4A3C-9539-BCE0FDD3DFB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8B1F-AEA6-45BD-9464-5826576D1B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6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97-6900-4A3C-9539-BCE0FDD3DFB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8B1F-AEA6-45BD-9464-5826576D1B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5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97-6900-4A3C-9539-BCE0FDD3DFB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8B1F-AEA6-45BD-9464-5826576D1B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25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92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Fare clic per modificare lo stile del titolo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BAD1A0-9D99-4B43-BEE3-42B6384484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708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15692B-1E17-4B18-A57B-23D6E9B19A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4695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67CAF-0C01-4330-A0FD-B51464BACD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78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0B5BB-2F96-45A8-A332-89EE243861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236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331DE-E12D-4C79-8661-9BDE09F01C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313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07ADF-CA37-49A0-8181-591ACAB67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334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D149B5-4983-4D48-908D-7BC4F91BC7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020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881930-7814-4A74-8F4F-AB9FF5B61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44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97-6900-4A3C-9539-BCE0FDD3DFB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8B1F-AEA6-45BD-9464-5826576D1B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03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EEBA84-8FE6-40A1-A4BD-2868AD266C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542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ECB0B-6D87-459F-8C25-4B956EA25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59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AEFE2-D00B-4497-B694-F402DF36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974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B2F-FD21-4806-AE52-1C5180CD9945}" type="datetimeFigureOut">
              <a:rPr lang="it-IT" smtClean="0">
                <a:solidFill>
                  <a:srgbClr val="DBF5F9">
                    <a:shade val="90000"/>
                  </a:srgbClr>
                </a:solidFill>
              </a:rPr>
              <a:pPr/>
              <a:t>11/10/2022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A51-A44F-46D3-ACEE-E62C1BB85C3B}" type="slidenum">
              <a:rPr lang="it-IT" smtClean="0">
                <a:solidFill>
                  <a:srgbClr val="DBF5F9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31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B2F-FD21-4806-AE52-1C5180CD9945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11/10/2022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A51-A44F-46D3-ACEE-E62C1BB85C3B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23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B2F-FD21-4806-AE52-1C5180CD9945}" type="datetimeFigureOut">
              <a:rPr lang="it-IT" smtClean="0">
                <a:solidFill>
                  <a:srgbClr val="DBF5F9">
                    <a:shade val="90000"/>
                  </a:srgbClr>
                </a:solidFill>
              </a:rPr>
              <a:pPr/>
              <a:t>11/10/2022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A51-A44F-46D3-ACEE-E62C1BB85C3B}" type="slidenum">
              <a:rPr lang="it-IT" smtClean="0">
                <a:solidFill>
                  <a:srgbClr val="DBF5F9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8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B2F-FD21-4806-AE52-1C5180CD9945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11/10/2022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A51-A44F-46D3-ACEE-E62C1BB85C3B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42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B2F-FD21-4806-AE52-1C5180CD9945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11/10/2022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A51-A44F-46D3-ACEE-E62C1BB85C3B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71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B2F-FD21-4806-AE52-1C5180CD9945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11/10/2022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A51-A44F-46D3-ACEE-E62C1BB85C3B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78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B2F-FD21-4806-AE52-1C5180CD9945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11/10/2022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A51-A44F-46D3-ACEE-E62C1BB85C3B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7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97-6900-4A3C-9539-BCE0FDD3DFB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8B1F-AEA6-45BD-9464-5826576D1B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08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B2F-FD21-4806-AE52-1C5180CD9945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11/10/2022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A51-A44F-46D3-ACEE-E62C1BB85C3B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74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B2F-FD21-4806-AE52-1C5180CD9945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11/10/2022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B1DDA51-A44F-46D3-ACEE-E62C1BB85C3B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39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B2F-FD21-4806-AE52-1C5180CD9945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11/10/2022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A51-A44F-46D3-ACEE-E62C1BB85C3B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1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B2F-FD21-4806-AE52-1C5180CD9945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11/10/2022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A51-A44F-46D3-ACEE-E62C1BB85C3B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97-6900-4A3C-9539-BCE0FDD3DFB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8B1F-AEA6-45BD-9464-5826576D1B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97-6900-4A3C-9539-BCE0FDD3DFB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8B1F-AEA6-45BD-9464-5826576D1B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97-6900-4A3C-9539-BCE0FDD3DFB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8B1F-AEA6-45BD-9464-5826576D1B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3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97-6900-4A3C-9539-BCE0FDD3DFB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8B1F-AEA6-45BD-9464-5826576D1B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3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97-6900-4A3C-9539-BCE0FDD3DFB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8B1F-AEA6-45BD-9464-5826576D1B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7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97-6900-4A3C-9539-BCE0FDD3DFB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8B1F-AEA6-45BD-9464-5826576D1B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2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A4797-6900-4A3C-9539-BCE0FDD3DFB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8B1F-AEA6-45BD-9464-5826576D1B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9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99B0F4-35BD-4B69-839B-85B0417D57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82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296812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32CB2F-FD21-4806-AE52-1C5180CD9945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11/10/2022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1DDA51-A44F-46D3-ACEE-E62C1BB85C3B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61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30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76728" y="506364"/>
            <a:ext cx="9491272" cy="2387600"/>
          </a:xfrm>
        </p:spPr>
        <p:txBody>
          <a:bodyPr>
            <a:normAutofit/>
          </a:bodyPr>
          <a:lstStyle/>
          <a:p>
            <a:r>
              <a:rPr lang="en-GB" b="1" dirty="0" smtClean="0"/>
              <a:t>Reactions of interest for stellar nucleosynthesis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2966135"/>
            <a:ext cx="9144000" cy="965150"/>
          </a:xfrm>
        </p:spPr>
        <p:txBody>
          <a:bodyPr/>
          <a:lstStyle/>
          <a:p>
            <a:r>
              <a:rPr lang="en-US" dirty="0" smtClean="0"/>
              <a:t>Oscar Straniero</a:t>
            </a:r>
          </a:p>
          <a:p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79001" y="4003456"/>
            <a:ext cx="11366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Contributions: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Co-writers: Carlos </a:t>
            </a:r>
            <a:r>
              <a:rPr lang="en-US" sz="2400" dirty="0" err="1" smtClean="0"/>
              <a:t>Abia</a:t>
            </a:r>
            <a:r>
              <a:rPr lang="en-US" sz="2400" dirty="0" smtClean="0"/>
              <a:t>, </a:t>
            </a:r>
            <a:r>
              <a:rPr lang="en-US" sz="2400" dirty="0" err="1" smtClean="0"/>
              <a:t>Inma</a:t>
            </a:r>
            <a:r>
              <a:rPr lang="en-US" sz="2400" dirty="0" smtClean="0"/>
              <a:t> Dominguez, Daniele dell’ Aquila,  Alessandro </a:t>
            </a:r>
            <a:r>
              <a:rPr lang="en-US" sz="2400" dirty="0" err="1" smtClean="0"/>
              <a:t>Chieffi</a:t>
            </a:r>
            <a:r>
              <a:rPr lang="en-US" sz="2400" dirty="0" smtClean="0"/>
              <a:t>, Marco </a:t>
            </a:r>
            <a:r>
              <a:rPr lang="en-US" sz="2400" dirty="0" err="1" smtClean="0"/>
              <a:t>Pignatari</a:t>
            </a:r>
            <a:r>
              <a:rPr lang="en-US" sz="2400" dirty="0" smtClean="0"/>
              <a:t>, Andreas Best + discussions within the WG (35 </a:t>
            </a:r>
            <a:r>
              <a:rPr lang="en-US" sz="2400" dirty="0" err="1" smtClean="0"/>
              <a:t>partecipants</a:t>
            </a:r>
            <a:r>
              <a:rPr lang="en-US" sz="2400" dirty="0" smtClean="0"/>
              <a:t>).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64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9" y="638452"/>
            <a:ext cx="8925167" cy="531158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9719" y="191870"/>
            <a:ext cx="4359442" cy="92466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cosmic dawn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2053388" y="6227545"/>
            <a:ext cx="6426468" cy="169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8172720" y="6396623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 (</a:t>
            </a:r>
            <a:r>
              <a:rPr lang="en-US" dirty="0" err="1" smtClean="0">
                <a:solidFill>
                  <a:schemeClr val="bg1"/>
                </a:solidFill>
              </a:rPr>
              <a:t>Myr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3246007" y="5827015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0.38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5037896" y="580616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200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7404112" y="578530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8</a:t>
            </a:r>
            <a:r>
              <a:rPr lang="en-US" sz="1400" dirty="0" smtClean="0">
                <a:solidFill>
                  <a:schemeClr val="bg1"/>
                </a:solidFill>
              </a:rPr>
              <a:t>00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076546" y="1999770"/>
            <a:ext cx="2750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ultraviolet light emitted by the first stellar generation was responsible for the re-ionization of the Universe. These stars were also the first producers of C and heavier elements.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 peculiar H burning. </a:t>
            </a:r>
            <a:endParaRPr lang="en-US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19200"/>
            <a:ext cx="10795000" cy="528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was a lack of C, N, O and heavier elements in the gas from which primordial stars form.</a:t>
            </a:r>
          </a:p>
          <a:p>
            <a:r>
              <a:rPr lang="en-US" dirty="0" smtClean="0"/>
              <a:t>At </a:t>
            </a:r>
            <a:r>
              <a:rPr lang="en-US" dirty="0"/>
              <a:t>larger </a:t>
            </a:r>
            <a:r>
              <a:rPr lang="en-US" dirty="0" smtClean="0"/>
              <a:t>metallicities, massive </a:t>
            </a:r>
            <a:r>
              <a:rPr lang="en-US" dirty="0"/>
              <a:t>stars </a:t>
            </a:r>
            <a:r>
              <a:rPr lang="en-US" dirty="0" smtClean="0"/>
              <a:t>would burn </a:t>
            </a:r>
            <a:r>
              <a:rPr lang="en-US" dirty="0"/>
              <a:t>H through the CNO </a:t>
            </a:r>
            <a:r>
              <a:rPr lang="en-US" dirty="0" smtClean="0"/>
              <a:t>cycle,  but owing to the peculiar chemical composition, the H burning proceeds through the </a:t>
            </a:r>
            <a:r>
              <a:rPr lang="en-US" b="1" dirty="0" smtClean="0">
                <a:solidFill>
                  <a:srgbClr val="FF0000"/>
                </a:solidFill>
              </a:rPr>
              <a:t>pp chain</a:t>
            </a:r>
            <a:r>
              <a:rPr lang="en-US" dirty="0" smtClean="0"/>
              <a:t>, which is, however, insufficient to replace the energy loss (stellar luminosity).</a:t>
            </a:r>
          </a:p>
          <a:p>
            <a:r>
              <a:rPr lang="en-US" dirty="0" smtClean="0"/>
              <a:t>So, </a:t>
            </a:r>
            <a:r>
              <a:rPr lang="en-US" dirty="0"/>
              <a:t>after the H </a:t>
            </a:r>
            <a:r>
              <a:rPr lang="en-US" dirty="0" smtClean="0"/>
              <a:t>ignition, the core contraction never stops and part  of the released gravitational energy is spent to increase the thermal energy. As the temperature increases, the </a:t>
            </a:r>
            <a:r>
              <a:rPr lang="en-US" b="1" dirty="0" smtClean="0">
                <a:solidFill>
                  <a:srgbClr val="FF0000"/>
                </a:solidFill>
              </a:rPr>
              <a:t>triple-</a:t>
            </a: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dirty="0" smtClean="0"/>
              <a:t> reactions start  producing some C, until the CNO cycle can be activated and the core temperature is eventually stabilized.</a:t>
            </a:r>
          </a:p>
          <a:p>
            <a:r>
              <a:rPr lang="en-US" dirty="0" smtClean="0"/>
              <a:t>Then, the rate of the triple-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at T&lt;0.1 K is a critical ingredient to model these first stars. It has been also supposed that other reactions, alternative to or in parallel to the triple-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, </a:t>
            </a:r>
            <a:r>
              <a:rPr lang="en-GB" dirty="0"/>
              <a:t>might had helped to overcome the </a:t>
            </a:r>
            <a:r>
              <a:rPr lang="en-GB" dirty="0" smtClean="0"/>
              <a:t>A=5,8 mass gaps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0046" y="200811"/>
            <a:ext cx="10515600" cy="5018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Hoyle resonance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5366" y="814978"/>
            <a:ext cx="10574312" cy="494777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At the thermal energy of a core-He-burning star, the triple-</a:t>
            </a:r>
            <a:r>
              <a:rPr lang="en-GB" sz="2400" dirty="0" smtClean="0">
                <a:latin typeface="Symbol" panose="05050102010706020507" pitchFamily="18" charset="2"/>
              </a:rPr>
              <a:t>a</a:t>
            </a:r>
            <a:r>
              <a:rPr lang="en-GB" sz="2400" dirty="0" smtClean="0"/>
              <a:t> rate is dominated by the famous Hoyle resonance (0</a:t>
            </a:r>
            <a:r>
              <a:rPr lang="en-GB" sz="2400" baseline="30000" dirty="0" smtClean="0"/>
              <a:t>+</a:t>
            </a:r>
            <a:r>
              <a:rPr lang="en-GB" sz="2400" dirty="0" smtClean="0"/>
              <a:t> state at 7.65 MeV).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In practice, the reaction proceeds as </a:t>
            </a:r>
            <a:r>
              <a:rPr lang="en-GB" sz="2400" dirty="0"/>
              <a:t>a two-step process, strongly enhanced by two low-lying s-wave </a:t>
            </a:r>
            <a:r>
              <a:rPr lang="en-GB" sz="2400" dirty="0" smtClean="0"/>
              <a:t>(l= </a:t>
            </a:r>
            <a:r>
              <a:rPr lang="en-GB" sz="2400" dirty="0"/>
              <a:t>0) resonances,</a:t>
            </a:r>
          </a:p>
          <a:p>
            <a:pPr marL="0" indent="0" algn="ctr">
              <a:buNone/>
            </a:pPr>
            <a:r>
              <a:rPr lang="en-GB" sz="2400" dirty="0" smtClean="0">
                <a:latin typeface="Symbol" panose="05050102010706020507" pitchFamily="18" charset="2"/>
              </a:rPr>
              <a:t>a</a:t>
            </a:r>
            <a:r>
              <a:rPr lang="en-GB" sz="2400" dirty="0" smtClean="0"/>
              <a:t> + </a:t>
            </a:r>
            <a:r>
              <a:rPr lang="en-GB" sz="2400" dirty="0" smtClean="0">
                <a:latin typeface="Symbol" panose="05050102010706020507" pitchFamily="18" charset="2"/>
              </a:rPr>
              <a:t>a</a:t>
            </a:r>
            <a:r>
              <a:rPr lang="en-GB" sz="2400" dirty="0" smtClean="0"/>
              <a:t> -&gt; </a:t>
            </a:r>
            <a:r>
              <a:rPr lang="en-GB" sz="2400" baseline="30000" dirty="0" smtClean="0"/>
              <a:t>8</a:t>
            </a:r>
            <a:r>
              <a:rPr lang="en-GB" sz="2400" dirty="0" smtClean="0"/>
              <a:t>Be(</a:t>
            </a:r>
            <a:r>
              <a:rPr lang="en-GB" sz="2400" dirty="0" err="1" smtClean="0"/>
              <a:t>gs</a:t>
            </a:r>
            <a:r>
              <a:rPr lang="en-GB" sz="2400" dirty="0"/>
              <a:t>) </a:t>
            </a:r>
            <a:r>
              <a:rPr lang="en-GB" sz="2400" dirty="0" smtClean="0"/>
              <a:t> ; </a:t>
            </a:r>
            <a:r>
              <a:rPr lang="en-GB" sz="2400" dirty="0" smtClean="0">
                <a:latin typeface="Symbol" panose="05050102010706020507" pitchFamily="18" charset="2"/>
              </a:rPr>
              <a:t>a</a:t>
            </a:r>
            <a:r>
              <a:rPr lang="en-GB" sz="2400" dirty="0" smtClean="0"/>
              <a:t> + </a:t>
            </a:r>
            <a:r>
              <a:rPr lang="en-GB" sz="2400" baseline="30000" dirty="0"/>
              <a:t>8</a:t>
            </a:r>
            <a:r>
              <a:rPr lang="en-GB" sz="2400" dirty="0"/>
              <a:t>Be(</a:t>
            </a:r>
            <a:r>
              <a:rPr lang="en-GB" sz="2400" dirty="0" err="1"/>
              <a:t>gs</a:t>
            </a:r>
            <a:r>
              <a:rPr lang="en-GB" sz="2400" dirty="0"/>
              <a:t>) </a:t>
            </a:r>
            <a:r>
              <a:rPr lang="en-GB" sz="2400" dirty="0" smtClean="0"/>
              <a:t>-&gt; </a:t>
            </a:r>
            <a:r>
              <a:rPr lang="en-GB" sz="2400" baseline="30000" dirty="0"/>
              <a:t>12</a:t>
            </a:r>
            <a:r>
              <a:rPr lang="en-GB" sz="2400" dirty="0"/>
              <a:t>C(Hoyle) </a:t>
            </a:r>
          </a:p>
          <a:p>
            <a:r>
              <a:rPr lang="en-GB" sz="2400" dirty="0" smtClean="0"/>
              <a:t>However, in case of H-burning first stars,  at </a:t>
            </a:r>
            <a:r>
              <a:rPr lang="en-GB" sz="2400" dirty="0"/>
              <a:t>temperatures &lt;</a:t>
            </a:r>
            <a:r>
              <a:rPr lang="en-GB" sz="2400" dirty="0" smtClean="0"/>
              <a:t>0.1 </a:t>
            </a:r>
            <a:r>
              <a:rPr lang="en-GB" sz="2400" dirty="0"/>
              <a:t>GK, the thermal energy is too </a:t>
            </a:r>
            <a:r>
              <a:rPr lang="en-GB" sz="2400" dirty="0" smtClean="0"/>
              <a:t>small, so that the </a:t>
            </a:r>
            <a:r>
              <a:rPr lang="en-GB" sz="2400" dirty="0"/>
              <a:t>reaction proceeds </a:t>
            </a:r>
            <a:r>
              <a:rPr lang="en-GB" sz="2400" dirty="0" smtClean="0"/>
              <a:t>directly by </a:t>
            </a:r>
            <a:r>
              <a:rPr lang="en-GB" sz="2400" dirty="0"/>
              <a:t>some three-body mechanism.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801" y="3673104"/>
            <a:ext cx="7849846" cy="30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94636" y="569241"/>
                <a:ext cx="11225205" cy="5571678"/>
              </a:xfrm>
            </p:spPr>
            <p:txBody>
              <a:bodyPr>
                <a:noAutofit/>
              </a:bodyPr>
              <a:lstStyle/>
              <a:p>
                <a:r>
                  <a:rPr lang="en-GB" sz="2400" dirty="0" smtClean="0"/>
                  <a:t>In the intermediate-temperature domain (0.1-2 </a:t>
                </a:r>
                <a:r>
                  <a:rPr lang="en-GB" sz="2400" dirty="0"/>
                  <a:t>GK) the rate of the </a:t>
                </a:r>
                <a:r>
                  <a:rPr lang="en-GB" sz="2400" dirty="0" smtClean="0"/>
                  <a:t>triple-</a:t>
                </a:r>
                <a:r>
                  <a:rPr lang="en-GB" sz="2400" dirty="0" smtClean="0">
                    <a:latin typeface="Symbol" panose="05050102010706020507" pitchFamily="18" charset="2"/>
                  </a:rPr>
                  <a:t>a </a:t>
                </a:r>
                <a:r>
                  <a:rPr lang="en-GB" sz="2400" dirty="0"/>
                  <a:t>reaction </a:t>
                </a:r>
                <a:r>
                  <a:rPr lang="en-GB" sz="2400" dirty="0" smtClean="0"/>
                  <a:t>is fully </a:t>
                </a:r>
                <a:r>
                  <a:rPr lang="en-GB" sz="2400" dirty="0"/>
                  <a:t>determined by the properties of the Hoyle state, which can be measured in </a:t>
                </a:r>
                <a:r>
                  <a:rPr lang="en-GB" sz="2400" dirty="0" smtClean="0"/>
                  <a:t>laboratory experiments (since </a:t>
                </a:r>
                <a:r>
                  <a:rPr lang="en-GB" sz="2400" dirty="0"/>
                  <a:t>Dunbar</a:t>
                </a:r>
                <a:r>
                  <a:rPr lang="en-GB" sz="2400" dirty="0" smtClean="0"/>
                  <a:t> et al. 1953).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Thus, the </a:t>
                </a:r>
                <a:r>
                  <a:rPr lang="en-GB" sz="2400" dirty="0">
                    <a:solidFill>
                      <a:srgbClr val="FF0000"/>
                    </a:solidFill>
                  </a:rPr>
                  <a:t>rate is known relatively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well (</a:t>
                </a:r>
                <a:r>
                  <a:rPr lang="en-GB" sz="2400" dirty="0">
                    <a:solidFill>
                      <a:srgbClr val="FF0000"/>
                    </a:solidFill>
                  </a:rPr>
                  <a:t>10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%)</a:t>
                </a:r>
                <a:r>
                  <a:rPr lang="en-GB" sz="2400" dirty="0" smtClean="0"/>
                  <a:t>, </a:t>
                </a:r>
                <a:r>
                  <a:rPr lang="en-GB" sz="2400" dirty="0"/>
                  <a:t>even though it </a:t>
                </a:r>
                <a:r>
                  <a:rPr lang="en-GB" sz="2400" dirty="0" smtClean="0"/>
                  <a:t>cannot be </a:t>
                </a:r>
                <a:r>
                  <a:rPr lang="en-GB" sz="2400" dirty="0"/>
                  <a:t>directly measured</a:t>
                </a:r>
                <a:r>
                  <a:rPr lang="en-GB" sz="2400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𝑟𝑎𝑑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den>
                    </m:f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−3/2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𝐾𝑇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where </a:t>
                </a:r>
                <a:r>
                  <a:rPr lang="en-GB" sz="2400" dirty="0"/>
                  <a:t>Q is the energy of the Hoyle state relative to the </a:t>
                </a:r>
                <a:r>
                  <a:rPr lang="en-GB" sz="2400" dirty="0" err="1" smtClean="0">
                    <a:latin typeface="Symbol" panose="05050102010706020507" pitchFamily="18" charset="2"/>
                  </a:rPr>
                  <a:t>a+a+a</a:t>
                </a:r>
                <a:r>
                  <a:rPr lang="en-GB" sz="2400" dirty="0" smtClean="0"/>
                  <a:t> threshold,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/>
                  <a:t>is the radiative </a:t>
                </a:r>
                <a:r>
                  <a:rPr lang="en-GB" sz="2400" dirty="0" smtClean="0"/>
                  <a:t>width,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/>
                  <a:t>is the </a:t>
                </a:r>
                <a:r>
                  <a:rPr lang="en-GB" sz="2400" dirty="0" smtClean="0"/>
                  <a:t>total </a:t>
                </a:r>
                <a:r>
                  <a:rPr lang="en-GB" sz="2400" dirty="0" smtClean="0">
                    <a:latin typeface="Symbol" panose="05050102010706020507" pitchFamily="18" charset="2"/>
                  </a:rPr>
                  <a:t>a</a:t>
                </a:r>
                <a:r>
                  <a:rPr lang="en-GB" sz="2400" dirty="0" smtClean="0"/>
                  <a:t> decay width,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GB" sz="24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GB" sz="24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𝑟𝑎𝑑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den>
                    </m:f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𝑠𝑜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𝑡h𝑎𝑡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𝑟𝑎𝑑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den>
                    </m:f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GB" sz="2400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GB" sz="24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GB" sz="24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GB" sz="2400" dirty="0" smtClean="0"/>
                  <a:t>, the current error budget is: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636" y="569241"/>
                <a:ext cx="11225205" cy="5571678"/>
              </a:xfrm>
              <a:blipFill>
                <a:blip r:embed="rId3"/>
                <a:stretch>
                  <a:fillRect l="-869" t="-1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935" y="4512232"/>
            <a:ext cx="6457886" cy="147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8384" y="87979"/>
            <a:ext cx="11225205" cy="3112421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The determination of the reaction rate is far more complicated in the low- and high-temperature domains</a:t>
            </a:r>
            <a:r>
              <a:rPr lang="en-GB" sz="24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GB" sz="2400" dirty="0" smtClean="0"/>
              <a:t>In the low-temperature domain (&lt; 0.1 GK) sophisticated three-body models are necessary to calculate the rate.</a:t>
            </a:r>
          </a:p>
          <a:p>
            <a:r>
              <a:rPr lang="en-GB" sz="2400" dirty="0" smtClean="0"/>
              <a:t>Full </a:t>
            </a:r>
            <a:r>
              <a:rPr lang="en-GB" sz="2400" dirty="0"/>
              <a:t>three-body calculations were carried out </a:t>
            </a:r>
            <a:r>
              <a:rPr lang="en-GB" sz="2400" dirty="0" smtClean="0"/>
              <a:t>by several authors with different technics&gt; Ogata </a:t>
            </a:r>
            <a:r>
              <a:rPr lang="en-GB" sz="2400" dirty="0"/>
              <a:t>et al</a:t>
            </a:r>
            <a:r>
              <a:rPr lang="en-GB" sz="2400" dirty="0" smtClean="0"/>
              <a:t>.  use </a:t>
            </a:r>
            <a:r>
              <a:rPr lang="en-GB" sz="2400" dirty="0"/>
              <a:t>the continuum-discretized coupled-channel (CDCC</a:t>
            </a:r>
            <a:r>
              <a:rPr lang="en-GB" sz="2400" dirty="0" smtClean="0"/>
              <a:t>) method, Nguyen et al</a:t>
            </a:r>
            <a:r>
              <a:rPr lang="en-GB" sz="2400" dirty="0"/>
              <a:t>. </a:t>
            </a:r>
            <a:r>
              <a:rPr lang="en-GB" sz="2400" dirty="0" smtClean="0"/>
              <a:t>the </a:t>
            </a:r>
            <a:r>
              <a:rPr lang="en-GB" sz="2400" dirty="0" err="1"/>
              <a:t>hyperspherical</a:t>
            </a:r>
            <a:r>
              <a:rPr lang="en-GB" sz="2400" dirty="0"/>
              <a:t> harmonics R-matrix (HHR) </a:t>
            </a:r>
            <a:r>
              <a:rPr lang="en-GB" sz="2400" dirty="0" smtClean="0"/>
              <a:t>method, Ishikawa </a:t>
            </a:r>
            <a:r>
              <a:rPr lang="en-GB" sz="2400" dirty="0" err="1" smtClean="0"/>
              <a:t>jse</a:t>
            </a:r>
            <a:r>
              <a:rPr lang="en-GB" sz="2400" dirty="0" smtClean="0"/>
              <a:t> </a:t>
            </a:r>
            <a:r>
              <a:rPr lang="en-GB" sz="2400" dirty="0"/>
              <a:t>the </a:t>
            </a:r>
            <a:r>
              <a:rPr lang="en-GB" sz="2400" dirty="0" err="1"/>
              <a:t>Faddeev</a:t>
            </a:r>
            <a:r>
              <a:rPr lang="en-GB" sz="2400" dirty="0"/>
              <a:t> three-body formalism, and </a:t>
            </a:r>
            <a:r>
              <a:rPr lang="en-GB" sz="2400" dirty="0" err="1" smtClean="0"/>
              <a:t>Akahori</a:t>
            </a:r>
            <a:r>
              <a:rPr lang="en-GB" sz="2400" dirty="0" smtClean="0"/>
              <a:t> </a:t>
            </a:r>
            <a:r>
              <a:rPr lang="en-GB" sz="2400" dirty="0"/>
              <a:t>et al. </a:t>
            </a:r>
            <a:r>
              <a:rPr lang="en-GB" sz="2400" dirty="0" smtClean="0"/>
              <a:t>the </a:t>
            </a:r>
            <a:r>
              <a:rPr lang="en-GB" sz="2400" dirty="0"/>
              <a:t>imaginary-time formalism. </a:t>
            </a:r>
            <a:r>
              <a:rPr lang="en-GB" sz="2400" dirty="0" smtClean="0"/>
              <a:t>Finally, </a:t>
            </a:r>
            <a:r>
              <a:rPr lang="en-GB" sz="2400" dirty="0" err="1" smtClean="0"/>
              <a:t>Suno</a:t>
            </a:r>
            <a:r>
              <a:rPr lang="en-GB" sz="2400" dirty="0" smtClean="0"/>
              <a:t> et al. 2015, solve the Schrodinger </a:t>
            </a:r>
            <a:r>
              <a:rPr lang="en-GB" sz="2400" dirty="0"/>
              <a:t>equation </a:t>
            </a:r>
            <a:r>
              <a:rPr lang="en-GB" sz="2400" dirty="0" smtClean="0"/>
              <a:t>by using </a:t>
            </a:r>
            <a:r>
              <a:rPr lang="en-GB" sz="2400" dirty="0" err="1"/>
              <a:t>hyperspherical</a:t>
            </a:r>
            <a:r>
              <a:rPr lang="en-GB" sz="2400" dirty="0"/>
              <a:t> coordinates and </a:t>
            </a:r>
            <a:r>
              <a:rPr lang="en-GB" sz="2400" dirty="0" smtClean="0"/>
              <a:t>an expansion </a:t>
            </a:r>
            <a:r>
              <a:rPr lang="en-GB" sz="2400" dirty="0"/>
              <a:t>of the wave function on the adiabatic channel </a:t>
            </a:r>
            <a:r>
              <a:rPr lang="en-GB" sz="2400" dirty="0" smtClean="0"/>
              <a:t>functions.</a:t>
            </a:r>
            <a:endParaRPr lang="en-GB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51" y="3858435"/>
            <a:ext cx="4238301" cy="2798728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 rot="19821060">
            <a:off x="2539950" y="4754287"/>
            <a:ext cx="927099" cy="6906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ccia a destra 5"/>
          <p:cNvSpPr/>
          <p:nvPr/>
        </p:nvSpPr>
        <p:spPr>
          <a:xfrm rot="10800000">
            <a:off x="5739865" y="5055383"/>
            <a:ext cx="712269" cy="4048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7154789" y="4657635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red circle identifies the T range of the H-burning in the core of primordial stars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66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Post-NSE in explosive nucleosynthesis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3900" y="1406525"/>
            <a:ext cx="10515600" cy="4351338"/>
          </a:xfrm>
        </p:spPr>
        <p:txBody>
          <a:bodyPr/>
          <a:lstStyle/>
          <a:p>
            <a:r>
              <a:rPr lang="en-US" dirty="0" smtClean="0"/>
              <a:t>In a hot explosive environment, at T &gt; 4  GK, baryons are efficiently photo-disintegrated into n, p and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particles (NSE). Then, when the ejecta expand and their temperature drops, heavier elements can be rebuild by fusion </a:t>
            </a:r>
            <a:r>
              <a:rPr lang="en-US" dirty="0"/>
              <a:t>reactions, up to the iron peak and beyond.</a:t>
            </a:r>
            <a:endParaRPr lang="en-US" dirty="0" smtClean="0"/>
          </a:p>
          <a:p>
            <a:r>
              <a:rPr lang="en-US" dirty="0" smtClean="0"/>
              <a:t>However, this process is initially hampered by the A=5,8 mass gaps that should be bridged, in some way.</a:t>
            </a:r>
          </a:p>
          <a:p>
            <a:r>
              <a:rPr lang="en-US" dirty="0" smtClean="0"/>
              <a:t>Also in this case, the triple-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and/or other three-body reactions should play a fundamental role.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157" y="1345285"/>
            <a:ext cx="4360770" cy="31839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13070"/>
            <a:ext cx="4706316" cy="329919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30323" y="4529259"/>
            <a:ext cx="6004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High energy resonances observed in 12N -12C decay. </a:t>
            </a:r>
            <a:r>
              <a:rPr lang="en-GB" dirty="0"/>
              <a:t>The contour plots </a:t>
            </a:r>
            <a:r>
              <a:rPr lang="en-GB" dirty="0" smtClean="0"/>
              <a:t>(number </a:t>
            </a:r>
            <a:r>
              <a:rPr lang="en-GB" dirty="0"/>
              <a:t>of counts per pixel) show the excitation energy in </a:t>
            </a:r>
            <a:r>
              <a:rPr lang="en-GB" baseline="30000" dirty="0" smtClean="0"/>
              <a:t>12</a:t>
            </a:r>
            <a:r>
              <a:rPr lang="en-GB" dirty="0" smtClean="0"/>
              <a:t>C, </a:t>
            </a:r>
            <a:r>
              <a:rPr lang="en-GB" dirty="0"/>
              <a:t>plotted against the energy of individual </a:t>
            </a:r>
            <a:r>
              <a:rPr lang="en-GB" dirty="0" smtClean="0"/>
              <a:t>α-particles; </a:t>
            </a:r>
            <a:r>
              <a:rPr lang="en-GB" i="1" dirty="0"/>
              <a:t>Q</a:t>
            </a:r>
            <a:r>
              <a:rPr lang="en-GB" baseline="-25000" dirty="0"/>
              <a:t>β</a:t>
            </a:r>
            <a:r>
              <a:rPr lang="en-GB" dirty="0"/>
              <a:t>, energy released by nucleus in β-decay. </a:t>
            </a:r>
            <a:r>
              <a:rPr lang="en-GB" dirty="0" smtClean="0"/>
              <a:t>The 7.65 MeV resonance </a:t>
            </a:r>
            <a:r>
              <a:rPr lang="en-GB" dirty="0"/>
              <a:t>(Hoyle) </a:t>
            </a:r>
            <a:r>
              <a:rPr lang="en-GB" dirty="0" smtClean="0"/>
              <a:t>is </a:t>
            </a:r>
            <a:r>
              <a:rPr lang="en-GB" dirty="0"/>
              <a:t>below the detection </a:t>
            </a:r>
            <a:r>
              <a:rPr lang="en-GB" dirty="0" smtClean="0"/>
              <a:t>threshold. Note that a resonance at 9.1 MeV, width 0.56 MeV, is assumed by NACRE. No evidences for such a resonance were found.  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265469" y="4701727"/>
            <a:ext cx="3971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Rate dominated by Hoyle res.</a:t>
            </a:r>
          </a:p>
          <a:p>
            <a:r>
              <a:rPr lang="en-US" dirty="0" smtClean="0"/>
              <a:t> T&gt;2 GK:	high energy resonances</a:t>
            </a:r>
          </a:p>
          <a:p>
            <a:r>
              <a:rPr lang="en-US" dirty="0" smtClean="0"/>
              <a:t>T&lt;0.1 GK:	direct three-body processes</a:t>
            </a:r>
            <a:endParaRPr lang="en-US" dirty="0"/>
          </a:p>
        </p:txBody>
      </p:sp>
      <p:cxnSp>
        <p:nvCxnSpPr>
          <p:cNvPr id="13" name="Connettore 2 12"/>
          <p:cNvCxnSpPr/>
          <p:nvPr/>
        </p:nvCxnSpPr>
        <p:spPr>
          <a:xfrm>
            <a:off x="8710863" y="2348564"/>
            <a:ext cx="1482291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7265468" y="4883142"/>
            <a:ext cx="839004" cy="14517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330323" y="209605"/>
            <a:ext cx="11267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 the </a:t>
            </a:r>
            <a:r>
              <a:rPr lang="en-GB" sz="2400" b="1" dirty="0" smtClean="0">
                <a:solidFill>
                  <a:srgbClr val="FF0000"/>
                </a:solidFill>
              </a:rPr>
              <a:t>high-temperature </a:t>
            </a:r>
            <a:r>
              <a:rPr lang="en-GB" sz="2400" b="1" dirty="0">
                <a:solidFill>
                  <a:srgbClr val="FF0000"/>
                </a:solidFill>
              </a:rPr>
              <a:t>domain </a:t>
            </a:r>
            <a:r>
              <a:rPr lang="en-GB" sz="2400" b="1" dirty="0" smtClean="0">
                <a:solidFill>
                  <a:srgbClr val="FF0000"/>
                </a:solidFill>
              </a:rPr>
              <a:t>(T&gt;1 </a:t>
            </a:r>
            <a:r>
              <a:rPr lang="en-GB" sz="2400" b="1" dirty="0">
                <a:solidFill>
                  <a:srgbClr val="FF0000"/>
                </a:solidFill>
              </a:rPr>
              <a:t>GK) </a:t>
            </a:r>
            <a:r>
              <a:rPr lang="en-GB" sz="2400" b="1" dirty="0" smtClean="0">
                <a:solidFill>
                  <a:srgbClr val="FF0000"/>
                </a:solidFill>
              </a:rPr>
              <a:t>higher energy states (and their interferences with the Hoyle resonance) must be taken into account. (</a:t>
            </a:r>
            <a:r>
              <a:rPr lang="en-GB" sz="2400" b="1" dirty="0" err="1" smtClean="0">
                <a:solidFill>
                  <a:srgbClr val="FF0000"/>
                </a:solidFill>
              </a:rPr>
              <a:t>Fymbo</a:t>
            </a:r>
            <a:r>
              <a:rPr lang="en-GB" sz="2400" b="1" dirty="0" smtClean="0">
                <a:solidFill>
                  <a:srgbClr val="FF0000"/>
                </a:solidFill>
              </a:rPr>
              <a:t> et al. 2005, Nature 433)</a:t>
            </a:r>
            <a:r>
              <a:rPr lang="en-GB" sz="2000" b="1" dirty="0" smtClean="0">
                <a:solidFill>
                  <a:srgbClr val="FF0000"/>
                </a:solidFill>
              </a:rPr>
              <a:t>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7100" y="365125"/>
            <a:ext cx="10426700" cy="612775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Alternative reaction chains:</a:t>
            </a:r>
            <a:endParaRPr lang="en-US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7100" y="1092200"/>
            <a:ext cx="10795000" cy="5435599"/>
          </a:xfrm>
        </p:spPr>
        <p:txBody>
          <a:bodyPr>
            <a:normAutofit/>
          </a:bodyPr>
          <a:lstStyle/>
          <a:p>
            <a:r>
              <a:rPr lang="en-US" b="1" dirty="0" smtClean="0"/>
              <a:t>In H-burning first generation stars</a:t>
            </a:r>
            <a:r>
              <a:rPr lang="en-US" dirty="0" smtClean="0"/>
              <a:t>, C and/or N can be alternatively produced through the following reactions: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b="1" baseline="30000" dirty="0" smtClean="0">
                <a:solidFill>
                  <a:srgbClr val="FF0000"/>
                </a:solidFill>
              </a:rPr>
              <a:t>6</a:t>
            </a:r>
            <a:r>
              <a:rPr lang="it-IT" b="1" dirty="0" smtClean="0">
                <a:solidFill>
                  <a:srgbClr val="FF0000"/>
                </a:solidFill>
              </a:rPr>
              <a:t>Li(</a:t>
            </a:r>
            <a:r>
              <a:rPr lang="it-IT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a,g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  <a:r>
              <a:rPr lang="it-IT" b="1" baseline="30000" dirty="0" smtClean="0">
                <a:solidFill>
                  <a:srgbClr val="FF0000"/>
                </a:solidFill>
              </a:rPr>
              <a:t>10</a:t>
            </a:r>
            <a:r>
              <a:rPr lang="it-IT" b="1" dirty="0" smtClean="0">
                <a:solidFill>
                  <a:srgbClr val="FF0000"/>
                </a:solidFill>
              </a:rPr>
              <a:t>B, </a:t>
            </a:r>
            <a:r>
              <a:rPr lang="it-IT" dirty="0" err="1" smtClean="0"/>
              <a:t>folowed</a:t>
            </a:r>
            <a:r>
              <a:rPr lang="it-IT" dirty="0" smtClean="0"/>
              <a:t> by  </a:t>
            </a:r>
            <a:r>
              <a:rPr lang="it-IT" b="1" baseline="30000" dirty="0">
                <a:solidFill>
                  <a:srgbClr val="FF0000"/>
                </a:solidFill>
              </a:rPr>
              <a:t>10</a:t>
            </a:r>
            <a:r>
              <a:rPr lang="it-IT" b="1" dirty="0">
                <a:solidFill>
                  <a:srgbClr val="FF0000"/>
                </a:solidFill>
              </a:rPr>
              <a:t>B(</a:t>
            </a:r>
            <a:r>
              <a:rPr lang="it-IT" b="1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b="1" dirty="0" err="1">
                <a:solidFill>
                  <a:srgbClr val="FF0000"/>
                </a:solidFill>
              </a:rPr>
              <a:t>,d</a:t>
            </a:r>
            <a:r>
              <a:rPr lang="it-IT" b="1" dirty="0">
                <a:solidFill>
                  <a:srgbClr val="FF0000"/>
                </a:solidFill>
              </a:rPr>
              <a:t>)</a:t>
            </a:r>
            <a:r>
              <a:rPr lang="it-IT" b="1" baseline="30000" dirty="0">
                <a:solidFill>
                  <a:srgbClr val="FF0000"/>
                </a:solidFill>
              </a:rPr>
              <a:t>12</a:t>
            </a:r>
            <a:r>
              <a:rPr lang="it-IT" b="1" dirty="0">
                <a:solidFill>
                  <a:srgbClr val="FF0000"/>
                </a:solidFill>
              </a:rPr>
              <a:t>C, </a:t>
            </a:r>
            <a:r>
              <a:rPr lang="it-IT" b="1" baseline="30000" dirty="0">
                <a:solidFill>
                  <a:srgbClr val="FF0000"/>
                </a:solidFill>
              </a:rPr>
              <a:t>10</a:t>
            </a:r>
            <a:r>
              <a:rPr lang="it-IT" b="1" dirty="0">
                <a:solidFill>
                  <a:srgbClr val="FF0000"/>
                </a:solidFill>
              </a:rPr>
              <a:t>B(</a:t>
            </a:r>
            <a:r>
              <a:rPr lang="it-IT" b="1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b="1" dirty="0" err="1">
                <a:solidFill>
                  <a:srgbClr val="FF0000"/>
                </a:solidFill>
              </a:rPr>
              <a:t>,p</a:t>
            </a:r>
            <a:r>
              <a:rPr lang="it-IT" b="1" dirty="0">
                <a:solidFill>
                  <a:srgbClr val="FF0000"/>
                </a:solidFill>
              </a:rPr>
              <a:t>)</a:t>
            </a:r>
            <a:r>
              <a:rPr lang="it-IT" b="1" baseline="30000" dirty="0">
                <a:solidFill>
                  <a:srgbClr val="FF0000"/>
                </a:solidFill>
              </a:rPr>
              <a:t>1</a:t>
            </a:r>
            <a:r>
              <a:rPr lang="it-IT" b="1" dirty="0">
                <a:solidFill>
                  <a:srgbClr val="FF0000"/>
                </a:solidFill>
              </a:rPr>
              <a:t>3C, </a:t>
            </a:r>
            <a:r>
              <a:rPr lang="it-IT" b="1" baseline="30000" dirty="0">
                <a:solidFill>
                  <a:srgbClr val="FF0000"/>
                </a:solidFill>
              </a:rPr>
              <a:t>10</a:t>
            </a:r>
            <a:r>
              <a:rPr lang="it-IT" b="1" dirty="0">
                <a:solidFill>
                  <a:srgbClr val="FF0000"/>
                </a:solidFill>
              </a:rPr>
              <a:t>B(</a:t>
            </a:r>
            <a:r>
              <a:rPr lang="it-IT" b="1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b="1" dirty="0" err="1">
                <a:solidFill>
                  <a:srgbClr val="FF0000"/>
                </a:solidFill>
              </a:rPr>
              <a:t>,n</a:t>
            </a:r>
            <a:r>
              <a:rPr lang="it-IT" b="1" dirty="0">
                <a:solidFill>
                  <a:srgbClr val="FF0000"/>
                </a:solidFill>
              </a:rPr>
              <a:t>)</a:t>
            </a:r>
            <a:r>
              <a:rPr lang="it-IT" b="1" baseline="30000" dirty="0">
                <a:solidFill>
                  <a:srgbClr val="FF0000"/>
                </a:solidFill>
              </a:rPr>
              <a:t>13</a:t>
            </a:r>
            <a:r>
              <a:rPr lang="it-IT" b="1" dirty="0">
                <a:solidFill>
                  <a:srgbClr val="FF0000"/>
                </a:solidFill>
              </a:rPr>
              <a:t>N, </a:t>
            </a:r>
            <a:endParaRPr lang="it-IT" b="1" dirty="0" smtClean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it-IT" b="1" baseline="30000" dirty="0" smtClean="0">
                <a:solidFill>
                  <a:srgbClr val="FF0000"/>
                </a:solidFill>
              </a:rPr>
              <a:t>7</a:t>
            </a:r>
            <a:r>
              <a:rPr lang="it-IT" b="1" dirty="0" smtClean="0">
                <a:solidFill>
                  <a:srgbClr val="FF0000"/>
                </a:solidFill>
              </a:rPr>
              <a:t>Li(</a:t>
            </a:r>
            <a:r>
              <a:rPr lang="it-IT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a,g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  <a:r>
              <a:rPr lang="it-IT" b="1" baseline="30000" dirty="0" smtClean="0">
                <a:solidFill>
                  <a:srgbClr val="FF0000"/>
                </a:solidFill>
              </a:rPr>
              <a:t>11</a:t>
            </a:r>
            <a:r>
              <a:rPr lang="it-IT" b="1" dirty="0" smtClean="0">
                <a:solidFill>
                  <a:srgbClr val="FF0000"/>
                </a:solidFill>
              </a:rPr>
              <a:t>B, </a:t>
            </a:r>
            <a:r>
              <a:rPr lang="it-IT" dirty="0" err="1" smtClean="0"/>
              <a:t>followed</a:t>
            </a:r>
            <a:r>
              <a:rPr lang="it-IT" dirty="0" smtClean="0"/>
              <a:t> by </a:t>
            </a:r>
            <a:r>
              <a:rPr lang="it-IT" b="1" baseline="30000" dirty="0" smtClean="0">
                <a:solidFill>
                  <a:srgbClr val="FF0000"/>
                </a:solidFill>
              </a:rPr>
              <a:t>11</a:t>
            </a:r>
            <a:r>
              <a:rPr lang="it-IT" b="1" dirty="0" smtClean="0">
                <a:solidFill>
                  <a:srgbClr val="FF0000"/>
                </a:solidFill>
              </a:rPr>
              <a:t>B(</a:t>
            </a:r>
            <a:r>
              <a:rPr lang="it-IT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b="1" dirty="0" err="1" smtClean="0">
                <a:solidFill>
                  <a:srgbClr val="FF0000"/>
                </a:solidFill>
              </a:rPr>
              <a:t>,n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  <a:r>
              <a:rPr lang="it-IT" b="1" baseline="30000" dirty="0" smtClean="0">
                <a:solidFill>
                  <a:srgbClr val="FF0000"/>
                </a:solidFill>
              </a:rPr>
              <a:t>14</a:t>
            </a:r>
            <a:r>
              <a:rPr lang="it-IT" b="1" dirty="0" smtClean="0">
                <a:solidFill>
                  <a:srgbClr val="FF0000"/>
                </a:solidFill>
              </a:rPr>
              <a:t>N</a:t>
            </a:r>
          </a:p>
          <a:p>
            <a:pPr marL="914400" lvl="1" indent="-457200">
              <a:buFont typeface="+mj-lt"/>
              <a:buAutoNum type="arabicPeriod"/>
            </a:pPr>
            <a:endParaRPr lang="it-IT" dirty="0" smtClean="0"/>
          </a:p>
          <a:p>
            <a:r>
              <a:rPr lang="en-US" dirty="0" smtClean="0"/>
              <a:t>On the other hand, </a:t>
            </a:r>
            <a:r>
              <a:rPr lang="en-US" b="1" dirty="0" smtClean="0"/>
              <a:t> </a:t>
            </a:r>
            <a:r>
              <a:rPr lang="en-GB" b="1" dirty="0" smtClean="0"/>
              <a:t>in a supernova explosion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when the temperature drops below T~3 GK, heavy nuclei are produced starting from neutrons, protons and </a:t>
            </a:r>
            <a:r>
              <a:rPr lang="en-US" dirty="0" smtClean="0">
                <a:latin typeface="Symbol" panose="05050102010706020507" pitchFamily="18" charset="2"/>
                <a:ea typeface="SimSun-ExtB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particles. In this case,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recombination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two α-particles 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neutron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(</a:t>
            </a:r>
            <a:r>
              <a:rPr lang="en-US" b="1" baseline="30000" dirty="0">
                <a:solidFill>
                  <a:srgbClr val="FF0000"/>
                </a:solidFill>
              </a:rPr>
              <a:t>4</a:t>
            </a:r>
            <a:r>
              <a:rPr lang="en-US" b="1" dirty="0">
                <a:solidFill>
                  <a:srgbClr val="FF0000"/>
                </a:solidFill>
              </a:rPr>
              <a:t>He(</a:t>
            </a:r>
            <a:r>
              <a:rPr lang="el-GR" b="1" dirty="0">
                <a:solidFill>
                  <a:srgbClr val="FF0000"/>
                </a:solidFill>
              </a:rPr>
              <a:t>α</a:t>
            </a:r>
            <a:r>
              <a:rPr lang="en-US" b="1" dirty="0">
                <a:solidFill>
                  <a:srgbClr val="FF0000"/>
                </a:solidFill>
              </a:rPr>
              <a:t>n,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l-GR" b="1" dirty="0" smtClean="0">
                <a:solidFill>
                  <a:srgbClr val="FF0000"/>
                </a:solidFill>
              </a:rPr>
              <a:t>)</a:t>
            </a:r>
            <a:r>
              <a:rPr lang="el-GR" b="1" baseline="30000" dirty="0" smtClean="0">
                <a:solidFill>
                  <a:srgbClr val="FF0000"/>
                </a:solidFill>
              </a:rPr>
              <a:t>9</a:t>
            </a:r>
            <a:r>
              <a:rPr lang="en-US" b="1" dirty="0">
                <a:solidFill>
                  <a:srgbClr val="FF0000"/>
                </a:solidFill>
              </a:rPr>
              <a:t>Be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likely plays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key role in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scenario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bridge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A=5,8 mass gaps.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2151" y="3118838"/>
            <a:ext cx="10078039" cy="6203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Leading reactions in the C and O burning</a:t>
            </a:r>
            <a:endParaRPr lang="en-US" i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74" y="-249128"/>
            <a:ext cx="6624736" cy="6624736"/>
          </a:xfrm>
        </p:spPr>
      </p:pic>
      <p:sp>
        <p:nvSpPr>
          <p:cNvPr id="2" name="CasellaDiTesto 1"/>
          <p:cNvSpPr txBox="1"/>
          <p:nvPr/>
        </p:nvSpPr>
        <p:spPr>
          <a:xfrm>
            <a:off x="9066998" y="5897526"/>
            <a:ext cx="280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 1054, CRAB Nebula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Calibri" panose="020F0502020204030204"/>
              </a:rPr>
              <a:t>Progenitor mass </a:t>
            </a:r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3092" y="252835"/>
            <a:ext cx="5832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final fate of massive stars is far from being firmly established. At the end of their evolution, all stars develop a fully degenerate core, whose mass and composition also depend on the efficiency of some key nuclear reactions</a:t>
            </a:r>
            <a:r>
              <a:rPr lang="en-US" sz="2400" dirty="0" smtClean="0"/>
              <a:t>: 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12</a:t>
            </a:r>
            <a:r>
              <a:rPr lang="en-US" sz="2400" b="1" dirty="0" smtClean="0">
                <a:solidFill>
                  <a:srgbClr val="FFFF00"/>
                </a:solidFill>
              </a:rPr>
              <a:t>C+</a:t>
            </a:r>
            <a:r>
              <a:rPr lang="en-US" sz="24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12</a:t>
            </a:r>
            <a:r>
              <a:rPr lang="en-US" sz="2400" b="1" dirty="0" smtClean="0">
                <a:solidFill>
                  <a:srgbClr val="FFFF00"/>
                </a:solidFill>
              </a:rPr>
              <a:t>C+</a:t>
            </a:r>
            <a:r>
              <a:rPr lang="en-US" sz="2400" b="1" baseline="30000" dirty="0">
                <a:solidFill>
                  <a:srgbClr val="FFFF00"/>
                </a:solidFill>
              </a:rPr>
              <a:t>12</a:t>
            </a:r>
            <a:r>
              <a:rPr lang="en-US" sz="2400" b="1" dirty="0">
                <a:solidFill>
                  <a:srgbClr val="FFFF00"/>
                </a:solidFill>
              </a:rPr>
              <a:t>C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20</a:t>
            </a:r>
            <a:r>
              <a:rPr lang="en-US" sz="2400" b="1" dirty="0" smtClean="0">
                <a:solidFill>
                  <a:srgbClr val="FFFF00"/>
                </a:solidFill>
              </a:rPr>
              <a:t>Ne+</a:t>
            </a:r>
            <a:r>
              <a:rPr lang="en-US" sz="24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16</a:t>
            </a:r>
            <a:r>
              <a:rPr lang="en-US" sz="2400" b="1" dirty="0" smtClean="0">
                <a:solidFill>
                  <a:srgbClr val="FFFF00"/>
                </a:solidFill>
              </a:rPr>
              <a:t>O+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16</a:t>
            </a:r>
            <a:r>
              <a:rPr lang="en-US" sz="2400" b="1" dirty="0">
                <a:solidFill>
                  <a:srgbClr val="FFFF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203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339365"/>
            <a:ext cx="10521099" cy="763571"/>
          </a:xfrm>
        </p:spPr>
        <p:txBody>
          <a:bodyPr/>
          <a:lstStyle/>
          <a:p>
            <a:r>
              <a:rPr lang="en-US" dirty="0" smtClean="0"/>
              <a:t>Premise 1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7900" y="1253331"/>
            <a:ext cx="4632489" cy="4351338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Short term: </a:t>
            </a:r>
            <a:r>
              <a:rPr lang="en-US" sz="2400" dirty="0" smtClean="0"/>
              <a:t>reactions already in the LUNA/ERNA programs; mostly reactions belonging to the H-burning (pp &amp; CNO), </a:t>
            </a:r>
            <a:r>
              <a:rPr lang="en-US" sz="2400" dirty="0" err="1" smtClean="0"/>
              <a:t>NeNa</a:t>
            </a:r>
            <a:r>
              <a:rPr lang="en-US" sz="2400" dirty="0" smtClean="0"/>
              <a:t> and </a:t>
            </a:r>
            <a:r>
              <a:rPr lang="en-US" sz="2400" dirty="0" err="1" smtClean="0"/>
              <a:t>MgAl</a:t>
            </a:r>
            <a:r>
              <a:rPr lang="en-US" sz="2400" dirty="0" smtClean="0"/>
              <a:t> cycles </a:t>
            </a:r>
          </a:p>
          <a:p>
            <a:r>
              <a:rPr lang="en-US" sz="2400" b="1" dirty="0" smtClean="0"/>
              <a:t>Mid-term</a:t>
            </a:r>
            <a:r>
              <a:rPr lang="en-US" sz="2400" dirty="0" smtClean="0"/>
              <a:t>: reactions already considered for direct capture experiments; it includes advanced burnings (He, C) and </a:t>
            </a:r>
            <a:r>
              <a:rPr lang="en-US" sz="2400" dirty="0"/>
              <a:t>, heavy elements nucleosynthesis (neutron sources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Long term</a:t>
            </a:r>
            <a:r>
              <a:rPr lang="en-US" sz="2400" dirty="0" smtClean="0"/>
              <a:t>: new ideas for demanding science cases (see next slide)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687" y="1659118"/>
            <a:ext cx="6191714" cy="32909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26918" y="5661654"/>
            <a:ext cx="9632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 the following I will illustrate some  science cases for LNGS and CIRCE lab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00800" y="2387065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(</a:t>
            </a:r>
            <a:r>
              <a:rPr lang="en-US" sz="1600" dirty="0" err="1" smtClean="0">
                <a:solidFill>
                  <a:srgbClr val="002060"/>
                </a:solidFill>
              </a:rPr>
              <a:t>p,</a:t>
            </a:r>
            <a:r>
              <a:rPr lang="en-US" sz="16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1600" dirty="0" smtClean="0">
                <a:solidFill>
                  <a:srgbClr val="002060"/>
                </a:solidFill>
              </a:rPr>
              <a:t>) &amp; (</a:t>
            </a:r>
            <a:r>
              <a:rPr lang="en-US" sz="1600" dirty="0" err="1" smtClean="0">
                <a:solidFill>
                  <a:srgbClr val="002060"/>
                </a:solidFill>
              </a:rPr>
              <a:t>p,</a:t>
            </a:r>
            <a:r>
              <a:rPr lang="en-US" sz="16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en-US" sz="1600" dirty="0" smtClean="0">
                <a:solidFill>
                  <a:srgbClr val="002060"/>
                </a:solidFill>
              </a:rPr>
              <a:t>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141806" y="3112524"/>
            <a:ext cx="1630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(</a:t>
            </a:r>
            <a:r>
              <a:rPr lang="en-US" sz="16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en-US" sz="1600" dirty="0" err="1" smtClean="0">
                <a:solidFill>
                  <a:srgbClr val="002060"/>
                </a:solidFill>
              </a:rPr>
              <a:t>,n</a:t>
            </a:r>
            <a:r>
              <a:rPr lang="en-US" sz="1600" dirty="0" smtClean="0">
                <a:solidFill>
                  <a:srgbClr val="002060"/>
                </a:solidFill>
              </a:rPr>
              <a:t>) &amp; C burning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150995" y="3790750"/>
            <a:ext cx="1047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New ideas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/>
          <p:cNvSpPr/>
          <p:nvPr/>
        </p:nvSpPr>
        <p:spPr>
          <a:xfrm>
            <a:off x="218049" y="1578542"/>
            <a:ext cx="11662117" cy="569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1" y="1258332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Mass (M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ꙩ)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38971" y="166206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7.5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855735" y="1692945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9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0549" y="1692945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852346" y="1675511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220384" y="1682768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30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38431" y="2062101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 C burning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 WDs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  <a:latin typeface="Century Gothic" panose="020B0502020202020204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Century Gothic" panose="020B0502020202020204"/>
              </a:rPr>
              <a:t>SNe</a:t>
            </a:r>
            <a:r>
              <a:rPr lang="en-US" b="1" dirty="0" smtClean="0">
                <a:solidFill>
                  <a:srgbClr val="FF0000"/>
                </a:solidFill>
                <a:latin typeface="Century Gothic" panose="020B0502020202020204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entury Gothic" panose="020B0502020202020204"/>
              </a:rPr>
              <a:t>Ia</a:t>
            </a:r>
            <a:r>
              <a:rPr lang="en-US" b="1" dirty="0" smtClean="0">
                <a:solidFill>
                  <a:srgbClr val="FF0000"/>
                </a:solidFill>
                <a:latin typeface="Century Gothic" panose="020B0502020202020204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206080" y="2101957"/>
            <a:ext cx="15760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Off center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egenerate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 burning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WDs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334984" y="2078509"/>
            <a:ext cx="15760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Off center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degenerate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 burning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ONe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WDs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EC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SNe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117664" y="2101957"/>
            <a:ext cx="22701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Central C burning,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ff center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degen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Ne/O/Si burnings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Core collapse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SNe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IIP?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8590805" y="2176983"/>
            <a:ext cx="1757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entral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C/Ne/O/Si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burnings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Core collapse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SNe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IIP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0611466" y="2213508"/>
            <a:ext cx="1531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entral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C/Ne/O/Si burnings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SNe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Ic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7074"/>
          </a:xfrm>
        </p:spPr>
        <p:txBody>
          <a:bodyPr/>
          <a:lstStyle/>
          <a:p>
            <a:r>
              <a:rPr lang="en-US" dirty="0" smtClean="0"/>
              <a:t>The final fate of massive stars</a:t>
            </a:r>
            <a:endParaRPr lang="en-US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35199" y="4264565"/>
            <a:ext cx="10927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mass ranges substantially depend on the efficiency of a few critical reactions. In the advanced phase of the evolution, the increasing pressure of degenerate electrons hampers the core contraction and, in turn, the core heating. Therefore a further burning phase may start only if the ignition condition are attained before the development of full degeneracy.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00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842" y="216152"/>
            <a:ext cx="10972800" cy="755444"/>
          </a:xfrm>
        </p:spPr>
        <p:txBody>
          <a:bodyPr/>
          <a:lstStyle/>
          <a:p>
            <a:r>
              <a:rPr lang="it-IT" smtClean="0"/>
              <a:t>CARBON IGNITION </a:t>
            </a:r>
            <a:r>
              <a:rPr lang="it-IT" dirty="0" smtClean="0"/>
              <a:t>CURVE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679854" y="1141855"/>
                <a:ext cx="533947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𝑁</m:t>
                          </m:r>
                        </m:sub>
                      </m:sSub>
                      <m:r>
                        <a:rPr kumimoji="0" lang="it-IT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it-IT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𝑄</m:t>
                      </m:r>
                      <m:r>
                        <a:rPr kumimoji="0" lang="it-IT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𝑌</m:t>
                          </m:r>
                        </m:e>
                        <m:sub>
                          <m:sPre>
                            <m:sPrePr>
                              <m:ctrlP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PrePr>
                            <m:sub/>
                            <m:sup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12</m:t>
                              </m:r>
                            </m:sup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𝐶</m:t>
                              </m:r>
                            </m:e>
                          </m:sPre>
                        </m:sub>
                        <m:sup>
                          <m: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𝑁</m:t>
                          </m:r>
                        </m:e>
                        <m:sub>
                          <m: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𝐴</m:t>
                          </m:r>
                        </m:sub>
                        <m:sup>
                          <m: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bSup>
                      <m:r>
                        <a:rPr kumimoji="0" lang="it-IT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0" lang="it-IT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kumimoji="0" lang="it-IT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0" lang="it-IT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</m:e>
                        <m:sub>
                          <m:sSub>
                            <m:sSubPr>
                              <m:ctrlP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e>
                            <m:sub>
                              <m: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e>
                            <m:sub>
                              <m: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54" y="1141855"/>
                <a:ext cx="5339475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6706615" y="1421284"/>
                <a:ext cx="4648517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kumimoji="0" lang="it-IT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0" lang="it-IT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𝑝𝑙𝑎𝑠𝑚𝑎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aramond"/>
                    <a:ea typeface="+mn-ea"/>
                    <a:cs typeface="Arial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0" lang="it-IT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𝑐𝑜𝑚𝑝𝑡𝑜𝑛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aramond"/>
                    <a:ea typeface="+mn-ea"/>
                    <a:cs typeface="Arial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0" lang="it-IT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𝑝𝑎𝑖𝑟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615" y="1421284"/>
                <a:ext cx="4648517" cy="556434"/>
              </a:xfrm>
              <a:prstGeom prst="rect">
                <a:avLst/>
              </a:prstGeom>
              <a:blipFill>
                <a:blip r:embed="rId4"/>
                <a:stretch>
                  <a:fillRect t="-9890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3072512" y="2230873"/>
                <a:ext cx="60469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Garamond"/>
                    <a:ea typeface="+mn-ea"/>
                    <a:cs typeface="Arial"/>
                  </a:rPr>
                  <a:t>On the </a:t>
                </a:r>
                <a:r>
                  <a:rPr kumimoji="0" lang="it-IT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Garamond"/>
                    <a:ea typeface="+mn-ea"/>
                    <a:cs typeface="Arial"/>
                  </a:rPr>
                  <a:t>ignition</a:t>
                </a:r>
                <a:r>
                  <a:rPr kumimoji="0" lang="it-IT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Garamond"/>
                    <a:ea typeface="+mn-ea"/>
                    <a:cs typeface="Arial"/>
                  </a:rPr>
                  <a:t> curve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it-IT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kumimoji="0" lang="it-IT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𝑵</m:t>
                        </m:r>
                      </m:sub>
                    </m:sSub>
                    <m:r>
                      <a:rPr kumimoji="0" lang="it-IT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kumimoji="0" lang="it-IT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it-IT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kumimoji="0" lang="it-IT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sub>
                    </m:sSub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Garamond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512" y="2230873"/>
                <a:ext cx="6046976" cy="646331"/>
              </a:xfrm>
              <a:prstGeom prst="rect">
                <a:avLst/>
              </a:prstGeom>
              <a:blipFill>
                <a:blip r:embed="rId5"/>
                <a:stretch>
                  <a:fillRect l="-3024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o 7"/>
          <p:cNvGrpSpPr/>
          <p:nvPr/>
        </p:nvGrpSpPr>
        <p:grpSpPr>
          <a:xfrm>
            <a:off x="4095937" y="3465380"/>
            <a:ext cx="4858598" cy="2868184"/>
            <a:chOff x="3495178" y="3908142"/>
            <a:chExt cx="4714582" cy="2868184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6"/>
            <a:srcRect l="8053" t="29132" r="6147" b="31150"/>
            <a:stretch/>
          </p:blipFill>
          <p:spPr>
            <a:xfrm>
              <a:off x="3495178" y="3908142"/>
              <a:ext cx="4714582" cy="2868184"/>
            </a:xfrm>
            <a:prstGeom prst="rect">
              <a:avLst/>
            </a:prstGeom>
          </p:spPr>
        </p:pic>
        <p:grpSp>
          <p:nvGrpSpPr>
            <p:cNvPr id="10" name="Gruppo 9"/>
            <p:cNvGrpSpPr/>
            <p:nvPr/>
          </p:nvGrpSpPr>
          <p:grpSpPr>
            <a:xfrm>
              <a:off x="4754958" y="4293096"/>
              <a:ext cx="3076536" cy="1743926"/>
              <a:chOff x="3465256" y="3239435"/>
              <a:chExt cx="2163190" cy="1306100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3992350" y="3239435"/>
                <a:ext cx="1522683" cy="345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Arial"/>
                  </a:rPr>
                  <a:t>e</a:t>
                </a:r>
                <a:r>
                  <a:rPr kumimoji="0" lang="it-IT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aramond"/>
                    <a:ea typeface="+mn-ea"/>
                    <a:cs typeface="Arial"/>
                  </a:rPr>
                  <a:t>neutrinos</a:t>
                </a:r>
                <a:r>
                  <a:rPr kumimoji="0" lang="it-IT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aramond"/>
                    <a:ea typeface="+mn-ea"/>
                    <a:cs typeface="Arial"/>
                  </a:rPr>
                  <a:t> </a:t>
                </a: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aramond"/>
                    <a:ea typeface="+mn-ea"/>
                    <a:cs typeface="Arial"/>
                  </a:rPr>
                  <a:t>=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Arial"/>
                  </a:rPr>
                  <a:t>e</a:t>
                </a:r>
                <a:r>
                  <a:rPr kumimoji="0" lang="it-IT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aramond"/>
                    <a:ea typeface="+mn-ea"/>
                    <a:cs typeface="Arial"/>
                  </a:rPr>
                  <a:t>nuclear</a:t>
                </a:r>
                <a:endParaRPr kumimoji="0" lang="en-GB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2" name="Freccia in su 11"/>
              <p:cNvSpPr/>
              <p:nvPr/>
            </p:nvSpPr>
            <p:spPr bwMode="auto">
              <a:xfrm rot="540000">
                <a:off x="3756217" y="3809156"/>
                <a:ext cx="216024" cy="432048"/>
              </a:xfrm>
              <a:prstGeom prst="upArrow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  <p:sp>
            <p:nvSpPr>
              <p:cNvPr id="13" name="Freccia in su 12"/>
              <p:cNvSpPr/>
              <p:nvPr/>
            </p:nvSpPr>
            <p:spPr bwMode="auto">
              <a:xfrm rot="4980000">
                <a:off x="5263365" y="4146869"/>
                <a:ext cx="216024" cy="514138"/>
              </a:xfrm>
              <a:prstGeom prst="upArrow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3465256" y="4257092"/>
                <a:ext cx="523009" cy="230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514"/>
                    </a:solidFill>
                    <a:effectLst/>
                    <a:uLnTx/>
                    <a:uFillTx/>
                    <a:latin typeface="Garamond"/>
                    <a:ea typeface="+mn-ea"/>
                    <a:cs typeface="Arial"/>
                  </a:rPr>
                  <a:t>M&gt;</a:t>
                </a:r>
                <a:r>
                  <a:rPr kumimoji="0" lang="it-IT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514"/>
                    </a:solidFill>
                    <a:effectLst/>
                    <a:uLnTx/>
                    <a:uFillTx/>
                    <a:latin typeface="Garamond"/>
                    <a:ea typeface="+mn-ea"/>
                    <a:cs typeface="Arial"/>
                  </a:rPr>
                  <a:t>M</a:t>
                </a:r>
                <a:r>
                  <a:rPr kumimoji="0" lang="it-IT" sz="1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514"/>
                    </a:solidFill>
                    <a:effectLst/>
                    <a:uLnTx/>
                    <a:uFillTx/>
                    <a:latin typeface="Garamond"/>
                    <a:ea typeface="+mn-ea"/>
                    <a:cs typeface="Arial"/>
                  </a:rPr>
                  <a:t>up</a:t>
                </a:r>
                <a:endParaRPr kumimoji="0" lang="en-GB" sz="1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514"/>
                  </a:solidFill>
                  <a:effectLst/>
                  <a:uLnTx/>
                  <a:uFillTx/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>
                <a:off x="4604334" y="4315028"/>
                <a:ext cx="488010" cy="230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514"/>
                    </a:solidFill>
                    <a:effectLst/>
                    <a:uLnTx/>
                    <a:uFillTx/>
                    <a:latin typeface="Garamond"/>
                    <a:ea typeface="+mn-ea"/>
                    <a:cs typeface="Arial"/>
                  </a:rPr>
                  <a:t>SNe</a:t>
                </a:r>
                <a:r>
                  <a:rPr kumimoji="0" lang="it-IT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514"/>
                    </a:solidFill>
                    <a:effectLst/>
                    <a:uLnTx/>
                    <a:uFillTx/>
                    <a:latin typeface="Garamond"/>
                    <a:ea typeface="+mn-ea"/>
                    <a:cs typeface="Arial"/>
                  </a:rPr>
                  <a:t> </a:t>
                </a:r>
                <a:r>
                  <a:rPr kumimoji="0" lang="it-IT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514"/>
                    </a:solidFill>
                    <a:effectLst/>
                    <a:uLnTx/>
                    <a:uFillTx/>
                    <a:latin typeface="Garamond"/>
                    <a:ea typeface="+mn-ea"/>
                    <a:cs typeface="Arial"/>
                  </a:rPr>
                  <a:t>Ia</a:t>
                </a:r>
                <a:endParaRPr kumimoji="0" lang="en-GB" sz="1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514"/>
                  </a:solidFill>
                  <a:effectLst/>
                  <a:uLnTx/>
                  <a:uFillTx/>
                  <a:latin typeface="Garamond"/>
                  <a:ea typeface="+mn-ea"/>
                  <a:cs typeface="Arial"/>
                </a:endParaRPr>
              </a:p>
            </p:txBody>
          </p:sp>
        </p:grpSp>
      </p:grpSp>
      <p:sp>
        <p:nvSpPr>
          <p:cNvPr id="16" name="CasellaDiTesto 15"/>
          <p:cNvSpPr txBox="1"/>
          <p:nvPr/>
        </p:nvSpPr>
        <p:spPr>
          <a:xfrm>
            <a:off x="143350" y="2995447"/>
            <a:ext cx="3774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C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i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gnition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may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occur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 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a)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Heating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 (massive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stars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b) Compression (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SNe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Ia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t>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486275" y="3745310"/>
            <a:ext cx="2705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green band shows possible variations of the ignition curve as due to 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C+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 reaction rate uncertainty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60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3741" y="513981"/>
            <a:ext cx="4697596" cy="5547467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The </a:t>
            </a:r>
            <a:r>
              <a:rPr lang="en-US" sz="2700" dirty="0"/>
              <a:t>p</a:t>
            </a:r>
            <a:r>
              <a:rPr lang="en-US" sz="2700" dirty="0" smtClean="0"/>
              <a:t>re-explosive mass-radius relation depends on the C/O left by the He burning, which is determined by the relative efficiency of the </a:t>
            </a:r>
            <a:r>
              <a:rPr lang="en-US" sz="2700" b="1" dirty="0" smtClean="0">
                <a:solidFill>
                  <a:srgbClr val="FF0000"/>
                </a:solidFill>
              </a:rPr>
              <a:t>triple-</a:t>
            </a:r>
            <a:r>
              <a:rPr lang="en-US" sz="27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700" b="1" dirty="0" smtClean="0"/>
              <a:t> </a:t>
            </a:r>
            <a:r>
              <a:rPr lang="en-US" sz="2700" dirty="0" smtClean="0"/>
              <a:t>and the </a:t>
            </a:r>
            <a:r>
              <a:rPr lang="en-US" sz="2700" baseline="30000" dirty="0">
                <a:solidFill>
                  <a:srgbClr val="FF0000"/>
                </a:solidFill>
              </a:rPr>
              <a:t>12</a:t>
            </a:r>
            <a:r>
              <a:rPr lang="en-US" sz="2700" dirty="0">
                <a:solidFill>
                  <a:srgbClr val="FF0000"/>
                </a:solidFill>
              </a:rPr>
              <a:t>C+</a:t>
            </a:r>
            <a:r>
              <a:rPr lang="en-US" sz="27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700" dirty="0" smtClean="0"/>
              <a:t> . It affects the </a:t>
            </a:r>
            <a:r>
              <a:rPr lang="en-US" sz="2700" dirty="0" err="1" smtClean="0"/>
              <a:t>explodability</a:t>
            </a:r>
            <a:r>
              <a:rPr lang="en-US" sz="2700" dirty="0" smtClean="0"/>
              <a:t> (supernova or collapse into a BH?) and the SN outcomes, such as the light curve, the electromagnetic spectrum and the nucleosynthesis yields.</a:t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7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117" y="331448"/>
            <a:ext cx="6386847" cy="65265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110366" y="513981"/>
            <a:ext cx="390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From </a:t>
            </a:r>
            <a:r>
              <a:rPr lang="en-US" b="1" dirty="0" err="1"/>
              <a:t>Imbriani</a:t>
            </a:r>
            <a:r>
              <a:rPr lang="en-US" b="1" dirty="0"/>
              <a:t> et al. 2001, </a:t>
            </a:r>
            <a:r>
              <a:rPr lang="en-US" b="1" dirty="0" err="1"/>
              <a:t>ApJ</a:t>
            </a:r>
            <a:r>
              <a:rPr lang="en-US" b="1" dirty="0"/>
              <a:t> 558, 903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7528" y="44624"/>
            <a:ext cx="8229600" cy="864096"/>
          </a:xfrm>
        </p:spPr>
        <p:txBody>
          <a:bodyPr/>
          <a:lstStyle/>
          <a:p>
            <a:r>
              <a:rPr lang="en-US" b="1" dirty="0" smtClean="0"/>
              <a:t>The synthesis of heavy nuclei 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9509" y="1052737"/>
            <a:ext cx="10395678" cy="5088983"/>
          </a:xfrm>
        </p:spPr>
        <p:txBody>
          <a:bodyPr>
            <a:normAutofit fontScale="92500" lnSpcReduction="20000"/>
          </a:bodyPr>
          <a:lstStyle/>
          <a:p>
            <a:r>
              <a:rPr lang="it-IT" b="1" i="1" dirty="0"/>
              <a:t>s</a:t>
            </a:r>
            <a:r>
              <a:rPr lang="it-IT" b="1" i="1" dirty="0" smtClean="0"/>
              <a:t> </a:t>
            </a:r>
            <a:r>
              <a:rPr lang="it-IT" b="1" i="1" dirty="0" err="1" smtClean="0"/>
              <a:t>process</a:t>
            </a:r>
            <a:r>
              <a:rPr lang="it-IT" b="1" i="1" dirty="0" smtClean="0"/>
              <a:t> </a:t>
            </a:r>
            <a:r>
              <a:rPr lang="it-IT" b="1" i="1" dirty="0" err="1" smtClean="0"/>
              <a:t>main</a:t>
            </a:r>
            <a:r>
              <a:rPr lang="it-IT" b="1" i="1" dirty="0" smtClean="0"/>
              <a:t> component</a:t>
            </a:r>
            <a:r>
              <a:rPr lang="it-IT" dirty="0" smtClean="0"/>
              <a:t>: </a:t>
            </a:r>
            <a:r>
              <a:rPr lang="it-IT" dirty="0" err="1" smtClean="0"/>
              <a:t>low</a:t>
            </a:r>
            <a:r>
              <a:rPr lang="it-IT" dirty="0" smtClean="0"/>
              <a:t> neutro </a:t>
            </a:r>
            <a:r>
              <a:rPr lang="it-IT" dirty="0" err="1" smtClean="0"/>
              <a:t>density</a:t>
            </a:r>
            <a:r>
              <a:rPr lang="it-IT" dirty="0"/>
              <a:t> -</a:t>
            </a:r>
            <a:r>
              <a:rPr lang="it-IT" dirty="0" smtClean="0"/>
              <a:t>10</a:t>
            </a:r>
            <a:r>
              <a:rPr lang="it-IT" baseline="30000" dirty="0" smtClean="0"/>
              <a:t>7</a:t>
            </a:r>
            <a:r>
              <a:rPr lang="it-IT" dirty="0" smtClean="0"/>
              <a:t> </a:t>
            </a:r>
            <a:r>
              <a:rPr lang="it-IT" dirty="0" err="1" smtClean="0"/>
              <a:t>neutrons</a:t>
            </a:r>
            <a:r>
              <a:rPr lang="it-IT" dirty="0" smtClean="0"/>
              <a:t> per cm</a:t>
            </a:r>
            <a:r>
              <a:rPr lang="it-IT" baseline="30000" dirty="0" smtClean="0"/>
              <a:t>3 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high </a:t>
            </a:r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exposure</a:t>
            </a:r>
            <a:r>
              <a:rPr lang="it-IT" dirty="0" smtClean="0"/>
              <a:t>. Site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dirty="0" err="1" smtClean="0"/>
              <a:t>ow</a:t>
            </a:r>
            <a:r>
              <a:rPr lang="it-IT" dirty="0" smtClean="0"/>
              <a:t> mass AGB !!!!, </a:t>
            </a:r>
          </a:p>
          <a:p>
            <a:r>
              <a:rPr lang="it-IT" b="1" i="1" dirty="0"/>
              <a:t>s </a:t>
            </a:r>
            <a:r>
              <a:rPr lang="it-IT" b="1" i="1" dirty="0" err="1"/>
              <a:t>process</a:t>
            </a:r>
            <a:r>
              <a:rPr lang="it-IT" b="1" i="1" dirty="0"/>
              <a:t> </a:t>
            </a:r>
            <a:r>
              <a:rPr lang="it-IT" b="1" i="1" dirty="0" err="1" smtClean="0"/>
              <a:t>weak</a:t>
            </a:r>
            <a:r>
              <a:rPr lang="it-IT" b="1" i="1" dirty="0" smtClean="0"/>
              <a:t> component: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exposure</a:t>
            </a:r>
            <a:r>
              <a:rPr lang="it-IT" dirty="0" smtClean="0"/>
              <a:t>. </a:t>
            </a:r>
            <a:r>
              <a:rPr lang="it-IT" dirty="0" err="1" smtClean="0"/>
              <a:t>Sites</a:t>
            </a:r>
            <a:r>
              <a:rPr lang="it-IT" dirty="0" smtClean="0"/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dirty="0" smtClean="0"/>
              <a:t> massive </a:t>
            </a:r>
            <a:r>
              <a:rPr lang="it-IT" dirty="0" err="1" smtClean="0"/>
              <a:t>stars</a:t>
            </a:r>
            <a:r>
              <a:rPr lang="it-IT" dirty="0" smtClean="0"/>
              <a:t>, core-He </a:t>
            </a:r>
            <a:r>
              <a:rPr lang="it-IT" dirty="0" err="1" smtClean="0"/>
              <a:t>burning</a:t>
            </a:r>
            <a:r>
              <a:rPr lang="it-IT" dirty="0"/>
              <a:t> </a:t>
            </a:r>
            <a:r>
              <a:rPr lang="it-IT" dirty="0" smtClean="0"/>
              <a:t>(10</a:t>
            </a:r>
            <a:r>
              <a:rPr lang="it-IT" baseline="30000" dirty="0"/>
              <a:t>6</a:t>
            </a:r>
            <a:r>
              <a:rPr lang="it-IT" baseline="30000" dirty="0" smtClean="0"/>
              <a:t>  </a:t>
            </a:r>
            <a:r>
              <a:rPr lang="it-IT" dirty="0" smtClean="0"/>
              <a:t>n per cm</a:t>
            </a:r>
            <a:r>
              <a:rPr lang="it-IT" baseline="30000" dirty="0" smtClean="0"/>
              <a:t>3</a:t>
            </a:r>
            <a:r>
              <a:rPr lang="it-IT" dirty="0" smtClean="0"/>
              <a:t>), and </a:t>
            </a:r>
            <a:r>
              <a:rPr lang="it-IT" dirty="0" err="1" smtClean="0"/>
              <a:t>shell</a:t>
            </a:r>
            <a:r>
              <a:rPr lang="it-IT" dirty="0"/>
              <a:t>-</a:t>
            </a:r>
            <a:r>
              <a:rPr lang="it-IT" dirty="0" smtClean="0"/>
              <a:t>C </a:t>
            </a:r>
            <a:r>
              <a:rPr lang="it-IT" dirty="0" err="1" smtClean="0"/>
              <a:t>burning</a:t>
            </a:r>
            <a:r>
              <a:rPr lang="it-IT" dirty="0"/>
              <a:t> </a:t>
            </a:r>
            <a:r>
              <a:rPr lang="it-IT" dirty="0" smtClean="0"/>
              <a:t>(10</a:t>
            </a:r>
            <a:r>
              <a:rPr lang="it-IT" baseline="30000" dirty="0" smtClean="0"/>
              <a:t>11  </a:t>
            </a:r>
            <a:r>
              <a:rPr lang="it-IT" dirty="0"/>
              <a:t>n per cm</a:t>
            </a:r>
            <a:r>
              <a:rPr lang="it-IT" baseline="30000" dirty="0"/>
              <a:t>3</a:t>
            </a:r>
            <a:r>
              <a:rPr lang="it-IT" dirty="0" smtClean="0"/>
              <a:t>) (?)</a:t>
            </a:r>
          </a:p>
          <a:p>
            <a:endParaRPr lang="it-IT" baseline="30000" dirty="0" smtClean="0"/>
          </a:p>
          <a:p>
            <a:r>
              <a:rPr lang="it-IT" b="1" i="1" dirty="0" smtClean="0"/>
              <a:t>r </a:t>
            </a:r>
            <a:r>
              <a:rPr lang="it-IT" b="1" i="1" dirty="0" err="1" smtClean="0"/>
              <a:t>process</a:t>
            </a:r>
            <a:r>
              <a:rPr lang="it-IT" dirty="0" smtClean="0"/>
              <a:t>: </a:t>
            </a:r>
            <a:r>
              <a:rPr lang="it-IT" dirty="0" err="1" smtClean="0"/>
              <a:t>Rapid</a:t>
            </a:r>
            <a:r>
              <a:rPr lang="it-IT" dirty="0" smtClean="0"/>
              <a:t> </a:t>
            </a:r>
            <a:r>
              <a:rPr lang="it-IT" dirty="0" err="1" smtClean="0"/>
              <a:t>neutrons</a:t>
            </a:r>
            <a:r>
              <a:rPr lang="it-IT" dirty="0" smtClean="0"/>
              <a:t> –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</a:t>
            </a:r>
            <a:r>
              <a:rPr lang="it-IT" dirty="0" smtClean="0"/>
              <a:t>&gt;10</a:t>
            </a:r>
            <a:r>
              <a:rPr lang="it-IT" baseline="30000" dirty="0" smtClean="0"/>
              <a:t>20  </a:t>
            </a:r>
            <a:r>
              <a:rPr lang="it-IT" dirty="0" smtClean="0"/>
              <a:t>cm</a:t>
            </a:r>
            <a:r>
              <a:rPr lang="it-IT" baseline="30000" dirty="0" smtClean="0"/>
              <a:t>-3</a:t>
            </a:r>
            <a:r>
              <a:rPr lang="it-IT" dirty="0" smtClean="0"/>
              <a:t>c. Site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dirty="0" smtClean="0"/>
              <a:t> NS </a:t>
            </a:r>
            <a:r>
              <a:rPr lang="it-IT" dirty="0" err="1" smtClean="0"/>
              <a:t>mergers</a:t>
            </a:r>
            <a:r>
              <a:rPr lang="it-IT" dirty="0" smtClean="0"/>
              <a:t> !!!, core-</a:t>
            </a:r>
            <a:r>
              <a:rPr lang="it-IT" dirty="0" err="1" smtClean="0"/>
              <a:t>collapse</a:t>
            </a:r>
            <a:r>
              <a:rPr lang="it-IT" dirty="0" smtClean="0"/>
              <a:t> </a:t>
            </a:r>
            <a:r>
              <a:rPr lang="it-IT" dirty="0" err="1" smtClean="0"/>
              <a:t>SNe</a:t>
            </a:r>
            <a:r>
              <a:rPr lang="it-IT" dirty="0" smtClean="0"/>
              <a:t> (?)</a:t>
            </a:r>
            <a:endParaRPr lang="it-IT" baseline="30000" dirty="0" smtClean="0"/>
          </a:p>
          <a:p>
            <a:pPr marL="0" indent="0">
              <a:buNone/>
            </a:pPr>
            <a:endParaRPr lang="it-IT" baseline="30000" dirty="0" smtClean="0"/>
          </a:p>
          <a:p>
            <a:r>
              <a:rPr lang="en-GB" b="1" i="1" dirty="0"/>
              <a:t>p</a:t>
            </a:r>
            <a:r>
              <a:rPr lang="en-GB" b="1" i="1" dirty="0" smtClean="0"/>
              <a:t> process</a:t>
            </a:r>
            <a:r>
              <a:rPr lang="en-GB" dirty="0" smtClean="0"/>
              <a:t>: </a:t>
            </a:r>
            <a:r>
              <a:rPr lang="en-GB" dirty="0" smtClean="0">
                <a:latin typeface="Symbol" panose="05050102010706020507" pitchFamily="18" charset="2"/>
              </a:rPr>
              <a:t>g</a:t>
            </a:r>
            <a:r>
              <a:rPr lang="en-GB" dirty="0" smtClean="0"/>
              <a:t> process on s or r seeds. Site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dirty="0" err="1" smtClean="0"/>
              <a:t>SNe</a:t>
            </a:r>
            <a:r>
              <a:rPr lang="en-GB" dirty="0" smtClean="0"/>
              <a:t> ??????</a:t>
            </a:r>
          </a:p>
          <a:p>
            <a:endParaRPr lang="en-GB" dirty="0" smtClean="0"/>
          </a:p>
          <a:p>
            <a:r>
              <a:rPr lang="it-IT" b="1" dirty="0"/>
              <a:t>i</a:t>
            </a:r>
            <a:r>
              <a:rPr lang="it-IT" b="1" dirty="0" smtClean="0"/>
              <a:t> </a:t>
            </a:r>
            <a:r>
              <a:rPr lang="it-IT" b="1" dirty="0" err="1"/>
              <a:t>process</a:t>
            </a:r>
            <a:r>
              <a:rPr lang="it-IT" b="1" dirty="0"/>
              <a:t>: </a:t>
            </a:r>
            <a:r>
              <a:rPr lang="it-IT" dirty="0" smtClean="0"/>
              <a:t>intermediate </a:t>
            </a:r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density</a:t>
            </a:r>
            <a:r>
              <a:rPr lang="it-IT" dirty="0" smtClean="0"/>
              <a:t> </a:t>
            </a:r>
            <a:r>
              <a:rPr lang="it-IT" b="1" dirty="0" smtClean="0"/>
              <a:t>(</a:t>
            </a:r>
            <a:r>
              <a:rPr lang="it-IT" dirty="0" smtClean="0"/>
              <a:t>10</a:t>
            </a:r>
            <a:r>
              <a:rPr lang="it-IT" baseline="30000" dirty="0" smtClean="0"/>
              <a:t>15</a:t>
            </a:r>
            <a:r>
              <a:rPr lang="it-IT" dirty="0" smtClean="0"/>
              <a:t> cm</a:t>
            </a:r>
            <a:r>
              <a:rPr lang="it-IT" baseline="30000" dirty="0" smtClean="0"/>
              <a:t>-3</a:t>
            </a:r>
            <a:r>
              <a:rPr lang="en-GB" dirty="0" smtClean="0"/>
              <a:t>).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roton ingestions in He burning convective zones.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Site→extremely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meal poor stars (RGB or AGB), late thermal pulse in post-AGB, mixing induced by fast rotation….????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215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14872" y="154562"/>
            <a:ext cx="8229600" cy="825093"/>
          </a:xfrm>
        </p:spPr>
        <p:txBody>
          <a:bodyPr>
            <a:normAutofit/>
          </a:bodyPr>
          <a:lstStyle/>
          <a:p>
            <a:r>
              <a:rPr lang="it-IT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Relevant</a:t>
            </a:r>
            <a:r>
              <a:rPr lang="it-IT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temperature/</a:t>
            </a:r>
            <a:r>
              <a:rPr lang="it-IT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energy</a:t>
            </a:r>
            <a:endParaRPr lang="it-IT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1990641" y="1231856"/>
            <a:ext cx="8053936" cy="4926023"/>
            <a:chOff x="1482496" y="2357430"/>
            <a:chExt cx="8053936" cy="4926023"/>
          </a:xfrm>
        </p:grpSpPr>
        <p:sp>
          <p:nvSpPr>
            <p:cNvPr id="5" name="CasellaDiTesto 4"/>
            <p:cNvSpPr txBox="1"/>
            <p:nvPr/>
          </p:nvSpPr>
          <p:spPr>
            <a:xfrm>
              <a:off x="3686271" y="2357430"/>
              <a:ext cx="3643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>
                  <a:solidFill>
                    <a:srgbClr val="0BD0D9">
                      <a:lumMod val="40000"/>
                      <a:lumOff val="60000"/>
                    </a:srgbClr>
                  </a:solidFill>
                  <a:latin typeface="Constantia"/>
                </a:rPr>
                <a:t>Temperature (10</a:t>
              </a:r>
              <a:r>
                <a:rPr lang="it-IT" sz="2800" baseline="30000" dirty="0">
                  <a:solidFill>
                    <a:srgbClr val="0BD0D9">
                      <a:lumMod val="40000"/>
                      <a:lumOff val="60000"/>
                    </a:srgbClr>
                  </a:solidFill>
                  <a:latin typeface="Constantia"/>
                </a:rPr>
                <a:t>8</a:t>
              </a:r>
              <a:r>
                <a:rPr lang="it-IT" sz="2800" dirty="0">
                  <a:solidFill>
                    <a:srgbClr val="0BD0D9">
                      <a:lumMod val="40000"/>
                      <a:lumOff val="60000"/>
                    </a:srgbClr>
                  </a:solidFill>
                  <a:latin typeface="Constantia"/>
                </a:rPr>
                <a:t> K)</a:t>
              </a:r>
            </a:p>
          </p:txBody>
        </p:sp>
        <p:sp>
          <p:nvSpPr>
            <p:cNvPr id="6" name="Freccia bidirezionale orizzontale 5"/>
            <p:cNvSpPr/>
            <p:nvPr/>
          </p:nvSpPr>
          <p:spPr>
            <a:xfrm>
              <a:off x="1928794" y="3403756"/>
              <a:ext cx="7451339" cy="271151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833869" y="2857496"/>
              <a:ext cx="857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rgbClr val="0BD0D9">
                      <a:lumMod val="40000"/>
                      <a:lumOff val="60000"/>
                    </a:srgbClr>
                  </a:solidFill>
                  <a:latin typeface="Calibri"/>
                </a:rPr>
                <a:t>   1</a:t>
              </a:r>
              <a:endParaRPr lang="it-IT" sz="3200" baseline="30000" dirty="0">
                <a:solidFill>
                  <a:srgbClr val="0BD0D9">
                    <a:lumMod val="40000"/>
                    <a:lumOff val="60000"/>
                  </a:srgbClr>
                </a:solidFill>
                <a:latin typeface="Calibri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7501505" y="2963823"/>
              <a:ext cx="1357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rgbClr val="0BD0D9">
                      <a:lumMod val="40000"/>
                      <a:lumOff val="60000"/>
                    </a:srgbClr>
                  </a:solidFill>
                  <a:latin typeface="Calibri"/>
                </a:rPr>
                <a:t>  </a:t>
              </a:r>
              <a:r>
                <a:rPr lang="it-IT" sz="3200" dirty="0" smtClean="0">
                  <a:solidFill>
                    <a:srgbClr val="0BD0D9">
                      <a:lumMod val="40000"/>
                      <a:lumOff val="60000"/>
                    </a:srgbClr>
                  </a:solidFill>
                  <a:latin typeface="Calibri"/>
                </a:rPr>
                <a:t>10  </a:t>
              </a:r>
              <a:endParaRPr lang="it-IT" sz="3200" baseline="30000" dirty="0">
                <a:solidFill>
                  <a:srgbClr val="0BD0D9">
                    <a:lumMod val="40000"/>
                    <a:lumOff val="60000"/>
                  </a:srgbClr>
                </a:solidFill>
                <a:latin typeface="Calibri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660404" y="6760233"/>
              <a:ext cx="4392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>
                  <a:solidFill>
                    <a:srgbClr val="0BD0D9">
                      <a:lumMod val="40000"/>
                      <a:lumOff val="60000"/>
                    </a:srgbClr>
                  </a:solidFill>
                  <a:latin typeface="Constantia"/>
                </a:rPr>
                <a:t>Thermal Energy (</a:t>
              </a:r>
              <a:r>
                <a:rPr lang="it-IT" sz="2800" dirty="0" err="1">
                  <a:solidFill>
                    <a:srgbClr val="0BD0D9">
                      <a:lumMod val="40000"/>
                      <a:lumOff val="60000"/>
                    </a:srgbClr>
                  </a:solidFill>
                  <a:latin typeface="Constantia"/>
                </a:rPr>
                <a:t>keV</a:t>
              </a:r>
              <a:r>
                <a:rPr lang="it-IT" sz="2800" dirty="0">
                  <a:solidFill>
                    <a:srgbClr val="0BD0D9">
                      <a:lumMod val="40000"/>
                      <a:lumOff val="60000"/>
                    </a:srgbClr>
                  </a:solidFill>
                  <a:latin typeface="Constantia"/>
                </a:rPr>
                <a:t>)</a:t>
              </a:r>
            </a:p>
          </p:txBody>
        </p:sp>
        <p:sp>
          <p:nvSpPr>
            <p:cNvPr id="10" name="Freccia bidirezionale orizzontale 9"/>
            <p:cNvSpPr/>
            <p:nvPr/>
          </p:nvSpPr>
          <p:spPr>
            <a:xfrm>
              <a:off x="2000232" y="5960110"/>
              <a:ext cx="7536200" cy="275333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482496" y="6237151"/>
              <a:ext cx="1143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rgbClr val="0BD0D9">
                      <a:lumMod val="40000"/>
                      <a:lumOff val="60000"/>
                    </a:srgbClr>
                  </a:solidFill>
                  <a:latin typeface="Calibri"/>
                </a:rPr>
                <a:t>     8 </a:t>
              </a:r>
              <a:endParaRPr lang="it-IT" sz="3200" baseline="30000" dirty="0">
                <a:solidFill>
                  <a:srgbClr val="0BD0D9">
                    <a:lumMod val="40000"/>
                    <a:lumOff val="60000"/>
                  </a:srgbClr>
                </a:solidFill>
                <a:latin typeface="Calibri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7824786" y="6175458"/>
              <a:ext cx="1643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solidFill>
                    <a:srgbClr val="0BD0D9">
                      <a:lumMod val="40000"/>
                      <a:lumOff val="60000"/>
                    </a:srgbClr>
                  </a:solidFill>
                  <a:latin typeface="Calibri"/>
                </a:rPr>
                <a:t>100 </a:t>
              </a:r>
              <a:endParaRPr lang="it-IT" sz="3200" baseline="30000" dirty="0">
                <a:solidFill>
                  <a:srgbClr val="0BD0D9">
                    <a:lumMod val="40000"/>
                    <a:lumOff val="60000"/>
                  </a:srgbClr>
                </a:solidFill>
                <a:latin typeface="Calibri"/>
              </a:endParaRPr>
            </a:p>
          </p:txBody>
        </p:sp>
      </p:grpSp>
      <p:sp>
        <p:nvSpPr>
          <p:cNvPr id="16" name="CasellaDiTesto 15"/>
          <p:cNvSpPr txBox="1"/>
          <p:nvPr/>
        </p:nvSpPr>
        <p:spPr>
          <a:xfrm rot="16200000">
            <a:off x="1417607" y="333131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BD0D9">
                    <a:lumMod val="40000"/>
                    <a:lumOff val="60000"/>
                  </a:srgbClr>
                </a:solidFill>
                <a:latin typeface="Constantia"/>
              </a:rPr>
              <a:t>Low mass AGB</a:t>
            </a:r>
          </a:p>
        </p:txBody>
      </p:sp>
      <p:sp>
        <p:nvSpPr>
          <p:cNvPr id="17" name="CasellaDiTesto 16"/>
          <p:cNvSpPr txBox="1"/>
          <p:nvPr/>
        </p:nvSpPr>
        <p:spPr>
          <a:xfrm rot="16200000">
            <a:off x="3190269" y="3285754"/>
            <a:ext cx="2405712" cy="47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BD0D9">
                    <a:lumMod val="40000"/>
                    <a:lumOff val="60000"/>
                  </a:srgbClr>
                </a:solidFill>
                <a:latin typeface="Constantia"/>
              </a:rPr>
              <a:t>Low mass AGB</a:t>
            </a:r>
          </a:p>
        </p:txBody>
      </p:sp>
      <p:sp>
        <p:nvSpPr>
          <p:cNvPr id="18" name="CasellaDiTesto 17"/>
          <p:cNvSpPr txBox="1"/>
          <p:nvPr/>
        </p:nvSpPr>
        <p:spPr>
          <a:xfrm rot="16200000">
            <a:off x="3930324" y="3428257"/>
            <a:ext cx="192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BD0D9">
                    <a:lumMod val="40000"/>
                    <a:lumOff val="60000"/>
                  </a:srgbClr>
                </a:solidFill>
              </a:rPr>
              <a:t>Massive AGB</a:t>
            </a:r>
            <a:endParaRPr lang="it-IT" sz="2400" dirty="0">
              <a:solidFill>
                <a:srgbClr val="0BD0D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 rot="16200000">
            <a:off x="7838839" y="3182352"/>
            <a:ext cx="2143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BD0D9">
                    <a:lumMod val="40000"/>
                    <a:lumOff val="60000"/>
                  </a:srgbClr>
                </a:solidFill>
                <a:latin typeface="Constantia"/>
              </a:rPr>
              <a:t>Massive  </a:t>
            </a:r>
            <a:r>
              <a:rPr lang="it-IT" sz="2400" dirty="0" err="1">
                <a:solidFill>
                  <a:srgbClr val="0BD0D9">
                    <a:lumMod val="40000"/>
                    <a:lumOff val="60000"/>
                  </a:srgbClr>
                </a:solidFill>
                <a:latin typeface="Constantia"/>
              </a:rPr>
              <a:t>stars</a:t>
            </a:r>
            <a:r>
              <a:rPr lang="it-IT" sz="2400" dirty="0">
                <a:solidFill>
                  <a:srgbClr val="0BD0D9">
                    <a:lumMod val="40000"/>
                    <a:lumOff val="60000"/>
                  </a:srgbClr>
                </a:solidFill>
                <a:latin typeface="Constantia"/>
              </a:rPr>
              <a:t> C-</a:t>
            </a:r>
            <a:r>
              <a:rPr lang="it-IT" sz="2400" dirty="0" err="1">
                <a:solidFill>
                  <a:srgbClr val="0BD0D9">
                    <a:lumMod val="40000"/>
                    <a:lumOff val="60000"/>
                  </a:srgbClr>
                </a:solidFill>
                <a:latin typeface="Constantia"/>
              </a:rPr>
              <a:t>shell</a:t>
            </a:r>
            <a:endParaRPr lang="it-IT" sz="2400" dirty="0">
              <a:solidFill>
                <a:srgbClr val="0BD0D9">
                  <a:lumMod val="40000"/>
                  <a:lumOff val="60000"/>
                </a:srgbClr>
              </a:solidFill>
              <a:latin typeface="Constantia"/>
            </a:endParaRPr>
          </a:p>
        </p:txBody>
      </p:sp>
      <p:sp>
        <p:nvSpPr>
          <p:cNvPr id="20" name="CasellaDiTesto 19"/>
          <p:cNvSpPr txBox="1"/>
          <p:nvPr/>
        </p:nvSpPr>
        <p:spPr>
          <a:xfrm rot="16200000">
            <a:off x="4422714" y="3346378"/>
            <a:ext cx="205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BD0D9">
                    <a:lumMod val="40000"/>
                    <a:lumOff val="60000"/>
                  </a:srgbClr>
                </a:solidFill>
                <a:latin typeface="Constantia"/>
              </a:rPr>
              <a:t>p</a:t>
            </a:r>
            <a:r>
              <a:rPr lang="it-IT" sz="2400" dirty="0" smtClean="0">
                <a:solidFill>
                  <a:srgbClr val="0BD0D9">
                    <a:lumMod val="40000"/>
                    <a:lumOff val="60000"/>
                  </a:srgbClr>
                </a:solidFill>
                <a:latin typeface="Constantia"/>
              </a:rPr>
              <a:t> </a:t>
            </a:r>
            <a:r>
              <a:rPr lang="it-IT" sz="2400" dirty="0" err="1" smtClean="0">
                <a:solidFill>
                  <a:srgbClr val="0BD0D9">
                    <a:lumMod val="40000"/>
                    <a:lumOff val="60000"/>
                  </a:srgbClr>
                </a:solidFill>
                <a:latin typeface="Constantia"/>
              </a:rPr>
              <a:t>ingestions</a:t>
            </a:r>
            <a:endParaRPr lang="it-IT" sz="2400" dirty="0" smtClean="0">
              <a:solidFill>
                <a:srgbClr val="0BD0D9">
                  <a:lumMod val="40000"/>
                  <a:lumOff val="60000"/>
                </a:srgbClr>
              </a:solidFill>
              <a:latin typeface="Constantia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153786" y="5049884"/>
            <a:ext cx="1908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BD0D9">
                    <a:lumMod val="40000"/>
                    <a:lumOff val="60000"/>
                  </a:srgbClr>
                </a:solidFill>
                <a:latin typeface="Calibri"/>
              </a:rPr>
              <a:t>25        35 </a:t>
            </a:r>
            <a:endParaRPr lang="it-IT" sz="3200" baseline="30000" dirty="0">
              <a:solidFill>
                <a:srgbClr val="0BD0D9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046801" y="1754963"/>
            <a:ext cx="2117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BD0D9">
                    <a:lumMod val="40000"/>
                    <a:lumOff val="60000"/>
                  </a:srgbClr>
                </a:solidFill>
                <a:latin typeface="Calibri"/>
              </a:rPr>
              <a:t>3     </a:t>
            </a:r>
            <a:r>
              <a:rPr lang="it-IT" sz="3200" dirty="0" smtClean="0">
                <a:solidFill>
                  <a:srgbClr val="0BD0D9">
                    <a:lumMod val="40000"/>
                    <a:lumOff val="60000"/>
                  </a:srgbClr>
                </a:solidFill>
                <a:latin typeface="Calibri"/>
              </a:rPr>
              <a:t>       4</a:t>
            </a:r>
            <a:endParaRPr lang="it-IT" sz="3200" baseline="30000" dirty="0">
              <a:solidFill>
                <a:srgbClr val="0BD0D9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47443" y="4705698"/>
            <a:ext cx="1264193" cy="1200329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solidFill>
                  <a:srgbClr val="FFFFCC"/>
                </a:solidFill>
                <a:latin typeface="Constantia"/>
              </a:rPr>
              <a:t>Main</a:t>
            </a:r>
            <a:r>
              <a:rPr lang="it-IT" sz="2400" dirty="0">
                <a:solidFill>
                  <a:srgbClr val="FFFFCC"/>
                </a:solidFill>
                <a:latin typeface="Constantia"/>
              </a:rPr>
              <a:t> </a:t>
            </a:r>
          </a:p>
          <a:p>
            <a:pPr algn="ctr"/>
            <a:r>
              <a:rPr lang="it-IT" sz="2400" dirty="0">
                <a:solidFill>
                  <a:srgbClr val="FFFFCC"/>
                </a:solidFill>
                <a:latin typeface="Constantia"/>
              </a:rPr>
              <a:t>&amp; </a:t>
            </a:r>
          </a:p>
          <a:p>
            <a:pPr algn="ctr"/>
            <a:r>
              <a:rPr lang="it-IT" sz="2400" dirty="0" smtClean="0">
                <a:solidFill>
                  <a:srgbClr val="FFFFCC"/>
                </a:solidFill>
                <a:latin typeface="Constantia"/>
              </a:rPr>
              <a:t>Strong s</a:t>
            </a:r>
            <a:endParaRPr lang="it-IT" sz="2400" dirty="0">
              <a:solidFill>
                <a:srgbClr val="FFFFCC"/>
              </a:solidFill>
              <a:latin typeface="Constantia"/>
            </a:endParaRP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1621481" y="3752137"/>
            <a:ext cx="815458" cy="918979"/>
          </a:xfrm>
          <a:prstGeom prst="straightConnector1">
            <a:avLst/>
          </a:prstGeom>
          <a:ln w="19050">
            <a:solidFill>
              <a:srgbClr val="FF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10141074" y="2526293"/>
            <a:ext cx="1130054" cy="461665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rgbClr val="FFFFCC"/>
                </a:solidFill>
                <a:latin typeface="Constantia"/>
              </a:rPr>
              <a:t>Weak</a:t>
            </a:r>
            <a:r>
              <a:rPr lang="it-IT" sz="2400" dirty="0" smtClean="0">
                <a:solidFill>
                  <a:srgbClr val="FFFFCC"/>
                </a:solidFill>
                <a:latin typeface="Constantia"/>
              </a:rPr>
              <a:t> s</a:t>
            </a:r>
            <a:endParaRPr lang="it-IT" sz="2400" dirty="0">
              <a:solidFill>
                <a:srgbClr val="FFFFCC"/>
              </a:solidFill>
              <a:latin typeface="Constantia"/>
            </a:endParaRPr>
          </a:p>
        </p:txBody>
      </p:sp>
      <p:cxnSp>
        <p:nvCxnSpPr>
          <p:cNvPr id="24" name="Connettore 2 23"/>
          <p:cNvCxnSpPr/>
          <p:nvPr/>
        </p:nvCxnSpPr>
        <p:spPr>
          <a:xfrm flipH="1">
            <a:off x="9462976" y="2987958"/>
            <a:ext cx="678098" cy="442819"/>
          </a:xfrm>
          <a:prstGeom prst="straightConnector1">
            <a:avLst/>
          </a:prstGeom>
          <a:ln w="19050">
            <a:solidFill>
              <a:srgbClr val="FF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078579" y="2896048"/>
            <a:ext cx="1330237" cy="461665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FFCC"/>
                </a:solidFill>
                <a:latin typeface="Constantia"/>
              </a:rPr>
              <a:t>i </a:t>
            </a:r>
            <a:r>
              <a:rPr lang="it-IT" sz="2400" dirty="0" err="1" smtClean="0">
                <a:solidFill>
                  <a:srgbClr val="FFFFCC"/>
                </a:solidFill>
                <a:latin typeface="Constantia"/>
              </a:rPr>
              <a:t>process</a:t>
            </a:r>
            <a:endParaRPr lang="it-IT" sz="2400" dirty="0">
              <a:solidFill>
                <a:srgbClr val="FFFFCC"/>
              </a:solidFill>
              <a:latin typeface="Constantia"/>
            </a:endParaRPr>
          </a:p>
        </p:txBody>
      </p:sp>
      <p:cxnSp>
        <p:nvCxnSpPr>
          <p:cNvPr id="26" name="Connettore 2 25"/>
          <p:cNvCxnSpPr/>
          <p:nvPr/>
        </p:nvCxnSpPr>
        <p:spPr>
          <a:xfrm flipH="1">
            <a:off x="5792882" y="3387693"/>
            <a:ext cx="678098" cy="442819"/>
          </a:xfrm>
          <a:prstGeom prst="straightConnector1">
            <a:avLst/>
          </a:prstGeom>
          <a:ln w="19050">
            <a:solidFill>
              <a:srgbClr val="FF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8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167"/>
          </a:xfrm>
        </p:spPr>
        <p:txBody>
          <a:bodyPr/>
          <a:lstStyle/>
          <a:p>
            <a:r>
              <a:rPr lang="en-US" dirty="0" smtClean="0"/>
              <a:t>Neutron sources: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8278" y="1079292"/>
            <a:ext cx="10989039" cy="2828821"/>
          </a:xfrm>
        </p:spPr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 process (main component):</a:t>
            </a:r>
            <a:r>
              <a:rPr lang="en-US" dirty="0" smtClean="0"/>
              <a:t> </a:t>
            </a:r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13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C(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,n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16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O </a:t>
            </a:r>
            <a:r>
              <a:rPr lang="en-US" dirty="0" smtClean="0">
                <a:sym typeface="Wingdings" pitchFamily="2" charset="2"/>
              </a:rPr>
              <a:t>, low energy (200 </a:t>
            </a:r>
            <a:r>
              <a:rPr lang="en-US" dirty="0" err="1">
                <a:sym typeface="Wingdings" pitchFamily="2" charset="2"/>
              </a:rPr>
              <a:t>k</a:t>
            </a:r>
            <a:r>
              <a:rPr lang="en-US" dirty="0" err="1" smtClean="0">
                <a:sym typeface="Wingdings" pitchFamily="2" charset="2"/>
              </a:rPr>
              <a:t>eV</a:t>
            </a:r>
            <a:r>
              <a:rPr lang="en-US" dirty="0" smtClean="0">
                <a:sym typeface="Wingdings" pitchFamily="2" charset="2"/>
              </a:rPr>
              <a:t>), studied at LUNA400</a:t>
            </a:r>
          </a:p>
          <a:p>
            <a:r>
              <a:rPr lang="en-US" b="1" dirty="0" smtClean="0">
                <a:sym typeface="Wingdings" pitchFamily="2" charset="2"/>
              </a:rPr>
              <a:t>s process (weak component): </a:t>
            </a:r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22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Ne(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,n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25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Mg, </a:t>
            </a:r>
            <a:r>
              <a:rPr lang="en-US" dirty="0" smtClean="0">
                <a:sym typeface="Wingdings" pitchFamily="2" charset="2"/>
              </a:rPr>
              <a:t>broad range of energy (300 </a:t>
            </a:r>
            <a:r>
              <a:rPr lang="en-US" dirty="0" err="1">
                <a:sym typeface="Wingdings" pitchFamily="2" charset="2"/>
              </a:rPr>
              <a:t>k</a:t>
            </a:r>
            <a:r>
              <a:rPr lang="en-US" dirty="0" err="1" smtClean="0">
                <a:sym typeface="Wingdings" pitchFamily="2" charset="2"/>
              </a:rPr>
              <a:t>eV</a:t>
            </a:r>
            <a:r>
              <a:rPr lang="en-US" dirty="0" smtClean="0">
                <a:sym typeface="Wingdings" pitchFamily="2" charset="2"/>
              </a:rPr>
              <a:t> to</a:t>
            </a:r>
            <a:r>
              <a:rPr lang="en-US" dirty="0" smtClean="0">
                <a:solidFill>
                  <a:srgbClr val="9BBB59">
                    <a:lumMod val="40000"/>
                    <a:lumOff val="60000"/>
                  </a:srgbClr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1 MeV). Parallel study on the competitor reaction, </a:t>
            </a:r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22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Ne(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,</a:t>
            </a:r>
            <a:r>
              <a:rPr lang="en-US" b="1" dirty="0" err="1" smtClean="0">
                <a:solidFill>
                  <a:srgbClr val="FF0000"/>
                </a:solidFill>
                <a:latin typeface="Symbol" panose="05050102010706020507" pitchFamily="18" charset="2"/>
                <a:sym typeface="Wingdings" pitchFamily="2" charset="2"/>
              </a:rPr>
              <a:t>g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26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Mg</a:t>
            </a:r>
            <a:r>
              <a:rPr lang="en-US" dirty="0" smtClean="0">
                <a:sym typeface="Wingdings" pitchFamily="2" charset="2"/>
              </a:rPr>
              <a:t>, would be welcome.</a:t>
            </a:r>
          </a:p>
          <a:p>
            <a:r>
              <a:rPr lang="en-US" b="1" dirty="0" err="1" smtClean="0">
                <a:sym typeface="Wingdings" pitchFamily="2" charset="2"/>
              </a:rPr>
              <a:t>i</a:t>
            </a:r>
            <a:r>
              <a:rPr lang="en-US" b="1" dirty="0" smtClean="0">
                <a:sym typeface="Wingdings" pitchFamily="2" charset="2"/>
              </a:rPr>
              <a:t> process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b="1" baseline="30000" dirty="0">
                <a:solidFill>
                  <a:srgbClr val="FF0000"/>
                </a:solidFill>
                <a:sym typeface="Wingdings" pitchFamily="2" charset="2"/>
              </a:rPr>
              <a:t>13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C(</a:t>
            </a:r>
            <a:r>
              <a:rPr lang="en-US" b="1" dirty="0" err="1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US" b="1" dirty="0" err="1">
                <a:solidFill>
                  <a:srgbClr val="FF0000"/>
                </a:solidFill>
                <a:sym typeface="Wingdings" pitchFamily="2" charset="2"/>
              </a:rPr>
              <a:t>,n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en-US" b="1" baseline="30000" dirty="0">
                <a:solidFill>
                  <a:srgbClr val="FF0000"/>
                </a:solidFill>
                <a:sym typeface="Wingdings" pitchFamily="2" charset="2"/>
              </a:rPr>
              <a:t>16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O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or </a:t>
            </a:r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22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Ne(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,n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25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Mg, </a:t>
            </a:r>
            <a:r>
              <a:rPr lang="en-US" dirty="0" smtClean="0">
                <a:sym typeface="Wingdings" pitchFamily="2" charset="2"/>
              </a:rPr>
              <a:t>rather high energy.</a:t>
            </a:r>
            <a:endParaRPr lang="en-US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838200" y="4005770"/>
            <a:ext cx="10668000" cy="2479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State of the art:</a:t>
            </a:r>
          </a:p>
          <a:p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22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Ne(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,n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itchFamily="2" charset="2"/>
              </a:rPr>
              <a:t>g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25,26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Mg. </a:t>
            </a:r>
            <a:r>
              <a:rPr lang="en-US" dirty="0" smtClean="0">
                <a:sym typeface="Wingdings" pitchFamily="2" charset="2"/>
              </a:rPr>
              <a:t>Several low-energy resonances, never detected so far (upper limits only).</a:t>
            </a:r>
          </a:p>
          <a:p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13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C(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,n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16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O: </a:t>
            </a:r>
            <a:r>
              <a:rPr lang="en-US" dirty="0" smtClean="0">
                <a:sym typeface="Wingdings" pitchFamily="2" charset="2"/>
              </a:rPr>
              <a:t> discrepancy among available high-energy measurements (systematic errors!). New measure covering a large energy range to confirm the low-energy extrapolation (R-matrix model) and for a firmer determination of the reaction rate for weak s-process and </a:t>
            </a:r>
            <a:r>
              <a:rPr lang="en-US" dirty="0" err="1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-process calc.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5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Premise 2 (stellar T vs lab E):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269" y="1090556"/>
            <a:ext cx="1124230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tellar temperatures are fixed by a bunch of key reactions, such as: </a:t>
            </a:r>
            <a:r>
              <a:rPr lang="en-US" sz="2400" b="1" dirty="0" smtClean="0">
                <a:solidFill>
                  <a:srgbClr val="FF0000"/>
                </a:solidFill>
              </a:rPr>
              <a:t>p(</a:t>
            </a:r>
            <a:r>
              <a:rPr lang="en-US" sz="2400" b="1" dirty="0" err="1" smtClean="0">
                <a:solidFill>
                  <a:srgbClr val="FF0000"/>
                </a:solidFill>
              </a:rPr>
              <a:t>p,e</a:t>
            </a:r>
            <a:r>
              <a:rPr lang="en-US" sz="2400" b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2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</a:rPr>
              <a:t>)d </a:t>
            </a:r>
            <a:r>
              <a:rPr lang="en-US" sz="2400" dirty="0" smtClean="0"/>
              <a:t>(H burning in low mass stars), 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14</a:t>
            </a:r>
            <a:r>
              <a:rPr lang="en-US" sz="2400" b="1" dirty="0" smtClean="0">
                <a:solidFill>
                  <a:srgbClr val="FF0000"/>
                </a:solidFill>
              </a:rPr>
              <a:t>N(</a:t>
            </a:r>
            <a:r>
              <a:rPr lang="en-US" sz="2400" b="1" dirty="0" err="1" smtClean="0">
                <a:solidFill>
                  <a:srgbClr val="FF0000"/>
                </a:solidFill>
              </a:rPr>
              <a:t>p,</a:t>
            </a:r>
            <a:r>
              <a:rPr lang="en-US" sz="2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15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/>
              <a:t> (H burning in intermediate and massive stars), </a:t>
            </a:r>
            <a:r>
              <a:rPr lang="en-US" sz="2400" b="1" dirty="0" smtClean="0">
                <a:solidFill>
                  <a:srgbClr val="FF0000"/>
                </a:solidFill>
              </a:rPr>
              <a:t>triple-</a:t>
            </a:r>
            <a:r>
              <a:rPr lang="en-US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(He burning), </a:t>
            </a:r>
            <a:r>
              <a:rPr lang="en-US" sz="2400" baseline="30000" dirty="0" smtClean="0"/>
              <a:t>1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C+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12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 (C burning), 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16</a:t>
            </a:r>
            <a:r>
              <a:rPr lang="en-US" sz="2400" b="1" dirty="0" smtClean="0">
                <a:solidFill>
                  <a:srgbClr val="FF0000"/>
                </a:solidFill>
              </a:rPr>
              <a:t>O+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16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/>
              <a:t> (O burning),……..</a:t>
            </a:r>
          </a:p>
          <a:p>
            <a:r>
              <a:rPr lang="en-US" sz="2400" dirty="0" smtClean="0"/>
              <a:t>The reaction rate is:</a:t>
            </a:r>
            <a:endParaRPr lang="en-US" sz="2400" dirty="0"/>
          </a:p>
        </p:txBody>
      </p:sp>
      <p:graphicFrame>
        <p:nvGraphicFramePr>
          <p:cNvPr id="4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099542"/>
              </p:ext>
            </p:extLst>
          </p:nvPr>
        </p:nvGraphicFramePr>
        <p:xfrm>
          <a:off x="3898880" y="2106921"/>
          <a:ext cx="5111171" cy="167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zione" r:id="rId4" imgW="3022560" imgH="990360" progId="Equation.3">
                  <p:embed/>
                </p:oleObj>
              </mc:Choice>
              <mc:Fallback>
                <p:oleObj name="Equazione" r:id="rId4" imgW="3022560" imgH="990360" progId="Equation.3">
                  <p:embed/>
                  <p:pic>
                    <p:nvPicPr>
                      <p:cNvPr id="6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880" y="2106921"/>
                        <a:ext cx="5111171" cy="1677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757890"/>
              </p:ext>
            </p:extLst>
          </p:nvPr>
        </p:nvGraphicFramePr>
        <p:xfrm>
          <a:off x="10166870" y="3429000"/>
          <a:ext cx="191611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zione" r:id="rId6" imgW="1346040" imgH="711000" progId="Equation.3">
                  <p:embed/>
                </p:oleObj>
              </mc:Choice>
              <mc:Fallback>
                <p:oleObj name="Equazione" r:id="rId6" imgW="1346040" imgH="711000" progId="Equation.3">
                  <p:embed/>
                  <p:pic>
                    <p:nvPicPr>
                      <p:cNvPr id="7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6870" y="3429000"/>
                        <a:ext cx="1916113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560996"/>
              </p:ext>
            </p:extLst>
          </p:nvPr>
        </p:nvGraphicFramePr>
        <p:xfrm>
          <a:off x="10236204" y="4541411"/>
          <a:ext cx="1853530" cy="67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zione" r:id="rId8" imgW="1218960" imgH="444240" progId="Equation.3">
                  <p:embed/>
                </p:oleObj>
              </mc:Choice>
              <mc:Fallback>
                <p:oleObj name="Equazione" r:id="rId8" imgW="1218960" imgH="444240" progId="Equation.3">
                  <p:embed/>
                  <p:pic>
                    <p:nvPicPr>
                      <p:cNvPr id="8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6204" y="4541411"/>
                        <a:ext cx="1853530" cy="675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035781" y="3979040"/>
            <a:ext cx="370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Astrophysical factor</a:t>
            </a:r>
          </a:p>
          <a:p>
            <a:pPr algn="ctr"/>
            <a:r>
              <a:rPr lang="en-US" dirty="0" smtClean="0"/>
              <a:t>(contains nuclear structure insights)</a:t>
            </a:r>
            <a:endParaRPr lang="en-US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6947941" y="3564181"/>
            <a:ext cx="149902" cy="41485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7885147" y="2501019"/>
            <a:ext cx="390897" cy="479876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7726598" y="2195364"/>
            <a:ext cx="2795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Maxwell-Boltzmann E distr.</a:t>
            </a:r>
          </a:p>
        </p:txBody>
      </p:sp>
      <p:cxnSp>
        <p:nvCxnSpPr>
          <p:cNvPr id="20" name="Connettore 2 19"/>
          <p:cNvCxnSpPr/>
          <p:nvPr/>
        </p:nvCxnSpPr>
        <p:spPr>
          <a:xfrm flipH="1">
            <a:off x="8197884" y="2921961"/>
            <a:ext cx="611750" cy="207096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8590366" y="2642341"/>
            <a:ext cx="213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Penetration factor.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298273" y="3939381"/>
            <a:ext cx="4656950" cy="2661016"/>
            <a:chOff x="6889579" y="3746101"/>
            <a:chExt cx="4656950" cy="2661016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579" y="3746101"/>
              <a:ext cx="4656950" cy="266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CasellaDiTesto 33"/>
            <p:cNvSpPr txBox="1"/>
            <p:nvPr/>
          </p:nvSpPr>
          <p:spPr>
            <a:xfrm>
              <a:off x="9232767" y="3907535"/>
              <a:ext cx="195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GAMOW’s window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Connettore 2 34"/>
            <p:cNvCxnSpPr/>
            <p:nvPr/>
          </p:nvCxnSpPr>
          <p:spPr>
            <a:xfrm flipH="1">
              <a:off x="9358963" y="4236774"/>
              <a:ext cx="466942" cy="101537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sellaDiTesto 8"/>
          <p:cNvSpPr txBox="1"/>
          <p:nvPr/>
        </p:nvSpPr>
        <p:spPr>
          <a:xfrm>
            <a:off x="5035781" y="5142865"/>
            <a:ext cx="4436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The most probable energy range at which a reaction takes place depends on T, </a:t>
            </a:r>
            <a:r>
              <a:rPr lang="en-US" sz="2400" dirty="0" err="1">
                <a:solidFill>
                  <a:prstClr val="black"/>
                </a:solidFill>
              </a:rPr>
              <a:t>X</a:t>
            </a:r>
            <a:r>
              <a:rPr lang="en-US" sz="2400" baseline="-25000" dirty="0" err="1">
                <a:solidFill>
                  <a:prstClr val="black"/>
                </a:solidFill>
              </a:rPr>
              <a:t>j,k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Z</a:t>
            </a:r>
            <a:r>
              <a:rPr lang="en-US" sz="2400" baseline="-25000" dirty="0" err="1">
                <a:solidFill>
                  <a:prstClr val="black"/>
                </a:solidFill>
              </a:rPr>
              <a:t>j,k</a:t>
            </a:r>
            <a:r>
              <a:rPr lang="en-US" sz="2400" dirty="0">
                <a:solidFill>
                  <a:prstClr val="black"/>
                </a:solidFill>
              </a:rPr>
              <a:t>,  and </a:t>
            </a:r>
            <a:r>
              <a:rPr lang="en-US" sz="2400" i="1" dirty="0">
                <a:solidFill>
                  <a:prstClr val="black"/>
                </a:solidFill>
                <a:latin typeface="Symbol" panose="05050102010706020507" pitchFamily="18" charset="2"/>
              </a:rPr>
              <a:t>m.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844813" y="3159422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4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CasellaDiTesto 4"/>
          <p:cNvSpPr txBox="1">
            <a:spLocks noChangeArrowheads="1"/>
          </p:cNvSpPr>
          <p:nvPr/>
        </p:nvSpPr>
        <p:spPr bwMode="auto">
          <a:xfrm>
            <a:off x="510139" y="312706"/>
            <a:ext cx="65740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/>
              <a:t>Gamow’s peak energy in different </a:t>
            </a:r>
            <a:r>
              <a:rPr lang="en-US" altLang="en-US" i="1" dirty="0" smtClean="0"/>
              <a:t>environments</a:t>
            </a:r>
            <a:r>
              <a:rPr lang="en-US" altLang="en-US" i="1" dirty="0"/>
              <a:t>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051534" y="312706"/>
            <a:ext cx="3311525" cy="60023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T = 16 MK (Sun)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</a:rPr>
              <a:t>p+p</a:t>
            </a:r>
            <a:r>
              <a:rPr lang="en-US" altLang="en-US" sz="2400" dirty="0">
                <a:solidFill>
                  <a:schemeClr val="bg1"/>
                </a:solidFill>
              </a:rPr>
              <a:t>                5 </a:t>
            </a:r>
            <a:r>
              <a:rPr lang="en-US" altLang="en-US" sz="2400" dirty="0" err="1">
                <a:solidFill>
                  <a:schemeClr val="bg1"/>
                </a:solidFill>
              </a:rPr>
              <a:t>KeV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3He+3He      20 </a:t>
            </a:r>
            <a:r>
              <a:rPr lang="en-US" altLang="en-US" sz="2400" dirty="0" err="1">
                <a:solidFill>
                  <a:schemeClr val="bg1"/>
                </a:solidFill>
              </a:rPr>
              <a:t>KeV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3He+4He      21 </a:t>
            </a:r>
            <a:r>
              <a:rPr lang="en-US" altLang="en-US" sz="2400" dirty="0" err="1">
                <a:solidFill>
                  <a:schemeClr val="bg1"/>
                </a:solidFill>
              </a:rPr>
              <a:t>KeV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14N+p           25  </a:t>
            </a:r>
            <a:r>
              <a:rPr lang="en-US" altLang="en-US" sz="2400" dirty="0" err="1">
                <a:solidFill>
                  <a:schemeClr val="bg1"/>
                </a:solidFill>
              </a:rPr>
              <a:t>KeV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T = 70 MK </a:t>
            </a:r>
            <a:r>
              <a:rPr lang="en-US" altLang="en-US" sz="2400" dirty="0" smtClean="0">
                <a:solidFill>
                  <a:srgbClr val="FFFF00"/>
                </a:solidFill>
              </a:rPr>
              <a:t>(shell-H, RGB</a:t>
            </a:r>
            <a:r>
              <a:rPr lang="en-US" altLang="en-US" sz="2400" dirty="0">
                <a:solidFill>
                  <a:srgbClr val="FFFF00"/>
                </a:solidFill>
              </a:rPr>
              <a:t>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14N+p           65  </a:t>
            </a:r>
            <a:r>
              <a:rPr lang="en-US" altLang="en-US" sz="2400" dirty="0" err="1">
                <a:solidFill>
                  <a:schemeClr val="bg1"/>
                </a:solidFill>
              </a:rPr>
              <a:t>KeV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T = 200 MK (He-burning)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12C+</a:t>
            </a:r>
            <a:r>
              <a:rPr lang="en-US" altLang="en-US" sz="2400" dirty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altLang="en-US" sz="2400" dirty="0">
                <a:solidFill>
                  <a:schemeClr val="bg1"/>
                </a:solidFill>
              </a:rPr>
              <a:t>         300  </a:t>
            </a:r>
            <a:r>
              <a:rPr lang="en-US" altLang="en-US" sz="2400" dirty="0" err="1">
                <a:solidFill>
                  <a:schemeClr val="bg1"/>
                </a:solidFill>
              </a:rPr>
              <a:t>KeV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T = 500  MK (C-burning)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12C+12C     1.5  MeV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84616" y="5299380"/>
            <a:ext cx="3311525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T = 1 GK  (BBN)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</a:rPr>
              <a:t>p+d</a:t>
            </a:r>
            <a:r>
              <a:rPr lang="en-US" altLang="en-US" sz="2400" dirty="0">
                <a:solidFill>
                  <a:schemeClr val="bg1"/>
                </a:solidFill>
              </a:rPr>
              <a:t>               100 </a:t>
            </a:r>
            <a:r>
              <a:rPr lang="en-US" altLang="en-US" sz="2400" dirty="0" err="1">
                <a:solidFill>
                  <a:schemeClr val="bg1"/>
                </a:solidFill>
              </a:rPr>
              <a:t>KeV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499395"/>
              </p:ext>
            </p:extLst>
          </p:nvPr>
        </p:nvGraphicFramePr>
        <p:xfrm>
          <a:off x="603984" y="1714154"/>
          <a:ext cx="5588661" cy="22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zione" r:id="rId4" imgW="2450880" imgH="1002960" progId="Equation.3">
                  <p:embed/>
                </p:oleObj>
              </mc:Choice>
              <mc:Fallback>
                <p:oleObj name="Equazione" r:id="rId4" imgW="2450880" imgH="1002960" progId="Equation.3">
                  <p:embed/>
                  <p:pic>
                    <p:nvPicPr>
                      <p:cNvPr id="8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984" y="1714154"/>
                        <a:ext cx="5588661" cy="228821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43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8787"/>
            <a:ext cx="5638800" cy="714375"/>
          </a:xfrm>
        </p:spPr>
        <p:txBody>
          <a:bodyPr/>
          <a:lstStyle/>
          <a:p>
            <a:r>
              <a:rPr lang="en-US" dirty="0" smtClean="0"/>
              <a:t>Resonances modify S(E)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75581"/>
            <a:ext cx="54610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arrow resonance (if nearby the Gamow’s peak) or broad resonances may enhance the stellar reaction rate.</a:t>
            </a:r>
          </a:p>
          <a:p>
            <a:r>
              <a:rPr lang="en-US" sz="2400" dirty="0" smtClean="0"/>
              <a:t>Possible interferences between resonances should be also carefully considered. </a:t>
            </a:r>
            <a:endParaRPr lang="en-US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56827" t="6629"/>
          <a:stretch/>
        </p:blipFill>
        <p:spPr>
          <a:xfrm>
            <a:off x="7526154" y="607461"/>
            <a:ext cx="4390047" cy="62611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247074" y="151368"/>
            <a:ext cx="259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sz="1600" dirty="0" smtClean="0"/>
              <a:t>Kindly provided by C. </a:t>
            </a:r>
            <a:r>
              <a:rPr lang="en-US" sz="1600" dirty="0" err="1" smtClean="0"/>
              <a:t>Iliadis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48" y="3738011"/>
            <a:ext cx="3773104" cy="261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3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36" y="5544927"/>
            <a:ext cx="5987543" cy="956671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Method already applied to important reactions, e.g., </a:t>
            </a:r>
            <a:r>
              <a:rPr lang="en-US" sz="2400" baseline="30000" dirty="0" smtClean="0">
                <a:solidFill>
                  <a:srgbClr val="FF0000"/>
                </a:solidFill>
              </a:rPr>
              <a:t>12</a:t>
            </a:r>
            <a:r>
              <a:rPr lang="en-US" sz="2400" dirty="0" smtClean="0">
                <a:solidFill>
                  <a:srgbClr val="FF0000"/>
                </a:solidFill>
              </a:rPr>
              <a:t>C(</a:t>
            </a:r>
            <a:r>
              <a:rPr lang="en-US" sz="2400" dirty="0" err="1" smtClean="0">
                <a:solidFill>
                  <a:srgbClr val="FF0000"/>
                </a:solidFill>
              </a:rPr>
              <a:t>a,</a:t>
            </a:r>
            <a:r>
              <a:rPr lang="en-US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baseline="30000" dirty="0">
                <a:solidFill>
                  <a:srgbClr val="FF0000"/>
                </a:solidFill>
              </a:rPr>
              <a:t> </a:t>
            </a:r>
            <a:r>
              <a:rPr lang="en-US" sz="2400" baseline="30000" dirty="0" smtClean="0">
                <a:solidFill>
                  <a:srgbClr val="FF0000"/>
                </a:solidFill>
              </a:rPr>
              <a:t>16</a:t>
            </a:r>
            <a:r>
              <a:rPr lang="en-US" sz="2400" dirty="0" smtClean="0">
                <a:solidFill>
                  <a:srgbClr val="FF0000"/>
                </a:solidFill>
              </a:rPr>
              <a:t>O de Boer+ 2018</a:t>
            </a:r>
            <a:r>
              <a:rPr lang="en-US" sz="2400" dirty="0" smtClean="0"/>
              <a:t> (RMP), </a:t>
            </a:r>
            <a:r>
              <a:rPr lang="en-US" sz="2400" baseline="30000" dirty="0" smtClean="0">
                <a:solidFill>
                  <a:srgbClr val="FF0000"/>
                </a:solidFill>
              </a:rPr>
              <a:t>13</a:t>
            </a:r>
            <a:r>
              <a:rPr lang="en-US" sz="2400" dirty="0" smtClean="0">
                <a:solidFill>
                  <a:srgbClr val="FF0000"/>
                </a:solidFill>
              </a:rPr>
              <a:t>C(</a:t>
            </a:r>
            <a:r>
              <a:rPr lang="en-US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400" dirty="0" err="1" smtClean="0">
                <a:solidFill>
                  <a:srgbClr val="FF0000"/>
                </a:solidFill>
              </a:rPr>
              <a:t>,n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baseline="30000" dirty="0" smtClean="0">
                <a:solidFill>
                  <a:srgbClr val="FF0000"/>
                </a:solidFill>
              </a:rPr>
              <a:t>16</a:t>
            </a:r>
            <a:r>
              <a:rPr lang="en-US" sz="2400" dirty="0" smtClean="0">
                <a:solidFill>
                  <a:srgbClr val="FF0000"/>
                </a:solidFill>
              </a:rPr>
              <a:t>O </a:t>
            </a:r>
            <a:r>
              <a:rPr lang="en-US" sz="2400" dirty="0" err="1" smtClean="0">
                <a:solidFill>
                  <a:srgbClr val="FF0000"/>
                </a:solidFill>
              </a:rPr>
              <a:t>Ciani</a:t>
            </a:r>
            <a:r>
              <a:rPr lang="en-US" sz="2400" dirty="0">
                <a:solidFill>
                  <a:srgbClr val="FF0000"/>
                </a:solidFill>
              </a:rPr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2021 (PRL).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950" y="365095"/>
            <a:ext cx="5127576" cy="537903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Step 1: collect all the available experimental data sets, with their statistical and systematic errors. Mainly, nuclear structure parameters, such as energy, spin, parity, </a:t>
            </a:r>
            <a:r>
              <a:rPr lang="en-US" sz="2000" dirty="0" smtClean="0">
                <a:latin typeface="Symbol" panose="05050102010706020507" pitchFamily="18" charset="2"/>
              </a:rPr>
              <a:t>G, </a:t>
            </a:r>
            <a:r>
              <a:rPr lang="en-US" sz="2000" dirty="0" err="1" smtClean="0">
                <a:latin typeface="Symbol" panose="05050102010706020507" pitchFamily="18" charset="2"/>
              </a:rPr>
              <a:t>wg</a:t>
            </a:r>
            <a:r>
              <a:rPr lang="en-US" sz="2000" dirty="0" smtClean="0"/>
              <a:t> of resonant states.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Step 2: R-matrix fit of the astrophysical factor. In most cases, a low-energy extrapolation is required to reach the stellar conditions (shaded area).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Step 3: Evaluate the </a:t>
            </a:r>
            <a:r>
              <a:rPr lang="en-US" sz="2000" i="1" dirty="0" smtClean="0"/>
              <a:t>S(E)</a:t>
            </a:r>
            <a:r>
              <a:rPr lang="en-US" sz="2000" dirty="0" smtClean="0"/>
              <a:t> global uncertainty by means of a  Monte Carlo analysis. It consists in a series of parameter extractions and R-matrix fits, to obtain the S(E) probability distribution. </a:t>
            </a:r>
            <a:endParaRPr lang="en-US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29" y="1679934"/>
            <a:ext cx="4528313" cy="24079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031" y="259218"/>
            <a:ext cx="3483507" cy="121256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629" y="4190133"/>
            <a:ext cx="5400809" cy="2667867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V="1">
            <a:off x="5650029" y="943277"/>
            <a:ext cx="1203158" cy="19249"/>
          </a:xfrm>
          <a:prstGeom prst="straightConnector1">
            <a:avLst/>
          </a:prstGeom>
          <a:ln w="158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5534526" y="2839453"/>
            <a:ext cx="1017352" cy="80517"/>
          </a:xfrm>
          <a:prstGeom prst="straightConnector1">
            <a:avLst/>
          </a:prstGeom>
          <a:ln w="158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5399773" y="4754880"/>
            <a:ext cx="963957" cy="430983"/>
          </a:xfrm>
          <a:prstGeom prst="straightConnector1">
            <a:avLst/>
          </a:prstGeom>
          <a:ln w="158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</a:t>
            </a:r>
            <a:r>
              <a:rPr lang="en-US" i="1" dirty="0" smtClean="0"/>
              <a:t>cience cases</a:t>
            </a:r>
            <a:endParaRPr lang="en-US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4893" y="1825625"/>
            <a:ext cx="10905028" cy="4351338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How to bridge the A=5,8 mass gaps: triple-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and other reaction chains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Final fate of massive stars and leading reactions for C and O burnings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Neutron-Capture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nucleosynthesis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AGB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and massive stars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0749" y="1911120"/>
            <a:ext cx="10078039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How to bridge the A=5,8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mass gaps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triple-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and other reaction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chains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646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Astrophysical environments: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Primordial Universe (since 3 m after the Big Bang): 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𝐺𝐾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)≤1</m:t>
                    </m:r>
                  </m:oMath>
                </a14:m>
                <a:r>
                  <a:rPr lang="en-US" dirty="0" smtClean="0"/>
                  <a:t>, but very low (baryons) density,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2×10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First stars (H burning without CNO):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it-IT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IT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IT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t-IT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𝑮𝑲</m:t>
                    </m:r>
                  </m:oMath>
                </a14:m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and higher density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t-IT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it-IT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it-IT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sSup>
                          <m:sSupPr>
                            <m:ctrlPr>
                              <a:rPr lang="it-IT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it-IT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it-IT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it-IT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it-IT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t-IT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Explosive nucleosynthesis, post-NSE* scenarios: </a:t>
                </a: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it-IT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IT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t-IT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𝑮𝑲</m:t>
                    </m:r>
                  </m:oMath>
                </a14:m>
                <a:endParaRPr lang="en-US" b="1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*NSE-Nuclear Statistical Equilibrium between direct and inverse reactions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9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2028</Words>
  <Application>Microsoft Office PowerPoint</Application>
  <PresentationFormat>Widescreen</PresentationFormat>
  <Paragraphs>219</Paragraphs>
  <Slides>25</Slides>
  <Notes>25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42" baseType="lpstr">
      <vt:lpstr>SimSun-ExtB</vt:lpstr>
      <vt:lpstr>Arial</vt:lpstr>
      <vt:lpstr>Calibri</vt:lpstr>
      <vt:lpstr>Calibri Light</vt:lpstr>
      <vt:lpstr>Cambria Math</vt:lpstr>
      <vt:lpstr>Century Gothic</vt:lpstr>
      <vt:lpstr>Comic Sans MS</vt:lpstr>
      <vt:lpstr>Constantia</vt:lpstr>
      <vt:lpstr>Garamond</vt:lpstr>
      <vt:lpstr>Symbol</vt:lpstr>
      <vt:lpstr>Times New Roman</vt:lpstr>
      <vt:lpstr>Wingdings</vt:lpstr>
      <vt:lpstr>Wingdings 2</vt:lpstr>
      <vt:lpstr>Tema di Office</vt:lpstr>
      <vt:lpstr>1_Flusso</vt:lpstr>
      <vt:lpstr>Equinozio</vt:lpstr>
      <vt:lpstr>Equazione</vt:lpstr>
      <vt:lpstr>Reactions of interest for stellar nucleosynthesis.</vt:lpstr>
      <vt:lpstr>Premise 1</vt:lpstr>
      <vt:lpstr>Premise 2 (stellar T vs lab E):</vt:lpstr>
      <vt:lpstr>Presentazione standard di PowerPoint</vt:lpstr>
      <vt:lpstr>Resonances modify S(E)</vt:lpstr>
      <vt:lpstr>Method already applied to important reactions, e.g., 12C(a,g) 16O de Boer+ 2018 (RMP), 13C(a,n)16O Ciani+ 2021 (PRL).</vt:lpstr>
      <vt:lpstr>Science cases</vt:lpstr>
      <vt:lpstr>How to bridge the A=5,8 mass gaps:                                    triple-a and other reaction chains</vt:lpstr>
      <vt:lpstr>Astrophysical environments:</vt:lpstr>
      <vt:lpstr>The cosmic dawn</vt:lpstr>
      <vt:lpstr>A peculiar H burning. </vt:lpstr>
      <vt:lpstr>The Hoyle resonance</vt:lpstr>
      <vt:lpstr>Presentazione standard di PowerPoint</vt:lpstr>
      <vt:lpstr>Presentazione standard di PowerPoint</vt:lpstr>
      <vt:lpstr>Post-NSE in explosive nucleosynthesis.</vt:lpstr>
      <vt:lpstr>Presentazione standard di PowerPoint</vt:lpstr>
      <vt:lpstr>Alternative reaction chains:</vt:lpstr>
      <vt:lpstr>Leading reactions in the C and O burning</vt:lpstr>
      <vt:lpstr>Presentazione standard di PowerPoint</vt:lpstr>
      <vt:lpstr>The final fate of massive stars</vt:lpstr>
      <vt:lpstr>CARBON IGNITION CURVE</vt:lpstr>
      <vt:lpstr>The pre-explosive mass-radius relation depends on the C/O left by the He burning, which is determined by the relative efficiency of the triple-a and the 12C+a . It affects the explodability (supernova or collapse into a BH?) and the SN outcomes, such as the light curve, the electromagnetic spectrum and the nucleosynthesis yields.  </vt:lpstr>
      <vt:lpstr>The synthesis of heavy nuclei </vt:lpstr>
      <vt:lpstr>Relevant temperature/energy</vt:lpstr>
      <vt:lpstr>Neutron 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of interest for stellar nucleosynthesis.</dc:title>
  <dc:creator>oscar straniero</dc:creator>
  <cp:lastModifiedBy>oscar straniero</cp:lastModifiedBy>
  <cp:revision>95</cp:revision>
  <cp:lastPrinted>2022-10-10T13:36:34Z</cp:lastPrinted>
  <dcterms:created xsi:type="dcterms:W3CDTF">2022-10-08T15:14:02Z</dcterms:created>
  <dcterms:modified xsi:type="dcterms:W3CDTF">2022-10-11T06:39:31Z</dcterms:modified>
</cp:coreProperties>
</file>