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sldIdLst>
    <p:sldId id="256" r:id="rId2"/>
    <p:sldId id="262" r:id="rId3"/>
    <p:sldId id="267" r:id="rId4"/>
    <p:sldId id="268" r:id="rId5"/>
    <p:sldId id="264" r:id="rId6"/>
    <p:sldId id="257" r:id="rId7"/>
    <p:sldId id="258" r:id="rId8"/>
    <p:sldId id="259" r:id="rId9"/>
    <p:sldId id="260" r:id="rId10"/>
    <p:sldId id="261" r:id="rId11"/>
    <p:sldId id="265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317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111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742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635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357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378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641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6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22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0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34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20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69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55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73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845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5154-14FC-4D31-A1DC-A3C91D91CF1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56816-13B9-47E1-A04E-AD41BD11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8983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  <p:sldLayoutId id="214748391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358886" y="1868554"/>
            <a:ext cx="633454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it-IT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9F-MRS</a:t>
            </a:r>
          </a:p>
          <a:p>
            <a:r>
              <a:rPr lang="it-IT" sz="4000" b="1" dirty="0">
                <a:solidFill>
                  <a:srgbClr val="FF0000"/>
                </a:solidFill>
              </a:rPr>
              <a:t>misura della internalizzazione di F-BPA</a:t>
            </a:r>
          </a:p>
          <a:p>
            <a:r>
              <a:rPr lang="it-IT" sz="4000" b="1" dirty="0">
                <a:solidFill>
                  <a:srgbClr val="FF0000"/>
                </a:solidFill>
              </a:rPr>
              <a:t>in </a:t>
            </a:r>
            <a:r>
              <a:rPr lang="it-IT" sz="4000" b="1" dirty="0" smtClean="0">
                <a:solidFill>
                  <a:srgbClr val="FF0000"/>
                </a:solidFill>
              </a:rPr>
              <a:t>PANC e C6</a:t>
            </a:r>
            <a:endParaRPr lang="it-IT" sz="4000" b="1" dirty="0">
              <a:solidFill>
                <a:srgbClr val="FF0000"/>
              </a:solidFill>
            </a:endParaRPr>
          </a:p>
          <a:p>
            <a:endParaRPr lang="it-IT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5663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51720" y="145774"/>
            <a:ext cx="486355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>
                <a:solidFill>
                  <a:schemeClr val="bg1"/>
                </a:solidFill>
              </a:rPr>
              <a:t>RISULTATI</a:t>
            </a:r>
            <a:r>
              <a:rPr lang="it-IT" sz="2400" u="sng" dirty="0" smtClean="0">
                <a:solidFill>
                  <a:schemeClr val="bg1"/>
                </a:solidFill>
              </a:rPr>
              <a:t>:</a:t>
            </a:r>
            <a:endParaRPr lang="it-IT" sz="2400" u="sng" dirty="0">
              <a:solidFill>
                <a:schemeClr val="bg1"/>
              </a:solidFill>
            </a:endParaRPr>
          </a:p>
          <a:p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r>
              <a:rPr lang="it-IT" sz="2400" dirty="0" smtClean="0">
                <a:solidFill>
                  <a:schemeClr val="bg1"/>
                </a:solidFill>
              </a:rPr>
              <a:t> iniziali = 120 </a:t>
            </a:r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endParaRPr lang="it-IT" sz="2400" dirty="0" smtClean="0">
              <a:solidFill>
                <a:schemeClr val="bg1"/>
              </a:solidFill>
            </a:endParaRPr>
          </a:p>
          <a:p>
            <a:endParaRPr lang="it-IT" sz="2400" u="sng" dirty="0" smtClean="0">
              <a:solidFill>
                <a:schemeClr val="bg1"/>
              </a:solidFill>
            </a:endParaRPr>
          </a:p>
          <a:p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internalizzati</a:t>
            </a:r>
            <a:r>
              <a:rPr lang="it-IT" sz="2400" dirty="0" smtClean="0">
                <a:solidFill>
                  <a:schemeClr val="bg1"/>
                </a:solidFill>
              </a:rPr>
              <a:t> dalle cellule</a:t>
            </a:r>
            <a:r>
              <a:rPr lang="it-IT" sz="2400" dirty="0" smtClean="0">
                <a:solidFill>
                  <a:schemeClr val="bg1"/>
                </a:solidFill>
              </a:rPr>
              <a:t>: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PANC-FBPA (13,6 </a:t>
            </a:r>
            <a:r>
              <a:rPr lang="it-IT" sz="2400" dirty="0" err="1" smtClean="0">
                <a:solidFill>
                  <a:schemeClr val="bg1"/>
                </a:solidFill>
              </a:rPr>
              <a:t>mM</a:t>
            </a:r>
            <a:r>
              <a:rPr lang="it-IT" sz="2400" dirty="0" smtClean="0">
                <a:solidFill>
                  <a:schemeClr val="bg1"/>
                </a:solidFill>
              </a:rPr>
              <a:t>) in DMEM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256 medie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</a:rPr>
              <a:t>= 77 </a:t>
            </a:r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r>
              <a:rPr lang="it-IT" sz="2400" dirty="0" smtClean="0">
                <a:solidFill>
                  <a:schemeClr val="bg1"/>
                </a:solidFill>
              </a:rPr>
              <a:t>    </a:t>
            </a:r>
            <a:endParaRPr lang="it-IT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4096 medie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</a:rPr>
              <a:t>= 86 </a:t>
            </a:r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2048 medie= </a:t>
            </a:r>
            <a:r>
              <a:rPr lang="it-IT" sz="2400" dirty="0" smtClean="0">
                <a:solidFill>
                  <a:schemeClr val="bg1"/>
                </a:solidFill>
              </a:rPr>
              <a:t>95 </a:t>
            </a:r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C6-FBPA (13,6 </a:t>
            </a:r>
            <a:r>
              <a:rPr lang="it-IT" sz="2400" dirty="0" err="1" smtClean="0">
                <a:solidFill>
                  <a:schemeClr val="bg1"/>
                </a:solidFill>
              </a:rPr>
              <a:t>mM</a:t>
            </a:r>
            <a:r>
              <a:rPr lang="it-IT" sz="2400" dirty="0" smtClean="0">
                <a:solidFill>
                  <a:schemeClr val="bg1"/>
                </a:solidFill>
              </a:rPr>
              <a:t>) in DMEM</a:t>
            </a:r>
            <a:endParaRPr lang="it-IT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4096 medie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</a:rPr>
              <a:t>= 105 </a:t>
            </a:r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9000 medie= </a:t>
            </a:r>
            <a:r>
              <a:rPr lang="it-IT" sz="2400" dirty="0" smtClean="0">
                <a:solidFill>
                  <a:schemeClr val="bg1"/>
                </a:solidFill>
              </a:rPr>
              <a:t>97 </a:t>
            </a:r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4096 mede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</a:rPr>
              <a:t>= 85 </a:t>
            </a:r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C6-FBPA (10B) (13,6 </a:t>
            </a:r>
            <a:r>
              <a:rPr lang="it-IT" sz="2400" dirty="0" err="1" smtClean="0">
                <a:solidFill>
                  <a:schemeClr val="bg1"/>
                </a:solidFill>
              </a:rPr>
              <a:t>mM</a:t>
            </a:r>
            <a:r>
              <a:rPr lang="it-IT" sz="2400" dirty="0" smtClean="0">
                <a:solidFill>
                  <a:schemeClr val="bg1"/>
                </a:solidFill>
              </a:rPr>
              <a:t>) in DMEM</a:t>
            </a:r>
            <a:endParaRPr lang="it-IT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256 medie= </a:t>
            </a:r>
            <a:r>
              <a:rPr lang="it-IT" sz="2400" dirty="0" smtClean="0">
                <a:solidFill>
                  <a:schemeClr val="bg1"/>
                </a:solidFill>
              </a:rPr>
              <a:t>59 </a:t>
            </a:r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2048 medie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</a:rPr>
              <a:t>= 61 </a:t>
            </a:r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4096 medie </a:t>
            </a:r>
            <a:r>
              <a:rPr lang="it-IT" sz="2400" dirty="0" smtClean="0">
                <a:solidFill>
                  <a:schemeClr val="bg1"/>
                </a:solidFill>
              </a:rPr>
              <a:t>= 63 </a:t>
            </a:r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endParaRPr lang="it-IT" sz="2400" dirty="0" smtClean="0">
              <a:solidFill>
                <a:schemeClr val="bg1"/>
              </a:solidFill>
            </a:endParaRPr>
          </a:p>
          <a:p>
            <a:r>
              <a:rPr lang="it-IT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endParaRPr lang="it-IT" sz="2400" dirty="0" smtClean="0">
              <a:solidFill>
                <a:schemeClr val="bg1"/>
              </a:solidFill>
            </a:endParaRPr>
          </a:p>
          <a:p>
            <a:endParaRPr lang="it-IT" sz="2400" dirty="0">
              <a:solidFill>
                <a:schemeClr val="bg1"/>
              </a:solidFill>
            </a:endParaRPr>
          </a:p>
          <a:p>
            <a:endParaRPr lang="it-IT" sz="2400" u="sng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215270" y="1253769"/>
            <a:ext cx="591046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Frazione di internalizzazione=</a:t>
            </a:r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r>
              <a:rPr lang="it-IT" sz="2400" dirty="0" smtClean="0">
                <a:solidFill>
                  <a:schemeClr val="bg1"/>
                </a:solidFill>
              </a:rPr>
              <a:t> calcolati/</a:t>
            </a:r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r>
              <a:rPr lang="it-IT" sz="2400" dirty="0" smtClean="0">
                <a:solidFill>
                  <a:schemeClr val="bg1"/>
                </a:solidFill>
              </a:rPr>
              <a:t> iniziali: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0,64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0,72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0,79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0,86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0,81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0,78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0,49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0,51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0,53</a:t>
            </a:r>
          </a:p>
          <a:p>
            <a:endParaRPr lang="it-IT" sz="2400" dirty="0" smtClean="0">
              <a:solidFill>
                <a:schemeClr val="bg1"/>
              </a:solidFill>
            </a:endParaRPr>
          </a:p>
          <a:p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6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39685" y="2173355"/>
            <a:ext cx="36973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>
                <a:solidFill>
                  <a:schemeClr val="bg1"/>
                </a:solidFill>
              </a:rPr>
              <a:t>OBIETTIVI FUTURI:</a:t>
            </a:r>
          </a:p>
          <a:p>
            <a:endParaRPr lang="it-IT" dirty="0"/>
          </a:p>
          <a:p>
            <a:r>
              <a:rPr lang="it-IT" sz="2400" dirty="0">
                <a:solidFill>
                  <a:schemeClr val="bg1"/>
                </a:solidFill>
              </a:rPr>
              <a:t>Analisi delle C6 </a:t>
            </a:r>
            <a:r>
              <a:rPr lang="it-IT" sz="2400" dirty="0" smtClean="0">
                <a:solidFill>
                  <a:schemeClr val="bg1"/>
                </a:solidFill>
              </a:rPr>
              <a:t>in EBSS (acquisite il 23/05/2022)</a:t>
            </a:r>
          </a:p>
          <a:p>
            <a:endParaRPr lang="it-IT" sz="2400" dirty="0">
              <a:solidFill>
                <a:schemeClr val="bg1"/>
              </a:solidFill>
            </a:endParaRPr>
          </a:p>
          <a:p>
            <a:r>
              <a:rPr lang="it-IT" sz="2400" dirty="0" smtClean="0">
                <a:solidFill>
                  <a:schemeClr val="bg1"/>
                </a:solidFill>
              </a:rPr>
              <a:t>Nuovi esperimenti con le C6</a:t>
            </a:r>
            <a:endParaRPr lang="it-IT" sz="2400" dirty="0">
              <a:solidFill>
                <a:schemeClr val="bg1"/>
              </a:solidFill>
            </a:endParaRP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8791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85460" y="967408"/>
            <a:ext cx="101909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>
                <a:solidFill>
                  <a:schemeClr val="bg1"/>
                </a:solidFill>
              </a:rPr>
              <a:t>PREPARAZIONE DEL CAMPIONE</a:t>
            </a:r>
            <a:r>
              <a:rPr lang="it-IT" sz="2400" dirty="0" smtClean="0">
                <a:solidFill>
                  <a:schemeClr val="bg1"/>
                </a:solidFill>
              </a:rPr>
              <a:t>:</a:t>
            </a:r>
          </a:p>
          <a:p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PANC-FBPA: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Semina (7/03/22) -&gt; 2T75 contenenti 3 milioni di cellule ciascuna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Internalizzazione (9/03/22) -&gt; 30 mg di F-BPA in 10 </a:t>
            </a:r>
            <a:r>
              <a:rPr lang="it-IT" sz="2400" dirty="0" err="1" smtClean="0">
                <a:solidFill>
                  <a:schemeClr val="bg1"/>
                </a:solidFill>
              </a:rPr>
              <a:t>mL</a:t>
            </a:r>
            <a:r>
              <a:rPr lang="it-IT" sz="2400" dirty="0" smtClean="0">
                <a:solidFill>
                  <a:schemeClr val="bg1"/>
                </a:solidFill>
              </a:rPr>
              <a:t> di DMEM per 4h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Preparazione del campione (9/03/22) -&gt; passate le 4h le cellule vengono staccate, contate (12 milioni) e congelate a -80° =&gt; peso del </a:t>
            </a:r>
            <a:r>
              <a:rPr lang="it-IT" sz="2400" dirty="0" err="1" smtClean="0">
                <a:solidFill>
                  <a:schemeClr val="bg1"/>
                </a:solidFill>
              </a:rPr>
              <a:t>pellet</a:t>
            </a:r>
            <a:r>
              <a:rPr lang="it-IT" sz="2400" dirty="0" smtClean="0">
                <a:solidFill>
                  <a:schemeClr val="bg1"/>
                </a:solidFill>
              </a:rPr>
              <a:t>= 69 mg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(22/03/22) Vari congelamenti e scongelamenti e successiva liofilizzazione in </a:t>
            </a:r>
            <a:r>
              <a:rPr lang="it-IT" sz="2400" dirty="0" err="1" smtClean="0">
                <a:solidFill>
                  <a:schemeClr val="bg1"/>
                </a:solidFill>
              </a:rPr>
              <a:t>speedvac</a:t>
            </a:r>
            <a:r>
              <a:rPr lang="it-IT" sz="2400" dirty="0" smtClean="0">
                <a:solidFill>
                  <a:schemeClr val="bg1"/>
                </a:solidFill>
              </a:rPr>
              <a:t> del </a:t>
            </a:r>
            <a:r>
              <a:rPr lang="it-IT" sz="2400" dirty="0" err="1" smtClean="0">
                <a:solidFill>
                  <a:schemeClr val="bg1"/>
                </a:solidFill>
              </a:rPr>
              <a:t>sovranatante</a:t>
            </a:r>
            <a:r>
              <a:rPr lang="it-IT" sz="2400" dirty="0" smtClean="0">
                <a:solidFill>
                  <a:schemeClr val="bg1"/>
                </a:solidFill>
              </a:rPr>
              <a:t> per circa 3h; </a:t>
            </a:r>
            <a:r>
              <a:rPr lang="it-IT" sz="2400" dirty="0" err="1" smtClean="0">
                <a:solidFill>
                  <a:schemeClr val="bg1"/>
                </a:solidFill>
              </a:rPr>
              <a:t>risospensione</a:t>
            </a:r>
            <a:r>
              <a:rPr lang="it-IT" sz="2400" dirty="0" smtClean="0">
                <a:solidFill>
                  <a:schemeClr val="bg1"/>
                </a:solidFill>
              </a:rPr>
              <a:t> del liofilo in 700 µL di solvente contenete TFA (riferimento – standard interno), metanolo-H4, metanolo-D4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</a:rPr>
              <a:t>(soluzione di fluoro deuterato al 20%).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(22/03/22) Consegna del campione per NMR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(12-13/03/22) Analisi del campione</a:t>
            </a:r>
          </a:p>
        </p:txBody>
      </p:sp>
    </p:spTree>
    <p:extLst>
      <p:ext uri="{BB962C8B-B14F-4D97-AF65-F5344CB8AC3E}">
        <p14:creationId xmlns:p14="http://schemas.microsoft.com/office/powerpoint/2010/main" val="215957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32452" y="1001838"/>
            <a:ext cx="1015116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u="sng" dirty="0">
                <a:solidFill>
                  <a:schemeClr val="bg1"/>
                </a:solidFill>
              </a:rPr>
              <a:t>PREPARAZIONE DEL CAMPIONE:</a:t>
            </a:r>
          </a:p>
          <a:p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C6-FBPA</a:t>
            </a:r>
            <a:r>
              <a:rPr lang="it-IT" sz="2400" dirty="0">
                <a:solidFill>
                  <a:schemeClr val="bg1"/>
                </a:solidFill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>
                <a:solidFill>
                  <a:schemeClr val="bg1"/>
                </a:solidFill>
              </a:rPr>
              <a:t>Semina (</a:t>
            </a:r>
            <a:r>
              <a:rPr lang="it-IT" sz="2400" dirty="0" smtClean="0">
                <a:solidFill>
                  <a:schemeClr val="bg1"/>
                </a:solidFill>
              </a:rPr>
              <a:t>7/02/22</a:t>
            </a:r>
            <a:r>
              <a:rPr lang="it-IT" sz="2400" dirty="0">
                <a:solidFill>
                  <a:schemeClr val="bg1"/>
                </a:solidFill>
              </a:rPr>
              <a:t>) -&gt; </a:t>
            </a:r>
            <a:r>
              <a:rPr lang="it-IT" sz="2400" dirty="0" smtClean="0">
                <a:solidFill>
                  <a:schemeClr val="bg1"/>
                </a:solidFill>
              </a:rPr>
              <a:t>1T75 </a:t>
            </a:r>
            <a:r>
              <a:rPr lang="it-IT" sz="2400" dirty="0">
                <a:solidFill>
                  <a:schemeClr val="bg1"/>
                </a:solidFill>
              </a:rPr>
              <a:t>contenenti 3 milioni di cellule ciascuna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Internalizzazione </a:t>
            </a:r>
            <a:r>
              <a:rPr lang="it-IT" sz="2400" dirty="0">
                <a:solidFill>
                  <a:schemeClr val="bg1"/>
                </a:solidFill>
              </a:rPr>
              <a:t>(</a:t>
            </a:r>
            <a:r>
              <a:rPr lang="it-IT" sz="2400" dirty="0" smtClean="0">
                <a:solidFill>
                  <a:schemeClr val="bg1"/>
                </a:solidFill>
              </a:rPr>
              <a:t>9/02/22</a:t>
            </a:r>
            <a:r>
              <a:rPr lang="it-IT" sz="2400" dirty="0">
                <a:solidFill>
                  <a:schemeClr val="bg1"/>
                </a:solidFill>
              </a:rPr>
              <a:t>) -&gt; 30 mg di F-BPA in 10 </a:t>
            </a:r>
            <a:r>
              <a:rPr lang="it-IT" sz="2400" dirty="0" err="1">
                <a:solidFill>
                  <a:schemeClr val="bg1"/>
                </a:solidFill>
              </a:rPr>
              <a:t>mL</a:t>
            </a:r>
            <a:r>
              <a:rPr lang="it-IT" sz="2400" dirty="0">
                <a:solidFill>
                  <a:schemeClr val="bg1"/>
                </a:solidFill>
              </a:rPr>
              <a:t> di DMEM per 4h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Preparazione </a:t>
            </a:r>
            <a:r>
              <a:rPr lang="it-IT" sz="2400" dirty="0">
                <a:solidFill>
                  <a:schemeClr val="bg1"/>
                </a:solidFill>
              </a:rPr>
              <a:t>del campione (</a:t>
            </a:r>
            <a:r>
              <a:rPr lang="it-IT" sz="2400" dirty="0" smtClean="0">
                <a:solidFill>
                  <a:schemeClr val="bg1"/>
                </a:solidFill>
              </a:rPr>
              <a:t>9/02/22</a:t>
            </a:r>
            <a:r>
              <a:rPr lang="it-IT" sz="2400" dirty="0">
                <a:solidFill>
                  <a:schemeClr val="bg1"/>
                </a:solidFill>
              </a:rPr>
              <a:t>) -&gt; passate le 4h le cellule vengono staccate, contate (</a:t>
            </a:r>
            <a:r>
              <a:rPr lang="it-IT" sz="2400" dirty="0" smtClean="0">
                <a:solidFill>
                  <a:schemeClr val="bg1"/>
                </a:solidFill>
              </a:rPr>
              <a:t>15 milioni) e </a:t>
            </a:r>
            <a:r>
              <a:rPr lang="it-IT" sz="2400" dirty="0">
                <a:solidFill>
                  <a:schemeClr val="bg1"/>
                </a:solidFill>
              </a:rPr>
              <a:t>congelate a </a:t>
            </a:r>
            <a:r>
              <a:rPr lang="it-IT" sz="2400" dirty="0" smtClean="0">
                <a:solidFill>
                  <a:schemeClr val="bg1"/>
                </a:solidFill>
              </a:rPr>
              <a:t>-80</a:t>
            </a:r>
            <a:r>
              <a:rPr lang="it-IT" sz="2400" dirty="0">
                <a:solidFill>
                  <a:schemeClr val="bg1"/>
                </a:solidFill>
              </a:rPr>
              <a:t>° =&gt; peso del </a:t>
            </a:r>
            <a:r>
              <a:rPr lang="it-IT" sz="2400" dirty="0" err="1">
                <a:solidFill>
                  <a:schemeClr val="bg1"/>
                </a:solidFill>
              </a:rPr>
              <a:t>pellet</a:t>
            </a:r>
            <a:r>
              <a:rPr lang="it-IT" sz="2400" dirty="0">
                <a:solidFill>
                  <a:schemeClr val="bg1"/>
                </a:solidFill>
              </a:rPr>
              <a:t>= </a:t>
            </a:r>
            <a:r>
              <a:rPr lang="it-IT" sz="2400" dirty="0" smtClean="0">
                <a:solidFill>
                  <a:schemeClr val="bg1"/>
                </a:solidFill>
              </a:rPr>
              <a:t>39 </a:t>
            </a:r>
            <a:r>
              <a:rPr lang="it-IT" sz="2400" dirty="0">
                <a:solidFill>
                  <a:schemeClr val="bg1"/>
                </a:solidFill>
              </a:rPr>
              <a:t>mg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(10/02/22</a:t>
            </a:r>
            <a:r>
              <a:rPr lang="it-IT" sz="2400" dirty="0">
                <a:solidFill>
                  <a:schemeClr val="bg1"/>
                </a:solidFill>
              </a:rPr>
              <a:t>) Vari congelamenti e scongelamenti e successiva liofilizzazione in </a:t>
            </a:r>
            <a:r>
              <a:rPr lang="it-IT" sz="2400" dirty="0" err="1">
                <a:solidFill>
                  <a:schemeClr val="bg1"/>
                </a:solidFill>
              </a:rPr>
              <a:t>speedvac</a:t>
            </a:r>
            <a:r>
              <a:rPr lang="it-IT" sz="2400" dirty="0">
                <a:solidFill>
                  <a:schemeClr val="bg1"/>
                </a:solidFill>
              </a:rPr>
              <a:t> del </a:t>
            </a:r>
            <a:r>
              <a:rPr lang="it-IT" sz="2400" dirty="0" err="1">
                <a:solidFill>
                  <a:schemeClr val="bg1"/>
                </a:solidFill>
              </a:rPr>
              <a:t>sovranatante</a:t>
            </a:r>
            <a:r>
              <a:rPr lang="it-IT" sz="2400" dirty="0">
                <a:solidFill>
                  <a:schemeClr val="bg1"/>
                </a:solidFill>
              </a:rPr>
              <a:t> per circa 3h; </a:t>
            </a:r>
            <a:r>
              <a:rPr lang="it-IT" sz="2400" dirty="0" err="1">
                <a:solidFill>
                  <a:schemeClr val="bg1"/>
                </a:solidFill>
              </a:rPr>
              <a:t>risospensione</a:t>
            </a:r>
            <a:r>
              <a:rPr lang="it-IT" sz="2400" dirty="0">
                <a:solidFill>
                  <a:schemeClr val="bg1"/>
                </a:solidFill>
              </a:rPr>
              <a:t> del liofilo in 700 µL di solvente contenete TFA (riferimento – standard interno), metanolo-H4, metanolo-D4 (soluzione di fluoro deuterato al 20%).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(10/02/22</a:t>
            </a:r>
            <a:r>
              <a:rPr lang="it-IT" sz="2400" dirty="0">
                <a:solidFill>
                  <a:schemeClr val="bg1"/>
                </a:solidFill>
              </a:rPr>
              <a:t>) Consegna del campione per NMR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(11-12-14/02/22</a:t>
            </a:r>
            <a:r>
              <a:rPr lang="it-IT" sz="2400" dirty="0">
                <a:solidFill>
                  <a:schemeClr val="bg1"/>
                </a:solidFill>
              </a:rPr>
              <a:t>) Analisi del campione</a:t>
            </a:r>
          </a:p>
        </p:txBody>
      </p:sp>
    </p:spTree>
    <p:extLst>
      <p:ext uri="{BB962C8B-B14F-4D97-AF65-F5344CB8AC3E}">
        <p14:creationId xmlns:p14="http://schemas.microsoft.com/office/powerpoint/2010/main" val="221820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92695" y="1017113"/>
            <a:ext cx="102306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u="sng" dirty="0">
                <a:solidFill>
                  <a:schemeClr val="bg1"/>
                </a:solidFill>
              </a:rPr>
              <a:t>PREPARAZIONE DEL CAMPIONE:</a:t>
            </a:r>
          </a:p>
          <a:p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C6-FBPA (10B):</a:t>
            </a:r>
            <a:endParaRPr lang="it-IT" sz="2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400" dirty="0">
                <a:solidFill>
                  <a:schemeClr val="bg1"/>
                </a:solidFill>
              </a:rPr>
              <a:t>Semina </a:t>
            </a:r>
            <a:r>
              <a:rPr lang="it-IT" sz="2400" dirty="0" smtClean="0">
                <a:solidFill>
                  <a:schemeClr val="bg1"/>
                </a:solidFill>
              </a:rPr>
              <a:t>(16/05/22</a:t>
            </a:r>
            <a:r>
              <a:rPr lang="it-IT" sz="2400" dirty="0">
                <a:solidFill>
                  <a:schemeClr val="bg1"/>
                </a:solidFill>
              </a:rPr>
              <a:t>) -&gt; 1T75 contenenti 3 milioni di cellule ciascuna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Internalizzazione (18/05/22</a:t>
            </a:r>
            <a:r>
              <a:rPr lang="it-IT" sz="2400" dirty="0">
                <a:solidFill>
                  <a:schemeClr val="bg1"/>
                </a:solidFill>
              </a:rPr>
              <a:t>) -&gt; 30 mg di </a:t>
            </a:r>
            <a:r>
              <a:rPr lang="it-IT" sz="2400" dirty="0" smtClean="0">
                <a:solidFill>
                  <a:schemeClr val="bg1"/>
                </a:solidFill>
              </a:rPr>
              <a:t>F-BPA (10B) </a:t>
            </a:r>
            <a:r>
              <a:rPr lang="it-IT" sz="2400" dirty="0">
                <a:solidFill>
                  <a:schemeClr val="bg1"/>
                </a:solidFill>
              </a:rPr>
              <a:t>in 10 </a:t>
            </a:r>
            <a:r>
              <a:rPr lang="it-IT" sz="2400" dirty="0" err="1">
                <a:solidFill>
                  <a:schemeClr val="bg1"/>
                </a:solidFill>
              </a:rPr>
              <a:t>mL</a:t>
            </a:r>
            <a:r>
              <a:rPr lang="it-IT" sz="2400" dirty="0">
                <a:solidFill>
                  <a:schemeClr val="bg1"/>
                </a:solidFill>
              </a:rPr>
              <a:t> di DMEM per 4h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Preparazione </a:t>
            </a:r>
            <a:r>
              <a:rPr lang="it-IT" sz="2400" dirty="0">
                <a:solidFill>
                  <a:schemeClr val="bg1"/>
                </a:solidFill>
              </a:rPr>
              <a:t>del campione </a:t>
            </a:r>
            <a:r>
              <a:rPr lang="it-IT" sz="2400" dirty="0" smtClean="0">
                <a:solidFill>
                  <a:schemeClr val="bg1"/>
                </a:solidFill>
              </a:rPr>
              <a:t>(18/05/22</a:t>
            </a:r>
            <a:r>
              <a:rPr lang="it-IT" sz="2400" dirty="0">
                <a:solidFill>
                  <a:schemeClr val="bg1"/>
                </a:solidFill>
              </a:rPr>
              <a:t>) -&gt; passate le 4h le cellule vengono staccate, contate (15 </a:t>
            </a:r>
            <a:r>
              <a:rPr lang="it-IT" sz="2400" dirty="0" smtClean="0">
                <a:solidFill>
                  <a:schemeClr val="bg1"/>
                </a:solidFill>
              </a:rPr>
              <a:t>milioni) e </a:t>
            </a:r>
            <a:r>
              <a:rPr lang="it-IT" sz="2400" dirty="0">
                <a:solidFill>
                  <a:schemeClr val="bg1"/>
                </a:solidFill>
              </a:rPr>
              <a:t>congelate a </a:t>
            </a:r>
            <a:r>
              <a:rPr lang="it-IT" sz="2400" dirty="0" smtClean="0">
                <a:solidFill>
                  <a:schemeClr val="bg1"/>
                </a:solidFill>
              </a:rPr>
              <a:t>-80</a:t>
            </a:r>
            <a:r>
              <a:rPr lang="it-IT" sz="2400" dirty="0">
                <a:solidFill>
                  <a:schemeClr val="bg1"/>
                </a:solidFill>
              </a:rPr>
              <a:t>° =&gt; peso del </a:t>
            </a:r>
            <a:r>
              <a:rPr lang="it-IT" sz="2400" dirty="0" err="1">
                <a:solidFill>
                  <a:schemeClr val="bg1"/>
                </a:solidFill>
              </a:rPr>
              <a:t>pellet</a:t>
            </a:r>
            <a:r>
              <a:rPr lang="it-IT" sz="2400" dirty="0">
                <a:solidFill>
                  <a:schemeClr val="bg1"/>
                </a:solidFill>
              </a:rPr>
              <a:t>= </a:t>
            </a:r>
            <a:r>
              <a:rPr lang="it-IT" sz="2400" dirty="0" smtClean="0">
                <a:solidFill>
                  <a:schemeClr val="bg1"/>
                </a:solidFill>
              </a:rPr>
              <a:t>55 </a:t>
            </a:r>
            <a:r>
              <a:rPr lang="it-IT" sz="2400" dirty="0">
                <a:solidFill>
                  <a:schemeClr val="bg1"/>
                </a:solidFill>
              </a:rPr>
              <a:t>mg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>
                <a:solidFill>
                  <a:schemeClr val="bg1"/>
                </a:solidFill>
              </a:rPr>
              <a:t>(</a:t>
            </a:r>
            <a:r>
              <a:rPr lang="it-IT" sz="2400" dirty="0" smtClean="0">
                <a:solidFill>
                  <a:schemeClr val="bg1"/>
                </a:solidFill>
              </a:rPr>
              <a:t>19/05/22</a:t>
            </a:r>
            <a:r>
              <a:rPr lang="it-IT" sz="2400" dirty="0">
                <a:solidFill>
                  <a:schemeClr val="bg1"/>
                </a:solidFill>
              </a:rPr>
              <a:t>) Vari congelamenti e scongelamenti e successiva liofilizzazione in </a:t>
            </a:r>
            <a:r>
              <a:rPr lang="it-IT" sz="2400" dirty="0" err="1">
                <a:solidFill>
                  <a:schemeClr val="bg1"/>
                </a:solidFill>
              </a:rPr>
              <a:t>speedvac</a:t>
            </a:r>
            <a:r>
              <a:rPr lang="it-IT" sz="2400" dirty="0">
                <a:solidFill>
                  <a:schemeClr val="bg1"/>
                </a:solidFill>
              </a:rPr>
              <a:t> del </a:t>
            </a:r>
            <a:r>
              <a:rPr lang="it-IT" sz="2400" dirty="0" err="1">
                <a:solidFill>
                  <a:schemeClr val="bg1"/>
                </a:solidFill>
              </a:rPr>
              <a:t>sovranatante</a:t>
            </a:r>
            <a:r>
              <a:rPr lang="it-IT" sz="2400" dirty="0">
                <a:solidFill>
                  <a:schemeClr val="bg1"/>
                </a:solidFill>
              </a:rPr>
              <a:t> per circa 3h; </a:t>
            </a:r>
            <a:r>
              <a:rPr lang="it-IT" sz="2400" dirty="0" err="1">
                <a:solidFill>
                  <a:schemeClr val="bg1"/>
                </a:solidFill>
              </a:rPr>
              <a:t>risospensione</a:t>
            </a:r>
            <a:r>
              <a:rPr lang="it-IT" sz="2400" dirty="0">
                <a:solidFill>
                  <a:schemeClr val="bg1"/>
                </a:solidFill>
              </a:rPr>
              <a:t> del liofilo in 700 µL di solvente contenete TFA (riferimento – standard interno), metanolo-H4, metanolo-D4 (soluzione di fluoro deuterato al 20%).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>
                <a:solidFill>
                  <a:schemeClr val="bg1"/>
                </a:solidFill>
              </a:rPr>
              <a:t>(</a:t>
            </a:r>
            <a:r>
              <a:rPr lang="it-IT" sz="2400" dirty="0" smtClean="0">
                <a:solidFill>
                  <a:schemeClr val="bg1"/>
                </a:solidFill>
              </a:rPr>
              <a:t>19/05/22</a:t>
            </a:r>
            <a:r>
              <a:rPr lang="it-IT" sz="2400" dirty="0">
                <a:solidFill>
                  <a:schemeClr val="bg1"/>
                </a:solidFill>
              </a:rPr>
              <a:t>) Consegna del campione per NMR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(19-20/05/22</a:t>
            </a:r>
            <a:r>
              <a:rPr lang="it-IT" sz="2400" dirty="0">
                <a:solidFill>
                  <a:schemeClr val="bg1"/>
                </a:solidFill>
              </a:rPr>
              <a:t>) Analisi del campione</a:t>
            </a:r>
          </a:p>
        </p:txBody>
      </p:sp>
    </p:spTree>
    <p:extLst>
      <p:ext uri="{BB962C8B-B14F-4D97-AF65-F5344CB8AC3E}">
        <p14:creationId xmlns:p14="http://schemas.microsoft.com/office/powerpoint/2010/main" val="59446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72207" y="422494"/>
            <a:ext cx="93030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>
                <a:solidFill>
                  <a:schemeClr val="bg1"/>
                </a:solidFill>
              </a:rPr>
              <a:t>ESPERIMENTI </a:t>
            </a:r>
            <a:r>
              <a:rPr lang="it-IT" sz="2400" u="sng" dirty="0" smtClean="0">
                <a:solidFill>
                  <a:schemeClr val="bg1"/>
                </a:solidFill>
              </a:rPr>
              <a:t>ANALIZZATI:</a:t>
            </a:r>
            <a:endParaRPr lang="it-IT" sz="2400" dirty="0">
              <a:solidFill>
                <a:schemeClr val="bg1"/>
              </a:solidFill>
            </a:endParaRPr>
          </a:p>
          <a:p>
            <a:r>
              <a:rPr lang="it-IT" sz="2400" dirty="0" smtClean="0">
                <a:solidFill>
                  <a:schemeClr val="bg1"/>
                </a:solidFill>
              </a:rPr>
              <a:t>Analisi </a:t>
            </a:r>
            <a:r>
              <a:rPr lang="it-IT" sz="2400" dirty="0">
                <a:solidFill>
                  <a:schemeClr val="bg1"/>
                </a:solidFill>
              </a:rPr>
              <a:t>NMR a 7T </a:t>
            </a:r>
            <a:endParaRPr lang="it-IT" sz="2400" dirty="0" smtClean="0">
              <a:solidFill>
                <a:schemeClr val="bg1"/>
              </a:solidFill>
            </a:endParaRPr>
          </a:p>
          <a:p>
            <a:endParaRPr lang="it-IT" sz="2400" dirty="0">
              <a:solidFill>
                <a:schemeClr val="bg1"/>
              </a:solidFill>
            </a:endParaRPr>
          </a:p>
          <a:p>
            <a:r>
              <a:rPr lang="it-IT" sz="2400" dirty="0" smtClean="0">
                <a:solidFill>
                  <a:schemeClr val="bg1"/>
                </a:solidFill>
              </a:rPr>
              <a:t>TR </a:t>
            </a:r>
            <a:r>
              <a:rPr lang="it-IT" sz="2400" dirty="0">
                <a:solidFill>
                  <a:schemeClr val="bg1"/>
                </a:solidFill>
              </a:rPr>
              <a:t>= 5s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56 </a:t>
            </a:r>
            <a:r>
              <a:rPr lang="it-IT" sz="2400" dirty="0">
                <a:solidFill>
                  <a:schemeClr val="bg1"/>
                </a:solidFill>
              </a:rPr>
              <a:t>PANC-FBPA in </a:t>
            </a:r>
            <a:r>
              <a:rPr lang="it-IT" sz="2400" dirty="0" smtClean="0">
                <a:solidFill>
                  <a:schemeClr val="bg1"/>
                </a:solidFill>
              </a:rPr>
              <a:t>DMEM </a:t>
            </a:r>
            <a:r>
              <a:rPr lang="it-IT" sz="2400" dirty="0">
                <a:solidFill>
                  <a:schemeClr val="bg1"/>
                </a:solidFill>
              </a:rPr>
              <a:t>–&gt; 256 medie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57 PANC-FBPA in </a:t>
            </a:r>
            <a:r>
              <a:rPr lang="it-IT" sz="2400" dirty="0" smtClean="0">
                <a:solidFill>
                  <a:schemeClr val="bg1"/>
                </a:solidFill>
              </a:rPr>
              <a:t>DMEM </a:t>
            </a:r>
            <a:r>
              <a:rPr lang="it-IT" sz="2400" dirty="0">
                <a:solidFill>
                  <a:schemeClr val="bg1"/>
                </a:solidFill>
              </a:rPr>
              <a:t>-&gt; 4096 medie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58 PANC-FBPA in </a:t>
            </a:r>
            <a:r>
              <a:rPr lang="it-IT" sz="2400" dirty="0" smtClean="0">
                <a:solidFill>
                  <a:schemeClr val="bg1"/>
                </a:solidFill>
              </a:rPr>
              <a:t>DMEM </a:t>
            </a:r>
            <a:r>
              <a:rPr lang="it-IT" sz="2400" dirty="0">
                <a:solidFill>
                  <a:schemeClr val="bg1"/>
                </a:solidFill>
              </a:rPr>
              <a:t>-&gt; 2048 </a:t>
            </a:r>
            <a:r>
              <a:rPr lang="it-IT" sz="2400" dirty="0" smtClean="0">
                <a:solidFill>
                  <a:schemeClr val="bg1"/>
                </a:solidFill>
              </a:rPr>
              <a:t>medie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49 C6-FBPA in DMEM -&gt; 4096 medie con TR=5s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50 C6-FBPA in DMEM -&gt; 9000 medie con TR=9s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52 C6-FBPA in DMEM -&gt; 4096 medie con TR=5s</a:t>
            </a:r>
          </a:p>
          <a:p>
            <a:endParaRPr lang="it-IT" sz="2400" dirty="0" smtClean="0">
              <a:solidFill>
                <a:schemeClr val="bg1"/>
              </a:solidFill>
            </a:endParaRPr>
          </a:p>
          <a:p>
            <a:r>
              <a:rPr lang="it-IT" sz="2400" dirty="0" smtClean="0">
                <a:solidFill>
                  <a:schemeClr val="bg1"/>
                </a:solidFill>
              </a:rPr>
              <a:t>TR=5s</a:t>
            </a:r>
            <a:endParaRPr lang="it-IT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59 C6-FBPA (10B) in DMEM -&gt; 256 medie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60 C6-FBPA (10B) in DMEM -&gt; 2048 medie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</a:rPr>
              <a:t>61 C6-FBPA (10B) in DMEM -&gt; 4096 medie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4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42" y="491837"/>
            <a:ext cx="9436144" cy="5816197"/>
          </a:xfrm>
          <a:prstGeom prst="rect">
            <a:avLst/>
          </a:prstGeom>
        </p:spPr>
      </p:pic>
      <p:cxnSp>
        <p:nvCxnSpPr>
          <p:cNvPr id="8" name="Connettore 2 7"/>
          <p:cNvCxnSpPr/>
          <p:nvPr/>
        </p:nvCxnSpPr>
        <p:spPr>
          <a:xfrm flipH="1">
            <a:off x="2464903" y="2411896"/>
            <a:ext cx="993913" cy="46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3432312" y="224562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TFA (riferimento – standard interno)</a:t>
            </a:r>
            <a:endParaRPr lang="it-IT" sz="1600" dirty="0">
              <a:solidFill>
                <a:schemeClr val="bg1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>
            <a:off x="7726017" y="3280668"/>
            <a:ext cx="39756" cy="933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7129670" y="2584174"/>
            <a:ext cx="1762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F-BPA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394711" y="2980011"/>
            <a:ext cx="98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F-BPA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83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56252" y="899117"/>
            <a:ext cx="3458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1. Aggiustare la fase e la base line dello standard (TFA) </a:t>
            </a:r>
            <a:endParaRPr lang="it-IT" sz="2400" dirty="0">
              <a:solidFill>
                <a:schemeClr val="bg1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656" y="1640832"/>
            <a:ext cx="1480930" cy="128655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084943" y="607138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2. Integrare il picco (±32 volte l’ampiezza a mezza </a:t>
            </a:r>
            <a:r>
              <a:rPr lang="it-IT" sz="2400" dirty="0" smtClean="0">
                <a:solidFill>
                  <a:schemeClr val="bg1"/>
                </a:solidFill>
              </a:rPr>
              <a:t>altezza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>
                <a:solidFill>
                  <a:schemeClr val="bg1"/>
                </a:solidFill>
              </a:rPr>
              <a:t>-&gt; si calcola il 99% del segnale (picchi </a:t>
            </a:r>
            <a:r>
              <a:rPr lang="it-IT" sz="2400" dirty="0" err="1">
                <a:solidFill>
                  <a:schemeClr val="bg1"/>
                </a:solidFill>
              </a:rPr>
              <a:t>lorenziani</a:t>
            </a:r>
            <a:r>
              <a:rPr lang="it-IT" sz="2400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582" y="2284111"/>
            <a:ext cx="7114761" cy="436568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156252" y="483619"/>
            <a:ext cx="2570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>
                <a:solidFill>
                  <a:schemeClr val="bg1"/>
                </a:solidFill>
              </a:rPr>
              <a:t>ANALISI SPETTRI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4654825" y="1391968"/>
            <a:ext cx="19845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037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85462" y="379940"/>
            <a:ext cx="40949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3. Ripetere la stessa operazione con l’</a:t>
            </a:r>
            <a:r>
              <a:rPr lang="it-IT" sz="2400" dirty="0" err="1">
                <a:solidFill>
                  <a:schemeClr val="bg1"/>
                </a:solidFill>
              </a:rPr>
              <a:t>analita</a:t>
            </a:r>
            <a:endParaRPr lang="it-IT" sz="2400" dirty="0">
              <a:solidFill>
                <a:schemeClr val="bg1"/>
              </a:solidFill>
            </a:endParaRPr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887" y="1328910"/>
            <a:ext cx="7404769" cy="4558747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190" y="1328910"/>
            <a:ext cx="1742006" cy="113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4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64973" y="1338472"/>
            <a:ext cx="981986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 smtClean="0">
                <a:solidFill>
                  <a:schemeClr val="bg1"/>
                </a:solidFill>
              </a:rPr>
              <a:t>CALCOLARE I PPM INTERNALIZZATI DALLE CELLULE:</a:t>
            </a:r>
          </a:p>
          <a:p>
            <a:endParaRPr lang="it-IT" sz="2400" dirty="0">
              <a:solidFill>
                <a:schemeClr val="bg1"/>
              </a:solidFill>
            </a:endParaRPr>
          </a:p>
          <a:p>
            <a:r>
              <a:rPr lang="it-IT" sz="2400" dirty="0" smtClean="0">
                <a:solidFill>
                  <a:schemeClr val="bg1"/>
                </a:solidFill>
              </a:rPr>
              <a:t>Ca=(Sa/</a:t>
            </a:r>
            <a:r>
              <a:rPr lang="it-IT" sz="2400" dirty="0" err="1" smtClean="0">
                <a:solidFill>
                  <a:schemeClr val="bg1"/>
                </a:solidFill>
              </a:rPr>
              <a:t>Sr</a:t>
            </a:r>
            <a:r>
              <a:rPr lang="it-IT" sz="2400" dirty="0" smtClean="0">
                <a:solidFill>
                  <a:schemeClr val="bg1"/>
                </a:solidFill>
              </a:rPr>
              <a:t>)</a:t>
            </a:r>
            <a:r>
              <a:rPr lang="it-IT" sz="2400" dirty="0" err="1" smtClean="0">
                <a:solidFill>
                  <a:schemeClr val="bg1"/>
                </a:solidFill>
              </a:rPr>
              <a:t>xCr</a:t>
            </a:r>
            <a:r>
              <a:rPr lang="it-IT" sz="2400" dirty="0" smtClean="0">
                <a:solidFill>
                  <a:schemeClr val="bg1"/>
                </a:solidFill>
              </a:rPr>
              <a:t> [</a:t>
            </a:r>
            <a:r>
              <a:rPr lang="it-IT" sz="2400" dirty="0" err="1" smtClean="0">
                <a:solidFill>
                  <a:schemeClr val="bg1"/>
                </a:solidFill>
              </a:rPr>
              <a:t>mM</a:t>
            </a:r>
            <a:r>
              <a:rPr lang="it-IT" sz="2400" dirty="0" smtClean="0">
                <a:solidFill>
                  <a:schemeClr val="bg1"/>
                </a:solidFill>
              </a:rPr>
              <a:t>] </a:t>
            </a:r>
            <a:r>
              <a:rPr lang="it-IT" sz="1600" dirty="0" smtClean="0">
                <a:solidFill>
                  <a:schemeClr val="bg1"/>
                </a:solidFill>
              </a:rPr>
              <a:t>(Ca=concentrazione </a:t>
            </a:r>
            <a:r>
              <a:rPr lang="it-IT" sz="1600" dirty="0" err="1" smtClean="0">
                <a:solidFill>
                  <a:schemeClr val="bg1"/>
                </a:solidFill>
              </a:rPr>
              <a:t>analita</a:t>
            </a:r>
            <a:r>
              <a:rPr lang="it-IT" sz="1600" dirty="0">
                <a:solidFill>
                  <a:schemeClr val="bg1"/>
                </a:solidFill>
              </a:rPr>
              <a:t>,</a:t>
            </a:r>
            <a:r>
              <a:rPr lang="it-IT" sz="1600" dirty="0" smtClean="0">
                <a:solidFill>
                  <a:schemeClr val="bg1"/>
                </a:solidFill>
              </a:rPr>
              <a:t> Sa=area </a:t>
            </a:r>
            <a:r>
              <a:rPr lang="it-IT" sz="1600" dirty="0" err="1" smtClean="0">
                <a:solidFill>
                  <a:schemeClr val="bg1"/>
                </a:solidFill>
              </a:rPr>
              <a:t>analita</a:t>
            </a:r>
            <a:r>
              <a:rPr lang="it-IT" sz="1600" dirty="0" smtClean="0">
                <a:solidFill>
                  <a:schemeClr val="bg1"/>
                </a:solidFill>
              </a:rPr>
              <a:t>, </a:t>
            </a:r>
            <a:r>
              <a:rPr lang="it-IT" sz="1600" dirty="0" err="1" smtClean="0">
                <a:solidFill>
                  <a:schemeClr val="bg1"/>
                </a:solidFill>
              </a:rPr>
              <a:t>Sr</a:t>
            </a:r>
            <a:r>
              <a:rPr lang="it-IT" sz="1600" dirty="0" smtClean="0">
                <a:solidFill>
                  <a:schemeClr val="bg1"/>
                </a:solidFill>
              </a:rPr>
              <a:t>=area riferimento, Cr=concentrazione riferimento)</a:t>
            </a:r>
          </a:p>
          <a:p>
            <a:endParaRPr lang="it-IT" sz="1600" dirty="0" smtClean="0">
              <a:solidFill>
                <a:schemeClr val="bg1"/>
              </a:solidFill>
            </a:endParaRPr>
          </a:p>
          <a:p>
            <a:r>
              <a:rPr lang="it-IT" sz="2400" dirty="0" err="1" smtClean="0">
                <a:solidFill>
                  <a:schemeClr val="bg1"/>
                </a:solidFill>
              </a:rPr>
              <a:t>Cp</a:t>
            </a:r>
            <a:r>
              <a:rPr lang="it-IT" sz="2400" dirty="0" smtClean="0">
                <a:solidFill>
                  <a:schemeClr val="bg1"/>
                </a:solidFill>
              </a:rPr>
              <a:t>=</a:t>
            </a:r>
            <a:r>
              <a:rPr lang="it-IT" sz="2400" dirty="0" err="1" smtClean="0">
                <a:solidFill>
                  <a:schemeClr val="bg1"/>
                </a:solidFill>
              </a:rPr>
              <a:t>CaxMW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</a:rPr>
              <a:t>[mg/L] </a:t>
            </a:r>
            <a:r>
              <a:rPr lang="it-IT" sz="1600" dirty="0">
                <a:solidFill>
                  <a:schemeClr val="bg1"/>
                </a:solidFill>
              </a:rPr>
              <a:t>(</a:t>
            </a:r>
            <a:r>
              <a:rPr lang="it-IT" sz="1600" dirty="0" err="1">
                <a:solidFill>
                  <a:schemeClr val="bg1"/>
                </a:solidFill>
              </a:rPr>
              <a:t>Cp</a:t>
            </a:r>
            <a:r>
              <a:rPr lang="it-IT" sz="1600" dirty="0">
                <a:solidFill>
                  <a:schemeClr val="bg1"/>
                </a:solidFill>
              </a:rPr>
              <a:t>=concentrazione in peso </a:t>
            </a:r>
            <a:r>
              <a:rPr lang="it-IT" sz="1600" dirty="0" smtClean="0">
                <a:solidFill>
                  <a:schemeClr val="bg1"/>
                </a:solidFill>
              </a:rPr>
              <a:t>dell’</a:t>
            </a:r>
            <a:r>
              <a:rPr lang="it-IT" sz="1600" dirty="0" err="1" smtClean="0">
                <a:solidFill>
                  <a:schemeClr val="bg1"/>
                </a:solidFill>
              </a:rPr>
              <a:t>analita</a:t>
            </a:r>
            <a:r>
              <a:rPr lang="it-IT" sz="1600" dirty="0">
                <a:solidFill>
                  <a:schemeClr val="bg1"/>
                </a:solidFill>
              </a:rPr>
              <a:t>, MW=peso molecolare </a:t>
            </a:r>
            <a:r>
              <a:rPr lang="it-IT" sz="1600" dirty="0" smtClean="0">
                <a:solidFill>
                  <a:schemeClr val="bg1"/>
                </a:solidFill>
              </a:rPr>
              <a:t>F-BPA=227 g/</a:t>
            </a:r>
            <a:r>
              <a:rPr lang="it-IT" sz="1600" dirty="0" err="1" smtClean="0">
                <a:solidFill>
                  <a:schemeClr val="bg1"/>
                </a:solidFill>
              </a:rPr>
              <a:t>mol</a:t>
            </a:r>
            <a:r>
              <a:rPr lang="it-IT" sz="1600" dirty="0" smtClean="0">
                <a:solidFill>
                  <a:schemeClr val="bg1"/>
                </a:solidFill>
              </a:rPr>
              <a:t>)</a:t>
            </a:r>
          </a:p>
          <a:p>
            <a:endParaRPr lang="it-IT" sz="1600" dirty="0">
              <a:solidFill>
                <a:schemeClr val="bg1"/>
              </a:solidFill>
            </a:endParaRPr>
          </a:p>
          <a:p>
            <a:r>
              <a:rPr lang="it-IT" sz="2400" dirty="0" smtClean="0">
                <a:solidFill>
                  <a:schemeClr val="bg1"/>
                </a:solidFill>
              </a:rPr>
              <a:t>Cb=(4,8/100)</a:t>
            </a:r>
            <a:r>
              <a:rPr lang="it-IT" sz="2400" dirty="0" err="1" smtClean="0">
                <a:solidFill>
                  <a:schemeClr val="bg1"/>
                </a:solidFill>
              </a:rPr>
              <a:t>xCp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</a:rPr>
              <a:t>[mg/L] </a:t>
            </a:r>
            <a:r>
              <a:rPr lang="it-IT" sz="1600" dirty="0">
                <a:solidFill>
                  <a:schemeClr val="bg1"/>
                </a:solidFill>
              </a:rPr>
              <a:t>(</a:t>
            </a:r>
            <a:r>
              <a:rPr lang="it-IT" sz="1600" dirty="0" smtClean="0">
                <a:solidFill>
                  <a:schemeClr val="bg1"/>
                </a:solidFill>
              </a:rPr>
              <a:t>Cb=concentrazione boro)</a:t>
            </a:r>
          </a:p>
          <a:p>
            <a:endParaRPr lang="it-IT" sz="1600" dirty="0">
              <a:solidFill>
                <a:schemeClr val="bg1"/>
              </a:solidFill>
            </a:endParaRPr>
          </a:p>
          <a:p>
            <a:r>
              <a:rPr lang="it-IT" sz="2400" dirty="0" smtClean="0">
                <a:solidFill>
                  <a:schemeClr val="bg1"/>
                </a:solidFill>
              </a:rPr>
              <a:t>Cb1=CbxVx10^-3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</a:rPr>
              <a:t>[µg] </a:t>
            </a:r>
            <a:r>
              <a:rPr lang="it-IT" sz="1600" dirty="0">
                <a:solidFill>
                  <a:schemeClr val="bg1"/>
                </a:solidFill>
              </a:rPr>
              <a:t>(Cb1=peso del boro, V=volume soluzione nel capillare=700 µL</a:t>
            </a:r>
            <a:r>
              <a:rPr lang="it-IT" sz="1600" dirty="0" smtClean="0">
                <a:solidFill>
                  <a:schemeClr val="bg1"/>
                </a:solidFill>
              </a:rPr>
              <a:t>)</a:t>
            </a:r>
          </a:p>
          <a:p>
            <a:endParaRPr lang="it-IT" sz="1600" dirty="0">
              <a:solidFill>
                <a:schemeClr val="bg1"/>
              </a:solidFill>
            </a:endParaRPr>
          </a:p>
          <a:p>
            <a:r>
              <a:rPr lang="it-IT" sz="2400" dirty="0" err="1" smtClean="0">
                <a:solidFill>
                  <a:schemeClr val="bg1"/>
                </a:solidFill>
              </a:rPr>
              <a:t>Ppm</a:t>
            </a:r>
            <a:r>
              <a:rPr lang="it-IT" sz="2400" dirty="0" smtClean="0">
                <a:solidFill>
                  <a:schemeClr val="bg1"/>
                </a:solidFill>
              </a:rPr>
              <a:t>=Cb1/</a:t>
            </a:r>
            <a:r>
              <a:rPr lang="it-IT" sz="2400" dirty="0" err="1" smtClean="0">
                <a:solidFill>
                  <a:schemeClr val="bg1"/>
                </a:solidFill>
              </a:rPr>
              <a:t>gpellet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endParaRPr lang="it-IT" sz="1600" dirty="0">
              <a:solidFill>
                <a:schemeClr val="bg1"/>
              </a:solidFill>
            </a:endParaRPr>
          </a:p>
          <a:p>
            <a:endParaRPr lang="it-IT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45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464</TotalTime>
  <Words>724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Tw Cen MT</vt:lpstr>
      <vt:lpstr>Circuito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Micol</dc:creator>
  <cp:lastModifiedBy>Micol</cp:lastModifiedBy>
  <cp:revision>48</cp:revision>
  <dcterms:created xsi:type="dcterms:W3CDTF">2022-05-24T08:30:27Z</dcterms:created>
  <dcterms:modified xsi:type="dcterms:W3CDTF">2022-05-26T15:30:52Z</dcterms:modified>
</cp:coreProperties>
</file>