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7620-410F-451C-3E39-CFB8E433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7250F-3F7E-0A73-947E-5EBF8FCD7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8AE-2385-F5D4-604A-31A99C4B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13265-FF32-A730-B57D-78338D0A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6D13-4045-3D08-EE7D-3B324AE1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158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38E-7A45-F531-A26A-E8D3C77F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2C26E-25DE-82B6-6D35-61541214B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86AFD-48A7-EB57-45D3-1F1278C3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0B9C-CCD6-2ACD-EFC9-01D8A557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8800-8E31-65EC-3272-71F8EE87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8894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61CDB-D503-5C55-2621-A43C67518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A0565-E607-D862-923B-07D769AA5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C9F6-48AE-DD47-BC2C-E1C1C5B6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E876-D738-0BB0-F775-CF171660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4919-EDDD-8044-4BE5-2FF6F580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5875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4049-9C02-83C9-4D38-65C11C77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303D-5447-9805-DA12-2C20919C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0609-99F8-2340-B30B-B61BD836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B32F-CDF4-E21C-2226-05E8A122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D86E-2CC8-3532-DBAF-0AD04128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7432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B9DB-E17C-749B-B464-27DC69CC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C8E7-F4D7-4101-DE47-63D7B223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707D-8ECC-E54F-0521-85C063B2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9E338-4274-6802-A169-779172EF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7148-8FC6-22E0-9150-7A54946A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29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275A-AFEF-3E0D-6FB0-37869344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D699-060A-4C46-6586-397D58F8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D3D2F-4519-C91E-1AD0-02C42DD5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30160-2BDE-2EF3-816C-9911240B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17613-AECF-B54F-E50B-C92EB4C7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68B86-ACB1-580B-96A6-32F17CE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32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A7FF-BAD7-A6D1-0C8F-A93B1941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5C610-4B11-F60F-8A9C-F2E51700E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F7D3A-9BB7-8A26-0AB0-D76B75EDD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4C89A-8023-A917-0E18-D8BEC556D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DA056-956E-B047-CE6F-38157F63C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0A5B6-677A-CE17-2BEE-FB29EE80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9F5D4-356A-5D80-4DD6-1912AAD5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19AE5-270B-D826-CF4A-DD1D9420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60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319B-A2B2-E0EC-583A-C16568FE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1EC94-E2B6-4E10-31F4-FD7BA107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E0ED3-5FA4-D713-A7E5-E0001224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01A42-7ABE-ACB1-E720-81EB1079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2372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01F0F-7CA6-03D6-C912-A4E89A9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8679A-1E55-6958-761A-AA239D0F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793E3-AEEC-C3BF-8330-B00FC8EB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7243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0D95-3532-F720-7F5A-63BC3BAC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CCD4-A5B6-BF00-CE8A-B687AA39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D095D-60C9-A1CB-6079-C469FC3C2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9C83-8ECB-9AEF-6B1D-FA89C010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095CD-7C19-B560-2571-62B98D21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5C682-70EA-DBC5-BC25-42A83D05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58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D1C9-E8DE-4653-0168-64D9A44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463A1-6EE6-9D86-8626-7F5575E0F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905E9-C76D-7DB5-9B35-A261C75E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2663-3220-1FB6-1977-49196FD4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DF5E3-01B1-5C1C-9323-1FF8AB2F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20B9-69E6-7BC7-8D1D-671AAF76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985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96300-CD97-7CFE-2F3D-7011B376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3B404-A411-334E-7D28-5DDCEF62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85CD1-3DC3-3212-4DB5-8FA29ACE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777C-8926-214A-BD0B-404805C422EB}" type="datetimeFigureOut">
              <a:rPr lang="en-IT" smtClean="0"/>
              <a:t>26/05/22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B084-9C6A-769E-8FCB-951F31F82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0C47-C165-F83E-20F4-24CFCDF4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424F-6838-5847-A97D-F543B16112F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393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3931" y="945698"/>
            <a:ext cx="8045770" cy="2118330"/>
          </a:xfrm>
        </p:spPr>
        <p:txBody>
          <a:bodyPr/>
          <a:lstStyle/>
          <a:p>
            <a:r>
              <a:rPr lang="it-IT" dirty="0">
                <a:solidFill>
                  <a:srgbClr val="800000"/>
                </a:solidFill>
                <a:latin typeface="Arial"/>
                <a:cs typeface="Arial"/>
              </a:rPr>
              <a:t>Neptune-WP2 </a:t>
            </a:r>
            <a:br>
              <a:rPr lang="it-IT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it-IT" dirty="0" err="1">
                <a:solidFill>
                  <a:srgbClr val="800000"/>
                </a:solidFill>
                <a:latin typeface="Arial"/>
                <a:cs typeface="Arial"/>
              </a:rPr>
              <a:t>imaging</a:t>
            </a:r>
            <a:br>
              <a:rPr lang="it-IT" dirty="0">
                <a:solidFill>
                  <a:srgbClr val="800000"/>
                </a:solidFill>
                <a:latin typeface="Arial"/>
                <a:cs typeface="Arial"/>
              </a:rPr>
            </a:br>
            <a:br>
              <a:rPr lang="it-IT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The Rome Group: </a:t>
            </a:r>
            <a:r>
              <a:rPr lang="it-IT" sz="1600" dirty="0">
                <a:latin typeface="Arial"/>
                <a:cs typeface="Arial"/>
              </a:rPr>
              <a:t>V. Bocci, S. Capuani, D. Carlotti,  A. Ciardiello, A. </a:t>
            </a:r>
            <a:r>
              <a:rPr lang="it-IT" sz="1600" dirty="0" err="1">
                <a:latin typeface="Arial"/>
                <a:cs typeface="Arial"/>
              </a:rPr>
              <a:t>Cruciani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err="1">
                <a:latin typeface="Arial"/>
                <a:cs typeface="Arial"/>
              </a:rPr>
              <a:t>R</a:t>
            </a:r>
            <a:r>
              <a:rPr lang="it-IT" sz="1600" dirty="0">
                <a:latin typeface="Arial"/>
                <a:cs typeface="Arial"/>
              </a:rPr>
              <a:t>. Faccini,  L. </a:t>
            </a:r>
            <a:r>
              <a:rPr lang="it-IT" sz="1600" dirty="0" err="1">
                <a:latin typeface="Arial"/>
                <a:cs typeface="Arial"/>
              </a:rPr>
              <a:t>Ficcadenti</a:t>
            </a:r>
            <a:r>
              <a:rPr lang="it-IT" sz="1600" dirty="0">
                <a:latin typeface="Arial"/>
                <a:cs typeface="Arial"/>
              </a:rPr>
              <a:t>, E. </a:t>
            </a:r>
            <a:r>
              <a:rPr lang="it-IT" sz="1600" dirty="0" err="1">
                <a:latin typeface="Arial"/>
                <a:cs typeface="Arial"/>
              </a:rPr>
              <a:t>Furfaro</a:t>
            </a:r>
            <a:r>
              <a:rPr lang="it-IT" sz="1600" dirty="0">
                <a:latin typeface="Arial"/>
                <a:cs typeface="Arial"/>
              </a:rPr>
              <a:t>, S. </a:t>
            </a:r>
            <a:r>
              <a:rPr lang="it-IT" sz="1600" dirty="0" err="1">
                <a:latin typeface="Arial"/>
                <a:cs typeface="Arial"/>
              </a:rPr>
              <a:t>Giagu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err="1">
                <a:latin typeface="Arial"/>
                <a:cs typeface="Arial"/>
              </a:rPr>
              <a:t>F</a:t>
            </a:r>
            <a:r>
              <a:rPr lang="it-IT" sz="1600" dirty="0">
                <a:latin typeface="Arial"/>
                <a:cs typeface="Arial"/>
              </a:rPr>
              <a:t>. </a:t>
            </a:r>
            <a:r>
              <a:rPr lang="it-IT" sz="1600" dirty="0" err="1">
                <a:latin typeface="Arial"/>
                <a:cs typeface="Arial"/>
              </a:rPr>
              <a:t>Iacoangeli</a:t>
            </a:r>
            <a:r>
              <a:rPr lang="it-IT" sz="1600" dirty="0">
                <a:latin typeface="Arial"/>
                <a:cs typeface="Arial"/>
              </a:rPr>
              <a:t>, G. </a:t>
            </a:r>
            <a:r>
              <a:rPr lang="it-IT" sz="1600" dirty="0" err="1">
                <a:latin typeface="Arial"/>
                <a:cs typeface="Arial"/>
              </a:rPr>
              <a:t>Macioce</a:t>
            </a:r>
            <a:r>
              <a:rPr lang="it-IT" sz="1600" dirty="0">
                <a:latin typeface="Arial"/>
                <a:cs typeface="Arial"/>
              </a:rPr>
              <a:t>, C. Mancini </a:t>
            </a:r>
            <a:r>
              <a:rPr lang="it-IT" sz="1600" dirty="0" err="1">
                <a:latin typeface="Arial"/>
                <a:cs typeface="Arial"/>
              </a:rPr>
              <a:t>Terracciano</a:t>
            </a:r>
            <a:r>
              <a:rPr lang="it-IT" sz="1600" dirty="0">
                <a:latin typeface="Arial"/>
                <a:cs typeface="Arial"/>
              </a:rPr>
              <a:t>, A. Messina, L.  Milazzo, D. </a:t>
            </a:r>
            <a:r>
              <a:rPr lang="it-IT" sz="1600" dirty="0" err="1">
                <a:latin typeface="Arial"/>
                <a:cs typeface="Arial"/>
              </a:rPr>
              <a:t>Rotili</a:t>
            </a:r>
            <a:r>
              <a:rPr lang="it-IT" sz="1600" dirty="0">
                <a:latin typeface="Arial"/>
                <a:cs typeface="Arial"/>
              </a:rPr>
              <a:t>,  C. Voena, </a:t>
            </a:r>
            <a:r>
              <a:rPr lang="it-IT" sz="1600" dirty="0" err="1">
                <a:latin typeface="Arial"/>
                <a:cs typeface="Arial"/>
              </a:rPr>
              <a:t>F</a:t>
            </a:r>
            <a:r>
              <a:rPr lang="it-IT" sz="1600" dirty="0">
                <a:latin typeface="Arial"/>
                <a:cs typeface="Arial"/>
              </a:rPr>
              <a:t>. Vulcano</a:t>
            </a:r>
          </a:p>
        </p:txBody>
      </p:sp>
      <p:pic>
        <p:nvPicPr>
          <p:cNvPr id="3" name="Picture 2" descr="https://lh5.googleusercontent.com/w1dCFp-MFEjh1Irnh0nsrlNPtUsAwjBABUILmt5flQ_fWWFm6s3Lzg42cibsJUX2Od3GNkSwg4xsfB_itnzQrozJugPbBzlLUjK-msy-js9k3TQnsEvRFPE40vAZfDAIcaphV4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978" y="4393385"/>
            <a:ext cx="5075167" cy="21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6C8AE-B410-1340-8D90-2C0C683F1525}"/>
              </a:ext>
            </a:extLst>
          </p:cNvPr>
          <p:cNvSpPr txBox="1"/>
          <p:nvPr/>
        </p:nvSpPr>
        <p:spPr>
          <a:xfrm>
            <a:off x="5307330" y="3931921"/>
            <a:ext cx="164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+ S. Bortolussi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   I. Postuma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   &amp; Pavia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018AC-E4D8-FE47-B1C8-DD0DCB0A5B8B}"/>
              </a:ext>
            </a:extLst>
          </p:cNvPr>
          <p:cNvSpPr txBox="1"/>
          <p:nvPr/>
        </p:nvSpPr>
        <p:spPr>
          <a:xfrm>
            <a:off x="7714205" y="3747054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+ S. Pacifico 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&amp; Caserta group</a:t>
            </a:r>
          </a:p>
        </p:txBody>
      </p:sp>
    </p:spTree>
    <p:extLst>
      <p:ext uri="{BB962C8B-B14F-4D97-AF65-F5344CB8AC3E}">
        <p14:creationId xmlns:p14="http://schemas.microsoft.com/office/powerpoint/2010/main" val="19372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3700" y="282558"/>
            <a:ext cx="6172200" cy="648728"/>
          </a:xfrm>
        </p:spPr>
        <p:txBody>
          <a:bodyPr>
            <a:normAutofit/>
          </a:bodyPr>
          <a:lstStyle/>
          <a:p>
            <a:r>
              <a:rPr lang="it-IT" sz="3000" dirty="0">
                <a:latin typeface="Arial"/>
                <a:cs typeface="Arial"/>
              </a:rPr>
              <a:t> </a:t>
            </a:r>
            <a:r>
              <a:rPr lang="it-IT" sz="4000" dirty="0" err="1">
                <a:latin typeface="Arial"/>
                <a:cs typeface="Arial"/>
              </a:rPr>
              <a:t>Goals</a:t>
            </a:r>
            <a:r>
              <a:rPr lang="it-IT" sz="4000" dirty="0">
                <a:latin typeface="Arial"/>
                <a:cs typeface="Arial"/>
              </a:rPr>
              <a:t> of WP2 (</a:t>
            </a:r>
            <a:r>
              <a:rPr lang="it-IT" sz="4000" dirty="0" err="1">
                <a:latin typeface="Arial"/>
                <a:cs typeface="Arial"/>
              </a:rPr>
              <a:t>imaging</a:t>
            </a:r>
            <a:r>
              <a:rPr lang="it-IT" sz="4000" dirty="0">
                <a:latin typeface="Arial"/>
                <a:cs typeface="Arial"/>
              </a:rPr>
              <a:t>)</a:t>
            </a: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681784" y="1281126"/>
            <a:ext cx="813236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800000"/>
              </a:buClr>
              <a:buFont typeface="Arial"/>
              <a:buChar char="•"/>
              <a:defRPr/>
            </a:pPr>
            <a:r>
              <a:rPr lang="en-US" sz="2000" dirty="0"/>
              <a:t>Evaluate bio-distributions of fluorinated tracers using </a:t>
            </a:r>
            <a:r>
              <a:rPr lang="en-US" sz="2000" baseline="30000" dirty="0"/>
              <a:t>19</a:t>
            </a:r>
            <a:r>
              <a:rPr lang="en-US" sz="2000" dirty="0"/>
              <a:t>F-MRI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</a:t>
            </a:r>
          </a:p>
          <a:p>
            <a:pPr>
              <a:buClr>
                <a:srgbClr val="800000"/>
              </a:buClr>
              <a:buFont typeface="Arial"/>
              <a:buChar char="•"/>
              <a:defRPr/>
            </a:pPr>
            <a:r>
              <a:rPr lang="en-US" sz="2000" baseline="30000" dirty="0"/>
              <a:t>19</a:t>
            </a:r>
            <a:r>
              <a:rPr lang="en-US" sz="2000" dirty="0"/>
              <a:t>F-MRI performances limited by low SNR ratio</a:t>
            </a:r>
          </a:p>
          <a:p>
            <a:pPr marL="0" indent="0">
              <a:buClr>
                <a:srgbClr val="800000"/>
              </a:buClr>
              <a:defRPr/>
            </a:pPr>
            <a:endParaRPr lang="en-US" sz="2000" dirty="0"/>
          </a:p>
          <a:p>
            <a:pPr>
              <a:buClr>
                <a:srgbClr val="800000"/>
              </a:buClr>
              <a:buFont typeface="Arial"/>
              <a:buChar char="•"/>
              <a:defRPr/>
            </a:pPr>
            <a:r>
              <a:rPr lang="en-US" sz="2000" dirty="0"/>
              <a:t>Possible </a:t>
            </a:r>
            <a:r>
              <a:rPr lang="en-US" sz="2000" b="1" dirty="0"/>
              <a:t>hardware improvements </a:t>
            </a:r>
            <a:r>
              <a:rPr lang="en-US" sz="2000" dirty="0"/>
              <a:t>to </a:t>
            </a:r>
            <a:r>
              <a:rPr lang="en-US" sz="2000" baseline="30000" dirty="0"/>
              <a:t>19</a:t>
            </a:r>
            <a:r>
              <a:rPr lang="en-US" sz="2000" dirty="0"/>
              <a:t>F-MRI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 - low noise RF coil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 - software defined radio technology 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   for signal digitization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 -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new pre-amp &amp; cooling</a:t>
            </a:r>
          </a:p>
          <a:p>
            <a:pPr marL="0" indent="0">
              <a:buClr>
                <a:srgbClr val="800000"/>
              </a:buClr>
              <a:defRPr/>
            </a:pPr>
            <a:endParaRPr lang="en-US" sz="2000" dirty="0"/>
          </a:p>
          <a:p>
            <a:pPr marL="0" indent="0">
              <a:buClr>
                <a:srgbClr val="800000"/>
              </a:buClr>
              <a:defRPr/>
            </a:pPr>
            <a:endParaRPr lang="en-US" sz="2000" dirty="0"/>
          </a:p>
          <a:p>
            <a:pPr>
              <a:buClr>
                <a:srgbClr val="800000"/>
              </a:buClr>
              <a:buFont typeface="Arial"/>
              <a:buChar char="•"/>
              <a:defRPr/>
            </a:pPr>
            <a:r>
              <a:rPr lang="en-US" sz="2000" dirty="0"/>
              <a:t>Possible </a:t>
            </a:r>
            <a:r>
              <a:rPr lang="en-US" sz="2000" b="1" dirty="0" err="1"/>
              <a:t>sofware</a:t>
            </a:r>
            <a:r>
              <a:rPr lang="en-US" sz="2000" b="1" dirty="0"/>
              <a:t> improvements </a:t>
            </a:r>
            <a:r>
              <a:rPr lang="en-US" sz="2000" dirty="0"/>
              <a:t>to </a:t>
            </a:r>
            <a:r>
              <a:rPr lang="en-US" sz="2000" baseline="30000" dirty="0"/>
              <a:t>19</a:t>
            </a:r>
            <a:r>
              <a:rPr lang="en-US" sz="2000" dirty="0"/>
              <a:t>F-MRI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- use of deep learning to </a:t>
            </a:r>
            <a:r>
              <a:rPr lang="en-US" sz="2000" dirty="0" err="1"/>
              <a:t>denoise</a:t>
            </a:r>
            <a:r>
              <a:rPr lang="en-US" sz="2000" dirty="0"/>
              <a:t> and </a:t>
            </a:r>
            <a:r>
              <a:rPr lang="en-US" sz="2000" dirty="0" err="1"/>
              <a:t>analyse</a:t>
            </a:r>
            <a:r>
              <a:rPr lang="en-US" sz="2000" dirty="0"/>
              <a:t> images</a:t>
            </a:r>
          </a:p>
          <a:p>
            <a:pPr>
              <a:buClr>
                <a:srgbClr val="800000"/>
              </a:buClr>
              <a:buFont typeface="Arial"/>
              <a:buChar char="•"/>
              <a:defRPr/>
            </a:pPr>
            <a:r>
              <a:rPr lang="en-US" sz="2000" dirty="0"/>
              <a:t>Choice of fluorinated molecules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- tests on animals to have samples </a:t>
            </a:r>
          </a:p>
          <a:p>
            <a:pPr marL="0" indent="0">
              <a:buClr>
                <a:srgbClr val="800000"/>
              </a:buClr>
              <a:defRPr/>
            </a:pPr>
            <a:r>
              <a:rPr lang="en-US" sz="2000" dirty="0"/>
              <a:t>       with correct concentrations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0648173-8B77-784C-BED6-749F83E3A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557" y="2662089"/>
            <a:ext cx="1753934" cy="13154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7581435" y="2207467"/>
            <a:ext cx="200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Arial"/>
                <a:cs typeface="Arial"/>
              </a:rPr>
              <a:t>test-stand: 0.35 T scanner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75DF3310-EF97-8B44-BE57-811D87AE6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981" y="4843065"/>
            <a:ext cx="1256674" cy="167556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8465850" y="4391146"/>
            <a:ext cx="1300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3366FF"/>
                </a:solidFill>
                <a:latin typeface="Arial"/>
                <a:cs typeface="Arial"/>
              </a:rPr>
              <a:t>9T </a:t>
            </a:r>
            <a:r>
              <a:rPr lang="it-IT" sz="1200" dirty="0" err="1">
                <a:solidFill>
                  <a:srgbClr val="3366FF"/>
                </a:solidFill>
                <a:latin typeface="Arial"/>
                <a:cs typeface="Arial"/>
              </a:rPr>
              <a:t>spectrometer</a:t>
            </a:r>
            <a:endParaRPr lang="it-IT" sz="12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4" name="Freccia destra 13"/>
          <p:cNvSpPr/>
          <p:nvPr/>
        </p:nvSpPr>
        <p:spPr>
          <a:xfrm>
            <a:off x="6879653" y="3426031"/>
            <a:ext cx="520998" cy="3634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Freccia destra 14"/>
          <p:cNvSpPr/>
          <p:nvPr/>
        </p:nvSpPr>
        <p:spPr>
          <a:xfrm>
            <a:off x="7708557" y="5576874"/>
            <a:ext cx="520998" cy="36347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06915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45515F3-55D8-CD1B-4637-46FEE616F04F}"/>
              </a:ext>
            </a:extLst>
          </p:cNvPr>
          <p:cNvSpPr txBox="1">
            <a:spLocks/>
          </p:cNvSpPr>
          <p:nvPr/>
        </p:nvSpPr>
        <p:spPr>
          <a:xfrm>
            <a:off x="2583078" y="135802"/>
            <a:ext cx="9428300" cy="90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Arial"/>
                <a:cs typeface="Arial"/>
              </a:rPr>
              <a:t>Status of HW </a:t>
            </a:r>
            <a:r>
              <a:rPr lang="it-IT" sz="4000" dirty="0" err="1">
                <a:latin typeface="Arial"/>
                <a:cs typeface="Arial"/>
              </a:rPr>
              <a:t>Improvements</a:t>
            </a:r>
            <a:r>
              <a:rPr lang="it-IT" sz="4000" dirty="0">
                <a:latin typeface="Arial"/>
                <a:cs typeface="Arial"/>
              </a:rPr>
              <a:t>: Antenna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4E479-71BB-33DD-CB2E-0E067EC85635}"/>
              </a:ext>
            </a:extLst>
          </p:cNvPr>
          <p:cNvSpPr txBox="1"/>
          <p:nvPr/>
        </p:nvSpPr>
        <p:spPr>
          <a:xfrm>
            <a:off x="648408" y="1114941"/>
            <a:ext cx="878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Built and tested on </a:t>
            </a:r>
            <a:r>
              <a:rPr lang="en-IT" b="1" dirty="0"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first (2 loop and 3 loop)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Seems properly tuned and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We tried 1H-MR first: we don't find signal =&gt; try to improve EM shielding and mechanical stability (vibrations) =&gt; ask help from LABE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E391B-B1B7-510D-4472-F0FD05A2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94320" y="2875464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86D502-A54D-40C1-B3F9-6E015467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83162" y="2875464"/>
            <a:ext cx="40640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6F935F-2883-1D4F-4386-6B7FDF7719D9}"/>
              </a:ext>
            </a:extLst>
          </p:cNvPr>
          <p:cNvSpPr txBox="1"/>
          <p:nvPr/>
        </p:nvSpPr>
        <p:spPr>
          <a:xfrm>
            <a:off x="707042" y="342900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18B627-61FB-FBA5-1E32-E832A74B5E3E}"/>
              </a:ext>
            </a:extLst>
          </p:cNvPr>
          <p:cNvCxnSpPr>
            <a:cxnSpLocks/>
          </p:cNvCxnSpPr>
          <p:nvPr/>
        </p:nvCxnSpPr>
        <p:spPr>
          <a:xfrm>
            <a:off x="1668780" y="4041874"/>
            <a:ext cx="1748790" cy="45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215E22-7F67-E18D-F2F2-A2DF7289A6C1}"/>
              </a:ext>
            </a:extLst>
          </p:cNvPr>
          <p:cNvSpPr txBox="1"/>
          <p:nvPr/>
        </p:nvSpPr>
        <p:spPr>
          <a:xfrm>
            <a:off x="480060" y="4431581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106FF7-12DB-C3A7-70A5-DA016AF5BF96}"/>
              </a:ext>
            </a:extLst>
          </p:cNvPr>
          <p:cNvCxnSpPr>
            <a:cxnSpLocks/>
          </p:cNvCxnSpPr>
          <p:nvPr/>
        </p:nvCxnSpPr>
        <p:spPr>
          <a:xfrm flipV="1">
            <a:off x="1405890" y="4606290"/>
            <a:ext cx="2446020" cy="25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078632-2DE6-0F86-9260-02ADF4EA3D13}"/>
              </a:ext>
            </a:extLst>
          </p:cNvPr>
          <p:cNvSpPr txBox="1"/>
          <p:nvPr/>
        </p:nvSpPr>
        <p:spPr>
          <a:xfrm>
            <a:off x="341557" y="538535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magnet and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antenna box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150EFC-059A-4532-5017-CD7679D1F81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654737" y="4756144"/>
            <a:ext cx="2197173" cy="1044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CD33D4-0965-A891-AEA1-F635D1186E99}"/>
              </a:ext>
            </a:extLst>
          </p:cNvPr>
          <p:cNvSpPr txBox="1"/>
          <p:nvPr/>
        </p:nvSpPr>
        <p:spPr>
          <a:xfrm>
            <a:off x="9854852" y="3136612"/>
            <a:ext cx="2100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Brucker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new antenna</a:t>
            </a:r>
          </a:p>
          <a:p>
            <a:r>
              <a:rPr lang="en-IT" sz="1600" dirty="0">
                <a:latin typeface="Arial" panose="020B0604020202020204" pitchFamily="34" charset="0"/>
                <a:cs typeface="Arial" panose="020B0604020202020204" pitchFamily="34" charset="0"/>
              </a:rPr>
              <a:t>resonance frequency</a:t>
            </a:r>
          </a:p>
          <a:p>
            <a:endParaRPr lang="en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18F19D-FDF4-0ACE-C2A0-27D6383BAD24}"/>
              </a:ext>
            </a:extLst>
          </p:cNvPr>
          <p:cNvCxnSpPr>
            <a:cxnSpLocks/>
          </p:cNvCxnSpPr>
          <p:nvPr/>
        </p:nvCxnSpPr>
        <p:spPr>
          <a:xfrm flipH="1">
            <a:off x="8195310" y="3261819"/>
            <a:ext cx="1659542" cy="820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8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45515F3-55D8-CD1B-4637-46FEE616F04F}"/>
              </a:ext>
            </a:extLst>
          </p:cNvPr>
          <p:cNvSpPr txBox="1">
            <a:spLocks/>
          </p:cNvSpPr>
          <p:nvPr/>
        </p:nvSpPr>
        <p:spPr>
          <a:xfrm>
            <a:off x="2583078" y="135802"/>
            <a:ext cx="9428300" cy="90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Arial"/>
                <a:cs typeface="Arial"/>
              </a:rPr>
              <a:t>Status of HW </a:t>
            </a:r>
            <a:r>
              <a:rPr lang="it-IT" sz="4000" dirty="0" err="1">
                <a:latin typeface="Arial"/>
                <a:cs typeface="Arial"/>
              </a:rPr>
              <a:t>Improvements</a:t>
            </a:r>
            <a:r>
              <a:rPr lang="it-IT" sz="4000" dirty="0">
                <a:latin typeface="Arial"/>
                <a:cs typeface="Arial"/>
              </a:rPr>
              <a:t>: SDR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4E479-71BB-33DD-CB2E-0E067EC85635}"/>
              </a:ext>
            </a:extLst>
          </p:cNvPr>
          <p:cNvSpPr txBox="1"/>
          <p:nvPr/>
        </p:nvSpPr>
        <p:spPr>
          <a:xfrm>
            <a:off x="1162758" y="1233099"/>
            <a:ext cx="10187232" cy="4653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Already at the beginning of Neptune we realized that the FID is not accessible from the scanner (only processed signal)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SDR was bought and installed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SDR and computer is at Daniele's home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The only way to use it is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1)  generate the NMR sequence through SDR 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 2) receive the signal through new antenna and read it through SDR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1) requires some work (Daniele's comment, he is now working in a hospital....undergrad student?)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2) can be implemented by Daniele, requires antenna is working</a:t>
            </a:r>
          </a:p>
          <a:p>
            <a:r>
              <a:rPr lang="en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45515F3-55D8-CD1B-4637-46FEE616F04F}"/>
              </a:ext>
            </a:extLst>
          </p:cNvPr>
          <p:cNvSpPr txBox="1">
            <a:spLocks/>
          </p:cNvSpPr>
          <p:nvPr/>
        </p:nvSpPr>
        <p:spPr>
          <a:xfrm>
            <a:off x="415230" y="210485"/>
            <a:ext cx="11380529" cy="601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Arial"/>
                <a:cs typeface="Arial"/>
              </a:rPr>
              <a:t>Status of Software </a:t>
            </a:r>
            <a:r>
              <a:rPr lang="it-IT" sz="4000" dirty="0" err="1">
                <a:latin typeface="Arial"/>
                <a:cs typeface="Arial"/>
              </a:rPr>
              <a:t>Improvements</a:t>
            </a:r>
            <a:r>
              <a:rPr lang="it-IT" sz="4000" dirty="0">
                <a:latin typeface="Arial"/>
                <a:cs typeface="Arial"/>
              </a:rPr>
              <a:t>: </a:t>
            </a:r>
            <a:r>
              <a:rPr lang="it-IT" sz="4000" dirty="0" err="1">
                <a:latin typeface="Arial"/>
                <a:cs typeface="Arial"/>
              </a:rPr>
              <a:t>Denoiser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4E479-71BB-33DD-CB2E-0E067EC85635}"/>
              </a:ext>
            </a:extLst>
          </p:cNvPr>
          <p:cNvSpPr txBox="1"/>
          <p:nvPr/>
        </p:nvSpPr>
        <p:spPr>
          <a:xfrm>
            <a:off x="415229" y="1187944"/>
            <a:ext cx="11380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Denoiser in K-space developed by Andrea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residual learning scheme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trained and validated on protonic images (knees) where noise was artificially added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We are taking 19F MRI and 1H MRI (for re-training) data at Santa Lucia (collaboration with F. Giove)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A3264E-6730-CA06-A856-912EA07A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06" y="2942270"/>
            <a:ext cx="6344920" cy="38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45515F3-55D8-CD1B-4637-46FEE616F04F}"/>
              </a:ext>
            </a:extLst>
          </p:cNvPr>
          <p:cNvSpPr txBox="1">
            <a:spLocks/>
          </p:cNvSpPr>
          <p:nvPr/>
        </p:nvSpPr>
        <p:spPr>
          <a:xfrm>
            <a:off x="2583078" y="135802"/>
            <a:ext cx="9428300" cy="90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Arial"/>
                <a:cs typeface="Arial"/>
              </a:rPr>
              <a:t>Status of Software </a:t>
            </a:r>
            <a:r>
              <a:rPr lang="it-IT" sz="4000" dirty="0" err="1">
                <a:latin typeface="Arial"/>
                <a:cs typeface="Arial"/>
              </a:rPr>
              <a:t>Improvements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4E479-71BB-33DD-CB2E-0E067EC85635}"/>
              </a:ext>
            </a:extLst>
          </p:cNvPr>
          <p:cNvSpPr txBox="1"/>
          <p:nvPr/>
        </p:nvSpPr>
        <p:spPr>
          <a:xfrm>
            <a:off x="722492" y="1187945"/>
            <a:ext cx="10536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latin typeface="Arial" panose="020B0604020202020204" pitchFamily="34" charset="0"/>
                <a:cs typeface="Arial" panose="020B0604020202020204" pitchFamily="34" charset="0"/>
              </a:rPr>
              <a:t>PANC</a:t>
            </a: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cell line has been selected as use case (radioresistant tumor)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latin typeface="Arial" panose="020B0604020202020204" pitchFamily="34" charset="0"/>
                <a:cs typeface="Arial" panose="020B0604020202020204" pitchFamily="34" charset="0"/>
              </a:rPr>
              <a:t>FBPA</a:t>
            </a: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has been selected as tracer after some studies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BPA used in BNCT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some promising in vivo-studies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internalized in PANC cells</a:t>
            </a:r>
          </a:p>
          <a:p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We realized it is not optimal for the pancreas case  (uptake in the healty pancreas)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DC08F-7B4B-5119-AC05-D5A3A1086CC3}"/>
              </a:ext>
            </a:extLst>
          </p:cNvPr>
          <p:cNvSpPr txBox="1"/>
          <p:nvPr/>
        </p:nvSpPr>
        <p:spPr>
          <a:xfrm>
            <a:off x="722492" y="3911486"/>
            <a:ext cx="969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latin typeface="Arial" panose="020B0604020202020204" pitchFamily="34" charset="0"/>
                <a:cs typeface="Arial" panose="020B0604020202020204" pitchFamily="34" charset="0"/>
              </a:rPr>
              <a:t>In  vitro-tests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- 19F-MRS assessed ~50% internalization fraction (@4h, 13.6 mM, typical of BNCT)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- we repeated the measurement with improved protocol 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- we are testing F-LDOPA preload in c6 cellular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EFC8A-C0E4-2F6D-CB62-50BEAF628BBC}"/>
              </a:ext>
            </a:extLst>
          </p:cNvPr>
          <p:cNvSpPr txBox="1"/>
          <p:nvPr/>
        </p:nvSpPr>
        <p:spPr>
          <a:xfrm>
            <a:off x="829692" y="5373493"/>
            <a:ext cx="745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b="1" dirty="0">
                <a:latin typeface="Arial" panose="020B0604020202020204" pitchFamily="34" charset="0"/>
                <a:cs typeface="Arial" panose="020B0604020202020204" pitchFamily="34" charset="0"/>
              </a:rPr>
              <a:t>Ex vivo/in vivo tests </a:t>
            </a: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(MR+ neutron autoradiography)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first ex-vivo  test feb 2021 (9T MRS) 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     - new tests at ISS (7T Scanner, R. Canese)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061A87-EDA2-D592-EA6D-436591B84B55}"/>
              </a:ext>
            </a:extLst>
          </p:cNvPr>
          <p:cNvSpPr txBox="1"/>
          <p:nvPr/>
        </p:nvSpPr>
        <p:spPr>
          <a:xfrm>
            <a:off x="10465512" y="4372419"/>
            <a:ext cx="86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Today:</a:t>
            </a:r>
          </a:p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Micol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4E1270E-F128-7865-9DE9-9FB2B5182264}"/>
              </a:ext>
            </a:extLst>
          </p:cNvPr>
          <p:cNvSpPr/>
          <p:nvPr/>
        </p:nvSpPr>
        <p:spPr>
          <a:xfrm>
            <a:off x="9650451" y="4695584"/>
            <a:ext cx="525780" cy="28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73C5D8-EA6F-F99D-6F51-AC7455EBDD54}"/>
              </a:ext>
            </a:extLst>
          </p:cNvPr>
          <p:cNvSpPr/>
          <p:nvPr/>
        </p:nvSpPr>
        <p:spPr>
          <a:xfrm>
            <a:off x="7034338" y="5930200"/>
            <a:ext cx="525780" cy="28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C9435-928E-648B-CB4D-603427ADA2BC}"/>
              </a:ext>
            </a:extLst>
          </p:cNvPr>
          <p:cNvSpPr txBox="1"/>
          <p:nvPr/>
        </p:nvSpPr>
        <p:spPr>
          <a:xfrm>
            <a:off x="7850950" y="588674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Analysis underway</a:t>
            </a:r>
          </a:p>
        </p:txBody>
      </p:sp>
    </p:spTree>
    <p:extLst>
      <p:ext uri="{BB962C8B-B14F-4D97-AF65-F5344CB8AC3E}">
        <p14:creationId xmlns:p14="http://schemas.microsoft.com/office/powerpoint/2010/main" val="2371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34634-DEF6-91B2-2C90-07CDAA8C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8" y="341229"/>
            <a:ext cx="9652000" cy="234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D90DD-81A8-BB27-63B7-7B22D043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0" y="2506804"/>
            <a:ext cx="6629066" cy="4351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2A1EB-9A73-0AEB-EC59-8C34092EA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211" y="2803357"/>
            <a:ext cx="3776065" cy="30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554</Words>
  <Application>Microsoft Macintosh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Neptune-WP2  imaging  The Rome Group: V. Bocci, S. Capuani, D. Carlotti,  A. Ciardiello, A. Cruciani, R. Faccini,  L. Ficcadenti, E. Furfaro, S. Giagu, F. Iacoangeli, G. Macioce, C. Mancini Terracciano, A. Messina, L.  Milazzo, D. Rotili,  C. Voena, F. Vulcano</vt:lpstr>
      <vt:lpstr> Goals of WP2 (imaging)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Neptune-WP2  imaging  The Rome Group: V. Bocci, S. Capuani, D. Carlotti,  A. Ciardiello, A. Cruciani, R. Faccini,  L. Ficcadenti, E. Furfaro, S. Giagu, F. Iacoangeli, G. Macioce, C. Mancini Terracciano, A. Messina, L.  Milazzo, D. Rotili,  C. Voena, F. Vulcano</dc:title>
  <dc:creator>Cecilia Voena</dc:creator>
  <cp:lastModifiedBy>Cecilia Voena</cp:lastModifiedBy>
  <cp:revision>15</cp:revision>
  <dcterms:created xsi:type="dcterms:W3CDTF">2022-05-26T07:56:10Z</dcterms:created>
  <dcterms:modified xsi:type="dcterms:W3CDTF">2022-05-27T10:22:54Z</dcterms:modified>
</cp:coreProperties>
</file>