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notesMasterIdLst>
    <p:notesMasterId r:id="rId27"/>
  </p:notesMasterIdLst>
  <p:sldIdLst>
    <p:sldId id="272" r:id="rId2"/>
    <p:sldId id="570" r:id="rId3"/>
    <p:sldId id="571" r:id="rId4"/>
    <p:sldId id="572" r:id="rId5"/>
    <p:sldId id="260" r:id="rId6"/>
    <p:sldId id="313" r:id="rId7"/>
    <p:sldId id="304" r:id="rId8"/>
    <p:sldId id="262" r:id="rId9"/>
    <p:sldId id="581" r:id="rId10"/>
    <p:sldId id="583" r:id="rId11"/>
    <p:sldId id="590" r:id="rId12"/>
    <p:sldId id="578" r:id="rId13"/>
    <p:sldId id="592" r:id="rId14"/>
    <p:sldId id="587" r:id="rId15"/>
    <p:sldId id="563" r:id="rId16"/>
    <p:sldId id="503" r:id="rId17"/>
    <p:sldId id="512" r:id="rId18"/>
    <p:sldId id="510" r:id="rId19"/>
    <p:sldId id="519" r:id="rId20"/>
    <p:sldId id="520" r:id="rId21"/>
    <p:sldId id="523" r:id="rId22"/>
    <p:sldId id="518" r:id="rId23"/>
    <p:sldId id="479" r:id="rId24"/>
    <p:sldId id="593" r:id="rId25"/>
    <p:sldId id="52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FF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8"/>
    <p:restoredTop sz="79968"/>
  </p:normalViewPr>
  <p:slideViewPr>
    <p:cSldViewPr snapToGrid="0" snapToObjects="1">
      <p:cViewPr>
        <p:scale>
          <a:sx n="120" d="100"/>
          <a:sy n="120" d="100"/>
        </p:scale>
        <p:origin x="584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BD4DA-371F-5049-8943-04924E4D6514}" type="datetimeFigureOut">
              <a:rPr lang="it-IT" smtClean="0"/>
              <a:t>18/10/21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3B504-670E-264B-9372-B7F30D6463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20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3B504-670E-264B-9372-B7F30D64636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724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3B504-670E-264B-9372-B7F30D64636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79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6FAF80-1C9D-B74B-AE09-7159AFF4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6FAF9F-8A5C-A84B-A5D5-F64E58804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D0EBA8-DA0A-F149-BB2F-9345D4F2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15BB-7B32-2D4B-A0E3-61601B4D14B8}" type="datetime1">
              <a:rPr lang="it-IT" smtClean="0"/>
              <a:t>25/10/21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A822A2-6C0B-A44B-B8FA-6120493B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26/10/2021 – 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7D7660-31B0-E049-AC16-477C4116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171C0B-B61E-1C44-B92A-6866DA13B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9384" y="101511"/>
            <a:ext cx="1307814" cy="9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FAB865-C9DC-2740-847E-870AAB4E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E2AAB5-7C5A-E045-B7A5-C5BFE2604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F48154-AB7D-7547-8445-A625D68C8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5AC1E-A3C0-C141-A350-A4A6FC591D2C}" type="datetime1">
              <a:rPr lang="it-IT" smtClean="0"/>
              <a:t>25/10/21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FF57C1-AD7B-B244-8A97-612E73DF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9067FB-4EBA-FA4E-80F1-3133A232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42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475E1F8-FB0B-6B4C-B202-EE81CD082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6C0713-A348-6B43-8D8D-2198F8B16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313FC9-BFA2-3440-8D17-643C45FF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1305-8DD5-4247-B6C0-8FD4F6682695}" type="datetime1">
              <a:rPr lang="it-IT" smtClean="0"/>
              <a:t>25/10/21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C62F90-30A7-0D46-B27C-C267FB9D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BA6332-3BBF-E041-A7DB-D5B3B0D2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33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69893" y="168275"/>
            <a:ext cx="11594110" cy="576073"/>
          </a:xfrm>
          <a:prstGeom prst="rect">
            <a:avLst/>
          </a:prstGeom>
        </p:spPr>
        <p:txBody>
          <a:bodyPr>
            <a:noAutofit/>
          </a:bodyPr>
          <a:lstStyle>
            <a:lvl1pPr defTabSz="321469">
              <a:defRPr sz="3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269893" y="956313"/>
            <a:ext cx="11594110" cy="5083495"/>
          </a:xfrm>
          <a:prstGeom prst="rect">
            <a:avLst/>
          </a:prstGeom>
        </p:spPr>
        <p:txBody>
          <a:bodyPr lIns="0" tIns="0" rIns="0" bIns="0"/>
          <a:lstStyle>
            <a:lvl1pPr marL="2286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2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indent="-228600" defTabSz="321469">
              <a:lnSpc>
                <a:spcPct val="100000"/>
              </a:lnSpc>
              <a:spcBef>
                <a:spcPts val="400"/>
              </a:spcBef>
              <a:buChar char="-"/>
              <a:defRPr sz="2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6858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914400" indent="-228600" defTabSz="321469">
              <a:lnSpc>
                <a:spcPct val="100000"/>
              </a:lnSpc>
              <a:spcBef>
                <a:spcPts val="400"/>
              </a:spcBef>
              <a:buChar char="-"/>
              <a:defRPr sz="18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143000" indent="-228600" defTabSz="321469">
              <a:lnSpc>
                <a:spcPct val="100000"/>
              </a:lnSpc>
              <a:spcBef>
                <a:spcPts val="400"/>
              </a:spcBef>
              <a:buClr>
                <a:srgbClr val="50505F"/>
              </a:buClr>
              <a:buChar char="•"/>
              <a:defRPr sz="1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69893" y="6496050"/>
            <a:ext cx="447676" cy="184150"/>
          </a:xfrm>
          <a:prstGeom prst="rect">
            <a:avLst/>
          </a:prstGeom>
        </p:spPr>
        <p:txBody>
          <a:bodyPr wrap="square" anchor="t"/>
          <a:lstStyle>
            <a:lvl1pPr algn="l" defTabSz="321469">
              <a:lnSpc>
                <a:spcPct val="120000"/>
              </a:lnSpc>
              <a:defRPr sz="12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9787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C21D5-FD37-2648-AE5C-80AA32E8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D5E1C-BE08-E54B-B764-3C281973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C122ED-1CE7-B443-9017-861E1CED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E79A9-FC6A-FE49-A760-C7A59DC340EF}" type="datetime1">
              <a:rPr lang="it-IT" smtClean="0"/>
              <a:t>25/10/21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503BAA-DC4D-044E-AE98-B7523256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ABC5A1-A7FD-C941-BD6E-69BEFA7B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963579-41F4-704A-A401-1DB818F84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1797" y="199833"/>
            <a:ext cx="1087581" cy="7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71562D-F955-004B-90D3-7F017CCE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C9A3ED-717B-9745-9507-04BCD1A62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0BA758-9F14-644A-A7B2-593395AC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9320-8CF2-424A-8F8D-BCF1FF19287F}" type="datetime1">
              <a:rPr lang="it-IT" smtClean="0"/>
              <a:t>25/10/21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ECBB2E-4FE1-BD49-AB47-74EA4EBB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34004B-F6D1-7142-96FA-15B92902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80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0CFB6-31FD-8740-9709-E17D6AEF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31BDF6-75F7-8A4B-9DB4-0C45E2189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F0A86E-AC37-914F-8CCA-372E42B01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3307BB-8CCF-ED4A-BC9C-F8B0E610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04BB0-F9D3-BD4F-A91B-29D9077508D2}" type="datetime1">
              <a:rPr lang="it-IT" smtClean="0"/>
              <a:t>25/10/21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C337A8-8A64-2646-BDC0-705A317E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5557BB-C7B0-7A41-A44C-3C5FCD0D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61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876946-C448-EE47-806D-54635D08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8DFA55-4D96-7F4F-999E-D50BCA8B0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69EF31-43A8-234E-A2D0-809156D08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BC1897-9B15-6644-AC24-5B1BE4C80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3EAEBE6-1087-764F-9137-F81D73C1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821BD3-C131-F048-832F-8AE32EFA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DEA8-23C0-9149-882E-0088847DC146}" type="datetime1">
              <a:rPr lang="it-IT" smtClean="0"/>
              <a:t>25/10/21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B1A9D03-D484-B54C-A9EA-53860885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D2543B0-5432-8141-AC96-9C50740E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62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84E3D-D541-0749-A1D9-FC3F6E6B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880A309-888F-A249-A4CD-66EDE4F5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362C-C78D-A24C-BC39-85608A02AF97}" type="datetime1">
              <a:rPr lang="it-IT" smtClean="0"/>
              <a:t>25/10/21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29B7DC-C084-6642-9C38-C3A56162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22086F-88E3-F44E-9480-E124AB28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48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5DDD98-38BC-2540-B6B3-34F195F5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35C7-2C3F-774E-B0FB-BBEE7C813A32}" type="datetime1">
              <a:rPr lang="it-IT" smtClean="0"/>
              <a:t>25/10/21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7846E6-6A1D-9D47-A6CF-E3A9B6EC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5709CF-1541-A04B-8F0F-7E68478C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9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7AA00-52AE-044E-8CFB-1BB81883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C2C6F8-6CC0-814A-8C2F-E1FCDB3C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EC6611-3FB5-8C4B-AB6D-F62ABE8EE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335C30-251F-5844-8688-F29F53F0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65ED-C658-214F-9B34-56B55DA20C0D}" type="datetime1">
              <a:rPr lang="it-IT" smtClean="0"/>
              <a:t>25/10/21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AB856A-05AA-C041-91F7-FA871C2E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05B943-EF32-EF40-AE83-AC5B7F83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15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1313B-2688-3043-9598-06EAFD1F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8877A8-E261-3744-AB39-6CD3C44F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54206B-1216-A842-AB5A-4C820289C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56BD0F-F127-5246-9D8F-D2656F7A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14C4E-B7B3-B343-96C4-62BC65925880}" type="datetime1">
              <a:rPr lang="it-IT" smtClean="0"/>
              <a:t>25/10/21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DFA85F-75ED-3D4F-88BE-D698E7DD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26/10/2021 – L. Giannessi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8A6DC7-3366-AA45-90D9-C531A7C0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7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E2D9A7-6A63-4B4D-8DED-3B70F6FE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900958-6C10-1D40-92A3-74EE58A8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195C5A-0472-9E45-BC85-57DBB8B6E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9856-6CE6-834A-AAB4-B31CFEBC19D0}" type="datetime1">
              <a:rPr lang="it-IT" smtClean="0"/>
              <a:t>25/10/21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70FC8F-BBDA-494E-AF2C-4D405FCE1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26/10/2021 – L. Giannessi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CFD392-6FA3-5741-AECD-03D223D30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6FBE0-971E-9141-908B-F4C9F2B4A26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551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18.03.06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632C05-3E76-054A-BE29-E2A1F71AD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9" r="2" b="19347"/>
          <a:stretch/>
        </p:blipFill>
        <p:spPr>
          <a:xfrm>
            <a:off x="4636168" y="0"/>
            <a:ext cx="7555832" cy="40907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061552F-63D6-1C44-A26F-C672BD7F5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147" y="2321890"/>
            <a:ext cx="3992700" cy="1599219"/>
          </a:xfrm>
        </p:spPr>
        <p:txBody>
          <a:bodyPr>
            <a:noAutofit/>
          </a:bodyPr>
          <a:lstStyle/>
          <a:p>
            <a:pPr algn="l"/>
            <a:r>
              <a:rPr lang="it-IT" sz="4000" dirty="0">
                <a:solidFill>
                  <a:srgbClr val="0070C0"/>
                </a:solidFill>
              </a:rPr>
              <a:t>WA6 Report</a:t>
            </a:r>
            <a:br>
              <a:rPr lang="it-IT" sz="2400" dirty="0"/>
            </a:br>
            <a:r>
              <a:rPr lang="it-IT" sz="2400" dirty="0"/>
              <a:t>FEL </a:t>
            </a:r>
            <a:r>
              <a:rPr lang="it-IT" sz="2400" dirty="0" err="1"/>
              <a:t>Schemes</a:t>
            </a:r>
            <a:r>
              <a:rPr lang="it-IT" sz="2400" dirty="0"/>
              <a:t> for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EuPRAXIA@SPARC_LAB</a:t>
            </a:r>
            <a:endParaRPr lang="it-IT" sz="9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C9E1ED-F37C-CE43-8424-D65F04EA4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016" y="4180079"/>
            <a:ext cx="5701185" cy="1343972"/>
          </a:xfrm>
        </p:spPr>
        <p:txBody>
          <a:bodyPr>
            <a:normAutofit/>
          </a:bodyPr>
          <a:lstStyle/>
          <a:p>
            <a:pPr algn="l"/>
            <a:r>
              <a:rPr lang="it-IT" dirty="0"/>
              <a:t>L. Giannessi</a:t>
            </a:r>
          </a:p>
          <a:p>
            <a:pPr algn="l"/>
            <a:r>
              <a:rPr lang="it-IT" dirty="0"/>
              <a:t>on </a:t>
            </a:r>
            <a:r>
              <a:rPr lang="it-IT" dirty="0" err="1"/>
              <a:t>behalf</a:t>
            </a:r>
            <a:r>
              <a:rPr lang="it-IT" dirty="0"/>
              <a:t> of the WA6 </a:t>
            </a:r>
            <a:r>
              <a:rPr lang="it-IT" dirty="0" err="1"/>
              <a:t>collaboration</a:t>
            </a:r>
            <a:r>
              <a:rPr lang="it-IT" dirty="0"/>
              <a:t> team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A6B9E0-5D51-3B43-9D9F-849A88F5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6599E5-75B8-0F4B-A2D5-4534ECAC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75" y="285866"/>
            <a:ext cx="1087581" cy="7822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4CDC74-0273-4C4A-959C-94487BCCE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822" y="5370846"/>
            <a:ext cx="773085" cy="2291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0F63935-FB30-9C43-BF2A-CF1326B15A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858" b="4123"/>
          <a:stretch/>
        </p:blipFill>
        <p:spPr>
          <a:xfrm>
            <a:off x="5771452" y="5717324"/>
            <a:ext cx="1145820" cy="32419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DF20309-EE7D-4D4A-BBEE-94A707155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334" y="5268438"/>
            <a:ext cx="1170141" cy="315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5CD0A64-22DD-1F41-A07E-46D00C9C7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2164" y="5684698"/>
            <a:ext cx="903342" cy="3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AD7CAA4-BB14-8F47-8F03-D97D5477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46" y="565847"/>
            <a:ext cx="10515600" cy="1325563"/>
          </a:xfrm>
        </p:spPr>
        <p:txBody>
          <a:bodyPr/>
          <a:lstStyle/>
          <a:p>
            <a:r>
              <a:rPr lang="en-US" dirty="0"/>
              <a:t>Tunability and perf. @ 1 GeV*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53BC6FC-A53D-D948-B15D-A7931B19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30" y="1959439"/>
            <a:ext cx="11049001" cy="1118297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Best period in lin. pol (LH) is 16 mm, but very limited tuning range and circular polarization (CR) not available</a:t>
            </a:r>
          </a:p>
          <a:p>
            <a:r>
              <a:rPr lang="en-US" sz="2000" dirty="0"/>
              <a:t>Period of 18 mm ensures good performances at 4 nm, critical at 3 nm (with the available beam parameters)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3D8A5B-FBC5-BB47-B9E6-DA812130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4776" y="6267139"/>
            <a:ext cx="2743200" cy="365125"/>
          </a:xfrm>
        </p:spPr>
        <p:txBody>
          <a:bodyPr/>
          <a:lstStyle/>
          <a:p>
            <a:fld id="{43F6FBE0-971E-9141-908B-F4C9F2B4A260}" type="slidenum">
              <a:rPr lang="it-IT" smtClean="0"/>
              <a:t>10</a:t>
            </a:fld>
            <a:endParaRPr lang="it-IT" dirty="0"/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AC6BFFEB-9798-8E47-B4C0-75A7AC428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683618"/>
              </p:ext>
            </p:extLst>
          </p:nvPr>
        </p:nvGraphicFramePr>
        <p:xfrm>
          <a:off x="1864732" y="3485167"/>
          <a:ext cx="855051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102">
                  <a:extLst>
                    <a:ext uri="{9D8B030D-6E8A-4147-A177-3AD203B41FA5}">
                      <a16:colId xmlns:a16="http://schemas.microsoft.com/office/drawing/2014/main" val="1450282617"/>
                    </a:ext>
                  </a:extLst>
                </a:gridCol>
                <a:gridCol w="1710102">
                  <a:extLst>
                    <a:ext uri="{9D8B030D-6E8A-4147-A177-3AD203B41FA5}">
                      <a16:colId xmlns:a16="http://schemas.microsoft.com/office/drawing/2014/main" val="1454159338"/>
                    </a:ext>
                  </a:extLst>
                </a:gridCol>
                <a:gridCol w="1710102">
                  <a:extLst>
                    <a:ext uri="{9D8B030D-6E8A-4147-A177-3AD203B41FA5}">
                      <a16:colId xmlns:a16="http://schemas.microsoft.com/office/drawing/2014/main" val="3112747769"/>
                    </a:ext>
                  </a:extLst>
                </a:gridCol>
                <a:gridCol w="1710102">
                  <a:extLst>
                    <a:ext uri="{9D8B030D-6E8A-4147-A177-3AD203B41FA5}">
                      <a16:colId xmlns:a16="http://schemas.microsoft.com/office/drawing/2014/main" val="3585769063"/>
                    </a:ext>
                  </a:extLst>
                </a:gridCol>
                <a:gridCol w="1710102">
                  <a:extLst>
                    <a:ext uri="{9D8B030D-6E8A-4147-A177-3AD203B41FA5}">
                      <a16:colId xmlns:a16="http://schemas.microsoft.com/office/drawing/2014/main" val="3780420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Period 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Kmax</a:t>
                      </a:r>
                      <a:r>
                        <a:rPr lang="en-US" dirty="0"/>
                        <a:t> (Br=1.35T)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*Max </a:t>
                      </a:r>
                      <a:r>
                        <a:rPr lang="en-US" dirty="0" err="1"/>
                        <a:t>λ</a:t>
                      </a:r>
                      <a:r>
                        <a:rPr lang="en-US" dirty="0"/>
                        <a:t>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*Min </a:t>
                      </a:r>
                      <a:r>
                        <a:rPr lang="en-US" dirty="0" err="1"/>
                        <a:t>λ</a:t>
                      </a:r>
                      <a:r>
                        <a:rPr lang="en-US" dirty="0"/>
                        <a:t> (nm)  </a:t>
                      </a:r>
                    </a:p>
                    <a:p>
                      <a:r>
                        <a:rPr lang="en-US" dirty="0"/>
                        <a:t>K &gt;0.7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95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436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84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285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597548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8233BE7F-67F1-434B-BB46-2D951A36A49F}"/>
              </a:ext>
            </a:extLst>
          </p:cNvPr>
          <p:cNvSpPr/>
          <p:nvPr/>
        </p:nvSpPr>
        <p:spPr>
          <a:xfrm>
            <a:off x="1828800" y="3423423"/>
            <a:ext cx="8619893" cy="221909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A32DF8C-9C96-3B42-99EC-33C856C0C171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4303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ella 32">
            <a:extLst>
              <a:ext uri="{FF2B5EF4-FFF2-40B4-BE49-F238E27FC236}">
                <a16:creationId xmlns:a16="http://schemas.microsoft.com/office/drawing/2014/main" id="{8DE8ECB1-14DB-6749-A062-4E2FC3966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108004"/>
              </p:ext>
            </p:extLst>
          </p:nvPr>
        </p:nvGraphicFramePr>
        <p:xfrm>
          <a:off x="6080826" y="508179"/>
          <a:ext cx="5719300" cy="1423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860">
                  <a:extLst>
                    <a:ext uri="{9D8B030D-6E8A-4147-A177-3AD203B41FA5}">
                      <a16:colId xmlns:a16="http://schemas.microsoft.com/office/drawing/2014/main" val="3636346219"/>
                    </a:ext>
                  </a:extLst>
                </a:gridCol>
                <a:gridCol w="1143860">
                  <a:extLst>
                    <a:ext uri="{9D8B030D-6E8A-4147-A177-3AD203B41FA5}">
                      <a16:colId xmlns:a16="http://schemas.microsoft.com/office/drawing/2014/main" val="2204371179"/>
                    </a:ext>
                  </a:extLst>
                </a:gridCol>
                <a:gridCol w="1143860">
                  <a:extLst>
                    <a:ext uri="{9D8B030D-6E8A-4147-A177-3AD203B41FA5}">
                      <a16:colId xmlns:a16="http://schemas.microsoft.com/office/drawing/2014/main" val="1961198894"/>
                    </a:ext>
                  </a:extLst>
                </a:gridCol>
                <a:gridCol w="1143860">
                  <a:extLst>
                    <a:ext uri="{9D8B030D-6E8A-4147-A177-3AD203B41FA5}">
                      <a16:colId xmlns:a16="http://schemas.microsoft.com/office/drawing/2014/main" val="3182403378"/>
                    </a:ext>
                  </a:extLst>
                </a:gridCol>
                <a:gridCol w="1143860">
                  <a:extLst>
                    <a:ext uri="{9D8B030D-6E8A-4147-A177-3AD203B41FA5}">
                      <a16:colId xmlns:a16="http://schemas.microsoft.com/office/drawing/2014/main" val="3621436963"/>
                    </a:ext>
                  </a:extLst>
                </a:gridCol>
              </a:tblGrid>
              <a:tr h="689522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High charge</a:t>
                      </a:r>
                    </a:p>
                    <a:p>
                      <a:r>
                        <a:rPr lang="en-US" sz="1200" dirty="0"/>
                        <a:t>High current</a:t>
                      </a:r>
                    </a:p>
                    <a:p>
                      <a:r>
                        <a:rPr lang="en-US" sz="1200" dirty="0"/>
                        <a:t>Short pulse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High charge</a:t>
                      </a:r>
                    </a:p>
                    <a:p>
                      <a:r>
                        <a:rPr lang="en-US" sz="1200" dirty="0"/>
                        <a:t>Low Current</a:t>
                      </a:r>
                    </a:p>
                    <a:p>
                      <a:r>
                        <a:rPr lang="en-US" sz="1200" dirty="0"/>
                        <a:t>Flat-top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 charge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Ultrashort</a:t>
                      </a:r>
                    </a:p>
                    <a:p>
                      <a:r>
                        <a:rPr lang="en-US" sz="1200" dirty="0"/>
                        <a:t>(linac)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Low charge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Ultrashort</a:t>
                      </a:r>
                    </a:p>
                    <a:p>
                      <a:r>
                        <a:rPr lang="en-US" sz="1200" dirty="0"/>
                        <a:t>(plasma)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818052"/>
                  </a:ext>
                </a:extLst>
              </a:tr>
              <a:tr h="3630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AQUA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Not interesting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D,E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317652"/>
                  </a:ext>
                </a:extLst>
              </a:tr>
              <a:tr h="3712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ARIA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Not interesting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D,E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064794"/>
                  </a:ext>
                </a:extLst>
              </a:tr>
            </a:tbl>
          </a:graphicData>
        </a:graphic>
      </p:graphicFrame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1554B0CF-F8FB-CF4E-9EB0-C8D9800B2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6615"/>
              </p:ext>
            </p:extLst>
          </p:nvPr>
        </p:nvGraphicFramePr>
        <p:xfrm>
          <a:off x="375228" y="3023522"/>
          <a:ext cx="7719289" cy="3392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087">
                  <a:extLst>
                    <a:ext uri="{9D8B030D-6E8A-4147-A177-3AD203B41FA5}">
                      <a16:colId xmlns:a16="http://schemas.microsoft.com/office/drawing/2014/main" val="1259331492"/>
                    </a:ext>
                  </a:extLst>
                </a:gridCol>
                <a:gridCol w="863207">
                  <a:extLst>
                    <a:ext uri="{9D8B030D-6E8A-4147-A177-3AD203B41FA5}">
                      <a16:colId xmlns:a16="http://schemas.microsoft.com/office/drawing/2014/main" val="1432310498"/>
                    </a:ext>
                  </a:extLst>
                </a:gridCol>
                <a:gridCol w="843809">
                  <a:extLst>
                    <a:ext uri="{9D8B030D-6E8A-4147-A177-3AD203B41FA5}">
                      <a16:colId xmlns:a16="http://schemas.microsoft.com/office/drawing/2014/main" val="4253346997"/>
                    </a:ext>
                  </a:extLst>
                </a:gridCol>
                <a:gridCol w="979593">
                  <a:extLst>
                    <a:ext uri="{9D8B030D-6E8A-4147-A177-3AD203B41FA5}">
                      <a16:colId xmlns:a16="http://schemas.microsoft.com/office/drawing/2014/main" val="1666611853"/>
                    </a:ext>
                  </a:extLst>
                </a:gridCol>
                <a:gridCol w="727668">
                  <a:extLst>
                    <a:ext uri="{9D8B030D-6E8A-4147-A177-3AD203B41FA5}">
                      <a16:colId xmlns:a16="http://schemas.microsoft.com/office/drawing/2014/main" val="2509255375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3143618809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1574647375"/>
                    </a:ext>
                  </a:extLst>
                </a:gridCol>
                <a:gridCol w="1174171">
                  <a:extLst>
                    <a:ext uri="{9D8B030D-6E8A-4147-A177-3AD203B41FA5}">
                      <a16:colId xmlns:a16="http://schemas.microsoft.com/office/drawing/2014/main" val="99834858"/>
                    </a:ext>
                  </a:extLst>
                </a:gridCol>
              </a:tblGrid>
              <a:tr h="303671">
                <a:tc>
                  <a:txBody>
                    <a:bodyPr/>
                    <a:lstStyle/>
                    <a:p>
                      <a:r>
                        <a:rPr lang="en-US" sz="11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(CDR)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72736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dirty="0"/>
                        <a:t>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pC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539191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0.996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495584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Peak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I</a:t>
                      </a:r>
                      <a:r>
                        <a:rPr lang="en-US" sz="1100" baseline="-25000" dirty="0" err="1"/>
                        <a:t>peak</a:t>
                      </a:r>
                      <a:endParaRPr lang="en-US" sz="11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104622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𝝈</a:t>
                      </a:r>
                      <a:r>
                        <a:rPr lang="en-US" sz="1100" baseline="-25000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μm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3889341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baseline="0" dirty="0" err="1"/>
                        <a:t>Proj</a:t>
                      </a:r>
                      <a:r>
                        <a:rPr lang="en-US" sz="1100" baseline="0" dirty="0"/>
                        <a:t>. norm. emittances (x/y)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𝜺</a:t>
                      </a:r>
                      <a:r>
                        <a:rPr lang="en-US" sz="1100" baseline="-25000" dirty="0" err="1"/>
                        <a:t>n,x,y</a:t>
                      </a:r>
                      <a:endParaRPr lang="en-US" sz="11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mm-</a:t>
                      </a:r>
                      <a:r>
                        <a:rPr lang="en-US" sz="1100" dirty="0" err="1"/>
                        <a:t>mrad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3/4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423193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/>
                        <a:t>Slice, norm. emittances (x/y)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𝜺</a:t>
                      </a:r>
                      <a:r>
                        <a:rPr lang="en-US" sz="1100" baseline="-25000" dirty="0" err="1"/>
                        <a:t>n,x,y</a:t>
                      </a:r>
                      <a:endParaRPr lang="en-US" sz="11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mm-</a:t>
                      </a:r>
                      <a:r>
                        <a:rPr lang="en-US" sz="1100" dirty="0" err="1"/>
                        <a:t>mrad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3/4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(1/1.2 at linac)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690251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baseline="0" dirty="0" err="1"/>
                        <a:t>Proj</a:t>
                      </a:r>
                      <a:r>
                        <a:rPr lang="en-US" sz="1100" baseline="0" dirty="0"/>
                        <a:t>.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𝝈</a:t>
                      </a:r>
                      <a:r>
                        <a:rPr lang="en-US" sz="1100" baseline="-25000" dirty="0"/>
                        <a:t>𝜹p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112627"/>
                  </a:ext>
                </a:extLst>
              </a:tr>
              <a:tr h="303671">
                <a:tc>
                  <a:txBody>
                    <a:bodyPr/>
                    <a:lstStyle/>
                    <a:p>
                      <a:r>
                        <a:rPr lang="en-US" sz="1100" dirty="0"/>
                        <a:t>Slice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𝝈</a:t>
                      </a:r>
                      <a:r>
                        <a:rPr lang="en-US" sz="1100" baseline="-25000" dirty="0"/>
                        <a:t>𝜹s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15341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072EA165-918C-1F4A-BE85-25EC4732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878" y="3291609"/>
            <a:ext cx="3568122" cy="3061606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96FADA5B-D133-7F4D-807E-9B8FDF7E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67" y="918283"/>
            <a:ext cx="5526470" cy="650744"/>
          </a:xfrm>
        </p:spPr>
        <p:txBody>
          <a:bodyPr>
            <a:normAutofit fontScale="90000"/>
          </a:bodyPr>
          <a:lstStyle/>
          <a:p>
            <a:r>
              <a:rPr lang="en-US" dirty="0"/>
              <a:t>FEL performances </a:t>
            </a:r>
            <a:br>
              <a:rPr lang="en-US" dirty="0"/>
            </a:br>
            <a:r>
              <a:rPr lang="en-US" sz="3100" dirty="0"/>
              <a:t>Beam parameters from WA1 – Beam dynamics</a:t>
            </a:r>
            <a:endParaRPr lang="en-US" dirty="0"/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B9D466F7-07E4-994D-9722-A89EF8F8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11</a:t>
            </a:fld>
            <a:endParaRPr lang="it-IT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B114461-4A5E-5648-B7A1-DFE26451F45A}"/>
              </a:ext>
            </a:extLst>
          </p:cNvPr>
          <p:cNvCxnSpPr/>
          <p:nvPr/>
        </p:nvCxnSpPr>
        <p:spPr>
          <a:xfrm>
            <a:off x="8073737" y="4842164"/>
            <a:ext cx="519545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4028AE14-6D39-2141-A63E-0815832AB9E6}"/>
              </a:ext>
            </a:extLst>
          </p:cNvPr>
          <p:cNvSpPr/>
          <p:nvPr/>
        </p:nvSpPr>
        <p:spPr>
          <a:xfrm>
            <a:off x="6930736" y="3023755"/>
            <a:ext cx="1153391" cy="338743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FBB6AA1-94D9-E54C-8D48-86FE0AFD66A5}"/>
              </a:ext>
            </a:extLst>
          </p:cNvPr>
          <p:cNvSpPr txBox="1"/>
          <p:nvPr/>
        </p:nvSpPr>
        <p:spPr>
          <a:xfrm>
            <a:off x="5282573" y="6444063"/>
            <a:ext cx="2813211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AQUA/ARIA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DDDE795-2A07-7947-BC06-71ECC0D38B32}"/>
              </a:ext>
            </a:extLst>
          </p:cNvPr>
          <p:cNvSpPr txBox="1"/>
          <p:nvPr/>
        </p:nvSpPr>
        <p:spPr>
          <a:xfrm>
            <a:off x="3352341" y="6444063"/>
            <a:ext cx="848412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AQUA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CD585FA-A1FB-3249-87A6-74D3EEA6D477}"/>
              </a:ext>
            </a:extLst>
          </p:cNvPr>
          <p:cNvSpPr txBox="1"/>
          <p:nvPr/>
        </p:nvSpPr>
        <p:spPr>
          <a:xfrm>
            <a:off x="4261825" y="6444063"/>
            <a:ext cx="848412" cy="33855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ARIA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E65FBEC-58CE-1145-8E6A-B883D256FDBA}"/>
              </a:ext>
            </a:extLst>
          </p:cNvPr>
          <p:cNvSpPr/>
          <p:nvPr/>
        </p:nvSpPr>
        <p:spPr>
          <a:xfrm>
            <a:off x="5965902" y="1115122"/>
            <a:ext cx="5977054" cy="4906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7DEC4C-9ADF-AB40-B315-0B76DE51A865}"/>
              </a:ext>
            </a:extLst>
          </p:cNvPr>
          <p:cNvSpPr txBox="1"/>
          <p:nvPr/>
        </p:nvSpPr>
        <p:spPr>
          <a:xfrm>
            <a:off x="4282069" y="2453268"/>
            <a:ext cx="75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LINAC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CA8E82-EFEC-F443-8355-02A0026B0BF4}"/>
              </a:ext>
            </a:extLst>
          </p:cNvPr>
          <p:cNvSpPr txBox="1"/>
          <p:nvPr/>
        </p:nvSpPr>
        <p:spPr>
          <a:xfrm>
            <a:off x="6296722" y="2471854"/>
            <a:ext cx="143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LINAC + PWA</a:t>
            </a:r>
          </a:p>
        </p:txBody>
      </p:sp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14786CC2-0614-C142-8BC4-AEB0CABAB953}"/>
              </a:ext>
            </a:extLst>
          </p:cNvPr>
          <p:cNvSpPr/>
          <p:nvPr/>
        </p:nvSpPr>
        <p:spPr>
          <a:xfrm rot="5400000">
            <a:off x="4544121" y="1611350"/>
            <a:ext cx="222689" cy="259856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6DF54AAA-8B7F-6144-BF05-DFAC81615C39}"/>
              </a:ext>
            </a:extLst>
          </p:cNvPr>
          <p:cNvSpPr/>
          <p:nvPr/>
        </p:nvSpPr>
        <p:spPr>
          <a:xfrm rot="5400000">
            <a:off x="6926764" y="1852960"/>
            <a:ext cx="204106" cy="208933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BDE7341-E0A3-E447-BC3B-7BCD5F2337AF}"/>
              </a:ext>
            </a:extLst>
          </p:cNvPr>
          <p:cNvSpPr/>
          <p:nvPr/>
        </p:nvSpPr>
        <p:spPr>
          <a:xfrm>
            <a:off x="5956863" y="3022475"/>
            <a:ext cx="956893" cy="33918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3CD4859-DEDD-D849-AE80-A935F26BDC2C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90295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66498-3E26-7145-A5A5-F41FABF3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25" y="357175"/>
            <a:ext cx="9303026" cy="48449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FEL performance map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0E7DFD-4F7C-A744-A97B-90FF3E7F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8" y="1069166"/>
            <a:ext cx="2553393" cy="489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Other parameters: </a:t>
            </a:r>
          </a:p>
          <a:p>
            <a:r>
              <a:rPr lang="en-US" sz="1600" dirty="0"/>
              <a:t>Polarization Linear</a:t>
            </a:r>
          </a:p>
          <a:p>
            <a:r>
              <a:rPr lang="en-US" sz="1600" dirty="0"/>
              <a:t>Peak current 1.6 kA</a:t>
            </a:r>
          </a:p>
          <a:p>
            <a:r>
              <a:rPr lang="en-US" sz="1600" dirty="0"/>
              <a:t>Beta functions 8 m</a:t>
            </a:r>
          </a:p>
          <a:p>
            <a:endParaRPr lang="en-US" sz="1600" dirty="0"/>
          </a:p>
          <a:p>
            <a:r>
              <a:rPr lang="en-US" sz="1600" dirty="0"/>
              <a:t>Case A ensures lasing in both conditions</a:t>
            </a:r>
          </a:p>
          <a:p>
            <a:r>
              <a:rPr lang="en-US" sz="1600" dirty="0"/>
              <a:t>Case D (CDR parameters with current 1.6 kA): energy spread critical </a:t>
            </a:r>
          </a:p>
          <a:p>
            <a:endParaRPr lang="en-US" sz="1600" dirty="0"/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ED7D3DAA-F695-994C-A22B-60A09ABA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26D761-F29E-3C4F-96F1-30CFDD6D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6443" y="1150327"/>
            <a:ext cx="8695557" cy="23296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134658-C923-2E4F-B080-C5649FCB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70321" y="3725484"/>
            <a:ext cx="8721679" cy="23638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4711E2-7ACB-4645-A1EE-3FD0B9BFA754}"/>
              </a:ext>
            </a:extLst>
          </p:cNvPr>
          <p:cNvSpPr txBox="1"/>
          <p:nvPr/>
        </p:nvSpPr>
        <p:spPr>
          <a:xfrm flipH="1">
            <a:off x="8308569" y="6035040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C05CB1-507E-8140-8B60-84C947BAEE0F}"/>
              </a:ext>
            </a:extLst>
          </p:cNvPr>
          <p:cNvSpPr txBox="1"/>
          <p:nvPr/>
        </p:nvSpPr>
        <p:spPr>
          <a:xfrm flipH="1">
            <a:off x="4071849" y="6046124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787E25-63D2-2247-85E9-9F05263D8E66}"/>
              </a:ext>
            </a:extLst>
          </p:cNvPr>
          <p:cNvSpPr txBox="1"/>
          <p:nvPr/>
        </p:nvSpPr>
        <p:spPr>
          <a:xfrm rot="16200000" flipH="1">
            <a:off x="1863434" y="4378037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B29669-E702-7549-B9C5-E34571E556B5}"/>
              </a:ext>
            </a:extLst>
          </p:cNvPr>
          <p:cNvSpPr txBox="1"/>
          <p:nvPr/>
        </p:nvSpPr>
        <p:spPr>
          <a:xfrm rot="16200000" flipH="1">
            <a:off x="1832954" y="1670859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4BCB50-DA99-F548-978F-A77A5300DA61}"/>
              </a:ext>
            </a:extLst>
          </p:cNvPr>
          <p:cNvSpPr txBox="1"/>
          <p:nvPr/>
        </p:nvSpPr>
        <p:spPr>
          <a:xfrm>
            <a:off x="4322618" y="399011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nm – 16 mm period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92FC2A-701A-9B45-81B6-2A717F77A38D}"/>
              </a:ext>
            </a:extLst>
          </p:cNvPr>
          <p:cNvSpPr txBox="1"/>
          <p:nvPr/>
        </p:nvSpPr>
        <p:spPr>
          <a:xfrm>
            <a:off x="4300451" y="1357746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nm – 18 mm period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EFBE7FD-412C-C14A-8F8C-A27065D46AD6}"/>
              </a:ext>
            </a:extLst>
          </p:cNvPr>
          <p:cNvSpPr/>
          <p:nvPr/>
        </p:nvSpPr>
        <p:spPr>
          <a:xfrm>
            <a:off x="3932614" y="5471853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4A4E899-6570-A04F-A1B5-BD671A738D31}"/>
              </a:ext>
            </a:extLst>
          </p:cNvPr>
          <p:cNvSpPr/>
          <p:nvPr/>
        </p:nvSpPr>
        <p:spPr>
          <a:xfrm>
            <a:off x="8274629" y="5507875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0B03E72-F288-B149-8431-96262E5CD810}"/>
              </a:ext>
            </a:extLst>
          </p:cNvPr>
          <p:cNvSpPr/>
          <p:nvPr/>
        </p:nvSpPr>
        <p:spPr>
          <a:xfrm>
            <a:off x="8241378" y="2919846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A69A39A-B32F-C644-A30E-1B66191B9839}"/>
              </a:ext>
            </a:extLst>
          </p:cNvPr>
          <p:cNvSpPr/>
          <p:nvPr/>
        </p:nvSpPr>
        <p:spPr>
          <a:xfrm>
            <a:off x="3908219" y="288533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4CF9B3F-4161-CE42-95B6-DC98CA1E8A8A}"/>
              </a:ext>
            </a:extLst>
          </p:cNvPr>
          <p:cNvSpPr/>
          <p:nvPr/>
        </p:nvSpPr>
        <p:spPr>
          <a:xfrm>
            <a:off x="4915041" y="506621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6730254-A9CE-114B-AA21-5DF30F8B5B96}"/>
              </a:ext>
            </a:extLst>
          </p:cNvPr>
          <p:cNvSpPr/>
          <p:nvPr/>
        </p:nvSpPr>
        <p:spPr>
          <a:xfrm>
            <a:off x="9229334" y="507634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3B8BAC0-3BFA-F94E-9285-3217B0BDB570}"/>
              </a:ext>
            </a:extLst>
          </p:cNvPr>
          <p:cNvSpPr/>
          <p:nvPr/>
        </p:nvSpPr>
        <p:spPr>
          <a:xfrm>
            <a:off x="9189928" y="248170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A6CBB68-BEE9-BA44-B9C4-A8535D29CC98}"/>
              </a:ext>
            </a:extLst>
          </p:cNvPr>
          <p:cNvSpPr/>
          <p:nvPr/>
        </p:nvSpPr>
        <p:spPr>
          <a:xfrm>
            <a:off x="4903765" y="2454574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305103-31ED-0440-B8E5-584097DEBCCD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605158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66498-3E26-7145-A5A5-F41FABF3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25" y="372415"/>
            <a:ext cx="9303026" cy="484490"/>
          </a:xfrm>
        </p:spPr>
        <p:txBody>
          <a:bodyPr>
            <a:noAutofit/>
          </a:bodyPr>
          <a:lstStyle/>
          <a:p>
            <a:r>
              <a:rPr lang="en-US" sz="3200" b="1" dirty="0"/>
              <a:t>FEL performance map at longest wavelength (1 GeV)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0E7DFD-4F7C-A744-A97B-90FF3E7F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8" y="1069166"/>
            <a:ext cx="2553393" cy="489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The longest wavelength that can be achieved:</a:t>
            </a:r>
          </a:p>
          <a:p>
            <a:pPr marL="0" indent="0">
              <a:buNone/>
            </a:pPr>
            <a:r>
              <a:rPr lang="en-US" sz="1600" dirty="0"/>
              <a:t>with 18 mm period is 6.1 nm</a:t>
            </a:r>
          </a:p>
          <a:p>
            <a:pPr marL="0" indent="0">
              <a:buNone/>
            </a:pPr>
            <a:r>
              <a:rPr lang="en-US" sz="1600" dirty="0"/>
              <a:t>with 16 mm period is 3.7 nm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18 mm period solution is less sensitive to e-beam parameters</a:t>
            </a:r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ED7D3DAA-F695-994C-A22B-60A09ABA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26D761-F29E-3C4F-96F1-30CFDD6D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6443" y="1150644"/>
            <a:ext cx="8695557" cy="23442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8134658-C923-2E4F-B080-C5649FCB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70321" y="3749046"/>
            <a:ext cx="8721679" cy="231669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4711E2-7ACB-4645-A1EE-3FD0B9BFA754}"/>
              </a:ext>
            </a:extLst>
          </p:cNvPr>
          <p:cNvSpPr txBox="1"/>
          <p:nvPr/>
        </p:nvSpPr>
        <p:spPr>
          <a:xfrm flipH="1">
            <a:off x="8308569" y="6035040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C05CB1-507E-8140-8B60-84C947BAEE0F}"/>
              </a:ext>
            </a:extLst>
          </p:cNvPr>
          <p:cNvSpPr txBox="1"/>
          <p:nvPr/>
        </p:nvSpPr>
        <p:spPr>
          <a:xfrm flipH="1">
            <a:off x="4071849" y="6046124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787E25-63D2-2247-85E9-9F05263D8E66}"/>
              </a:ext>
            </a:extLst>
          </p:cNvPr>
          <p:cNvSpPr txBox="1"/>
          <p:nvPr/>
        </p:nvSpPr>
        <p:spPr>
          <a:xfrm rot="16200000" flipH="1">
            <a:off x="1863434" y="4378037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B29669-E702-7549-B9C5-E34571E556B5}"/>
              </a:ext>
            </a:extLst>
          </p:cNvPr>
          <p:cNvSpPr txBox="1"/>
          <p:nvPr/>
        </p:nvSpPr>
        <p:spPr>
          <a:xfrm rot="16200000" flipH="1">
            <a:off x="1832954" y="1670859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4BCB50-DA99-F548-978F-A77A5300DA61}"/>
              </a:ext>
            </a:extLst>
          </p:cNvPr>
          <p:cNvSpPr txBox="1"/>
          <p:nvPr/>
        </p:nvSpPr>
        <p:spPr>
          <a:xfrm>
            <a:off x="4322618" y="3990110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3.7 nm – 16 mm period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92FC2A-701A-9B45-81B6-2A717F77A38D}"/>
              </a:ext>
            </a:extLst>
          </p:cNvPr>
          <p:cNvSpPr txBox="1"/>
          <p:nvPr/>
        </p:nvSpPr>
        <p:spPr>
          <a:xfrm>
            <a:off x="4300451" y="1357746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6.1 nm – 18 mm period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EFBE7FD-412C-C14A-8F8C-A27065D46AD6}"/>
              </a:ext>
            </a:extLst>
          </p:cNvPr>
          <p:cNvSpPr/>
          <p:nvPr/>
        </p:nvSpPr>
        <p:spPr>
          <a:xfrm>
            <a:off x="3902134" y="5471853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4A4E899-6570-A04F-A1B5-BD671A738D31}"/>
              </a:ext>
            </a:extLst>
          </p:cNvPr>
          <p:cNvSpPr/>
          <p:nvPr/>
        </p:nvSpPr>
        <p:spPr>
          <a:xfrm>
            <a:off x="8190809" y="5530735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0B03E72-F288-B149-8431-96262E5CD810}"/>
              </a:ext>
            </a:extLst>
          </p:cNvPr>
          <p:cNvSpPr/>
          <p:nvPr/>
        </p:nvSpPr>
        <p:spPr>
          <a:xfrm>
            <a:off x="8264238" y="2912226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FA69A39A-B32F-C644-A30E-1B66191B9839}"/>
              </a:ext>
            </a:extLst>
          </p:cNvPr>
          <p:cNvSpPr/>
          <p:nvPr/>
        </p:nvSpPr>
        <p:spPr>
          <a:xfrm>
            <a:off x="3946319" y="283961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4CF9B3F-4161-CE42-95B6-DC98CA1E8A8A}"/>
              </a:ext>
            </a:extLst>
          </p:cNvPr>
          <p:cNvSpPr/>
          <p:nvPr/>
        </p:nvSpPr>
        <p:spPr>
          <a:xfrm>
            <a:off x="4876941" y="5028111"/>
            <a:ext cx="241069" cy="22968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6730254-A9CE-114B-AA21-5DF30F8B5B96}"/>
              </a:ext>
            </a:extLst>
          </p:cNvPr>
          <p:cNvSpPr/>
          <p:nvPr/>
        </p:nvSpPr>
        <p:spPr>
          <a:xfrm>
            <a:off x="9206474" y="506872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3B8BAC0-3BFA-F94E-9285-3217B0BDB570}"/>
              </a:ext>
            </a:extLst>
          </p:cNvPr>
          <p:cNvSpPr/>
          <p:nvPr/>
        </p:nvSpPr>
        <p:spPr>
          <a:xfrm>
            <a:off x="9228028" y="2474081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CA6CBB68-BEE9-BA44-B9C4-A8535D29CC98}"/>
              </a:ext>
            </a:extLst>
          </p:cNvPr>
          <p:cNvSpPr/>
          <p:nvPr/>
        </p:nvSpPr>
        <p:spPr>
          <a:xfrm>
            <a:off x="4934245" y="2439334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68ADF9D-0C80-0A49-90FE-8741E84A2FE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44637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1EAFFAC5-6E5E-1D4C-8BD7-15364173EB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5982" y="3751873"/>
            <a:ext cx="8672250" cy="23676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E4586E2-739E-FE49-B3EC-3C840984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0486" y="1117968"/>
            <a:ext cx="8681514" cy="234414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666498-3E26-7145-A5A5-F41FABF38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25" y="357175"/>
            <a:ext cx="9303026" cy="484490"/>
          </a:xfrm>
        </p:spPr>
        <p:txBody>
          <a:bodyPr>
            <a:normAutofit fontScale="90000"/>
          </a:bodyPr>
          <a:lstStyle/>
          <a:p>
            <a:r>
              <a:rPr lang="en-US" dirty="0"/>
              <a:t>Beam E: Peak current 0.8 kA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0E7DFD-4F7C-A744-A97B-90FF3E7F7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8" y="1069166"/>
            <a:ext cx="2553393" cy="4899371"/>
          </a:xfrm>
        </p:spPr>
        <p:txBody>
          <a:bodyPr>
            <a:normAutofit/>
          </a:bodyPr>
          <a:lstStyle/>
          <a:p>
            <a:r>
              <a:rPr lang="en-US" sz="2400" dirty="0"/>
              <a:t>Beam “E” parameters are still critical, even with 18 mm period</a:t>
            </a: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E8F6790C-548D-0447-896B-4F6071B1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14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4711E2-7ACB-4645-A1EE-3FD0B9BFA754}"/>
              </a:ext>
            </a:extLst>
          </p:cNvPr>
          <p:cNvSpPr txBox="1"/>
          <p:nvPr/>
        </p:nvSpPr>
        <p:spPr>
          <a:xfrm flipH="1">
            <a:off x="8308569" y="6035040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C05CB1-507E-8140-8B60-84C947BAEE0F}"/>
              </a:ext>
            </a:extLst>
          </p:cNvPr>
          <p:cNvSpPr txBox="1"/>
          <p:nvPr/>
        </p:nvSpPr>
        <p:spPr>
          <a:xfrm flipH="1">
            <a:off x="4071849" y="6046124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spread (relative)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787E25-63D2-2247-85E9-9F05263D8E66}"/>
              </a:ext>
            </a:extLst>
          </p:cNvPr>
          <p:cNvSpPr txBox="1"/>
          <p:nvPr/>
        </p:nvSpPr>
        <p:spPr>
          <a:xfrm rot="16200000" flipH="1">
            <a:off x="1863434" y="4378037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B29669-E702-7549-B9C5-E34571E556B5}"/>
              </a:ext>
            </a:extLst>
          </p:cNvPr>
          <p:cNvSpPr txBox="1"/>
          <p:nvPr/>
        </p:nvSpPr>
        <p:spPr>
          <a:xfrm rot="16200000" flipH="1">
            <a:off x="1832954" y="1670859"/>
            <a:ext cx="29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Emittances (mm-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4BCB50-DA99-F548-978F-A77A5300DA61}"/>
              </a:ext>
            </a:extLst>
          </p:cNvPr>
          <p:cNvSpPr txBox="1"/>
          <p:nvPr/>
        </p:nvSpPr>
        <p:spPr>
          <a:xfrm>
            <a:off x="4322618" y="3990110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nm – 16 mm period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92FC2A-701A-9B45-81B6-2A717F77A38D}"/>
              </a:ext>
            </a:extLst>
          </p:cNvPr>
          <p:cNvSpPr txBox="1"/>
          <p:nvPr/>
        </p:nvSpPr>
        <p:spPr>
          <a:xfrm>
            <a:off x="4300451" y="1357746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nm – 18 mm period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C8EAC49B-A2A0-DA45-8F9D-7D6826AF0AD5}"/>
              </a:ext>
            </a:extLst>
          </p:cNvPr>
          <p:cNvSpPr/>
          <p:nvPr/>
        </p:nvSpPr>
        <p:spPr>
          <a:xfrm>
            <a:off x="5275072" y="4842777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2F0801A-0514-694C-B5CF-D0C24245A288}"/>
              </a:ext>
            </a:extLst>
          </p:cNvPr>
          <p:cNvSpPr/>
          <p:nvPr/>
        </p:nvSpPr>
        <p:spPr>
          <a:xfrm>
            <a:off x="9556173" y="4882587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23AB73AA-9E9F-EF46-A28F-63A43A64171F}"/>
              </a:ext>
            </a:extLst>
          </p:cNvPr>
          <p:cNvSpPr/>
          <p:nvPr/>
        </p:nvSpPr>
        <p:spPr>
          <a:xfrm>
            <a:off x="9553287" y="2240683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5982027-92F6-384A-902F-42CC185F598A}"/>
              </a:ext>
            </a:extLst>
          </p:cNvPr>
          <p:cNvSpPr/>
          <p:nvPr/>
        </p:nvSpPr>
        <p:spPr>
          <a:xfrm>
            <a:off x="5255809" y="2220190"/>
            <a:ext cx="241069" cy="249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83887A8-F1A6-624D-A7FD-F805FD9FB76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373093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6362E1C-3471-5A45-AAE5-CC85E50A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ARIA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BC5290-FE87-684B-96C8-B2AFC832E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8CE0D1-56C7-C441-8661-384ECE177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EF51EA-817E-614D-BFE9-972F308B5539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9753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BAC32-58E8-1440-9DBF-5DD94CE1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87" y="375671"/>
            <a:ext cx="10403235" cy="1325563"/>
          </a:xfrm>
        </p:spPr>
        <p:txBody>
          <a:bodyPr>
            <a:normAutofit fontScale="90000"/>
          </a:bodyPr>
          <a:lstStyle/>
          <a:p>
            <a:r>
              <a:rPr lang="it-IT" sz="4400" b="1" dirty="0">
                <a:solidFill>
                  <a:srgbClr val="00B0F0"/>
                </a:solidFill>
              </a:rPr>
              <a:t>ARIA</a:t>
            </a:r>
            <a:br>
              <a:rPr lang="it-IT" b="1" dirty="0"/>
            </a:br>
            <a:r>
              <a:rPr lang="it-IT" sz="2800" dirty="0"/>
              <a:t>SEEDED FEL line – Full </a:t>
            </a:r>
            <a:r>
              <a:rPr lang="it-IT" sz="2800" dirty="0" err="1"/>
              <a:t>coherence</a:t>
            </a:r>
            <a:r>
              <a:rPr lang="it-IT" sz="2800" dirty="0"/>
              <a:t> – Short/Long </a:t>
            </a:r>
            <a:r>
              <a:rPr lang="it-IT" sz="2800" dirty="0" err="1"/>
              <a:t>pulses</a:t>
            </a:r>
            <a:r>
              <a:rPr lang="it-IT" sz="2800" dirty="0"/>
              <a:t> – Close to FT Limit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011A95-F71D-5746-99DF-4188BBCCF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57" y="3875212"/>
            <a:ext cx="11401927" cy="2604951"/>
          </a:xfrm>
        </p:spPr>
        <p:txBody>
          <a:bodyPr>
            <a:normAutofit/>
          </a:bodyPr>
          <a:lstStyle/>
          <a:p>
            <a:r>
              <a:rPr lang="it-IT" sz="2200" dirty="0"/>
              <a:t>High-Gain </a:t>
            </a:r>
            <a:r>
              <a:rPr lang="it-IT" sz="2200" dirty="0" err="1"/>
              <a:t>Harmonic</a:t>
            </a:r>
            <a:r>
              <a:rPr lang="it-IT" sz="2200" dirty="0"/>
              <a:t> Generation </a:t>
            </a:r>
            <a:r>
              <a:rPr lang="it-IT" sz="2200" dirty="0" err="1"/>
              <a:t>seeded</a:t>
            </a:r>
            <a:r>
              <a:rPr lang="it-IT" sz="2200" dirty="0"/>
              <a:t> FEL: modulator – dispersive </a:t>
            </a:r>
            <a:r>
              <a:rPr lang="it-IT" sz="2200" dirty="0" err="1"/>
              <a:t>section</a:t>
            </a:r>
            <a:r>
              <a:rPr lang="it-IT" sz="2200" dirty="0"/>
              <a:t> – 4 </a:t>
            </a:r>
            <a:r>
              <a:rPr lang="it-IT" sz="2200" dirty="0" err="1"/>
              <a:t>radiators</a:t>
            </a:r>
            <a:endParaRPr lang="it-IT" sz="2200" dirty="0"/>
          </a:p>
          <a:p>
            <a:r>
              <a:rPr lang="it-IT" sz="2200" dirty="0" err="1"/>
              <a:t>Wavelength</a:t>
            </a:r>
            <a:r>
              <a:rPr lang="it-IT" sz="2200" dirty="0"/>
              <a:t> range 50 nm (</a:t>
            </a:r>
            <a:r>
              <a:rPr lang="it-IT" sz="2200" dirty="0" err="1"/>
              <a:t>then</a:t>
            </a:r>
            <a:r>
              <a:rPr lang="it-IT" sz="2200" dirty="0"/>
              <a:t> 30 nm) – 180 nm – </a:t>
            </a:r>
            <a:r>
              <a:rPr lang="it-IT" sz="2200" dirty="0" err="1"/>
              <a:t>continuously</a:t>
            </a:r>
            <a:r>
              <a:rPr lang="it-IT" sz="2200" dirty="0"/>
              <a:t> </a:t>
            </a:r>
            <a:r>
              <a:rPr lang="it-IT" sz="2200" dirty="0" err="1"/>
              <a:t>tunable</a:t>
            </a:r>
            <a:r>
              <a:rPr lang="it-IT" sz="2200" dirty="0"/>
              <a:t> – 10-100 </a:t>
            </a:r>
            <a:r>
              <a:rPr lang="it-IT" sz="2200" dirty="0" err="1"/>
              <a:t>uJ</a:t>
            </a:r>
            <a:r>
              <a:rPr lang="it-IT" sz="2200" dirty="0"/>
              <a:t> </a:t>
            </a:r>
            <a:r>
              <a:rPr lang="it-IT" sz="2200" dirty="0" err="1"/>
              <a:t>pulse</a:t>
            </a:r>
            <a:r>
              <a:rPr lang="it-IT" sz="2200" dirty="0"/>
              <a:t> energy</a:t>
            </a:r>
          </a:p>
          <a:p>
            <a:r>
              <a:rPr lang="it-IT" sz="2200" dirty="0"/>
              <a:t>Apple II </a:t>
            </a:r>
            <a:r>
              <a:rPr lang="it-IT" sz="2200" dirty="0" err="1"/>
              <a:t>Undulators</a:t>
            </a:r>
            <a:r>
              <a:rPr lang="it-IT" sz="2200" dirty="0"/>
              <a:t>: </a:t>
            </a:r>
            <a:r>
              <a:rPr lang="it-IT" sz="2200" dirty="0" err="1"/>
              <a:t>variable</a:t>
            </a:r>
            <a:r>
              <a:rPr lang="it-IT" sz="2200" dirty="0"/>
              <a:t> </a:t>
            </a:r>
            <a:r>
              <a:rPr lang="it-IT" sz="2200" dirty="0" err="1"/>
              <a:t>polarization</a:t>
            </a:r>
            <a:r>
              <a:rPr lang="it-IT" sz="2200" dirty="0"/>
              <a:t> (</a:t>
            </a:r>
            <a:r>
              <a:rPr lang="it-IT" sz="2200" dirty="0" err="1"/>
              <a:t>circular</a:t>
            </a:r>
            <a:r>
              <a:rPr lang="it-IT" sz="2200" dirty="0"/>
              <a:t> </a:t>
            </a:r>
            <a:r>
              <a:rPr lang="it-IT" sz="2200" dirty="0" err="1"/>
              <a:t>left</a:t>
            </a:r>
            <a:r>
              <a:rPr lang="it-IT" sz="2200" dirty="0"/>
              <a:t>/right, </a:t>
            </a:r>
            <a:r>
              <a:rPr lang="it-IT" sz="2200" dirty="0" err="1"/>
              <a:t>horizontal</a:t>
            </a:r>
            <a:r>
              <a:rPr lang="it-IT" sz="2200" dirty="0"/>
              <a:t> and </a:t>
            </a:r>
            <a:r>
              <a:rPr lang="it-IT" sz="2200" dirty="0" err="1"/>
              <a:t>vertical</a:t>
            </a:r>
            <a:r>
              <a:rPr lang="it-IT" sz="2200" dirty="0"/>
              <a:t>)</a:t>
            </a:r>
          </a:p>
          <a:p>
            <a:r>
              <a:rPr lang="it-IT" sz="2200" dirty="0"/>
              <a:t>Ready for </a:t>
            </a:r>
            <a:r>
              <a:rPr lang="it-IT" sz="2200" dirty="0" err="1"/>
              <a:t>users</a:t>
            </a:r>
            <a:r>
              <a:rPr lang="it-IT" sz="2200" dirty="0"/>
              <a:t> </a:t>
            </a:r>
            <a:r>
              <a:rPr lang="it-IT" sz="2200" dirty="0" err="1"/>
              <a:t>since</a:t>
            </a:r>
            <a:r>
              <a:rPr lang="it-IT" sz="2200" dirty="0"/>
              <a:t> the first </a:t>
            </a:r>
            <a:r>
              <a:rPr lang="it-IT" sz="2200" dirty="0" err="1"/>
              <a:t>commissioning</a:t>
            </a:r>
            <a:r>
              <a:rPr lang="it-IT" sz="2200" dirty="0"/>
              <a:t> </a:t>
            </a:r>
            <a:r>
              <a:rPr lang="it-IT" sz="2200" dirty="0" err="1"/>
              <a:t>phase</a:t>
            </a:r>
            <a:r>
              <a:rPr lang="it-IT" sz="2200" dirty="0"/>
              <a:t>. </a:t>
            </a:r>
            <a:r>
              <a:rPr lang="it-IT" sz="2200" dirty="0" err="1"/>
              <a:t>Would</a:t>
            </a:r>
            <a:r>
              <a:rPr lang="it-IT" sz="2200" dirty="0"/>
              <a:t> </a:t>
            </a:r>
            <a:r>
              <a:rPr lang="it-IT" sz="2200" dirty="0" err="1"/>
              <a:t>contribute</a:t>
            </a:r>
            <a:r>
              <a:rPr lang="it-IT" sz="2200" dirty="0"/>
              <a:t> to </a:t>
            </a:r>
            <a:r>
              <a:rPr lang="it-IT" sz="2200" dirty="0" err="1"/>
              <a:t>establish</a:t>
            </a:r>
            <a:r>
              <a:rPr lang="it-IT" sz="2200" dirty="0"/>
              <a:t> a user community for the </a:t>
            </a:r>
            <a:r>
              <a:rPr lang="it-IT" sz="2200" dirty="0" err="1"/>
              <a:t>EupraXia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SparcLab</a:t>
            </a:r>
            <a:r>
              <a:rPr lang="it-IT" sz="2200" dirty="0"/>
              <a:t> user facility</a:t>
            </a:r>
          </a:p>
        </p:txBody>
      </p:sp>
      <p:sp>
        <p:nvSpPr>
          <p:cNvPr id="48" name="Segnaposto numero diapositiva 47">
            <a:extLst>
              <a:ext uri="{FF2B5EF4-FFF2-40B4-BE49-F238E27FC236}">
                <a16:creationId xmlns:a16="http://schemas.microsoft.com/office/drawing/2014/main" id="{AC6216D2-4199-CF4B-9438-5EB7FDC9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16</a:t>
            </a:fld>
            <a:endParaRPr lang="it-IT"/>
          </a:p>
        </p:txBody>
      </p:sp>
      <p:sp>
        <p:nvSpPr>
          <p:cNvPr id="45" name="Segnaposto contenuto 2">
            <a:extLst>
              <a:ext uri="{FF2B5EF4-FFF2-40B4-BE49-F238E27FC236}">
                <a16:creationId xmlns:a16="http://schemas.microsoft.com/office/drawing/2014/main" id="{44674FE5-5E12-824F-8AFC-8CBFE73EE2F9}"/>
              </a:ext>
            </a:extLst>
          </p:cNvPr>
          <p:cNvSpPr txBox="1">
            <a:spLocks/>
          </p:cNvSpPr>
          <p:nvPr/>
        </p:nvSpPr>
        <p:spPr>
          <a:xfrm>
            <a:off x="254601" y="3752754"/>
            <a:ext cx="9936350" cy="281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54F6568-97C7-4C08-8464-B84BA5D35BF6}"/>
              </a:ext>
            </a:extLst>
          </p:cNvPr>
          <p:cNvGrpSpPr/>
          <p:nvPr/>
        </p:nvGrpSpPr>
        <p:grpSpPr>
          <a:xfrm>
            <a:off x="1154351" y="1993902"/>
            <a:ext cx="9278300" cy="1358153"/>
            <a:chOff x="1353513" y="2489197"/>
            <a:chExt cx="8586790" cy="83346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2FF5E908-C129-4F41-8B87-7C4AADAF9E48}"/>
                </a:ext>
              </a:extLst>
            </p:cNvPr>
            <p:cNvGrpSpPr/>
            <p:nvPr/>
          </p:nvGrpSpPr>
          <p:grpSpPr>
            <a:xfrm>
              <a:off x="1353513" y="2489197"/>
              <a:ext cx="8586790" cy="833460"/>
              <a:chOff x="1587416" y="5654614"/>
              <a:chExt cx="8586790" cy="833460"/>
            </a:xfrm>
          </p:grpSpPr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58F9C3C-E711-5F45-A4EE-CAC0902CF908}"/>
                  </a:ext>
                </a:extLst>
              </p:cNvPr>
              <p:cNvSpPr txBox="1"/>
              <p:nvPr/>
            </p:nvSpPr>
            <p:spPr>
              <a:xfrm>
                <a:off x="4426829" y="5654614"/>
                <a:ext cx="1200414" cy="245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Modulator</a:t>
                </a:r>
              </a:p>
            </p:txBody>
          </p:sp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ED4E146E-0DF1-4142-B36B-FCBA37793BFF}"/>
                  </a:ext>
                </a:extLst>
              </p:cNvPr>
              <p:cNvGrpSpPr/>
              <p:nvPr/>
            </p:nvGrpSpPr>
            <p:grpSpPr>
              <a:xfrm>
                <a:off x="4715963" y="5942348"/>
                <a:ext cx="4064358" cy="289367"/>
                <a:chOff x="4709697" y="6075343"/>
                <a:chExt cx="4064358" cy="289367"/>
              </a:xfrm>
            </p:grpSpPr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55001B96-53D8-7548-918E-7AC44F36B657}"/>
                    </a:ext>
                  </a:extLst>
                </p:cNvPr>
                <p:cNvSpPr/>
                <p:nvPr/>
              </p:nvSpPr>
              <p:spPr>
                <a:xfrm>
                  <a:off x="4709697" y="6091512"/>
                  <a:ext cx="580962" cy="222835"/>
                </a:xfrm>
                <a:prstGeom prst="rect">
                  <a:avLst/>
                </a:prstGeom>
                <a:solidFill>
                  <a:srgbClr val="E2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0E3E7737-D9B0-5949-8E93-852E843EB9C1}"/>
                    </a:ext>
                  </a:extLst>
                </p:cNvPr>
                <p:cNvSpPr/>
                <p:nvPr/>
              </p:nvSpPr>
              <p:spPr>
                <a:xfrm>
                  <a:off x="6042771" y="6095994"/>
                  <a:ext cx="580962" cy="22283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 dirty="0"/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6AA6822D-A845-C740-BD79-F3D789BE1939}"/>
                    </a:ext>
                  </a:extLst>
                </p:cNvPr>
                <p:cNvSpPr/>
                <p:nvPr/>
              </p:nvSpPr>
              <p:spPr>
                <a:xfrm>
                  <a:off x="6759545" y="6095994"/>
                  <a:ext cx="580962" cy="22283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42" name="Rettangolo 41">
                  <a:extLst>
                    <a:ext uri="{FF2B5EF4-FFF2-40B4-BE49-F238E27FC236}">
                      <a16:creationId xmlns:a16="http://schemas.microsoft.com/office/drawing/2014/main" id="{2784852A-F66D-6B4F-B008-EA6AB4D5E9F3}"/>
                    </a:ext>
                  </a:extLst>
                </p:cNvPr>
                <p:cNvSpPr/>
                <p:nvPr/>
              </p:nvSpPr>
              <p:spPr>
                <a:xfrm>
                  <a:off x="7476319" y="6095994"/>
                  <a:ext cx="580962" cy="22283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43" name="Rettangolo 42">
                  <a:extLst>
                    <a:ext uri="{FF2B5EF4-FFF2-40B4-BE49-F238E27FC236}">
                      <a16:creationId xmlns:a16="http://schemas.microsoft.com/office/drawing/2014/main" id="{8D2DD82C-6980-8E43-8A48-3131817C1BF0}"/>
                    </a:ext>
                  </a:extLst>
                </p:cNvPr>
                <p:cNvSpPr/>
                <p:nvPr/>
              </p:nvSpPr>
              <p:spPr>
                <a:xfrm>
                  <a:off x="8193093" y="6095994"/>
                  <a:ext cx="580962" cy="22283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A9A56B75-CB40-DA4C-B36D-1FB0A8AC8554}"/>
                    </a:ext>
                  </a:extLst>
                </p:cNvPr>
                <p:cNvSpPr/>
                <p:nvPr/>
              </p:nvSpPr>
              <p:spPr>
                <a:xfrm>
                  <a:off x="5536541" y="6075343"/>
                  <a:ext cx="254643" cy="289367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991A7DC-7849-FA4A-8CCF-316008C9156E}"/>
                  </a:ext>
                </a:extLst>
              </p:cNvPr>
              <p:cNvSpPr txBox="1"/>
              <p:nvPr/>
            </p:nvSpPr>
            <p:spPr>
              <a:xfrm>
                <a:off x="4784762" y="6242538"/>
                <a:ext cx="1909187" cy="245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Dispersive </a:t>
                </a:r>
                <a:r>
                  <a:rPr lang="it-IT" sz="2000" dirty="0" err="1"/>
                  <a:t>section</a:t>
                </a:r>
                <a:endParaRPr lang="it-IT" sz="2000" dirty="0"/>
              </a:p>
            </p:txBody>
          </p:sp>
          <p:cxnSp>
            <p:nvCxnSpPr>
              <p:cNvPr id="9" name="Connettore 2 8">
                <a:extLst>
                  <a:ext uri="{FF2B5EF4-FFF2-40B4-BE49-F238E27FC236}">
                    <a16:creationId xmlns:a16="http://schemas.microsoft.com/office/drawing/2014/main" id="{5CE65263-1B4C-4B4E-B0F6-40506D6B6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2328" y="6078011"/>
                <a:ext cx="188686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DF19708-F055-264F-BD1F-BC82DC7B2145}"/>
                  </a:ext>
                </a:extLst>
              </p:cNvPr>
              <p:cNvSpPr txBox="1"/>
              <p:nvPr/>
            </p:nvSpPr>
            <p:spPr>
              <a:xfrm>
                <a:off x="2744012" y="5781041"/>
                <a:ext cx="642666" cy="2455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err="1"/>
                  <a:t>Seed</a:t>
                </a:r>
                <a:endParaRPr lang="it-IT" sz="2000" dirty="0"/>
              </a:p>
            </p:txBody>
          </p:sp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41FE1768-7C5D-EF47-8CC2-C667EDC39F79}"/>
                  </a:ext>
                </a:extLst>
              </p:cNvPr>
              <p:cNvGrpSpPr/>
              <p:nvPr/>
            </p:nvGrpSpPr>
            <p:grpSpPr>
              <a:xfrm>
                <a:off x="5861499" y="6017037"/>
                <a:ext cx="127876" cy="121753"/>
                <a:chOff x="9148502" y="4221220"/>
                <a:chExt cx="127876" cy="121753"/>
              </a:xfrm>
            </p:grpSpPr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CF4EE837-6D42-3B4E-8EE9-3EDAE9FB0BE3}"/>
                    </a:ext>
                  </a:extLst>
                </p:cNvPr>
                <p:cNvSpPr/>
                <p:nvPr/>
              </p:nvSpPr>
              <p:spPr>
                <a:xfrm>
                  <a:off x="9242555" y="422122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3A62306A-5633-6E4E-8304-87D7E1293545}"/>
                    </a:ext>
                  </a:extLst>
                </p:cNvPr>
                <p:cNvSpPr/>
                <p:nvPr/>
              </p:nvSpPr>
              <p:spPr>
                <a:xfrm>
                  <a:off x="9204153" y="42585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C8EA6409-7C9C-4548-8698-A80E65844DA5}"/>
                    </a:ext>
                  </a:extLst>
                </p:cNvPr>
                <p:cNvSpPr/>
                <p:nvPr/>
              </p:nvSpPr>
              <p:spPr>
                <a:xfrm>
                  <a:off x="9148502" y="42585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C91D999F-566C-C546-831F-8230DCC58AF3}"/>
                  </a:ext>
                </a:extLst>
              </p:cNvPr>
              <p:cNvGrpSpPr/>
              <p:nvPr/>
            </p:nvGrpSpPr>
            <p:grpSpPr>
              <a:xfrm>
                <a:off x="6641542" y="6011602"/>
                <a:ext cx="1538951" cy="121753"/>
                <a:chOff x="6670995" y="5644535"/>
                <a:chExt cx="1538951" cy="121753"/>
              </a:xfrm>
            </p:grpSpPr>
            <p:grpSp>
              <p:nvGrpSpPr>
                <p:cNvPr id="23" name="Gruppo 22">
                  <a:extLst>
                    <a:ext uri="{FF2B5EF4-FFF2-40B4-BE49-F238E27FC236}">
                      <a16:creationId xmlns:a16="http://schemas.microsoft.com/office/drawing/2014/main" id="{6C5BA719-5F2D-634B-A209-2D581D3749F8}"/>
                    </a:ext>
                  </a:extLst>
                </p:cNvPr>
                <p:cNvGrpSpPr/>
                <p:nvPr/>
              </p:nvGrpSpPr>
              <p:grpSpPr>
                <a:xfrm>
                  <a:off x="6738887" y="5644535"/>
                  <a:ext cx="1471059" cy="121753"/>
                  <a:chOff x="6667450" y="5923141"/>
                  <a:chExt cx="1471059" cy="121753"/>
                </a:xfrm>
              </p:grpSpPr>
              <p:sp>
                <p:nvSpPr>
                  <p:cNvPr id="33" name="Rettangolo 32">
                    <a:extLst>
                      <a:ext uri="{FF2B5EF4-FFF2-40B4-BE49-F238E27FC236}">
                        <a16:creationId xmlns:a16="http://schemas.microsoft.com/office/drawing/2014/main" id="{0E4FE685-82E9-E441-8341-CF0324DA968D}"/>
                      </a:ext>
                    </a:extLst>
                  </p:cNvPr>
                  <p:cNvSpPr/>
                  <p:nvPr/>
                </p:nvSpPr>
                <p:spPr>
                  <a:xfrm>
                    <a:off x="6667450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34" name="Rettangolo 33">
                    <a:extLst>
                      <a:ext uri="{FF2B5EF4-FFF2-40B4-BE49-F238E27FC236}">
                        <a16:creationId xmlns:a16="http://schemas.microsoft.com/office/drawing/2014/main" id="{12E322FC-837C-F146-99CB-59706F054714}"/>
                      </a:ext>
                    </a:extLst>
                  </p:cNvPr>
                  <p:cNvSpPr/>
                  <p:nvPr/>
                </p:nvSpPr>
                <p:spPr>
                  <a:xfrm>
                    <a:off x="7386068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35" name="Rettangolo 34">
                    <a:extLst>
                      <a:ext uri="{FF2B5EF4-FFF2-40B4-BE49-F238E27FC236}">
                        <a16:creationId xmlns:a16="http://schemas.microsoft.com/office/drawing/2014/main" id="{CA210D5C-0543-944E-9A63-77CC6067F91A}"/>
                      </a:ext>
                    </a:extLst>
                  </p:cNvPr>
                  <p:cNvSpPr/>
                  <p:nvPr/>
                </p:nvSpPr>
                <p:spPr>
                  <a:xfrm>
                    <a:off x="8104686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24" name="Gruppo 23">
                  <a:extLst>
                    <a:ext uri="{FF2B5EF4-FFF2-40B4-BE49-F238E27FC236}">
                      <a16:creationId xmlns:a16="http://schemas.microsoft.com/office/drawing/2014/main" id="{8E09A7E7-2523-9D4E-A5FC-249965BA6453}"/>
                    </a:ext>
                  </a:extLst>
                </p:cNvPr>
                <p:cNvGrpSpPr/>
                <p:nvPr/>
              </p:nvGrpSpPr>
              <p:grpSpPr>
                <a:xfrm>
                  <a:off x="6670995" y="5671304"/>
                  <a:ext cx="1508598" cy="68215"/>
                  <a:chOff x="6542408" y="5611066"/>
                  <a:chExt cx="1465736" cy="122144"/>
                </a:xfrm>
              </p:grpSpPr>
              <p:grpSp>
                <p:nvGrpSpPr>
                  <p:cNvPr id="25" name="Gruppo 24">
                    <a:extLst>
                      <a:ext uri="{FF2B5EF4-FFF2-40B4-BE49-F238E27FC236}">
                        <a16:creationId xmlns:a16="http://schemas.microsoft.com/office/drawing/2014/main" id="{86B882CA-08E5-9646-AFAD-88D10118A118}"/>
                      </a:ext>
                    </a:extLst>
                  </p:cNvPr>
                  <p:cNvGrpSpPr/>
                  <p:nvPr/>
                </p:nvGrpSpPr>
                <p:grpSpPr>
                  <a:xfrm>
                    <a:off x="6542408" y="5611066"/>
                    <a:ext cx="1437494" cy="122144"/>
                    <a:chOff x="9778528" y="4255644"/>
                    <a:chExt cx="1167163" cy="47175"/>
                  </a:xfrm>
                </p:grpSpPr>
                <p:sp>
                  <p:nvSpPr>
                    <p:cNvPr id="30" name="Rettangolo 29">
                      <a:extLst>
                        <a:ext uri="{FF2B5EF4-FFF2-40B4-BE49-F238E27FC236}">
                          <a16:creationId xmlns:a16="http://schemas.microsoft.com/office/drawing/2014/main" id="{31D4664A-0DF6-6545-B157-EC676EE2A2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8528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1" name="Rettangolo 30">
                      <a:extLst>
                        <a:ext uri="{FF2B5EF4-FFF2-40B4-BE49-F238E27FC236}">
                          <a16:creationId xmlns:a16="http://schemas.microsoft.com/office/drawing/2014/main" id="{372D47E2-A8F7-3E43-BA1F-5623BCA02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2904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32" name="Rettangolo 31">
                      <a:extLst>
                        <a:ext uri="{FF2B5EF4-FFF2-40B4-BE49-F238E27FC236}">
                          <a16:creationId xmlns:a16="http://schemas.microsoft.com/office/drawing/2014/main" id="{F164A1A1-CCDB-B345-8044-AF583E0E0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27280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26" name="Gruppo 25">
                    <a:extLst>
                      <a:ext uri="{FF2B5EF4-FFF2-40B4-BE49-F238E27FC236}">
                        <a16:creationId xmlns:a16="http://schemas.microsoft.com/office/drawing/2014/main" id="{D9FEAE68-E89E-5045-AD1B-A1F53CC8F0C9}"/>
                      </a:ext>
                    </a:extLst>
                  </p:cNvPr>
                  <p:cNvGrpSpPr/>
                  <p:nvPr/>
                </p:nvGrpSpPr>
                <p:grpSpPr>
                  <a:xfrm>
                    <a:off x="6570650" y="5611066"/>
                    <a:ext cx="1437494" cy="122144"/>
                    <a:chOff x="9401408" y="3857406"/>
                    <a:chExt cx="1167163" cy="47175"/>
                  </a:xfrm>
                </p:grpSpPr>
                <p:sp>
                  <p:nvSpPr>
                    <p:cNvPr id="27" name="Rettangolo 26">
                      <a:extLst>
                        <a:ext uri="{FF2B5EF4-FFF2-40B4-BE49-F238E27FC236}">
                          <a16:creationId xmlns:a16="http://schemas.microsoft.com/office/drawing/2014/main" id="{9E30AD63-C7FF-B348-9817-95238EA78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1408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8" name="Rettangolo 27">
                      <a:extLst>
                        <a:ext uri="{FF2B5EF4-FFF2-40B4-BE49-F238E27FC236}">
                          <a16:creationId xmlns:a16="http://schemas.microsoft.com/office/drawing/2014/main" id="{43EEA99A-2C43-2140-B1DD-DC6A95F76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5784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29" name="Rettangolo 28">
                      <a:extLst>
                        <a:ext uri="{FF2B5EF4-FFF2-40B4-BE49-F238E27FC236}">
                          <a16:creationId xmlns:a16="http://schemas.microsoft.com/office/drawing/2014/main" id="{EC2572CC-65B9-1542-A0D2-5C9710B7E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0160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</p:grpSp>
          </p:grpSp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F374976B-FB3D-9648-B6B1-5F56B58905EA}"/>
                  </a:ext>
                </a:extLst>
              </p:cNvPr>
              <p:cNvGrpSpPr/>
              <p:nvPr/>
            </p:nvGrpSpPr>
            <p:grpSpPr>
              <a:xfrm>
                <a:off x="3767818" y="6013011"/>
                <a:ext cx="553831" cy="121753"/>
                <a:chOff x="3100034" y="6473210"/>
                <a:chExt cx="553831" cy="121753"/>
              </a:xfrm>
            </p:grpSpPr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6B3023BD-A6CB-4749-B60C-90451E29C21B}"/>
                    </a:ext>
                  </a:extLst>
                </p:cNvPr>
                <p:cNvSpPr/>
                <p:nvPr/>
              </p:nvSpPr>
              <p:spPr>
                <a:xfrm>
                  <a:off x="3100034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817A4E1A-88E5-A44E-9B50-105BC302D769}"/>
                    </a:ext>
                  </a:extLst>
                </p:cNvPr>
                <p:cNvSpPr/>
                <p:nvPr/>
              </p:nvSpPr>
              <p:spPr>
                <a:xfrm>
                  <a:off x="3620042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3BC860BC-8D06-DA4A-B7A4-F6B2A2BF3036}"/>
                    </a:ext>
                  </a:extLst>
                </p:cNvPr>
                <p:cNvSpPr/>
                <p:nvPr/>
              </p:nvSpPr>
              <p:spPr>
                <a:xfrm>
                  <a:off x="3273370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907BF637-F92F-4544-B3C5-6C2422EEED94}"/>
                    </a:ext>
                  </a:extLst>
                </p:cNvPr>
                <p:cNvSpPr/>
                <p:nvPr/>
              </p:nvSpPr>
              <p:spPr>
                <a:xfrm>
                  <a:off x="3446706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CDAC8AE9-C540-3E47-86D7-9D7E21AB757E}"/>
                  </a:ext>
                </a:extLst>
              </p:cNvPr>
              <p:cNvGrpSpPr/>
              <p:nvPr/>
            </p:nvGrpSpPr>
            <p:grpSpPr>
              <a:xfrm>
                <a:off x="5373343" y="6051945"/>
                <a:ext cx="74062" cy="47175"/>
                <a:chOff x="9453302" y="4563309"/>
                <a:chExt cx="74062" cy="47175"/>
              </a:xfrm>
            </p:grpSpPr>
            <p:sp>
              <p:nvSpPr>
                <p:cNvPr id="17" name="Rettangolo 16">
                  <a:extLst>
                    <a:ext uri="{FF2B5EF4-FFF2-40B4-BE49-F238E27FC236}">
                      <a16:creationId xmlns:a16="http://schemas.microsoft.com/office/drawing/2014/main" id="{5A1F39A4-7DD1-3D4D-8034-6D4617BBC3BD}"/>
                    </a:ext>
                  </a:extLst>
                </p:cNvPr>
                <p:cNvSpPr/>
                <p:nvPr/>
              </p:nvSpPr>
              <p:spPr>
                <a:xfrm>
                  <a:off x="9508953" y="45633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79D0AF0D-F3C9-4E41-B751-EFC6C2AFDD5E}"/>
                    </a:ext>
                  </a:extLst>
                </p:cNvPr>
                <p:cNvSpPr/>
                <p:nvPr/>
              </p:nvSpPr>
              <p:spPr>
                <a:xfrm>
                  <a:off x="9453302" y="45633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sp>
            <p:nvSpPr>
              <p:cNvPr id="15" name="Triangolo 14">
                <a:extLst>
                  <a:ext uri="{FF2B5EF4-FFF2-40B4-BE49-F238E27FC236}">
                    <a16:creationId xmlns:a16="http://schemas.microsoft.com/office/drawing/2014/main" id="{BB403F39-3417-8B40-AACA-66A85538C1AA}"/>
                  </a:ext>
                </a:extLst>
              </p:cNvPr>
              <p:cNvSpPr/>
              <p:nvPr/>
            </p:nvSpPr>
            <p:spPr>
              <a:xfrm rot="16200000">
                <a:off x="7844987" y="3767373"/>
                <a:ext cx="45719" cy="461271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983">
                    <a:srgbClr val="7030A0">
                      <a:alpha val="54000"/>
                    </a:srgbClr>
                  </a:gs>
                  <a:gs pos="25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onnettore 1 15">
                <a:extLst>
                  <a:ext uri="{FF2B5EF4-FFF2-40B4-BE49-F238E27FC236}">
                    <a16:creationId xmlns:a16="http://schemas.microsoft.com/office/drawing/2014/main" id="{AEE93104-7E03-EF43-BC8B-D8297DDA735F}"/>
                  </a:ext>
                </a:extLst>
              </p:cNvPr>
              <p:cNvCxnSpPr/>
              <p:nvPr/>
            </p:nvCxnSpPr>
            <p:spPr>
              <a:xfrm>
                <a:off x="1587416" y="6078747"/>
                <a:ext cx="8029575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6063BA4D-F6E5-534B-8A9D-F602C72ADFC4}"/>
                </a:ext>
              </a:extLst>
            </p:cNvPr>
            <p:cNvSpPr txBox="1"/>
            <p:nvPr/>
          </p:nvSpPr>
          <p:spPr>
            <a:xfrm>
              <a:off x="6648475" y="2496030"/>
              <a:ext cx="1200414" cy="245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/>
                <a:t>Radiators</a:t>
              </a:r>
              <a:endParaRPr lang="it-IT" sz="2000" dirty="0"/>
            </a:p>
          </p:txBody>
        </p: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6946406-8E36-2847-9B9D-00B803461794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634490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EBAEB3-C2A6-674A-A680-6D66477F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Two operating modes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8509E3-CCBE-BB4B-8AF2-5F3C680D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" y="1482724"/>
            <a:ext cx="10515600" cy="4361815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B0F0"/>
                </a:solidFill>
              </a:rPr>
              <a:t>Long seed/ Long e-bunch mode:</a:t>
            </a:r>
          </a:p>
          <a:p>
            <a:pPr lvl="1"/>
            <a:r>
              <a:rPr lang="en-US" sz="1600" dirty="0"/>
              <a:t>Narrow linewidth, eventually in combination with a monochromator. </a:t>
            </a:r>
          </a:p>
          <a:p>
            <a:pPr lvl="1"/>
            <a:r>
              <a:rPr lang="en-US" sz="1600" dirty="0"/>
              <a:t>The presence of a “long” seed transfers seed coherence properties to the e–beam and maximizes the coupling with the spectral acceptance of the monochromator</a:t>
            </a:r>
          </a:p>
          <a:p>
            <a:r>
              <a:rPr lang="en-US" sz="1800" b="1" dirty="0">
                <a:solidFill>
                  <a:srgbClr val="00B0F0"/>
                </a:solidFill>
              </a:rPr>
              <a:t>Short e-bunch mode: </a:t>
            </a:r>
          </a:p>
          <a:p>
            <a:pPr lvl="1"/>
            <a:r>
              <a:rPr lang="en-US" sz="1600" dirty="0"/>
              <a:t>Electron bunch shorter than the coop. length: single long. mode </a:t>
            </a:r>
          </a:p>
          <a:p>
            <a:pPr lvl="1"/>
            <a:r>
              <a:rPr lang="en-US" sz="1600" dirty="0"/>
              <a:t>Pulse duration limited by gain bandwidth ∼10 fs</a:t>
            </a:r>
          </a:p>
          <a:p>
            <a:pPr lvl="1"/>
            <a:r>
              <a:rPr lang="en-US" sz="1600" dirty="0"/>
              <a:t>Deterministic system, second order coherence provided by the seed - &gt; stable in intensity and central wavelength</a:t>
            </a:r>
          </a:p>
          <a:p>
            <a:pPr marL="0" indent="0">
              <a:buNone/>
            </a:pPr>
            <a:r>
              <a:rPr lang="en-US" sz="1600" dirty="0"/>
              <a:t>The gain bandwidth in a FEL amplifier is proportional to the            parameter and to the ratio                   when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ARIA</a:t>
            </a:r>
            <a:r>
              <a:rPr lang="en-US" sz="1600" dirty="0"/>
              <a:t> operates in the VUV with a beam “designed” for the water window” -&gt;                large</a:t>
            </a:r>
          </a:p>
          <a:p>
            <a:r>
              <a:rPr lang="en-US" sz="1600" b="1" dirty="0">
                <a:solidFill>
                  <a:srgbClr val="00B0F0"/>
                </a:solidFill>
              </a:rPr>
              <a:t>ARIA</a:t>
            </a:r>
            <a:r>
              <a:rPr lang="en-US" sz="1600" dirty="0"/>
              <a:t> is seeded: the presence of the seed ensures: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</a:rPr>
              <a:t>The ARIA seeded FEL can generate ultrashort pulses in the VUV when driven by a high current, high brightness, short electron bunch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24353A-ED41-4442-B050-78072AD8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0D09E4-D96D-4F48-8CDD-C8B2484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322" y="3909419"/>
            <a:ext cx="378038" cy="2434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AAA931-C0EB-EC4C-BE27-C2EE6EE42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/>
          <a:stretch/>
        </p:blipFill>
        <p:spPr>
          <a:xfrm>
            <a:off x="8654748" y="3742704"/>
            <a:ext cx="730932" cy="5930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7DE6F6A-B095-4A47-8722-DF118F0FC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221" y="3806950"/>
            <a:ext cx="1193803" cy="4297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4AAE10-2FA3-8949-B01F-A16B763D4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854" y="4469619"/>
            <a:ext cx="1300392" cy="4681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7DFF2C9-244A-9E4F-B3A9-44FC0CCF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482" y="4229459"/>
            <a:ext cx="378038" cy="24348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A5CDED-B99D-FF49-9CF9-445BAB9AF352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63065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1ED9CD1-039F-5749-8D04-92962622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74" y="1797546"/>
            <a:ext cx="6253056" cy="407408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CE144F5-458D-6743-B5A1-2A410AB20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602" y="585976"/>
            <a:ext cx="9303026" cy="719958"/>
          </a:xfrm>
        </p:spPr>
        <p:txBody>
          <a:bodyPr/>
          <a:lstStyle/>
          <a:p>
            <a:r>
              <a:rPr lang="en-US" b="1" dirty="0"/>
              <a:t>Pulse duration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3A71F7-A984-9346-8186-646F739E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F30CD6-2944-2541-A1B2-250CE5101D87}"/>
              </a:ext>
            </a:extLst>
          </p:cNvPr>
          <p:cNvSpPr txBox="1"/>
          <p:nvPr/>
        </p:nvSpPr>
        <p:spPr>
          <a:xfrm rot="5400000">
            <a:off x="8066123" y="3228643"/>
            <a:ext cx="2474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Pulse duration limit due </a:t>
            </a:r>
          </a:p>
          <a:p>
            <a:r>
              <a:rPr lang="en-US" dirty="0"/>
              <a:t>to gain bandwidth (fs)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D3519A-FB68-0843-986A-4D54E5FCBACA}"/>
              </a:ext>
            </a:extLst>
          </p:cNvPr>
          <p:cNvSpPr txBox="1"/>
          <p:nvPr/>
        </p:nvSpPr>
        <p:spPr>
          <a:xfrm rot="16200000">
            <a:off x="1864503" y="3436031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23FCDA-6193-054E-AF6F-E9345BFF7B18}"/>
              </a:ext>
            </a:extLst>
          </p:cNvPr>
          <p:cNvSpPr txBox="1"/>
          <p:nvPr/>
        </p:nvSpPr>
        <p:spPr>
          <a:xfrm>
            <a:off x="4777553" y="5543284"/>
            <a:ext cx="19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Energy (GeV)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F4B2AF-D3BD-E743-97CA-AB02A6B9820D}"/>
              </a:ext>
            </a:extLst>
          </p:cNvPr>
          <p:cNvSpPr txBox="1"/>
          <p:nvPr/>
        </p:nvSpPr>
        <p:spPr>
          <a:xfrm>
            <a:off x="406400" y="6062133"/>
            <a:ext cx="693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e-bunch duration 15 fs – </a:t>
            </a:r>
            <a:r>
              <a:rPr lang="en-US" b="1" dirty="0"/>
              <a:t>circular polarization </a:t>
            </a:r>
            <a:r>
              <a:rPr lang="en-US" dirty="0"/>
              <a:t>– Aria beam parameters D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030FDDD-8A38-DC4B-93DB-1647674482E5}"/>
              </a:ext>
            </a:extLst>
          </p:cNvPr>
          <p:cNvSpPr txBox="1"/>
          <p:nvPr/>
        </p:nvSpPr>
        <p:spPr>
          <a:xfrm>
            <a:off x="1761067" y="1354667"/>
            <a:ext cx="880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as the FT Limit of the bandwidth calculated with the </a:t>
            </a:r>
            <a:r>
              <a:rPr lang="en-US" dirty="0" err="1"/>
              <a:t>Xie</a:t>
            </a:r>
            <a:r>
              <a:rPr lang="en-US" dirty="0"/>
              <a:t> scaling relations (Beam D)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9A969B9-C861-F642-B86A-3D3531CB7FE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54166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3D114CB0-0A79-4AC7-98D5-D6058E322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0"/>
          <a:stretch/>
        </p:blipFill>
        <p:spPr>
          <a:xfrm>
            <a:off x="3163117" y="3308484"/>
            <a:ext cx="3431372" cy="28918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625565-7342-4109-B0DE-6A177B23551D}"/>
              </a:ext>
            </a:extLst>
          </p:cNvPr>
          <p:cNvSpPr txBox="1"/>
          <p:nvPr/>
        </p:nvSpPr>
        <p:spPr>
          <a:xfrm>
            <a:off x="944889" y="6123660"/>
            <a:ext cx="18774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dirty="0"/>
              <a:t>153nm (</a:t>
            </a:r>
            <a:r>
              <a:rPr lang="it-IT" sz="2300" dirty="0" err="1"/>
              <a:t>nh</a:t>
            </a:r>
            <a:r>
              <a:rPr lang="it-IT" sz="2300" dirty="0"/>
              <a:t>=3)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6EB634C-5E9C-40A5-A451-732878A7C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3" r="-1"/>
          <a:stretch/>
        </p:blipFill>
        <p:spPr>
          <a:xfrm>
            <a:off x="261335" y="3289822"/>
            <a:ext cx="3440613" cy="289401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CB59133-F1CA-4B7F-9023-2BD8F4E59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5" t="9853" r="7749"/>
          <a:stretch/>
        </p:blipFill>
        <p:spPr>
          <a:xfrm>
            <a:off x="8929277" y="733240"/>
            <a:ext cx="3204405" cy="262905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408E21-FC5F-4D6D-8573-6F94EDC66E7B}"/>
              </a:ext>
            </a:extLst>
          </p:cNvPr>
          <p:cNvSpPr txBox="1"/>
          <p:nvPr/>
        </p:nvSpPr>
        <p:spPr>
          <a:xfrm>
            <a:off x="9692929" y="6142893"/>
            <a:ext cx="172835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dirty="0"/>
              <a:t>51nm (</a:t>
            </a:r>
            <a:r>
              <a:rPr lang="it-IT" sz="2300" dirty="0" err="1"/>
              <a:t>nh</a:t>
            </a:r>
            <a:r>
              <a:rPr lang="it-IT" sz="2300" dirty="0"/>
              <a:t>=9)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E67673B-882C-408F-AD8E-BE5957E13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04" r="7749"/>
          <a:stretch/>
        </p:blipFill>
        <p:spPr>
          <a:xfrm>
            <a:off x="8985509" y="3268990"/>
            <a:ext cx="3148173" cy="296039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13FB33B-E810-4A50-9810-58C290919A13}"/>
              </a:ext>
            </a:extLst>
          </p:cNvPr>
          <p:cNvSpPr txBox="1"/>
          <p:nvPr/>
        </p:nvSpPr>
        <p:spPr>
          <a:xfrm>
            <a:off x="3934999" y="6135273"/>
            <a:ext cx="172835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dirty="0"/>
              <a:t>92nm (</a:t>
            </a:r>
            <a:r>
              <a:rPr lang="it-IT" sz="2300" dirty="0" err="1"/>
              <a:t>nh</a:t>
            </a:r>
            <a:r>
              <a:rPr lang="it-IT" sz="2300" dirty="0"/>
              <a:t>=5)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9D1BCC1F-4DA8-4A1F-AD8D-F80876F1C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48" t="8661"/>
          <a:stretch/>
        </p:blipFill>
        <p:spPr>
          <a:xfrm>
            <a:off x="3187401" y="686585"/>
            <a:ext cx="3494769" cy="2715208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3F7E2D2F-D6C4-47DB-8C6B-E6C9C4D898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0" t="25040" r="89379" b="35618"/>
          <a:stretch/>
        </p:blipFill>
        <p:spPr>
          <a:xfrm>
            <a:off x="62160" y="4302197"/>
            <a:ext cx="254579" cy="130162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E8541FC-341B-460D-B0F2-422938E74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30" y="3341692"/>
            <a:ext cx="3727653" cy="285847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8BEFB24-B156-4423-A8BB-55EE13EDFE18}"/>
              </a:ext>
            </a:extLst>
          </p:cNvPr>
          <p:cNvSpPr txBox="1"/>
          <p:nvPr/>
        </p:nvSpPr>
        <p:spPr>
          <a:xfrm>
            <a:off x="6839101" y="6158133"/>
            <a:ext cx="172835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300" dirty="0"/>
              <a:t>66nm (</a:t>
            </a:r>
            <a:r>
              <a:rPr lang="it-IT" sz="2300" dirty="0" err="1"/>
              <a:t>nh</a:t>
            </a:r>
            <a:r>
              <a:rPr lang="it-IT" sz="2300" dirty="0"/>
              <a:t>=7)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B9328E4-23E9-47DB-BCC4-C066E219E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7998" y="455531"/>
            <a:ext cx="3790621" cy="2906765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ED855B19-DF2B-4C8D-B041-A7478C973D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80"/>
          <a:stretch/>
        </p:blipFill>
        <p:spPr>
          <a:xfrm>
            <a:off x="62159" y="413232"/>
            <a:ext cx="3722677" cy="298856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AF6D98B-ADA6-0246-9711-462F8F19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19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31346B-67C7-0C4E-B90E-6B10B9C0B00B}"/>
              </a:ext>
            </a:extLst>
          </p:cNvPr>
          <p:cNvSpPr txBox="1"/>
          <p:nvPr/>
        </p:nvSpPr>
        <p:spPr>
          <a:xfrm>
            <a:off x="609600" y="160020"/>
            <a:ext cx="908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GENESIS 1.3 simulations </a:t>
            </a:r>
            <a:r>
              <a:rPr lang="en-US" dirty="0"/>
              <a:t>(courtesy of M. </a:t>
            </a:r>
            <a:r>
              <a:rPr lang="en-US" dirty="0" err="1"/>
              <a:t>Opromolla</a:t>
            </a:r>
            <a:r>
              <a:rPr lang="en-US" dirty="0"/>
              <a:t>/V. Petrillo  ∼beam D parameters)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E14F839-3CF1-564A-A5BC-B3E4ED56F115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61604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D61AC-D409-1541-8EEB-3431AEB0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25" y="357175"/>
            <a:ext cx="9303026" cy="502142"/>
          </a:xfrm>
        </p:spPr>
        <p:txBody>
          <a:bodyPr>
            <a:normAutofit fontScale="90000"/>
          </a:bodyPr>
          <a:lstStyle/>
          <a:p>
            <a:r>
              <a:rPr lang="en-US" dirty="0"/>
              <a:t>Recall from last meeting: Two beamlines</a:t>
            </a:r>
          </a:p>
        </p:txBody>
      </p:sp>
      <p:sp>
        <p:nvSpPr>
          <p:cNvPr id="166" name="Segnaposto numero diapositiva 165">
            <a:extLst>
              <a:ext uri="{FF2B5EF4-FFF2-40B4-BE49-F238E27FC236}">
                <a16:creationId xmlns:a16="http://schemas.microsoft.com/office/drawing/2014/main" id="{4E8FD8CE-756B-5F48-9E19-33C53395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</a:t>
            </a:fld>
            <a:endParaRPr lang="it-IT"/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151A1A39-E9A7-AD43-B187-AC616E98C0F4}"/>
              </a:ext>
            </a:extLst>
          </p:cNvPr>
          <p:cNvGrpSpPr/>
          <p:nvPr/>
        </p:nvGrpSpPr>
        <p:grpSpPr>
          <a:xfrm>
            <a:off x="532716" y="1616859"/>
            <a:ext cx="11294269" cy="977762"/>
            <a:chOff x="605452" y="3861294"/>
            <a:chExt cx="11294269" cy="977762"/>
          </a:xfrm>
        </p:grpSpPr>
        <p:grpSp>
          <p:nvGrpSpPr>
            <p:cNvPr id="69" name="Gruppo 68">
              <a:extLst>
                <a:ext uri="{FF2B5EF4-FFF2-40B4-BE49-F238E27FC236}">
                  <a16:creationId xmlns:a16="http://schemas.microsoft.com/office/drawing/2014/main" id="{308123B1-26BB-1F45-BCDC-CA4D81987A6E}"/>
                </a:ext>
              </a:extLst>
            </p:cNvPr>
            <p:cNvGrpSpPr/>
            <p:nvPr/>
          </p:nvGrpSpPr>
          <p:grpSpPr>
            <a:xfrm>
              <a:off x="1635041" y="4669510"/>
              <a:ext cx="10044115" cy="169546"/>
              <a:chOff x="1628775" y="5116830"/>
              <a:chExt cx="10044115" cy="169546"/>
            </a:xfrm>
          </p:grpSpPr>
          <p:grpSp>
            <p:nvGrpSpPr>
              <p:cNvPr id="72" name="Gruppo 71">
                <a:extLst>
                  <a:ext uri="{FF2B5EF4-FFF2-40B4-BE49-F238E27FC236}">
                    <a16:creationId xmlns:a16="http://schemas.microsoft.com/office/drawing/2014/main" id="{512412BE-C110-BD4E-922E-FD15F9E0C1A9}"/>
                  </a:ext>
                </a:extLst>
              </p:cNvPr>
              <p:cNvGrpSpPr/>
              <p:nvPr/>
            </p:nvGrpSpPr>
            <p:grpSpPr>
              <a:xfrm>
                <a:off x="2378869" y="5116830"/>
                <a:ext cx="6132701" cy="169546"/>
                <a:chOff x="2769775" y="6452710"/>
                <a:chExt cx="8535001" cy="222835"/>
              </a:xfrm>
            </p:grpSpPr>
            <p:grpSp>
              <p:nvGrpSpPr>
                <p:cNvPr id="75" name="Gruppo 74">
                  <a:extLst>
                    <a:ext uri="{FF2B5EF4-FFF2-40B4-BE49-F238E27FC236}">
                      <a16:creationId xmlns:a16="http://schemas.microsoft.com/office/drawing/2014/main" id="{8E9D42B8-F439-F74C-A615-FF1FC06899BD}"/>
                    </a:ext>
                  </a:extLst>
                </p:cNvPr>
                <p:cNvGrpSpPr/>
                <p:nvPr/>
              </p:nvGrpSpPr>
              <p:grpSpPr>
                <a:xfrm>
                  <a:off x="2769775" y="6452710"/>
                  <a:ext cx="8535001" cy="222835"/>
                  <a:chOff x="1081468" y="1821178"/>
                  <a:chExt cx="8535001" cy="222835"/>
                </a:xfrm>
              </p:grpSpPr>
              <p:sp>
                <p:nvSpPr>
                  <p:cNvPr id="110" name="Rettangolo 109">
                    <a:extLst>
                      <a:ext uri="{FF2B5EF4-FFF2-40B4-BE49-F238E27FC236}">
                        <a16:creationId xmlns:a16="http://schemas.microsoft.com/office/drawing/2014/main" id="{469CE3E7-2547-CB43-ADFC-D1393B8562A2}"/>
                      </a:ext>
                    </a:extLst>
                  </p:cNvPr>
                  <p:cNvSpPr/>
                  <p:nvPr/>
                </p:nvSpPr>
                <p:spPr>
                  <a:xfrm>
                    <a:off x="4263084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1" name="Rettangolo 110">
                    <a:extLst>
                      <a:ext uri="{FF2B5EF4-FFF2-40B4-BE49-F238E27FC236}">
                        <a16:creationId xmlns:a16="http://schemas.microsoft.com/office/drawing/2014/main" id="{0E584851-2937-EC4B-8DDD-994F0B741DB6}"/>
                      </a:ext>
                    </a:extLst>
                  </p:cNvPr>
                  <p:cNvSpPr/>
                  <p:nvPr/>
                </p:nvSpPr>
                <p:spPr>
                  <a:xfrm>
                    <a:off x="5058488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2" name="Rettangolo 111">
                    <a:extLst>
                      <a:ext uri="{FF2B5EF4-FFF2-40B4-BE49-F238E27FC236}">
                        <a16:creationId xmlns:a16="http://schemas.microsoft.com/office/drawing/2014/main" id="{75A3537B-B1D9-924C-BA96-5005E183C3FC}"/>
                      </a:ext>
                    </a:extLst>
                  </p:cNvPr>
                  <p:cNvSpPr/>
                  <p:nvPr/>
                </p:nvSpPr>
                <p:spPr>
                  <a:xfrm>
                    <a:off x="5853892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3" name="Rettangolo 112">
                    <a:extLst>
                      <a:ext uri="{FF2B5EF4-FFF2-40B4-BE49-F238E27FC236}">
                        <a16:creationId xmlns:a16="http://schemas.microsoft.com/office/drawing/2014/main" id="{9692E7F6-858F-7F4B-A157-5100D325F1AA}"/>
                      </a:ext>
                    </a:extLst>
                  </p:cNvPr>
                  <p:cNvSpPr/>
                  <p:nvPr/>
                </p:nvSpPr>
                <p:spPr>
                  <a:xfrm>
                    <a:off x="6649296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4" name="Rettangolo 113">
                    <a:extLst>
                      <a:ext uri="{FF2B5EF4-FFF2-40B4-BE49-F238E27FC236}">
                        <a16:creationId xmlns:a16="http://schemas.microsoft.com/office/drawing/2014/main" id="{52C17A62-2C84-B74D-9AB8-17C5E717B183}"/>
                      </a:ext>
                    </a:extLst>
                  </p:cNvPr>
                  <p:cNvSpPr/>
                  <p:nvPr/>
                </p:nvSpPr>
                <p:spPr>
                  <a:xfrm>
                    <a:off x="8240104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5" name="Rettangolo 114">
                    <a:extLst>
                      <a:ext uri="{FF2B5EF4-FFF2-40B4-BE49-F238E27FC236}">
                        <a16:creationId xmlns:a16="http://schemas.microsoft.com/office/drawing/2014/main" id="{11D36423-C2C1-AB42-8A07-D64B4CA16224}"/>
                      </a:ext>
                    </a:extLst>
                  </p:cNvPr>
                  <p:cNvSpPr/>
                  <p:nvPr/>
                </p:nvSpPr>
                <p:spPr>
                  <a:xfrm>
                    <a:off x="7444700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6" name="Rettangolo 115">
                    <a:extLst>
                      <a:ext uri="{FF2B5EF4-FFF2-40B4-BE49-F238E27FC236}">
                        <a16:creationId xmlns:a16="http://schemas.microsoft.com/office/drawing/2014/main" id="{856E9016-B90D-4843-9DF3-1E272593E4A2}"/>
                      </a:ext>
                    </a:extLst>
                  </p:cNvPr>
                  <p:cNvSpPr/>
                  <p:nvPr/>
                </p:nvSpPr>
                <p:spPr>
                  <a:xfrm>
                    <a:off x="1081468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7" name="Rettangolo 116">
                    <a:extLst>
                      <a:ext uri="{FF2B5EF4-FFF2-40B4-BE49-F238E27FC236}">
                        <a16:creationId xmlns:a16="http://schemas.microsoft.com/office/drawing/2014/main" id="{28B7F727-AFCB-0C42-BA97-35DB4C764D96}"/>
                      </a:ext>
                    </a:extLst>
                  </p:cNvPr>
                  <p:cNvSpPr/>
                  <p:nvPr/>
                </p:nvSpPr>
                <p:spPr>
                  <a:xfrm>
                    <a:off x="1876872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8" name="Rettangolo 117">
                    <a:extLst>
                      <a:ext uri="{FF2B5EF4-FFF2-40B4-BE49-F238E27FC236}">
                        <a16:creationId xmlns:a16="http://schemas.microsoft.com/office/drawing/2014/main" id="{454FD6B2-5DA4-9648-84DC-7EE0311A13DE}"/>
                      </a:ext>
                    </a:extLst>
                  </p:cNvPr>
                  <p:cNvSpPr/>
                  <p:nvPr/>
                </p:nvSpPr>
                <p:spPr>
                  <a:xfrm>
                    <a:off x="2672276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19" name="Rettangolo 118">
                    <a:extLst>
                      <a:ext uri="{FF2B5EF4-FFF2-40B4-BE49-F238E27FC236}">
                        <a16:creationId xmlns:a16="http://schemas.microsoft.com/office/drawing/2014/main" id="{3805F89C-6160-0041-B56B-EBD14996B66D}"/>
                      </a:ext>
                    </a:extLst>
                  </p:cNvPr>
                  <p:cNvSpPr/>
                  <p:nvPr/>
                </p:nvSpPr>
                <p:spPr>
                  <a:xfrm>
                    <a:off x="3467680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20" name="Rettangolo 119">
                    <a:extLst>
                      <a:ext uri="{FF2B5EF4-FFF2-40B4-BE49-F238E27FC236}">
                        <a16:creationId xmlns:a16="http://schemas.microsoft.com/office/drawing/2014/main" id="{19730C9E-6B64-BD49-8A8F-7AFBAE2479B4}"/>
                      </a:ext>
                    </a:extLst>
                  </p:cNvPr>
                  <p:cNvSpPr/>
                  <p:nvPr/>
                </p:nvSpPr>
                <p:spPr>
                  <a:xfrm>
                    <a:off x="9035507" y="1821178"/>
                    <a:ext cx="580962" cy="22283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76" name="Gruppo 75">
                  <a:extLst>
                    <a:ext uri="{FF2B5EF4-FFF2-40B4-BE49-F238E27FC236}">
                      <a16:creationId xmlns:a16="http://schemas.microsoft.com/office/drawing/2014/main" id="{B3959957-A55D-5F46-9BB8-D1E171F347FE}"/>
                    </a:ext>
                  </a:extLst>
                </p:cNvPr>
                <p:cNvGrpSpPr/>
                <p:nvPr/>
              </p:nvGrpSpPr>
              <p:grpSpPr>
                <a:xfrm>
                  <a:off x="3471859" y="6476523"/>
                  <a:ext cx="7213789" cy="167164"/>
                  <a:chOff x="3507579" y="6276498"/>
                  <a:chExt cx="7213789" cy="167164"/>
                </a:xfrm>
              </p:grpSpPr>
              <p:sp>
                <p:nvSpPr>
                  <p:cNvPr id="100" name="Rettangolo 99">
                    <a:extLst>
                      <a:ext uri="{FF2B5EF4-FFF2-40B4-BE49-F238E27FC236}">
                        <a16:creationId xmlns:a16="http://schemas.microsoft.com/office/drawing/2014/main" id="{86356DBC-9722-DF4D-849F-2D50B4080B40}"/>
                      </a:ext>
                    </a:extLst>
                  </p:cNvPr>
                  <p:cNvSpPr/>
                  <p:nvPr/>
                </p:nvSpPr>
                <p:spPr>
                  <a:xfrm>
                    <a:off x="6692787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1" name="Rettangolo 100">
                    <a:extLst>
                      <a:ext uri="{FF2B5EF4-FFF2-40B4-BE49-F238E27FC236}">
                        <a16:creationId xmlns:a16="http://schemas.microsoft.com/office/drawing/2014/main" id="{7050ED18-8D80-D643-BDF4-510389979772}"/>
                      </a:ext>
                    </a:extLst>
                  </p:cNvPr>
                  <p:cNvSpPr/>
                  <p:nvPr/>
                </p:nvSpPr>
                <p:spPr>
                  <a:xfrm>
                    <a:off x="7489089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2" name="Rettangolo 101">
                    <a:extLst>
                      <a:ext uri="{FF2B5EF4-FFF2-40B4-BE49-F238E27FC236}">
                        <a16:creationId xmlns:a16="http://schemas.microsoft.com/office/drawing/2014/main" id="{617BB58A-06BE-FB4F-A8DD-892A04DAE8E3}"/>
                      </a:ext>
                    </a:extLst>
                  </p:cNvPr>
                  <p:cNvSpPr/>
                  <p:nvPr/>
                </p:nvSpPr>
                <p:spPr>
                  <a:xfrm>
                    <a:off x="8285391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3" name="Rettangolo 102">
                    <a:extLst>
                      <a:ext uri="{FF2B5EF4-FFF2-40B4-BE49-F238E27FC236}">
                        <a16:creationId xmlns:a16="http://schemas.microsoft.com/office/drawing/2014/main" id="{004CA304-AAFA-F248-8A59-B02A0CAD0838}"/>
                      </a:ext>
                    </a:extLst>
                  </p:cNvPr>
                  <p:cNvSpPr/>
                  <p:nvPr/>
                </p:nvSpPr>
                <p:spPr>
                  <a:xfrm>
                    <a:off x="9081693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4" name="Rettangolo 103">
                    <a:extLst>
                      <a:ext uri="{FF2B5EF4-FFF2-40B4-BE49-F238E27FC236}">
                        <a16:creationId xmlns:a16="http://schemas.microsoft.com/office/drawing/2014/main" id="{40FDFF80-989A-8A41-98E4-EBD6C996D5FC}"/>
                      </a:ext>
                    </a:extLst>
                  </p:cNvPr>
                  <p:cNvSpPr/>
                  <p:nvPr/>
                </p:nvSpPr>
                <p:spPr>
                  <a:xfrm>
                    <a:off x="9877995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5" name="Rettangolo 104">
                    <a:extLst>
                      <a:ext uri="{FF2B5EF4-FFF2-40B4-BE49-F238E27FC236}">
                        <a16:creationId xmlns:a16="http://schemas.microsoft.com/office/drawing/2014/main" id="{992C5380-DC61-2A47-BB9F-F1FDFA6B7A98}"/>
                      </a:ext>
                    </a:extLst>
                  </p:cNvPr>
                  <p:cNvSpPr/>
                  <p:nvPr/>
                </p:nvSpPr>
                <p:spPr>
                  <a:xfrm>
                    <a:off x="3507579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6" name="Rettangolo 105">
                    <a:extLst>
                      <a:ext uri="{FF2B5EF4-FFF2-40B4-BE49-F238E27FC236}">
                        <a16:creationId xmlns:a16="http://schemas.microsoft.com/office/drawing/2014/main" id="{BC9E6956-E1DD-4549-9A0F-6FAC11FA71D9}"/>
                      </a:ext>
                    </a:extLst>
                  </p:cNvPr>
                  <p:cNvSpPr/>
                  <p:nvPr/>
                </p:nvSpPr>
                <p:spPr>
                  <a:xfrm>
                    <a:off x="4303881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7" name="Rettangolo 106">
                    <a:extLst>
                      <a:ext uri="{FF2B5EF4-FFF2-40B4-BE49-F238E27FC236}">
                        <a16:creationId xmlns:a16="http://schemas.microsoft.com/office/drawing/2014/main" id="{0754275B-4B7C-7D4B-BD35-79765AB6BF72}"/>
                      </a:ext>
                    </a:extLst>
                  </p:cNvPr>
                  <p:cNvSpPr/>
                  <p:nvPr/>
                </p:nvSpPr>
                <p:spPr>
                  <a:xfrm>
                    <a:off x="5100183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8" name="Rettangolo 107">
                    <a:extLst>
                      <a:ext uri="{FF2B5EF4-FFF2-40B4-BE49-F238E27FC236}">
                        <a16:creationId xmlns:a16="http://schemas.microsoft.com/office/drawing/2014/main" id="{3758FB18-032F-A349-B88A-92F7906BD1F8}"/>
                      </a:ext>
                    </a:extLst>
                  </p:cNvPr>
                  <p:cNvSpPr/>
                  <p:nvPr/>
                </p:nvSpPr>
                <p:spPr>
                  <a:xfrm>
                    <a:off x="5896485" y="6276498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09" name="Rettangolo 108">
                    <a:extLst>
                      <a:ext uri="{FF2B5EF4-FFF2-40B4-BE49-F238E27FC236}">
                        <a16:creationId xmlns:a16="http://schemas.microsoft.com/office/drawing/2014/main" id="{B6EB2BD0-7FFB-1440-B87D-BB7941EA0E42}"/>
                      </a:ext>
                    </a:extLst>
                  </p:cNvPr>
                  <p:cNvSpPr/>
                  <p:nvPr/>
                </p:nvSpPr>
                <p:spPr>
                  <a:xfrm>
                    <a:off x="10674296" y="6283641"/>
                    <a:ext cx="47072" cy="160021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77" name="Gruppo 76">
                  <a:extLst>
                    <a:ext uri="{FF2B5EF4-FFF2-40B4-BE49-F238E27FC236}">
                      <a16:creationId xmlns:a16="http://schemas.microsoft.com/office/drawing/2014/main" id="{77D56606-0ECC-CF4C-9CA9-FC997AAEA238}"/>
                    </a:ext>
                  </a:extLst>
                </p:cNvPr>
                <p:cNvGrpSpPr/>
                <p:nvPr/>
              </p:nvGrpSpPr>
              <p:grpSpPr>
                <a:xfrm>
                  <a:off x="3355180" y="6528910"/>
                  <a:ext cx="7267578" cy="64384"/>
                  <a:chOff x="3383755" y="6028848"/>
                  <a:chExt cx="7267578" cy="64384"/>
                </a:xfrm>
              </p:grpSpPr>
              <p:grpSp>
                <p:nvGrpSpPr>
                  <p:cNvPr id="78" name="Gruppo 77">
                    <a:extLst>
                      <a:ext uri="{FF2B5EF4-FFF2-40B4-BE49-F238E27FC236}">
                        <a16:creationId xmlns:a16="http://schemas.microsoft.com/office/drawing/2014/main" id="{79641EE9-A6BB-E84D-9068-627B4141E199}"/>
                      </a:ext>
                    </a:extLst>
                  </p:cNvPr>
                  <p:cNvGrpSpPr/>
                  <p:nvPr/>
                </p:nvGrpSpPr>
                <p:grpSpPr>
                  <a:xfrm>
                    <a:off x="3431380" y="6028848"/>
                    <a:ext cx="7219953" cy="62003"/>
                    <a:chOff x="3431380" y="6028848"/>
                    <a:chExt cx="7219953" cy="62003"/>
                  </a:xfrm>
                </p:grpSpPr>
                <p:sp>
                  <p:nvSpPr>
                    <p:cNvPr id="90" name="Rettangolo 89">
                      <a:extLst>
                        <a:ext uri="{FF2B5EF4-FFF2-40B4-BE49-F238E27FC236}">
                          <a16:creationId xmlns:a16="http://schemas.microsoft.com/office/drawing/2014/main" id="{5C702FF4-6C97-DE49-ABA8-8ADB6A292A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886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1" name="Rettangolo 90">
                      <a:extLst>
                        <a:ext uri="{FF2B5EF4-FFF2-40B4-BE49-F238E27FC236}">
                          <a16:creationId xmlns:a16="http://schemas.microsoft.com/office/drawing/2014/main" id="{D870B4CD-62E0-B642-A5BC-A0BE22FE6C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823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2" name="Rettangolo 91">
                      <a:extLst>
                        <a:ext uri="{FF2B5EF4-FFF2-40B4-BE49-F238E27FC236}">
                          <a16:creationId xmlns:a16="http://schemas.microsoft.com/office/drawing/2014/main" id="{9700EED5-7BDE-AC48-8A6D-0207FA875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760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3" name="Rettangolo 92">
                      <a:extLst>
                        <a:ext uri="{FF2B5EF4-FFF2-40B4-BE49-F238E27FC236}">
                          <a16:creationId xmlns:a16="http://schemas.microsoft.com/office/drawing/2014/main" id="{EA470697-4EC5-4548-A537-6566ECAD1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697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4" name="Rettangolo 93">
                      <a:extLst>
                        <a:ext uri="{FF2B5EF4-FFF2-40B4-BE49-F238E27FC236}">
                          <a16:creationId xmlns:a16="http://schemas.microsoft.com/office/drawing/2014/main" id="{6F130FDD-CC88-F147-9831-6FB41F7256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634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5" name="Rettangolo 94">
                      <a:extLst>
                        <a:ext uri="{FF2B5EF4-FFF2-40B4-BE49-F238E27FC236}">
                          <a16:creationId xmlns:a16="http://schemas.microsoft.com/office/drawing/2014/main" id="{08961ACE-66E5-614C-AABA-7919652EB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38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6" name="Rettangolo 95">
                      <a:extLst>
                        <a:ext uri="{FF2B5EF4-FFF2-40B4-BE49-F238E27FC236}">
                          <a16:creationId xmlns:a16="http://schemas.microsoft.com/office/drawing/2014/main" id="{738CDFA5-F564-8847-8759-F5E9056C52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75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7" name="Rettangolo 96">
                      <a:extLst>
                        <a:ext uri="{FF2B5EF4-FFF2-40B4-BE49-F238E27FC236}">
                          <a16:creationId xmlns:a16="http://schemas.microsoft.com/office/drawing/2014/main" id="{C86F338E-3401-B941-B2C7-2402A2FA2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12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8" name="Rettangolo 97">
                      <a:extLst>
                        <a:ext uri="{FF2B5EF4-FFF2-40B4-BE49-F238E27FC236}">
                          <a16:creationId xmlns:a16="http://schemas.microsoft.com/office/drawing/2014/main" id="{B9310A8E-91CC-D24E-AE28-D7EC4500D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49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99" name="Rettangolo 98">
                      <a:extLst>
                        <a:ext uri="{FF2B5EF4-FFF2-40B4-BE49-F238E27FC236}">
                          <a16:creationId xmlns:a16="http://schemas.microsoft.com/office/drawing/2014/main" id="{56E3FF32-82F9-B548-B789-93C04A41B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5710" y="6028848"/>
                      <a:ext cx="25623" cy="62003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79" name="Gruppo 78">
                    <a:extLst>
                      <a:ext uri="{FF2B5EF4-FFF2-40B4-BE49-F238E27FC236}">
                        <a16:creationId xmlns:a16="http://schemas.microsoft.com/office/drawing/2014/main" id="{16505110-83F3-9248-984E-AFC0DE17B7FC}"/>
                      </a:ext>
                    </a:extLst>
                  </p:cNvPr>
                  <p:cNvGrpSpPr/>
                  <p:nvPr/>
                </p:nvGrpSpPr>
                <p:grpSpPr>
                  <a:xfrm>
                    <a:off x="3383755" y="6031229"/>
                    <a:ext cx="7219953" cy="62003"/>
                    <a:chOff x="3431380" y="6028848"/>
                    <a:chExt cx="7219953" cy="62003"/>
                  </a:xfrm>
                  <a:solidFill>
                    <a:schemeClr val="accent4">
                      <a:lumMod val="75000"/>
                    </a:schemeClr>
                  </a:solidFill>
                </p:grpSpPr>
                <p:sp>
                  <p:nvSpPr>
                    <p:cNvPr id="80" name="Rettangolo 79">
                      <a:extLst>
                        <a:ext uri="{FF2B5EF4-FFF2-40B4-BE49-F238E27FC236}">
                          <a16:creationId xmlns:a16="http://schemas.microsoft.com/office/drawing/2014/main" id="{D1051C2D-E334-B74B-8FF2-A005001A56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2886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1" name="Rettangolo 80">
                      <a:extLst>
                        <a:ext uri="{FF2B5EF4-FFF2-40B4-BE49-F238E27FC236}">
                          <a16:creationId xmlns:a16="http://schemas.microsoft.com/office/drawing/2014/main" id="{EDEB0BF3-4AB1-8E4C-8AF6-66592DB0D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823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2" name="Rettangolo 81">
                      <a:extLst>
                        <a:ext uri="{FF2B5EF4-FFF2-40B4-BE49-F238E27FC236}">
                          <a16:creationId xmlns:a16="http://schemas.microsoft.com/office/drawing/2014/main" id="{B55F05C7-9AE9-9948-8D2C-0110AA1EB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760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3" name="Rettangolo 82">
                      <a:extLst>
                        <a:ext uri="{FF2B5EF4-FFF2-40B4-BE49-F238E27FC236}">
                          <a16:creationId xmlns:a16="http://schemas.microsoft.com/office/drawing/2014/main" id="{76D785FA-2D23-424B-84D7-0745C6DEA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2697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4" name="Rettangolo 83">
                      <a:extLst>
                        <a:ext uri="{FF2B5EF4-FFF2-40B4-BE49-F238E27FC236}">
                          <a16:creationId xmlns:a16="http://schemas.microsoft.com/office/drawing/2014/main" id="{3B50149D-AE6E-E347-B6C1-1D80EB7DD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2634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5" name="Rettangolo 84">
                      <a:extLst>
                        <a:ext uri="{FF2B5EF4-FFF2-40B4-BE49-F238E27FC236}">
                          <a16:creationId xmlns:a16="http://schemas.microsoft.com/office/drawing/2014/main" id="{3E199F13-A0C5-EE41-A61F-C6FFD77093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38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6" name="Rettangolo 85">
                      <a:extLst>
                        <a:ext uri="{FF2B5EF4-FFF2-40B4-BE49-F238E27FC236}">
                          <a16:creationId xmlns:a16="http://schemas.microsoft.com/office/drawing/2014/main" id="{2A9458E0-E8F6-CA46-8575-917A7CA89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3075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7" name="Rettangolo 86">
                      <a:extLst>
                        <a:ext uri="{FF2B5EF4-FFF2-40B4-BE49-F238E27FC236}">
                          <a16:creationId xmlns:a16="http://schemas.microsoft.com/office/drawing/2014/main" id="{1FC35C39-A16A-334E-AC83-9C4C70883B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012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8" name="Rettangolo 87">
                      <a:extLst>
                        <a:ext uri="{FF2B5EF4-FFF2-40B4-BE49-F238E27FC236}">
                          <a16:creationId xmlns:a16="http://schemas.microsoft.com/office/drawing/2014/main" id="{944CB853-6BB3-E540-9F4A-936FE95D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2949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89" name="Rettangolo 88">
                      <a:extLst>
                        <a:ext uri="{FF2B5EF4-FFF2-40B4-BE49-F238E27FC236}">
                          <a16:creationId xmlns:a16="http://schemas.microsoft.com/office/drawing/2014/main" id="{B3B6D24C-3DB6-CF4D-9231-144592067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5710" y="6028848"/>
                      <a:ext cx="25623" cy="62003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</p:grpSp>
          </p:grpSp>
          <p:cxnSp>
            <p:nvCxnSpPr>
              <p:cNvPr id="73" name="Connettore 1 72">
                <a:extLst>
                  <a:ext uri="{FF2B5EF4-FFF2-40B4-BE49-F238E27FC236}">
                    <a16:creationId xmlns:a16="http://schemas.microsoft.com/office/drawing/2014/main" id="{E3036B3C-557D-A94C-B2B0-2469F4E66772}"/>
                  </a:ext>
                </a:extLst>
              </p:cNvPr>
              <p:cNvCxnSpPr/>
              <p:nvPr/>
            </p:nvCxnSpPr>
            <p:spPr>
              <a:xfrm>
                <a:off x="1628775" y="5193506"/>
                <a:ext cx="8029575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riangolo 73">
                <a:extLst>
                  <a:ext uri="{FF2B5EF4-FFF2-40B4-BE49-F238E27FC236}">
                    <a16:creationId xmlns:a16="http://schemas.microsoft.com/office/drawing/2014/main" id="{A86A4F15-3003-3249-9F09-94FB3F3102B9}"/>
                  </a:ext>
                </a:extLst>
              </p:cNvPr>
              <p:cNvSpPr/>
              <p:nvPr/>
            </p:nvSpPr>
            <p:spPr>
              <a:xfrm rot="16200000">
                <a:off x="9343671" y="2890718"/>
                <a:ext cx="45719" cy="461271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983">
                    <a:srgbClr val="7030A0">
                      <a:alpha val="54000"/>
                    </a:srgbClr>
                  </a:gs>
                  <a:gs pos="25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C105BB05-B974-5742-B2FB-C4A13E0FF7EA}"/>
                </a:ext>
              </a:extLst>
            </p:cNvPr>
            <p:cNvSpPr txBox="1"/>
            <p:nvPr/>
          </p:nvSpPr>
          <p:spPr>
            <a:xfrm>
              <a:off x="605452" y="3861294"/>
              <a:ext cx="11294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400" b="1" dirty="0">
                  <a:solidFill>
                    <a:srgbClr val="0070C0"/>
                  </a:solidFill>
                </a:rPr>
                <a:t>1) AQUA: </a:t>
              </a:r>
              <a:r>
                <a:rPr lang="it-IT" sz="2400" b="1" dirty="0"/>
                <a:t>Soft-X </a:t>
              </a:r>
              <a:r>
                <a:rPr lang="it-IT" sz="2400" b="1" dirty="0" err="1"/>
                <a:t>ray</a:t>
              </a:r>
              <a:r>
                <a:rPr lang="it-IT" sz="2400" b="1" dirty="0"/>
                <a:t> SASE FEL – Water </a:t>
              </a:r>
              <a:r>
                <a:rPr lang="it-IT" sz="2400" b="1" dirty="0" err="1"/>
                <a:t>window</a:t>
              </a:r>
              <a:r>
                <a:rPr lang="it-IT" sz="2400" b="1" dirty="0"/>
                <a:t> 3 nm </a:t>
              </a:r>
              <a:r>
                <a:rPr lang="it-IT" sz="2400" b="1" dirty="0" err="1"/>
                <a:t>shortest</a:t>
              </a:r>
              <a:r>
                <a:rPr lang="it-IT" sz="2400" b="1" dirty="0"/>
                <a:t> </a:t>
              </a:r>
              <a:r>
                <a:rPr lang="it-IT" sz="2400" b="1" dirty="0" err="1"/>
                <a:t>wavelength</a:t>
              </a:r>
              <a:endParaRPr lang="it-IT" sz="2800" b="1" dirty="0"/>
            </a:p>
          </p:txBody>
        </p:sp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4A6231A8-64C0-4847-8FCC-A88A7F7D70EE}"/>
              </a:ext>
            </a:extLst>
          </p:cNvPr>
          <p:cNvGrpSpPr/>
          <p:nvPr/>
        </p:nvGrpSpPr>
        <p:grpSpPr>
          <a:xfrm>
            <a:off x="613428" y="3864872"/>
            <a:ext cx="10892590" cy="1503927"/>
            <a:chOff x="561473" y="5101389"/>
            <a:chExt cx="10892590" cy="1503927"/>
          </a:xfrm>
        </p:grpSpPr>
        <p:grpSp>
          <p:nvGrpSpPr>
            <p:cNvPr id="123" name="Gruppo 122">
              <a:extLst>
                <a:ext uri="{FF2B5EF4-FFF2-40B4-BE49-F238E27FC236}">
                  <a16:creationId xmlns:a16="http://schemas.microsoft.com/office/drawing/2014/main" id="{A54B2939-16DB-F446-AAE6-790B5CDF8A00}"/>
                </a:ext>
              </a:extLst>
            </p:cNvPr>
            <p:cNvGrpSpPr/>
            <p:nvPr/>
          </p:nvGrpSpPr>
          <p:grpSpPr>
            <a:xfrm>
              <a:off x="1563353" y="5578258"/>
              <a:ext cx="8586790" cy="1027058"/>
              <a:chOff x="1563353" y="5578258"/>
              <a:chExt cx="8586790" cy="1027058"/>
            </a:xfrm>
          </p:grpSpPr>
          <p:grpSp>
            <p:nvGrpSpPr>
              <p:cNvPr id="125" name="Gruppo 124">
                <a:extLst>
                  <a:ext uri="{FF2B5EF4-FFF2-40B4-BE49-F238E27FC236}">
                    <a16:creationId xmlns:a16="http://schemas.microsoft.com/office/drawing/2014/main" id="{54C8BA16-B9DB-0849-A695-122314862543}"/>
                  </a:ext>
                </a:extLst>
              </p:cNvPr>
              <p:cNvGrpSpPr/>
              <p:nvPr/>
            </p:nvGrpSpPr>
            <p:grpSpPr>
              <a:xfrm>
                <a:off x="1563353" y="5591124"/>
                <a:ext cx="8586790" cy="1014192"/>
                <a:chOff x="1587416" y="5575082"/>
                <a:chExt cx="8586790" cy="1014192"/>
              </a:xfrm>
            </p:grpSpPr>
            <p:sp>
              <p:nvSpPr>
                <p:cNvPr id="127" name="CasellaDiTesto 126">
                  <a:extLst>
                    <a:ext uri="{FF2B5EF4-FFF2-40B4-BE49-F238E27FC236}">
                      <a16:creationId xmlns:a16="http://schemas.microsoft.com/office/drawing/2014/main" id="{95F09B9F-7E64-A043-9E97-505AC5EFACFD}"/>
                    </a:ext>
                  </a:extLst>
                </p:cNvPr>
                <p:cNvSpPr txBox="1"/>
                <p:nvPr/>
              </p:nvSpPr>
              <p:spPr>
                <a:xfrm>
                  <a:off x="4426829" y="5575082"/>
                  <a:ext cx="11853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/>
                    <a:t>Modulator</a:t>
                  </a:r>
                </a:p>
              </p:txBody>
            </p:sp>
            <p:grpSp>
              <p:nvGrpSpPr>
                <p:cNvPr id="128" name="Gruppo 127">
                  <a:extLst>
                    <a:ext uri="{FF2B5EF4-FFF2-40B4-BE49-F238E27FC236}">
                      <a16:creationId xmlns:a16="http://schemas.microsoft.com/office/drawing/2014/main" id="{903E0041-6BDF-934B-9E5E-1A14C5291DDA}"/>
                    </a:ext>
                  </a:extLst>
                </p:cNvPr>
                <p:cNvGrpSpPr/>
                <p:nvPr/>
              </p:nvGrpSpPr>
              <p:grpSpPr>
                <a:xfrm>
                  <a:off x="4715963" y="5942348"/>
                  <a:ext cx="4064358" cy="289367"/>
                  <a:chOff x="4709697" y="6075343"/>
                  <a:chExt cx="4064358" cy="289367"/>
                </a:xfrm>
              </p:grpSpPr>
              <p:sp>
                <p:nvSpPr>
                  <p:cNvPr id="160" name="Rettangolo 159">
                    <a:extLst>
                      <a:ext uri="{FF2B5EF4-FFF2-40B4-BE49-F238E27FC236}">
                        <a16:creationId xmlns:a16="http://schemas.microsoft.com/office/drawing/2014/main" id="{A9FC9682-09E1-9B4A-848F-73949B48685D}"/>
                      </a:ext>
                    </a:extLst>
                  </p:cNvPr>
                  <p:cNvSpPr/>
                  <p:nvPr/>
                </p:nvSpPr>
                <p:spPr>
                  <a:xfrm>
                    <a:off x="4709697" y="6091512"/>
                    <a:ext cx="580962" cy="222835"/>
                  </a:xfrm>
                  <a:prstGeom prst="rect">
                    <a:avLst/>
                  </a:prstGeom>
                  <a:solidFill>
                    <a:srgbClr val="E2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61" name="Rettangolo 160">
                    <a:extLst>
                      <a:ext uri="{FF2B5EF4-FFF2-40B4-BE49-F238E27FC236}">
                        <a16:creationId xmlns:a16="http://schemas.microsoft.com/office/drawing/2014/main" id="{29FED16C-29DB-D341-904C-945CA88BAAA2}"/>
                      </a:ext>
                    </a:extLst>
                  </p:cNvPr>
                  <p:cNvSpPr/>
                  <p:nvPr/>
                </p:nvSpPr>
                <p:spPr>
                  <a:xfrm>
                    <a:off x="6042771" y="6095994"/>
                    <a:ext cx="580962" cy="222835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62" name="Rettangolo 161">
                    <a:extLst>
                      <a:ext uri="{FF2B5EF4-FFF2-40B4-BE49-F238E27FC236}">
                        <a16:creationId xmlns:a16="http://schemas.microsoft.com/office/drawing/2014/main" id="{EFD60DEC-210B-EA41-8EDC-9DC95ACAFA1A}"/>
                      </a:ext>
                    </a:extLst>
                  </p:cNvPr>
                  <p:cNvSpPr/>
                  <p:nvPr/>
                </p:nvSpPr>
                <p:spPr>
                  <a:xfrm>
                    <a:off x="6759545" y="6095994"/>
                    <a:ext cx="580962" cy="222835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63" name="Rettangolo 162">
                    <a:extLst>
                      <a:ext uri="{FF2B5EF4-FFF2-40B4-BE49-F238E27FC236}">
                        <a16:creationId xmlns:a16="http://schemas.microsoft.com/office/drawing/2014/main" id="{A1DFFA1C-75C6-2045-BE28-537DD5224584}"/>
                      </a:ext>
                    </a:extLst>
                  </p:cNvPr>
                  <p:cNvSpPr/>
                  <p:nvPr/>
                </p:nvSpPr>
                <p:spPr>
                  <a:xfrm>
                    <a:off x="7476319" y="6095994"/>
                    <a:ext cx="580962" cy="222835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64" name="Rettangolo 163">
                    <a:extLst>
                      <a:ext uri="{FF2B5EF4-FFF2-40B4-BE49-F238E27FC236}">
                        <a16:creationId xmlns:a16="http://schemas.microsoft.com/office/drawing/2014/main" id="{2CE5C431-4260-D84F-8070-AE16B78C7FE0}"/>
                      </a:ext>
                    </a:extLst>
                  </p:cNvPr>
                  <p:cNvSpPr/>
                  <p:nvPr/>
                </p:nvSpPr>
                <p:spPr>
                  <a:xfrm>
                    <a:off x="8193093" y="6095994"/>
                    <a:ext cx="580962" cy="222835"/>
                  </a:xfrm>
                  <a:prstGeom prst="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65" name="Rettangolo 164">
                    <a:extLst>
                      <a:ext uri="{FF2B5EF4-FFF2-40B4-BE49-F238E27FC236}">
                        <a16:creationId xmlns:a16="http://schemas.microsoft.com/office/drawing/2014/main" id="{EE02D602-1D47-E446-B9A9-76BB2FB0CBE6}"/>
                      </a:ext>
                    </a:extLst>
                  </p:cNvPr>
                  <p:cNvSpPr/>
                  <p:nvPr/>
                </p:nvSpPr>
                <p:spPr>
                  <a:xfrm>
                    <a:off x="5536541" y="6075343"/>
                    <a:ext cx="254643" cy="289367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29" name="CasellaDiTesto 128">
                  <a:extLst>
                    <a:ext uri="{FF2B5EF4-FFF2-40B4-BE49-F238E27FC236}">
                      <a16:creationId xmlns:a16="http://schemas.microsoft.com/office/drawing/2014/main" id="{53AB398C-A035-AE43-AC8C-A33BFB14E6A3}"/>
                    </a:ext>
                  </a:extLst>
                </p:cNvPr>
                <p:cNvSpPr txBox="1"/>
                <p:nvPr/>
              </p:nvSpPr>
              <p:spPr>
                <a:xfrm>
                  <a:off x="4729849" y="6219942"/>
                  <a:ext cx="1872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/>
                    <a:t>Dispersive </a:t>
                  </a:r>
                  <a:r>
                    <a:rPr lang="it-IT" dirty="0" err="1"/>
                    <a:t>section</a:t>
                  </a:r>
                  <a:endParaRPr lang="it-IT" dirty="0"/>
                </a:p>
              </p:txBody>
            </p:sp>
            <p:cxnSp>
              <p:nvCxnSpPr>
                <p:cNvPr id="130" name="Connettore 2 129">
                  <a:extLst>
                    <a:ext uri="{FF2B5EF4-FFF2-40B4-BE49-F238E27FC236}">
                      <a16:creationId xmlns:a16="http://schemas.microsoft.com/office/drawing/2014/main" id="{79B0E463-9643-EC40-918C-7EEE4FD4D9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32328" y="6078011"/>
                  <a:ext cx="1886867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CasellaDiTesto 130">
                  <a:extLst>
                    <a:ext uri="{FF2B5EF4-FFF2-40B4-BE49-F238E27FC236}">
                      <a16:creationId xmlns:a16="http://schemas.microsoft.com/office/drawing/2014/main" id="{DE06FC90-B493-0C4B-A935-49EBECD9C1E4}"/>
                    </a:ext>
                  </a:extLst>
                </p:cNvPr>
                <p:cNvSpPr txBox="1"/>
                <p:nvPr/>
              </p:nvSpPr>
              <p:spPr>
                <a:xfrm>
                  <a:off x="2780315" y="5740937"/>
                  <a:ext cx="6431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err="1"/>
                    <a:t>Seed</a:t>
                  </a:r>
                  <a:endParaRPr lang="it-IT" dirty="0"/>
                </a:p>
              </p:txBody>
            </p:sp>
            <p:grpSp>
              <p:nvGrpSpPr>
                <p:cNvPr id="132" name="Gruppo 131">
                  <a:extLst>
                    <a:ext uri="{FF2B5EF4-FFF2-40B4-BE49-F238E27FC236}">
                      <a16:creationId xmlns:a16="http://schemas.microsoft.com/office/drawing/2014/main" id="{45CC7851-FC0B-3647-AAAF-1FCED4F2A011}"/>
                    </a:ext>
                  </a:extLst>
                </p:cNvPr>
                <p:cNvGrpSpPr/>
                <p:nvPr/>
              </p:nvGrpSpPr>
              <p:grpSpPr>
                <a:xfrm>
                  <a:off x="5861499" y="6017037"/>
                  <a:ext cx="127876" cy="121753"/>
                  <a:chOff x="9148502" y="4221220"/>
                  <a:chExt cx="127876" cy="121753"/>
                </a:xfrm>
              </p:grpSpPr>
              <p:sp>
                <p:nvSpPr>
                  <p:cNvPr id="157" name="Rettangolo 156">
                    <a:extLst>
                      <a:ext uri="{FF2B5EF4-FFF2-40B4-BE49-F238E27FC236}">
                        <a16:creationId xmlns:a16="http://schemas.microsoft.com/office/drawing/2014/main" id="{626091DC-A8B7-0642-B779-70848218A72D}"/>
                      </a:ext>
                    </a:extLst>
                  </p:cNvPr>
                  <p:cNvSpPr/>
                  <p:nvPr/>
                </p:nvSpPr>
                <p:spPr>
                  <a:xfrm>
                    <a:off x="9242555" y="422122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8" name="Rettangolo 157">
                    <a:extLst>
                      <a:ext uri="{FF2B5EF4-FFF2-40B4-BE49-F238E27FC236}">
                        <a16:creationId xmlns:a16="http://schemas.microsoft.com/office/drawing/2014/main" id="{C004F2D2-BCB2-8B43-83D5-6D1927D5300D}"/>
                      </a:ext>
                    </a:extLst>
                  </p:cNvPr>
                  <p:cNvSpPr/>
                  <p:nvPr/>
                </p:nvSpPr>
                <p:spPr>
                  <a:xfrm>
                    <a:off x="9204153" y="4258509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59" name="Rettangolo 158">
                    <a:extLst>
                      <a:ext uri="{FF2B5EF4-FFF2-40B4-BE49-F238E27FC236}">
                        <a16:creationId xmlns:a16="http://schemas.microsoft.com/office/drawing/2014/main" id="{5C232BC3-C002-514A-8135-5BC531DE43AE}"/>
                      </a:ext>
                    </a:extLst>
                  </p:cNvPr>
                  <p:cNvSpPr/>
                  <p:nvPr/>
                </p:nvSpPr>
                <p:spPr>
                  <a:xfrm>
                    <a:off x="9148502" y="4258509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33" name="Gruppo 132">
                  <a:extLst>
                    <a:ext uri="{FF2B5EF4-FFF2-40B4-BE49-F238E27FC236}">
                      <a16:creationId xmlns:a16="http://schemas.microsoft.com/office/drawing/2014/main" id="{AF78A162-F15E-7846-9072-1375A93880CC}"/>
                    </a:ext>
                  </a:extLst>
                </p:cNvPr>
                <p:cNvGrpSpPr/>
                <p:nvPr/>
              </p:nvGrpSpPr>
              <p:grpSpPr>
                <a:xfrm>
                  <a:off x="6641542" y="6011602"/>
                  <a:ext cx="1538951" cy="121753"/>
                  <a:chOff x="6670995" y="5644535"/>
                  <a:chExt cx="1538951" cy="121753"/>
                </a:xfrm>
              </p:grpSpPr>
              <p:grpSp>
                <p:nvGrpSpPr>
                  <p:cNvPr id="144" name="Gruppo 143">
                    <a:extLst>
                      <a:ext uri="{FF2B5EF4-FFF2-40B4-BE49-F238E27FC236}">
                        <a16:creationId xmlns:a16="http://schemas.microsoft.com/office/drawing/2014/main" id="{1CA7830F-56B6-6F48-9366-05141E40DD83}"/>
                      </a:ext>
                    </a:extLst>
                  </p:cNvPr>
                  <p:cNvGrpSpPr/>
                  <p:nvPr/>
                </p:nvGrpSpPr>
                <p:grpSpPr>
                  <a:xfrm>
                    <a:off x="6738887" y="5644535"/>
                    <a:ext cx="1471059" cy="121753"/>
                    <a:chOff x="6667450" y="5923141"/>
                    <a:chExt cx="1471059" cy="121753"/>
                  </a:xfrm>
                </p:grpSpPr>
                <p:sp>
                  <p:nvSpPr>
                    <p:cNvPr id="154" name="Rettangolo 153">
                      <a:extLst>
                        <a:ext uri="{FF2B5EF4-FFF2-40B4-BE49-F238E27FC236}">
                          <a16:creationId xmlns:a16="http://schemas.microsoft.com/office/drawing/2014/main" id="{89F3239B-4BAA-784E-9471-8A6D1E40D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7450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55" name="Rettangolo 154">
                      <a:extLst>
                        <a:ext uri="{FF2B5EF4-FFF2-40B4-BE49-F238E27FC236}">
                          <a16:creationId xmlns:a16="http://schemas.microsoft.com/office/drawing/2014/main" id="{680F844D-2DE1-0343-B140-CA3C5FB76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6068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56" name="Rettangolo 155">
                      <a:extLst>
                        <a:ext uri="{FF2B5EF4-FFF2-40B4-BE49-F238E27FC236}">
                          <a16:creationId xmlns:a16="http://schemas.microsoft.com/office/drawing/2014/main" id="{E857C975-05C4-4F42-9271-7DBE92CE84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4686" y="5923141"/>
                      <a:ext cx="33823" cy="121753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145" name="Gruppo 144">
                    <a:extLst>
                      <a:ext uri="{FF2B5EF4-FFF2-40B4-BE49-F238E27FC236}">
                        <a16:creationId xmlns:a16="http://schemas.microsoft.com/office/drawing/2014/main" id="{CABE4587-78F9-2C41-BB53-F9E40A0FE342}"/>
                      </a:ext>
                    </a:extLst>
                  </p:cNvPr>
                  <p:cNvGrpSpPr/>
                  <p:nvPr/>
                </p:nvGrpSpPr>
                <p:grpSpPr>
                  <a:xfrm>
                    <a:off x="6670995" y="5671304"/>
                    <a:ext cx="1508598" cy="68215"/>
                    <a:chOff x="6542408" y="5611066"/>
                    <a:chExt cx="1465736" cy="122144"/>
                  </a:xfrm>
                </p:grpSpPr>
                <p:grpSp>
                  <p:nvGrpSpPr>
                    <p:cNvPr id="146" name="Gruppo 145">
                      <a:extLst>
                        <a:ext uri="{FF2B5EF4-FFF2-40B4-BE49-F238E27FC236}">
                          <a16:creationId xmlns:a16="http://schemas.microsoft.com/office/drawing/2014/main" id="{807B1C52-9002-5A41-AF80-395039ED0A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42408" y="5611066"/>
                      <a:ext cx="1437494" cy="122144"/>
                      <a:chOff x="9778528" y="4255644"/>
                      <a:chExt cx="1167163" cy="47175"/>
                    </a:xfrm>
                  </p:grpSpPr>
                  <p:sp>
                    <p:nvSpPr>
                      <p:cNvPr id="151" name="Rettangolo 150">
                        <a:extLst>
                          <a:ext uri="{FF2B5EF4-FFF2-40B4-BE49-F238E27FC236}">
                            <a16:creationId xmlns:a16="http://schemas.microsoft.com/office/drawing/2014/main" id="{46A3A5FB-C076-A84A-95E6-939F0634A8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78528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52" name="Rettangolo 151">
                        <a:extLst>
                          <a:ext uri="{FF2B5EF4-FFF2-40B4-BE49-F238E27FC236}">
                            <a16:creationId xmlns:a16="http://schemas.microsoft.com/office/drawing/2014/main" id="{32A22016-EADE-D14A-934C-EC9D31C138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2904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53" name="Rettangolo 152">
                        <a:extLst>
                          <a:ext uri="{FF2B5EF4-FFF2-40B4-BE49-F238E27FC236}">
                            <a16:creationId xmlns:a16="http://schemas.microsoft.com/office/drawing/2014/main" id="{BFA61912-9EDE-9346-9AF9-5B4A32E93E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7280" y="4255644"/>
                        <a:ext cx="18411" cy="471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</p:grpSp>
                <p:grpSp>
                  <p:nvGrpSpPr>
                    <p:cNvPr id="147" name="Gruppo 146">
                      <a:extLst>
                        <a:ext uri="{FF2B5EF4-FFF2-40B4-BE49-F238E27FC236}">
                          <a16:creationId xmlns:a16="http://schemas.microsoft.com/office/drawing/2014/main" id="{1F831250-C331-344C-BE03-30434319B8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70650" y="5611066"/>
                      <a:ext cx="1437494" cy="122144"/>
                      <a:chOff x="9401408" y="3857406"/>
                      <a:chExt cx="1167163" cy="47175"/>
                    </a:xfrm>
                  </p:grpSpPr>
                  <p:sp>
                    <p:nvSpPr>
                      <p:cNvPr id="148" name="Rettangolo 147">
                        <a:extLst>
                          <a:ext uri="{FF2B5EF4-FFF2-40B4-BE49-F238E27FC236}">
                            <a16:creationId xmlns:a16="http://schemas.microsoft.com/office/drawing/2014/main" id="{CDCD6060-D136-DE46-8B0E-1A9A2AB88B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01408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49" name="Rettangolo 148">
                        <a:extLst>
                          <a:ext uri="{FF2B5EF4-FFF2-40B4-BE49-F238E27FC236}">
                            <a16:creationId xmlns:a16="http://schemas.microsoft.com/office/drawing/2014/main" id="{89F69C73-889C-CF49-B721-29FC215F02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975784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  <p:sp>
                    <p:nvSpPr>
                      <p:cNvPr id="150" name="Rettangolo 149">
                        <a:extLst>
                          <a:ext uri="{FF2B5EF4-FFF2-40B4-BE49-F238E27FC236}">
                            <a16:creationId xmlns:a16="http://schemas.microsoft.com/office/drawing/2014/main" id="{6BBC646F-DE78-E44C-BF37-614443BA3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50160" y="3857406"/>
                        <a:ext cx="18411" cy="4717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it-IT" sz="1984"/>
                      </a:p>
                    </p:txBody>
                  </p:sp>
                </p:grpSp>
              </p:grpSp>
            </p:grpSp>
            <p:grpSp>
              <p:nvGrpSpPr>
                <p:cNvPr id="134" name="Gruppo 133">
                  <a:extLst>
                    <a:ext uri="{FF2B5EF4-FFF2-40B4-BE49-F238E27FC236}">
                      <a16:creationId xmlns:a16="http://schemas.microsoft.com/office/drawing/2014/main" id="{08182B41-B52B-044D-8773-E8AA50388F49}"/>
                    </a:ext>
                  </a:extLst>
                </p:cNvPr>
                <p:cNvGrpSpPr/>
                <p:nvPr/>
              </p:nvGrpSpPr>
              <p:grpSpPr>
                <a:xfrm>
                  <a:off x="3767818" y="6013011"/>
                  <a:ext cx="553831" cy="121753"/>
                  <a:chOff x="3100034" y="6473210"/>
                  <a:chExt cx="553831" cy="121753"/>
                </a:xfrm>
              </p:grpSpPr>
              <p:sp>
                <p:nvSpPr>
                  <p:cNvPr id="140" name="Rettangolo 139">
                    <a:extLst>
                      <a:ext uri="{FF2B5EF4-FFF2-40B4-BE49-F238E27FC236}">
                        <a16:creationId xmlns:a16="http://schemas.microsoft.com/office/drawing/2014/main" id="{EA3A7024-E0BC-F045-853C-DF89EFEB682B}"/>
                      </a:ext>
                    </a:extLst>
                  </p:cNvPr>
                  <p:cNvSpPr/>
                  <p:nvPr/>
                </p:nvSpPr>
                <p:spPr>
                  <a:xfrm>
                    <a:off x="3100034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1" name="Rettangolo 140">
                    <a:extLst>
                      <a:ext uri="{FF2B5EF4-FFF2-40B4-BE49-F238E27FC236}">
                        <a16:creationId xmlns:a16="http://schemas.microsoft.com/office/drawing/2014/main" id="{10C79E58-D597-B94E-818E-8451A32DEBCC}"/>
                      </a:ext>
                    </a:extLst>
                  </p:cNvPr>
                  <p:cNvSpPr/>
                  <p:nvPr/>
                </p:nvSpPr>
                <p:spPr>
                  <a:xfrm>
                    <a:off x="3620042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2" name="Rettangolo 141">
                    <a:extLst>
                      <a:ext uri="{FF2B5EF4-FFF2-40B4-BE49-F238E27FC236}">
                        <a16:creationId xmlns:a16="http://schemas.microsoft.com/office/drawing/2014/main" id="{5D994C48-C323-434C-87C2-21A21BA9337F}"/>
                      </a:ext>
                    </a:extLst>
                  </p:cNvPr>
                  <p:cNvSpPr/>
                  <p:nvPr/>
                </p:nvSpPr>
                <p:spPr>
                  <a:xfrm>
                    <a:off x="3273370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3" name="Rettangolo 142">
                    <a:extLst>
                      <a:ext uri="{FF2B5EF4-FFF2-40B4-BE49-F238E27FC236}">
                        <a16:creationId xmlns:a16="http://schemas.microsoft.com/office/drawing/2014/main" id="{AA1CC044-206E-3944-937E-BEBD6A10CCEF}"/>
                      </a:ext>
                    </a:extLst>
                  </p:cNvPr>
                  <p:cNvSpPr/>
                  <p:nvPr/>
                </p:nvSpPr>
                <p:spPr>
                  <a:xfrm>
                    <a:off x="3446706" y="6473210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35" name="Gruppo 134">
                  <a:extLst>
                    <a:ext uri="{FF2B5EF4-FFF2-40B4-BE49-F238E27FC236}">
                      <a16:creationId xmlns:a16="http://schemas.microsoft.com/office/drawing/2014/main" id="{A22700B6-B735-D648-9DC8-8356DD0C6A3E}"/>
                    </a:ext>
                  </a:extLst>
                </p:cNvPr>
                <p:cNvGrpSpPr/>
                <p:nvPr/>
              </p:nvGrpSpPr>
              <p:grpSpPr>
                <a:xfrm>
                  <a:off x="5373343" y="6051945"/>
                  <a:ext cx="74062" cy="47175"/>
                  <a:chOff x="9453302" y="4563309"/>
                  <a:chExt cx="74062" cy="47175"/>
                </a:xfrm>
              </p:grpSpPr>
              <p:sp>
                <p:nvSpPr>
                  <p:cNvPr id="138" name="Rettangolo 137">
                    <a:extLst>
                      <a:ext uri="{FF2B5EF4-FFF2-40B4-BE49-F238E27FC236}">
                        <a16:creationId xmlns:a16="http://schemas.microsoft.com/office/drawing/2014/main" id="{D02147EF-86A9-5C42-85BD-3AEF0ABCFA34}"/>
                      </a:ext>
                    </a:extLst>
                  </p:cNvPr>
                  <p:cNvSpPr/>
                  <p:nvPr/>
                </p:nvSpPr>
                <p:spPr>
                  <a:xfrm>
                    <a:off x="9508953" y="4563309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39" name="Rettangolo 138">
                    <a:extLst>
                      <a:ext uri="{FF2B5EF4-FFF2-40B4-BE49-F238E27FC236}">
                        <a16:creationId xmlns:a16="http://schemas.microsoft.com/office/drawing/2014/main" id="{10C444E1-DB9A-1845-BB49-28CABC054654}"/>
                      </a:ext>
                    </a:extLst>
                  </p:cNvPr>
                  <p:cNvSpPr/>
                  <p:nvPr/>
                </p:nvSpPr>
                <p:spPr>
                  <a:xfrm>
                    <a:off x="9453302" y="4563309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sp>
              <p:nvSpPr>
                <p:cNvPr id="136" name="Triangolo 135">
                  <a:extLst>
                    <a:ext uri="{FF2B5EF4-FFF2-40B4-BE49-F238E27FC236}">
                      <a16:creationId xmlns:a16="http://schemas.microsoft.com/office/drawing/2014/main" id="{772F9E76-A472-8A4C-8C41-3947B35F28D8}"/>
                    </a:ext>
                  </a:extLst>
                </p:cNvPr>
                <p:cNvSpPr/>
                <p:nvPr/>
              </p:nvSpPr>
              <p:spPr>
                <a:xfrm rot="16200000">
                  <a:off x="7844987" y="3767373"/>
                  <a:ext cx="45719" cy="4612719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7983">
                      <a:srgbClr val="7030A0">
                        <a:alpha val="54000"/>
                      </a:srgbClr>
                    </a:gs>
                    <a:gs pos="25000">
                      <a:schemeClr val="accent1">
                        <a:lumMod val="45000"/>
                        <a:lumOff val="55000"/>
                      </a:schemeClr>
                    </a:gs>
                    <a:gs pos="7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7" name="Connettore 1 136">
                  <a:extLst>
                    <a:ext uri="{FF2B5EF4-FFF2-40B4-BE49-F238E27FC236}">
                      <a16:creationId xmlns:a16="http://schemas.microsoft.com/office/drawing/2014/main" id="{1A2FE237-B5D0-734F-B970-B2BE848CEBC0}"/>
                    </a:ext>
                  </a:extLst>
                </p:cNvPr>
                <p:cNvCxnSpPr/>
                <p:nvPr/>
              </p:nvCxnSpPr>
              <p:spPr>
                <a:xfrm>
                  <a:off x="1587416" y="6078747"/>
                  <a:ext cx="8029575" cy="0"/>
                </a:xfrm>
                <a:prstGeom prst="line">
                  <a:avLst/>
                </a:prstGeom>
                <a:solidFill>
                  <a:srgbClr val="00B0F0"/>
                </a:solidFill>
                <a:ln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6" name="CasellaDiTesto 125">
                <a:extLst>
                  <a:ext uri="{FF2B5EF4-FFF2-40B4-BE49-F238E27FC236}">
                    <a16:creationId xmlns:a16="http://schemas.microsoft.com/office/drawing/2014/main" id="{EA4FBA9E-74CF-BB45-B3B3-EEC6466ED768}"/>
                  </a:ext>
                </a:extLst>
              </p:cNvPr>
              <p:cNvSpPr txBox="1"/>
              <p:nvPr/>
            </p:nvSpPr>
            <p:spPr>
              <a:xfrm>
                <a:off x="6574692" y="5578258"/>
                <a:ext cx="980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Radiators</a:t>
                </a:r>
                <a:endParaRPr lang="it-IT" dirty="0"/>
              </a:p>
            </p:txBody>
          </p:sp>
        </p:grp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A06C3451-1260-AF4D-9867-68EC05502454}"/>
                </a:ext>
              </a:extLst>
            </p:cNvPr>
            <p:cNvSpPr txBox="1"/>
            <p:nvPr/>
          </p:nvSpPr>
          <p:spPr>
            <a:xfrm>
              <a:off x="561473" y="5101389"/>
              <a:ext cx="10892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400" b="1" dirty="0">
                  <a:solidFill>
                    <a:srgbClr val="00B0F0"/>
                  </a:solidFill>
                </a:rPr>
                <a:t>2) ARIA:</a:t>
              </a:r>
              <a:r>
                <a:rPr lang="it-IT" sz="2400" b="1" dirty="0">
                  <a:solidFill>
                    <a:srgbClr val="0070C0"/>
                  </a:solidFill>
                </a:rPr>
                <a:t> </a:t>
              </a:r>
              <a:r>
                <a:rPr lang="it-IT" sz="2400" b="1" dirty="0">
                  <a:solidFill>
                    <a:prstClr val="black"/>
                  </a:solidFill>
                </a:rPr>
                <a:t>VUV </a:t>
              </a:r>
              <a:r>
                <a:rPr lang="it-IT" sz="2400" b="1" dirty="0" err="1">
                  <a:solidFill>
                    <a:prstClr val="black"/>
                  </a:solidFill>
                </a:rPr>
                <a:t>seeded</a:t>
              </a:r>
              <a:r>
                <a:rPr lang="it-IT" sz="2400" b="1" dirty="0">
                  <a:solidFill>
                    <a:prstClr val="black"/>
                  </a:solidFill>
                </a:rPr>
                <a:t> HGHG FEL </a:t>
              </a:r>
              <a:r>
                <a:rPr lang="it-IT" sz="2400" b="1" dirty="0" err="1">
                  <a:solidFill>
                    <a:prstClr val="black"/>
                  </a:solidFill>
                </a:rPr>
                <a:t>beamline</a:t>
              </a:r>
              <a:r>
                <a:rPr lang="it-IT" sz="2400" b="1" dirty="0">
                  <a:solidFill>
                    <a:prstClr val="black"/>
                  </a:solidFill>
                </a:rPr>
                <a:t> for gas </a:t>
              </a:r>
              <a:r>
                <a:rPr lang="it-IT" sz="2400" b="1" dirty="0" err="1">
                  <a:solidFill>
                    <a:prstClr val="black"/>
                  </a:solidFill>
                </a:rPr>
                <a:t>phase</a:t>
              </a:r>
              <a:r>
                <a:rPr lang="it-IT" sz="2400" b="1" dirty="0">
                  <a:solidFill>
                    <a:prstClr val="black"/>
                  </a:solidFill>
                </a:rPr>
                <a:t> </a:t>
              </a:r>
              <a:r>
                <a:rPr lang="it-IT" sz="2400" dirty="0">
                  <a:solidFill>
                    <a:prstClr val="black"/>
                  </a:solidFill>
                </a:rPr>
                <a:t>(</a:t>
              </a:r>
              <a:r>
                <a:rPr lang="it-IT" sz="2400" dirty="0" err="1">
                  <a:solidFill>
                    <a:prstClr val="black"/>
                  </a:solidFill>
                </a:rPr>
                <a:t>not</a:t>
              </a:r>
              <a:r>
                <a:rPr lang="it-IT" sz="2400" dirty="0">
                  <a:solidFill>
                    <a:prstClr val="black"/>
                  </a:solidFill>
                </a:rPr>
                <a:t> in the baseline)</a:t>
              </a:r>
              <a:endParaRPr lang="it-IT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8" name="CasellaDiTesto 167">
            <a:extLst>
              <a:ext uri="{FF2B5EF4-FFF2-40B4-BE49-F238E27FC236}">
                <a16:creationId xmlns:a16="http://schemas.microsoft.com/office/drawing/2014/main" id="{219ECF2F-6607-C94B-BD52-82836DB744DA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533360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19D34B9-A091-40E6-A919-69E0D93D1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76518"/>
              </p:ext>
            </p:extLst>
          </p:nvPr>
        </p:nvGraphicFramePr>
        <p:xfrm>
          <a:off x="6214187" y="1993453"/>
          <a:ext cx="5548584" cy="3606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99">
                  <a:extLst>
                    <a:ext uri="{9D8B030D-6E8A-4147-A177-3AD203B41FA5}">
                      <a16:colId xmlns:a16="http://schemas.microsoft.com/office/drawing/2014/main" val="1740302271"/>
                    </a:ext>
                  </a:extLst>
                </a:gridCol>
                <a:gridCol w="681134">
                  <a:extLst>
                    <a:ext uri="{9D8B030D-6E8A-4147-A177-3AD203B41FA5}">
                      <a16:colId xmlns:a16="http://schemas.microsoft.com/office/drawing/2014/main" val="2921442028"/>
                    </a:ext>
                  </a:extLst>
                </a:gridCol>
                <a:gridCol w="615821">
                  <a:extLst>
                    <a:ext uri="{9D8B030D-6E8A-4147-A177-3AD203B41FA5}">
                      <a16:colId xmlns:a16="http://schemas.microsoft.com/office/drawing/2014/main" val="3455558882"/>
                    </a:ext>
                  </a:extLst>
                </a:gridCol>
                <a:gridCol w="625151">
                  <a:extLst>
                    <a:ext uri="{9D8B030D-6E8A-4147-A177-3AD203B41FA5}">
                      <a16:colId xmlns:a16="http://schemas.microsoft.com/office/drawing/2014/main" val="3770779417"/>
                    </a:ext>
                  </a:extLst>
                </a:gridCol>
                <a:gridCol w="597159">
                  <a:extLst>
                    <a:ext uri="{9D8B030D-6E8A-4147-A177-3AD203B41FA5}">
                      <a16:colId xmlns:a16="http://schemas.microsoft.com/office/drawing/2014/main" val="2946136920"/>
                    </a:ext>
                  </a:extLst>
                </a:gridCol>
                <a:gridCol w="606490">
                  <a:extLst>
                    <a:ext uri="{9D8B030D-6E8A-4147-A177-3AD203B41FA5}">
                      <a16:colId xmlns:a16="http://schemas.microsoft.com/office/drawing/2014/main" val="876893240"/>
                    </a:ext>
                  </a:extLst>
                </a:gridCol>
                <a:gridCol w="472730">
                  <a:extLst>
                    <a:ext uri="{9D8B030D-6E8A-4147-A177-3AD203B41FA5}">
                      <a16:colId xmlns:a16="http://schemas.microsoft.com/office/drawing/2014/main" val="2437370580"/>
                    </a:ext>
                  </a:extLst>
                </a:gridCol>
              </a:tblGrid>
              <a:tr h="4665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Rad. Properties | </a:t>
                      </a:r>
                      <a:r>
                        <a:rPr lang="en-US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22943"/>
                  </a:ext>
                </a:extLst>
              </a:tr>
              <a:tr h="438539">
                <a:tc>
                  <a:txBody>
                    <a:bodyPr/>
                    <a:lstStyle/>
                    <a:p>
                      <a:r>
                        <a:rPr lang="it-IT" dirty="0" err="1"/>
                        <a:t>Wavelength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80517"/>
                  </a:ext>
                </a:extLst>
              </a:tr>
              <a:tr h="444359">
                <a:tc>
                  <a:txBody>
                    <a:bodyPr/>
                    <a:lstStyle/>
                    <a:p>
                      <a:r>
                        <a:rPr lang="it-IT" dirty="0" err="1"/>
                        <a:t>Seed</a:t>
                      </a:r>
                      <a:r>
                        <a:rPr lang="it-IT" dirty="0"/>
                        <a:t>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it-IT" dirty="0"/>
                        <a:t>J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057934"/>
                  </a:ext>
                </a:extLst>
              </a:tr>
              <a:tr h="476479">
                <a:tc>
                  <a:txBody>
                    <a:bodyPr/>
                    <a:lstStyle/>
                    <a:p>
                      <a:r>
                        <a:rPr lang="it-IT" dirty="0" err="1"/>
                        <a:t>Photon</a:t>
                      </a:r>
                      <a:r>
                        <a:rPr lang="it-IT" dirty="0"/>
                        <a:t>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</a:t>
                      </a:r>
                      <a:r>
                        <a:rPr lang="it-IT" dirty="0"/>
                        <a:t>J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8330"/>
                  </a:ext>
                </a:extLst>
              </a:tr>
              <a:tr h="466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Duration (FWHM)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fs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39253"/>
                  </a:ext>
                </a:extLst>
              </a:tr>
              <a:tr h="4443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Bandwidth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%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297367"/>
                  </a:ext>
                </a:extLst>
              </a:tr>
              <a:tr h="398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001311"/>
                  </a:ext>
                </a:extLst>
              </a:tr>
              <a:tr h="471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Divergence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mrad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385084"/>
                  </a:ext>
                </a:extLst>
              </a:tr>
            </a:tbl>
          </a:graphicData>
        </a:graphic>
      </p:graphicFrame>
      <p:grpSp>
        <p:nvGrpSpPr>
          <p:cNvPr id="5" name="Gruppo 4">
            <a:extLst>
              <a:ext uri="{FF2B5EF4-FFF2-40B4-BE49-F238E27FC236}">
                <a16:creationId xmlns:a16="http://schemas.microsoft.com/office/drawing/2014/main" id="{75552DF1-B150-3C46-A44C-B46BEE23EA42}"/>
              </a:ext>
            </a:extLst>
          </p:cNvPr>
          <p:cNvGrpSpPr/>
          <p:nvPr/>
        </p:nvGrpSpPr>
        <p:grpSpPr>
          <a:xfrm>
            <a:off x="1474589" y="2179320"/>
            <a:ext cx="4568070" cy="3624346"/>
            <a:chOff x="216875" y="1174161"/>
            <a:chExt cx="6303512" cy="523381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CC21724-D4A1-49A5-B5A9-B591284D8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95" r="2534"/>
            <a:stretch/>
          </p:blipFill>
          <p:spPr>
            <a:xfrm>
              <a:off x="505253" y="1174161"/>
              <a:ext cx="6015134" cy="518436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14A56A84-F23B-4F11-A0F4-BE495FA56553}"/>
                    </a:ext>
                  </a:extLst>
                </p:cNvPr>
                <p:cNvSpPr txBox="1"/>
                <p:nvPr/>
              </p:nvSpPr>
              <p:spPr>
                <a:xfrm rot="16200000">
                  <a:off x="-351346" y="3067017"/>
                  <a:ext cx="1561146" cy="4247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/>
                    <a:t>E 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</m:oMath>
                  </a14:m>
                  <a:r>
                    <a:rPr lang="it-IT" sz="1400" dirty="0"/>
                    <a:t>)</a:t>
                  </a:r>
                </a:p>
              </p:txBody>
            </p:sp>
          </mc:Choice>
          <mc:Fallback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14A56A84-F23B-4F11-A0F4-BE495FA565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351346" y="3067017"/>
                  <a:ext cx="1561146" cy="424704"/>
                </a:xfrm>
                <a:prstGeom prst="rect">
                  <a:avLst/>
                </a:prstGeom>
                <a:blipFill>
                  <a:blip r:embed="rId3"/>
                  <a:stretch>
                    <a:fillRect l="-4000"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2933939-45E6-4B92-AA7C-0B8D56CE7C5B}"/>
                </a:ext>
              </a:extLst>
            </p:cNvPr>
            <p:cNvSpPr txBox="1"/>
            <p:nvPr/>
          </p:nvSpPr>
          <p:spPr>
            <a:xfrm>
              <a:off x="2607732" y="5963521"/>
              <a:ext cx="1559607" cy="44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/>
                <a:t>λ</a:t>
              </a:r>
              <a:r>
                <a:rPr lang="it-IT" sz="1400" dirty="0"/>
                <a:t> (nm)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FA3630D-6D77-44E2-A93B-2CC9CC7ADDD8}"/>
                </a:ext>
              </a:extLst>
            </p:cNvPr>
            <p:cNvSpPr txBox="1"/>
            <p:nvPr/>
          </p:nvSpPr>
          <p:spPr>
            <a:xfrm>
              <a:off x="5043423" y="2829065"/>
              <a:ext cx="665634" cy="400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25 </a:t>
              </a:r>
              <a:r>
                <a:rPr lang="it-IT" sz="1200" dirty="0" err="1"/>
                <a:t>fs</a:t>
              </a:r>
              <a:endParaRPr lang="it-IT" sz="120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AD1473A-ECA0-48A7-906F-FE0B4147E82A}"/>
                </a:ext>
              </a:extLst>
            </p:cNvPr>
            <p:cNvSpPr txBox="1"/>
            <p:nvPr/>
          </p:nvSpPr>
          <p:spPr>
            <a:xfrm>
              <a:off x="3917529" y="1703170"/>
              <a:ext cx="665634" cy="400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23 </a:t>
              </a:r>
              <a:r>
                <a:rPr lang="it-IT" sz="1200" dirty="0" err="1"/>
                <a:t>fs</a:t>
              </a:r>
              <a:endParaRPr lang="it-IT" sz="1200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C4531FF-14CA-40DF-93E4-EC65980FF920}"/>
                </a:ext>
              </a:extLst>
            </p:cNvPr>
            <p:cNvSpPr txBox="1"/>
            <p:nvPr/>
          </p:nvSpPr>
          <p:spPr>
            <a:xfrm>
              <a:off x="2769199" y="2103280"/>
              <a:ext cx="665634" cy="400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17 </a:t>
              </a:r>
              <a:r>
                <a:rPr lang="it-IT" sz="1200" dirty="0" err="1"/>
                <a:t>fs</a:t>
              </a:r>
              <a:endParaRPr lang="it-IT" sz="1200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3A69FFF-EC66-4B86-923B-DD4962E44028}"/>
                </a:ext>
              </a:extLst>
            </p:cNvPr>
            <p:cNvSpPr txBox="1"/>
            <p:nvPr/>
          </p:nvSpPr>
          <p:spPr>
            <a:xfrm>
              <a:off x="1838291" y="3596764"/>
              <a:ext cx="665634" cy="400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18 </a:t>
              </a:r>
              <a:r>
                <a:rPr lang="it-IT" sz="1200" dirty="0" err="1"/>
                <a:t>fs</a:t>
              </a:r>
              <a:endParaRPr lang="it-IT" sz="120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EF12F81-DC2A-449B-B756-3BD60AABC034}"/>
                </a:ext>
              </a:extLst>
            </p:cNvPr>
            <p:cNvSpPr txBox="1"/>
            <p:nvPr/>
          </p:nvSpPr>
          <p:spPr>
            <a:xfrm>
              <a:off x="1312491" y="4383647"/>
              <a:ext cx="665634" cy="400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18 </a:t>
              </a:r>
              <a:r>
                <a:rPr lang="it-IT" sz="1200" dirty="0" err="1"/>
                <a:t>fs</a:t>
              </a:r>
              <a:endParaRPr lang="it-IT" sz="1200" dirty="0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6565A7A-5EBE-5542-8729-02EDE71F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20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FBD6F9-A13F-D849-AF2E-D6B6935F81D0}"/>
              </a:ext>
            </a:extLst>
          </p:cNvPr>
          <p:cNvSpPr txBox="1"/>
          <p:nvPr/>
        </p:nvSpPr>
        <p:spPr>
          <a:xfrm>
            <a:off x="632460" y="716280"/>
            <a:ext cx="908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GENESIS 1.3 simulations </a:t>
            </a:r>
            <a:r>
              <a:rPr lang="en-US" dirty="0"/>
              <a:t>(courtesy of M. </a:t>
            </a:r>
            <a:r>
              <a:rPr lang="en-US" dirty="0" err="1"/>
              <a:t>Opromolla</a:t>
            </a:r>
            <a:r>
              <a:rPr lang="en-US" dirty="0"/>
              <a:t>/V. Petrillo  ∼beam D parameters)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6A990C-D31E-A84F-B577-84C0138DFB4B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36868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BD6B9B93-1FF5-1548-92CA-F03E6AA3A639}"/>
              </a:ext>
            </a:extLst>
          </p:cNvPr>
          <p:cNvSpPr/>
          <p:nvPr/>
        </p:nvSpPr>
        <p:spPr>
          <a:xfrm>
            <a:off x="7709472" y="1909425"/>
            <a:ext cx="4070555" cy="2072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CC0F7B5-03A8-E947-8291-99BB825B248B}"/>
              </a:ext>
            </a:extLst>
          </p:cNvPr>
          <p:cNvSpPr/>
          <p:nvPr/>
        </p:nvSpPr>
        <p:spPr>
          <a:xfrm>
            <a:off x="7734053" y="4228855"/>
            <a:ext cx="4070555" cy="20244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1303D8-D1D1-D142-82B6-6D348DFC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 Seed laser system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83C998A8-C002-194C-8A38-93AE8242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341" y="1632488"/>
            <a:ext cx="6203350" cy="4633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</a:rPr>
              <a:t>Seed requirements</a:t>
            </a:r>
          </a:p>
          <a:p>
            <a:r>
              <a:rPr lang="en-US" sz="1600" dirty="0"/>
              <a:t>Pulse energy &gt; 20 </a:t>
            </a:r>
            <a:r>
              <a:rPr lang="en-US" sz="1600" dirty="0" err="1"/>
              <a:t>μJ</a:t>
            </a:r>
            <a:r>
              <a:rPr lang="en-US" sz="1600" dirty="0"/>
              <a:t> </a:t>
            </a:r>
          </a:p>
          <a:p>
            <a:r>
              <a:rPr lang="en-US" sz="1600" dirty="0"/>
              <a:t>Spectral range 410-460 nm.</a:t>
            </a:r>
          </a:p>
          <a:p>
            <a:r>
              <a:rPr lang="en-US" sz="1600" dirty="0"/>
              <a:t>Pulse duration 200 fs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</a:rPr>
              <a:t>Can be realized with commercial OPA amplifiers. </a:t>
            </a:r>
            <a:r>
              <a:rPr lang="en-US" sz="1600" dirty="0"/>
              <a:t>A limited seed tuning range results in forbidden bands in the FEL spectral range. However, the choice of a long wavelength seed simplifies the switch between two OPA processes allowing to </a:t>
            </a:r>
            <a:r>
              <a:rPr lang="en-US" sz="1600" b="1" dirty="0">
                <a:solidFill>
                  <a:srgbClr val="0070C0"/>
                </a:solidFill>
              </a:rPr>
              <a:t>cover the full range (after 2ndHG) with harmonic orders  3-9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Seeding at shorter wavelengths is possible, </a:t>
            </a:r>
            <a:r>
              <a:rPr lang="en-US" sz="1600" dirty="0"/>
              <a:t>but lower harmonics require a wider tuning range. Dispersion affects the optics and replacement of mirrors from one range another might be required. </a:t>
            </a:r>
            <a:r>
              <a:rPr lang="en-US" sz="1600" b="1" dirty="0">
                <a:solidFill>
                  <a:srgbClr val="0070C0"/>
                </a:solidFill>
              </a:rPr>
              <a:t>Shorter wavelength seed (es THG of </a:t>
            </a:r>
            <a:r>
              <a:rPr lang="en-US" sz="1600" b="1" dirty="0" err="1">
                <a:solidFill>
                  <a:srgbClr val="0070C0"/>
                </a:solidFill>
              </a:rPr>
              <a:t>Ti:Sa</a:t>
            </a:r>
            <a:r>
              <a:rPr lang="en-US" sz="1600" b="1" dirty="0">
                <a:solidFill>
                  <a:srgbClr val="0070C0"/>
                </a:solidFill>
              </a:rPr>
              <a:t>) can be considered for operation at shorter wavelengths.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2" name="Segnaposto numero diapositiva 41">
            <a:extLst>
              <a:ext uri="{FF2B5EF4-FFF2-40B4-BE49-F238E27FC236}">
                <a16:creationId xmlns:a16="http://schemas.microsoft.com/office/drawing/2014/main" id="{8FBF4B55-938C-444C-99D6-5746C6A8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21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1C878E-390C-B048-A91B-E1A1EA55B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847" y="4258925"/>
            <a:ext cx="3613788" cy="17922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44EDA6-F29C-2946-9754-42E349BDA819}"/>
              </a:ext>
            </a:extLst>
          </p:cNvPr>
          <p:cNvSpPr txBox="1"/>
          <p:nvPr/>
        </p:nvSpPr>
        <p:spPr>
          <a:xfrm>
            <a:off x="10023003" y="4642794"/>
            <a:ext cx="955697" cy="43088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00"/>
                </a:solidFill>
              </a:rPr>
              <a:t>Seed range 460-560 nm  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6FEBCB1-55C3-7747-B84D-7B189BAE575E}"/>
              </a:ext>
            </a:extLst>
          </p:cNvPr>
          <p:cNvGrpSpPr/>
          <p:nvPr/>
        </p:nvGrpSpPr>
        <p:grpSpPr>
          <a:xfrm>
            <a:off x="7884263" y="1937774"/>
            <a:ext cx="3684189" cy="1909056"/>
            <a:chOff x="6429600" y="1199904"/>
            <a:chExt cx="4988643" cy="2563884"/>
          </a:xfrm>
          <a:effectLst/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88FBC41-E111-7E46-ACC5-4DF426685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9600" y="1199904"/>
              <a:ext cx="4988643" cy="2563884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082621E-2F8F-8E4D-9852-E64C02C07FC2}"/>
                </a:ext>
              </a:extLst>
            </p:cNvPr>
            <p:cNvSpPr txBox="1"/>
            <p:nvPr/>
          </p:nvSpPr>
          <p:spPr>
            <a:xfrm>
              <a:off x="9415370" y="1703931"/>
              <a:ext cx="1178890" cy="57868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FF00"/>
                  </a:solidFill>
                </a:rPr>
                <a:t>Seed range 410-470 nm  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66377E-2750-E641-820D-D6692E9D07E1}"/>
              </a:ext>
            </a:extLst>
          </p:cNvPr>
          <p:cNvSpPr txBox="1"/>
          <p:nvPr/>
        </p:nvSpPr>
        <p:spPr>
          <a:xfrm>
            <a:off x="9244289" y="3710694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Energy (GeV)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522D700-BB54-5F4A-9BBC-F097DEB9BEC5}"/>
              </a:ext>
            </a:extLst>
          </p:cNvPr>
          <p:cNvSpPr txBox="1"/>
          <p:nvPr/>
        </p:nvSpPr>
        <p:spPr>
          <a:xfrm rot="5400000">
            <a:off x="11224764" y="2635984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Energy (</a:t>
            </a:r>
            <a:r>
              <a:rPr lang="en-US" sz="1100" dirty="0" err="1"/>
              <a:t>μJ</a:t>
            </a:r>
            <a:r>
              <a:rPr lang="en-US" sz="1100" dirty="0"/>
              <a:t>)</a:t>
            </a:r>
            <a:r>
              <a:rPr lang="en-US" sz="1200" dirty="0"/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249B60-09C2-9B42-9CA5-66D68AB8C54E}"/>
              </a:ext>
            </a:extLst>
          </p:cNvPr>
          <p:cNvSpPr txBox="1"/>
          <p:nvPr/>
        </p:nvSpPr>
        <p:spPr>
          <a:xfrm>
            <a:off x="9266903" y="5969164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Energy (GeV)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784D25-21E4-DE4D-B41C-E7120689E3F8}"/>
              </a:ext>
            </a:extLst>
          </p:cNvPr>
          <p:cNvSpPr txBox="1"/>
          <p:nvPr/>
        </p:nvSpPr>
        <p:spPr>
          <a:xfrm rot="5400000">
            <a:off x="11259177" y="4900354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Energy (</a:t>
            </a:r>
            <a:r>
              <a:rPr lang="en-US" sz="1100" dirty="0" err="1"/>
              <a:t>μJ</a:t>
            </a:r>
            <a:r>
              <a:rPr lang="en-US" sz="1100" dirty="0"/>
              <a:t>)</a:t>
            </a:r>
            <a:r>
              <a:rPr lang="en-US" sz="1200" dirty="0"/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FC4EFD1-CAFA-6F41-AC9B-1AEE7536D971}"/>
              </a:ext>
            </a:extLst>
          </p:cNvPr>
          <p:cNvSpPr txBox="1"/>
          <p:nvPr/>
        </p:nvSpPr>
        <p:spPr>
          <a:xfrm rot="16200000">
            <a:off x="7313233" y="5036083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Wavelength (nm)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96C0E17-CFDB-3148-8B40-AF89E985EBD3}"/>
              </a:ext>
            </a:extLst>
          </p:cNvPr>
          <p:cNvSpPr txBox="1"/>
          <p:nvPr/>
        </p:nvSpPr>
        <p:spPr>
          <a:xfrm rot="16200000">
            <a:off x="7294552" y="2704855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Wavelength (nm)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AFE296DE-ED34-734C-AC78-E54A83362BDF}"/>
              </a:ext>
            </a:extLst>
          </p:cNvPr>
          <p:cNvGrpSpPr/>
          <p:nvPr/>
        </p:nvGrpSpPr>
        <p:grpSpPr>
          <a:xfrm>
            <a:off x="8093588" y="1458820"/>
            <a:ext cx="1763688" cy="1995743"/>
            <a:chOff x="8093588" y="1458820"/>
            <a:chExt cx="1763688" cy="1995743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BE9FF72-4A54-F64C-A820-F88FAFA957C9}"/>
                </a:ext>
              </a:extLst>
            </p:cNvPr>
            <p:cNvSpPr txBox="1"/>
            <p:nvPr/>
          </p:nvSpPr>
          <p:spPr>
            <a:xfrm>
              <a:off x="8093588" y="1458820"/>
              <a:ext cx="176368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Forbidden bands</a:t>
              </a:r>
            </a:p>
          </p:txBody>
        </p: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EB0A7092-BB8A-7A42-ABE9-AC5EBD1D9711}"/>
                </a:ext>
              </a:extLst>
            </p:cNvPr>
            <p:cNvGrpSpPr/>
            <p:nvPr/>
          </p:nvGrpSpPr>
          <p:grpSpPr>
            <a:xfrm>
              <a:off x="8754397" y="1831975"/>
              <a:ext cx="358158" cy="1622588"/>
              <a:chOff x="8754397" y="1831975"/>
              <a:chExt cx="358158" cy="1622588"/>
            </a:xfrm>
          </p:grpSpPr>
          <p:cxnSp>
            <p:nvCxnSpPr>
              <p:cNvPr id="25" name="Connettore 2 24">
                <a:extLst>
                  <a:ext uri="{FF2B5EF4-FFF2-40B4-BE49-F238E27FC236}">
                    <a16:creationId xmlns:a16="http://schemas.microsoft.com/office/drawing/2014/main" id="{6BD1B6FD-FD82-0B44-BCA6-2C52DE519E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397" y="3432175"/>
                <a:ext cx="227678" cy="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Parentesi graffa chiusa 26">
                <a:extLst>
                  <a:ext uri="{FF2B5EF4-FFF2-40B4-BE49-F238E27FC236}">
                    <a16:creationId xmlns:a16="http://schemas.microsoft.com/office/drawing/2014/main" id="{D415EC11-552A-A74B-9E18-972177702115}"/>
                  </a:ext>
                </a:extLst>
              </p:cNvPr>
              <p:cNvSpPr/>
              <p:nvPr/>
            </p:nvSpPr>
            <p:spPr>
              <a:xfrm flipH="1">
                <a:off x="9018165" y="2707804"/>
                <a:ext cx="94390" cy="188779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Parentesi graffa chiusa 27">
                <a:extLst>
                  <a:ext uri="{FF2B5EF4-FFF2-40B4-BE49-F238E27FC236}">
                    <a16:creationId xmlns:a16="http://schemas.microsoft.com/office/drawing/2014/main" id="{01DCB387-9F66-1A40-B59F-C66CFC1D3F75}"/>
                  </a:ext>
                </a:extLst>
              </p:cNvPr>
              <p:cNvSpPr/>
              <p:nvPr/>
            </p:nvSpPr>
            <p:spPr>
              <a:xfrm flipH="1">
                <a:off x="9047663" y="3060782"/>
                <a:ext cx="64892" cy="95373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Parentesi graffa chiusa 28">
                <a:extLst>
                  <a:ext uri="{FF2B5EF4-FFF2-40B4-BE49-F238E27FC236}">
                    <a16:creationId xmlns:a16="http://schemas.microsoft.com/office/drawing/2014/main" id="{111D92FD-B1C4-1E4D-8F18-C9CAB8907C7D}"/>
                  </a:ext>
                </a:extLst>
              </p:cNvPr>
              <p:cNvSpPr/>
              <p:nvPr/>
            </p:nvSpPr>
            <p:spPr>
              <a:xfrm flipH="1">
                <a:off x="9066836" y="3256444"/>
                <a:ext cx="45719" cy="64893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entesi graffa chiusa 29">
                <a:extLst>
                  <a:ext uri="{FF2B5EF4-FFF2-40B4-BE49-F238E27FC236}">
                    <a16:creationId xmlns:a16="http://schemas.microsoft.com/office/drawing/2014/main" id="{A655184E-700E-BC44-9531-09B78CD1C85A}"/>
                  </a:ext>
                </a:extLst>
              </p:cNvPr>
              <p:cNvSpPr/>
              <p:nvPr/>
            </p:nvSpPr>
            <p:spPr>
              <a:xfrm flipH="1">
                <a:off x="9066836" y="3408844"/>
                <a:ext cx="45719" cy="45719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530C38EC-B4DA-6B48-AC2D-9D4B728D1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397" y="3289300"/>
                <a:ext cx="227678" cy="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>
                <a:extLst>
                  <a:ext uri="{FF2B5EF4-FFF2-40B4-BE49-F238E27FC236}">
                    <a16:creationId xmlns:a16="http://schemas.microsoft.com/office/drawing/2014/main" id="{669F40B5-B076-CA48-9D00-378B3D30CC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397" y="3108325"/>
                <a:ext cx="227678" cy="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6E880680-2625-634D-9648-C9A7688DC1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397" y="2800350"/>
                <a:ext cx="227678" cy="0"/>
              </a:xfrm>
              <a:prstGeom prst="straightConnector1">
                <a:avLst/>
              </a:prstGeom>
              <a:ln w="952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>
                <a:extLst>
                  <a:ext uri="{FF2B5EF4-FFF2-40B4-BE49-F238E27FC236}">
                    <a16:creationId xmlns:a16="http://schemas.microsoft.com/office/drawing/2014/main" id="{A0C53284-1298-284E-B28F-33EBCC9BCB27}"/>
                  </a:ext>
                </a:extLst>
              </p:cNvPr>
              <p:cNvCxnSpPr/>
              <p:nvPr/>
            </p:nvCxnSpPr>
            <p:spPr>
              <a:xfrm>
                <a:off x="8756650" y="1831975"/>
                <a:ext cx="0" cy="160972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884639F-16B8-0440-92CC-6B9F20DCA4DD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17091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75BDA4-56AB-7E44-883E-E75562B1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05" y="349425"/>
            <a:ext cx="9303026" cy="874941"/>
          </a:xfrm>
        </p:spPr>
        <p:txBody>
          <a:bodyPr/>
          <a:lstStyle/>
          <a:p>
            <a:r>
              <a:rPr lang="en-US" b="1" dirty="0"/>
              <a:t>Special modes of operation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8AF821-D4C4-2441-B20D-26A2F1FB2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633" y="1323137"/>
            <a:ext cx="5470242" cy="1445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flexibility of this source can be used in a number of ways</a:t>
            </a:r>
          </a:p>
        </p:txBody>
      </p:sp>
      <p:sp>
        <p:nvSpPr>
          <p:cNvPr id="35" name="Segnaposto numero diapositiva 34">
            <a:extLst>
              <a:ext uri="{FF2B5EF4-FFF2-40B4-BE49-F238E27FC236}">
                <a16:creationId xmlns:a16="http://schemas.microsoft.com/office/drawing/2014/main" id="{8C49A229-FD62-7F40-8096-30B2A6FE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22</a:t>
            </a:fld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DD8CE11-8A25-C64E-B4FA-D3E7697BB143}"/>
              </a:ext>
            </a:extLst>
          </p:cNvPr>
          <p:cNvGrpSpPr/>
          <p:nvPr/>
        </p:nvGrpSpPr>
        <p:grpSpPr>
          <a:xfrm>
            <a:off x="6150187" y="1401783"/>
            <a:ext cx="5883646" cy="2337097"/>
            <a:chOff x="5257477" y="2792277"/>
            <a:chExt cx="6727933" cy="278194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0DE0FE53-09AC-2245-A295-C3431D8017DE}"/>
                </a:ext>
              </a:extLst>
            </p:cNvPr>
            <p:cNvGrpSpPr/>
            <p:nvPr/>
          </p:nvGrpSpPr>
          <p:grpSpPr>
            <a:xfrm>
              <a:off x="5257477" y="2792277"/>
              <a:ext cx="6727933" cy="2781946"/>
              <a:chOff x="5072993" y="2639877"/>
              <a:chExt cx="6727933" cy="2781946"/>
            </a:xfrm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F7D76FF0-349C-624B-A05A-6AF411F3ABF3}"/>
                  </a:ext>
                </a:extLst>
              </p:cNvPr>
              <p:cNvSpPr/>
              <p:nvPr/>
            </p:nvSpPr>
            <p:spPr>
              <a:xfrm>
                <a:off x="5080861" y="2639877"/>
                <a:ext cx="6620360" cy="2781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64FBFD4-AC97-2A46-B561-CD64EACF7599}"/>
                  </a:ext>
                </a:extLst>
              </p:cNvPr>
              <p:cNvSpPr txBox="1"/>
              <p:nvPr/>
            </p:nvSpPr>
            <p:spPr>
              <a:xfrm>
                <a:off x="5072993" y="4025139"/>
                <a:ext cx="6712847" cy="1282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Short &amp; high current e-bunch, long seed.</a:t>
                </a:r>
              </a:p>
              <a:p>
                <a:r>
                  <a:rPr lang="en-US" sz="1600" b="1" dirty="0"/>
                  <a:t>Pulse duration </a:t>
                </a:r>
                <a:r>
                  <a:rPr lang="en-US" sz="1600" dirty="0"/>
                  <a:t>limited by </a:t>
                </a:r>
                <a:r>
                  <a:rPr lang="en-US" sz="1600" b="1" dirty="0"/>
                  <a:t>e-bunch duration </a:t>
                </a:r>
                <a:r>
                  <a:rPr lang="en-US" sz="1600" dirty="0"/>
                  <a:t>&amp; large </a:t>
                </a:r>
                <a:r>
                  <a:rPr lang="en-US" sz="1600" b="1" dirty="0"/>
                  <a:t>gain bandwidth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(Flexible: </a:t>
                </a:r>
                <a:r>
                  <a:rPr lang="en-US" sz="1600" dirty="0">
                    <a:solidFill>
                      <a:srgbClr val="0070C0"/>
                    </a:solidFill>
                  </a:rPr>
                  <a:t>can produce multiple </a:t>
                </a:r>
                <a:r>
                  <a:rPr lang="en-US" sz="1600" u="sng" dirty="0">
                    <a:solidFill>
                      <a:srgbClr val="0070C0"/>
                    </a:solidFill>
                  </a:rPr>
                  <a:t>phase-locked </a:t>
                </a:r>
                <a:r>
                  <a:rPr lang="en-US" sz="1600" dirty="0">
                    <a:solidFill>
                      <a:srgbClr val="0070C0"/>
                    </a:solidFill>
                  </a:rPr>
                  <a:t>pulses</a:t>
                </a:r>
                <a:r>
                  <a:rPr lang="en-US" sz="1600" dirty="0"/>
                  <a:t>)  </a:t>
                </a:r>
              </a:p>
            </p:txBody>
          </p:sp>
          <p:grpSp>
            <p:nvGrpSpPr>
              <p:cNvPr id="10" name="Gruppo 9">
                <a:extLst>
                  <a:ext uri="{FF2B5EF4-FFF2-40B4-BE49-F238E27FC236}">
                    <a16:creationId xmlns:a16="http://schemas.microsoft.com/office/drawing/2014/main" id="{C4344067-0639-034D-ADEC-74D8BFB982A0}"/>
                  </a:ext>
                </a:extLst>
              </p:cNvPr>
              <p:cNvGrpSpPr/>
              <p:nvPr/>
            </p:nvGrpSpPr>
            <p:grpSpPr>
              <a:xfrm>
                <a:off x="5091194" y="2690480"/>
                <a:ext cx="6709732" cy="1472227"/>
                <a:chOff x="5184184" y="3046941"/>
                <a:chExt cx="6709732" cy="1472227"/>
              </a:xfrm>
            </p:grpSpPr>
            <p:grpSp>
              <p:nvGrpSpPr>
                <p:cNvPr id="11" name="Group 4">
                  <a:extLst>
                    <a:ext uri="{FF2B5EF4-FFF2-40B4-BE49-F238E27FC236}">
                      <a16:creationId xmlns:a16="http://schemas.microsoft.com/office/drawing/2014/main" id="{AF3D143A-8A70-0F48-87BE-CE06D8885526}"/>
                    </a:ext>
                  </a:extLst>
                </p:cNvPr>
                <p:cNvGrpSpPr/>
                <p:nvPr/>
              </p:nvGrpSpPr>
              <p:grpSpPr>
                <a:xfrm>
                  <a:off x="5184184" y="3046941"/>
                  <a:ext cx="6300061" cy="1472227"/>
                  <a:chOff x="-42858" y="2482081"/>
                  <a:chExt cx="6300061" cy="1472227"/>
                </a:xfrm>
              </p:grpSpPr>
              <p:sp>
                <p:nvSpPr>
                  <p:cNvPr id="14" name="Freeform 18">
                    <a:extLst>
                      <a:ext uri="{FF2B5EF4-FFF2-40B4-BE49-F238E27FC236}">
                        <a16:creationId xmlns:a16="http://schemas.microsoft.com/office/drawing/2014/main" id="{C657AF6A-1353-0541-AD7E-579B50E472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858" y="3232225"/>
                    <a:ext cx="6300061" cy="537326"/>
                  </a:xfrm>
                  <a:custGeom>
                    <a:avLst/>
                    <a:gdLst>
                      <a:gd name="T0" fmla="*/ 28054 w 153"/>
                      <a:gd name="T1" fmla="*/ 2120 h 423"/>
                      <a:gd name="T2" fmla="*/ 27296 w 153"/>
                      <a:gd name="T3" fmla="*/ 2120 h 423"/>
                      <a:gd name="T4" fmla="*/ 26608 w 153"/>
                      <a:gd name="T5" fmla="*/ 2120 h 423"/>
                      <a:gd name="T6" fmla="*/ 25861 w 153"/>
                      <a:gd name="T7" fmla="*/ 2120 h 423"/>
                      <a:gd name="T8" fmla="*/ 25118 w 153"/>
                      <a:gd name="T9" fmla="*/ 2120 h 423"/>
                      <a:gd name="T10" fmla="*/ 24360 w 153"/>
                      <a:gd name="T11" fmla="*/ 2120 h 423"/>
                      <a:gd name="T12" fmla="*/ 23668 w 153"/>
                      <a:gd name="T13" fmla="*/ 2120 h 423"/>
                      <a:gd name="T14" fmla="*/ 22925 w 153"/>
                      <a:gd name="T15" fmla="*/ 2120 h 423"/>
                      <a:gd name="T16" fmla="*/ 22167 w 153"/>
                      <a:gd name="T17" fmla="*/ 2120 h 423"/>
                      <a:gd name="T18" fmla="*/ 21475 w 153"/>
                      <a:gd name="T19" fmla="*/ 2120 h 423"/>
                      <a:gd name="T20" fmla="*/ 20732 w 153"/>
                      <a:gd name="T21" fmla="*/ 2111 h 423"/>
                      <a:gd name="T22" fmla="*/ 19985 w 153"/>
                      <a:gd name="T23" fmla="*/ 2092 h 423"/>
                      <a:gd name="T24" fmla="*/ 19227 w 153"/>
                      <a:gd name="T25" fmla="*/ 2040 h 423"/>
                      <a:gd name="T26" fmla="*/ 18539 w 153"/>
                      <a:gd name="T27" fmla="*/ 1950 h 423"/>
                      <a:gd name="T28" fmla="*/ 17792 w 153"/>
                      <a:gd name="T29" fmla="*/ 1787 h 423"/>
                      <a:gd name="T30" fmla="*/ 17034 w 153"/>
                      <a:gd name="T31" fmla="*/ 1534 h 423"/>
                      <a:gd name="T32" fmla="*/ 16493 w 153"/>
                      <a:gd name="T33" fmla="*/ 1190 h 423"/>
                      <a:gd name="T34" fmla="*/ 15749 w 153"/>
                      <a:gd name="T35" fmla="*/ 781 h 423"/>
                      <a:gd name="T36" fmla="*/ 15043 w 153"/>
                      <a:gd name="T37" fmla="*/ 392 h 423"/>
                      <a:gd name="T38" fmla="*/ 14299 w 153"/>
                      <a:gd name="T39" fmla="*/ 103 h 423"/>
                      <a:gd name="T40" fmla="*/ 13552 w 153"/>
                      <a:gd name="T41" fmla="*/ 0 h 423"/>
                      <a:gd name="T42" fmla="*/ 12850 w 153"/>
                      <a:gd name="T43" fmla="*/ 103 h 423"/>
                      <a:gd name="T44" fmla="*/ 12309 w 153"/>
                      <a:gd name="T45" fmla="*/ 392 h 423"/>
                      <a:gd name="T46" fmla="*/ 11562 w 153"/>
                      <a:gd name="T47" fmla="*/ 781 h 423"/>
                      <a:gd name="T48" fmla="*/ 10818 w 153"/>
                      <a:gd name="T49" fmla="*/ 1190 h 423"/>
                      <a:gd name="T50" fmla="*/ 10060 w 153"/>
                      <a:gd name="T51" fmla="*/ 1534 h 423"/>
                      <a:gd name="T52" fmla="*/ 9369 w 153"/>
                      <a:gd name="T53" fmla="*/ 1787 h 423"/>
                      <a:gd name="T54" fmla="*/ 8817 w 153"/>
                      <a:gd name="T55" fmla="*/ 1950 h 423"/>
                      <a:gd name="T56" fmla="*/ 8070 w 153"/>
                      <a:gd name="T57" fmla="*/ 2040 h 423"/>
                      <a:gd name="T58" fmla="*/ 7326 w 153"/>
                      <a:gd name="T59" fmla="*/ 2092 h 423"/>
                      <a:gd name="T60" fmla="*/ 6771 w 153"/>
                      <a:gd name="T61" fmla="*/ 2111 h 423"/>
                      <a:gd name="T62" fmla="*/ 6024 w 153"/>
                      <a:gd name="T63" fmla="*/ 2120 h 423"/>
                      <a:gd name="T64" fmla="*/ 5336 w 153"/>
                      <a:gd name="T65" fmla="*/ 2120 h 423"/>
                      <a:gd name="T66" fmla="*/ 4589 w 153"/>
                      <a:gd name="T67" fmla="*/ 2120 h 423"/>
                      <a:gd name="T68" fmla="*/ 4037 w 153"/>
                      <a:gd name="T69" fmla="*/ 2120 h 423"/>
                      <a:gd name="T70" fmla="*/ 3290 w 153"/>
                      <a:gd name="T71" fmla="*/ 2120 h 423"/>
                      <a:gd name="T72" fmla="*/ 2734 w 153"/>
                      <a:gd name="T73" fmla="*/ 2120 h 423"/>
                      <a:gd name="T74" fmla="*/ 1991 w 153"/>
                      <a:gd name="T75" fmla="*/ 2120 h 423"/>
                      <a:gd name="T76" fmla="*/ 1299 w 153"/>
                      <a:gd name="T77" fmla="*/ 2120 h 423"/>
                      <a:gd name="T78" fmla="*/ 743 w 153"/>
                      <a:gd name="T79" fmla="*/ 2120 h 423"/>
                      <a:gd name="T80" fmla="*/ 0 w 153"/>
                      <a:gd name="T81" fmla="*/ 2120 h 4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53" h="423">
                        <a:moveTo>
                          <a:pt x="153" y="423"/>
                        </a:moveTo>
                        <a:lnTo>
                          <a:pt x="149" y="423"/>
                        </a:lnTo>
                        <a:lnTo>
                          <a:pt x="145" y="423"/>
                        </a:lnTo>
                        <a:lnTo>
                          <a:pt x="141" y="423"/>
                        </a:lnTo>
                        <a:lnTo>
                          <a:pt x="137" y="423"/>
                        </a:lnTo>
                        <a:lnTo>
                          <a:pt x="133" y="423"/>
                        </a:lnTo>
                        <a:lnTo>
                          <a:pt x="129" y="423"/>
                        </a:lnTo>
                        <a:lnTo>
                          <a:pt x="125" y="423"/>
                        </a:lnTo>
                        <a:lnTo>
                          <a:pt x="121" y="423"/>
                        </a:lnTo>
                        <a:lnTo>
                          <a:pt x="117" y="423"/>
                        </a:lnTo>
                        <a:lnTo>
                          <a:pt x="113" y="421"/>
                        </a:lnTo>
                        <a:lnTo>
                          <a:pt x="109" y="417"/>
                        </a:lnTo>
                        <a:lnTo>
                          <a:pt x="105" y="407"/>
                        </a:lnTo>
                        <a:lnTo>
                          <a:pt x="101" y="389"/>
                        </a:lnTo>
                        <a:lnTo>
                          <a:pt x="97" y="356"/>
                        </a:lnTo>
                        <a:lnTo>
                          <a:pt x="93" y="306"/>
                        </a:lnTo>
                        <a:lnTo>
                          <a:pt x="90" y="237"/>
                        </a:lnTo>
                        <a:lnTo>
                          <a:pt x="86" y="156"/>
                        </a:lnTo>
                        <a:lnTo>
                          <a:pt x="82" y="78"/>
                        </a:lnTo>
                        <a:lnTo>
                          <a:pt x="78" y="21"/>
                        </a:lnTo>
                        <a:lnTo>
                          <a:pt x="74" y="0"/>
                        </a:lnTo>
                        <a:lnTo>
                          <a:pt x="70" y="21"/>
                        </a:lnTo>
                        <a:lnTo>
                          <a:pt x="67" y="78"/>
                        </a:lnTo>
                        <a:lnTo>
                          <a:pt x="63" y="156"/>
                        </a:lnTo>
                        <a:lnTo>
                          <a:pt x="59" y="237"/>
                        </a:lnTo>
                        <a:lnTo>
                          <a:pt x="55" y="306"/>
                        </a:lnTo>
                        <a:lnTo>
                          <a:pt x="51" y="356"/>
                        </a:lnTo>
                        <a:lnTo>
                          <a:pt x="48" y="389"/>
                        </a:lnTo>
                        <a:lnTo>
                          <a:pt x="44" y="407"/>
                        </a:lnTo>
                        <a:lnTo>
                          <a:pt x="40" y="417"/>
                        </a:lnTo>
                        <a:lnTo>
                          <a:pt x="37" y="421"/>
                        </a:lnTo>
                        <a:lnTo>
                          <a:pt x="33" y="423"/>
                        </a:lnTo>
                        <a:lnTo>
                          <a:pt x="29" y="423"/>
                        </a:lnTo>
                        <a:lnTo>
                          <a:pt x="25" y="423"/>
                        </a:lnTo>
                        <a:lnTo>
                          <a:pt x="22" y="423"/>
                        </a:lnTo>
                        <a:lnTo>
                          <a:pt x="18" y="423"/>
                        </a:lnTo>
                        <a:lnTo>
                          <a:pt x="15" y="423"/>
                        </a:lnTo>
                        <a:lnTo>
                          <a:pt x="11" y="423"/>
                        </a:lnTo>
                        <a:lnTo>
                          <a:pt x="7" y="423"/>
                        </a:lnTo>
                        <a:lnTo>
                          <a:pt x="4" y="423"/>
                        </a:lnTo>
                        <a:lnTo>
                          <a:pt x="0" y="423"/>
                        </a:lnTo>
                      </a:path>
                    </a:pathLst>
                  </a:custGeom>
                  <a:gradFill flip="none" rotWithShape="1">
                    <a:gsLst>
                      <a:gs pos="30000">
                        <a:srgbClr val="FF6600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9050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03236"/>
                    <a:endParaRPr lang="it-IT">
                      <a:solidFill>
                        <a:prstClr val="white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5" name="TextBox 7">
                    <a:extLst>
                      <a:ext uri="{FF2B5EF4-FFF2-40B4-BE49-F238E27FC236}">
                        <a16:creationId xmlns:a16="http://schemas.microsoft.com/office/drawing/2014/main" id="{C0F41B59-A1C9-6B43-89B9-D997C12C4B0D}"/>
                      </a:ext>
                    </a:extLst>
                  </p:cNvPr>
                  <p:cNvSpPr txBox="1"/>
                  <p:nvPr/>
                </p:nvSpPr>
                <p:spPr>
                  <a:xfrm>
                    <a:off x="2191574" y="2482081"/>
                    <a:ext cx="9425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376092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e-beam</a:t>
                    </a:r>
                  </a:p>
                </p:txBody>
              </p:sp>
              <p:sp>
                <p:nvSpPr>
                  <p:cNvPr id="16" name="TextBox 8">
                    <a:extLst>
                      <a:ext uri="{FF2B5EF4-FFF2-40B4-BE49-F238E27FC236}">
                        <a16:creationId xmlns:a16="http://schemas.microsoft.com/office/drawing/2014/main" id="{D1A20EC8-1243-CC4D-BBB3-0F760E5C1FA4}"/>
                      </a:ext>
                    </a:extLst>
                  </p:cNvPr>
                  <p:cNvSpPr txBox="1"/>
                  <p:nvPr/>
                </p:nvSpPr>
                <p:spPr>
                  <a:xfrm>
                    <a:off x="1748278" y="3239075"/>
                    <a:ext cx="6989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FF6600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Seed</a:t>
                    </a:r>
                    <a:r>
                      <a:rPr lang="en-US" i="1" dirty="0">
                        <a:solidFill>
                          <a:srgbClr val="54FF1D">
                            <a:lumMod val="60000"/>
                            <a:lumOff val="40000"/>
                          </a:srgbClr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 </a:t>
                    </a:r>
                    <a:endParaRPr lang="en-US" sz="2000" i="1" dirty="0">
                      <a:solidFill>
                        <a:srgbClr val="98FF77"/>
                      </a:solidFill>
                      <a:latin typeface="Times New Roman"/>
                      <a:ea typeface="ＭＳ Ｐゴシック" charset="0"/>
                      <a:cs typeface="Times New Roman"/>
                    </a:endParaRPr>
                  </a:p>
                </p:txBody>
              </p:sp>
              <p:sp>
                <p:nvSpPr>
                  <p:cNvPr id="17" name="Oval 5">
                    <a:extLst>
                      <a:ext uri="{FF2B5EF4-FFF2-40B4-BE49-F238E27FC236}">
                        <a16:creationId xmlns:a16="http://schemas.microsoft.com/office/drawing/2014/main" id="{1BB538CE-9070-D74B-9B32-F97C0BCBDF7A}"/>
                      </a:ext>
                    </a:extLst>
                  </p:cNvPr>
                  <p:cNvSpPr/>
                  <p:nvPr/>
                </p:nvSpPr>
                <p:spPr>
                  <a:xfrm>
                    <a:off x="3002246" y="2626568"/>
                    <a:ext cx="45719" cy="1327740"/>
                  </a:xfrm>
                  <a:prstGeom prst="ellipse">
                    <a:avLst/>
                  </a:prstGeom>
                  <a:ln>
                    <a:gradFill flip="none" rotWithShape="1">
                      <a:gsLst>
                        <a:gs pos="0">
                          <a:schemeClr val="accent1">
                            <a:shade val="95000"/>
                            <a:satMod val="105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03236"/>
                    <a:endParaRPr lang="en-US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2" name="Freeform 18">
                  <a:extLst>
                    <a:ext uri="{FF2B5EF4-FFF2-40B4-BE49-F238E27FC236}">
                      <a16:creationId xmlns:a16="http://schemas.microsoft.com/office/drawing/2014/main" id="{CE64108F-841B-7546-96B2-EC88710BC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483" y="3326939"/>
                  <a:ext cx="157565" cy="1004888"/>
                </a:xfrm>
                <a:custGeom>
                  <a:avLst/>
                  <a:gdLst>
                    <a:gd name="T0" fmla="*/ 28054 w 153"/>
                    <a:gd name="T1" fmla="*/ 2120 h 423"/>
                    <a:gd name="T2" fmla="*/ 27296 w 153"/>
                    <a:gd name="T3" fmla="*/ 2120 h 423"/>
                    <a:gd name="T4" fmla="*/ 26608 w 153"/>
                    <a:gd name="T5" fmla="*/ 2120 h 423"/>
                    <a:gd name="T6" fmla="*/ 25861 w 153"/>
                    <a:gd name="T7" fmla="*/ 2120 h 423"/>
                    <a:gd name="T8" fmla="*/ 25118 w 153"/>
                    <a:gd name="T9" fmla="*/ 2120 h 423"/>
                    <a:gd name="T10" fmla="*/ 24360 w 153"/>
                    <a:gd name="T11" fmla="*/ 2120 h 423"/>
                    <a:gd name="T12" fmla="*/ 23668 w 153"/>
                    <a:gd name="T13" fmla="*/ 2120 h 423"/>
                    <a:gd name="T14" fmla="*/ 22925 w 153"/>
                    <a:gd name="T15" fmla="*/ 2120 h 423"/>
                    <a:gd name="T16" fmla="*/ 22167 w 153"/>
                    <a:gd name="T17" fmla="*/ 2120 h 423"/>
                    <a:gd name="T18" fmla="*/ 21475 w 153"/>
                    <a:gd name="T19" fmla="*/ 2120 h 423"/>
                    <a:gd name="T20" fmla="*/ 20732 w 153"/>
                    <a:gd name="T21" fmla="*/ 2111 h 423"/>
                    <a:gd name="T22" fmla="*/ 19985 w 153"/>
                    <a:gd name="T23" fmla="*/ 2092 h 423"/>
                    <a:gd name="T24" fmla="*/ 19227 w 153"/>
                    <a:gd name="T25" fmla="*/ 2040 h 423"/>
                    <a:gd name="T26" fmla="*/ 18539 w 153"/>
                    <a:gd name="T27" fmla="*/ 1950 h 423"/>
                    <a:gd name="T28" fmla="*/ 17792 w 153"/>
                    <a:gd name="T29" fmla="*/ 1787 h 423"/>
                    <a:gd name="T30" fmla="*/ 17034 w 153"/>
                    <a:gd name="T31" fmla="*/ 1534 h 423"/>
                    <a:gd name="T32" fmla="*/ 16493 w 153"/>
                    <a:gd name="T33" fmla="*/ 1190 h 423"/>
                    <a:gd name="T34" fmla="*/ 15749 w 153"/>
                    <a:gd name="T35" fmla="*/ 781 h 423"/>
                    <a:gd name="T36" fmla="*/ 15043 w 153"/>
                    <a:gd name="T37" fmla="*/ 392 h 423"/>
                    <a:gd name="T38" fmla="*/ 14299 w 153"/>
                    <a:gd name="T39" fmla="*/ 103 h 423"/>
                    <a:gd name="T40" fmla="*/ 13552 w 153"/>
                    <a:gd name="T41" fmla="*/ 0 h 423"/>
                    <a:gd name="T42" fmla="*/ 12850 w 153"/>
                    <a:gd name="T43" fmla="*/ 103 h 423"/>
                    <a:gd name="T44" fmla="*/ 12309 w 153"/>
                    <a:gd name="T45" fmla="*/ 392 h 423"/>
                    <a:gd name="T46" fmla="*/ 11562 w 153"/>
                    <a:gd name="T47" fmla="*/ 781 h 423"/>
                    <a:gd name="T48" fmla="*/ 10818 w 153"/>
                    <a:gd name="T49" fmla="*/ 1190 h 423"/>
                    <a:gd name="T50" fmla="*/ 10060 w 153"/>
                    <a:gd name="T51" fmla="*/ 1534 h 423"/>
                    <a:gd name="T52" fmla="*/ 9369 w 153"/>
                    <a:gd name="T53" fmla="*/ 1787 h 423"/>
                    <a:gd name="T54" fmla="*/ 8817 w 153"/>
                    <a:gd name="T55" fmla="*/ 1950 h 423"/>
                    <a:gd name="T56" fmla="*/ 8070 w 153"/>
                    <a:gd name="T57" fmla="*/ 2040 h 423"/>
                    <a:gd name="T58" fmla="*/ 7326 w 153"/>
                    <a:gd name="T59" fmla="*/ 2092 h 423"/>
                    <a:gd name="T60" fmla="*/ 6771 w 153"/>
                    <a:gd name="T61" fmla="*/ 2111 h 423"/>
                    <a:gd name="T62" fmla="*/ 6024 w 153"/>
                    <a:gd name="T63" fmla="*/ 2120 h 423"/>
                    <a:gd name="T64" fmla="*/ 5336 w 153"/>
                    <a:gd name="T65" fmla="*/ 2120 h 423"/>
                    <a:gd name="T66" fmla="*/ 4589 w 153"/>
                    <a:gd name="T67" fmla="*/ 2120 h 423"/>
                    <a:gd name="T68" fmla="*/ 4037 w 153"/>
                    <a:gd name="T69" fmla="*/ 2120 h 423"/>
                    <a:gd name="T70" fmla="*/ 3290 w 153"/>
                    <a:gd name="T71" fmla="*/ 2120 h 423"/>
                    <a:gd name="T72" fmla="*/ 2734 w 153"/>
                    <a:gd name="T73" fmla="*/ 2120 h 423"/>
                    <a:gd name="T74" fmla="*/ 1991 w 153"/>
                    <a:gd name="T75" fmla="*/ 2120 h 423"/>
                    <a:gd name="T76" fmla="*/ 1299 w 153"/>
                    <a:gd name="T77" fmla="*/ 2120 h 423"/>
                    <a:gd name="T78" fmla="*/ 743 w 153"/>
                    <a:gd name="T79" fmla="*/ 2120 h 423"/>
                    <a:gd name="T80" fmla="*/ 0 w 153"/>
                    <a:gd name="T81" fmla="*/ 2120 h 42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53" h="423">
                      <a:moveTo>
                        <a:pt x="153" y="423"/>
                      </a:moveTo>
                      <a:lnTo>
                        <a:pt x="149" y="423"/>
                      </a:lnTo>
                      <a:lnTo>
                        <a:pt x="145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3" y="423"/>
                      </a:lnTo>
                      <a:lnTo>
                        <a:pt x="129" y="423"/>
                      </a:lnTo>
                      <a:lnTo>
                        <a:pt x="125" y="423"/>
                      </a:lnTo>
                      <a:lnTo>
                        <a:pt x="121" y="423"/>
                      </a:lnTo>
                      <a:lnTo>
                        <a:pt x="117" y="423"/>
                      </a:lnTo>
                      <a:lnTo>
                        <a:pt x="113" y="421"/>
                      </a:lnTo>
                      <a:lnTo>
                        <a:pt x="109" y="417"/>
                      </a:lnTo>
                      <a:lnTo>
                        <a:pt x="105" y="407"/>
                      </a:lnTo>
                      <a:lnTo>
                        <a:pt x="101" y="389"/>
                      </a:lnTo>
                      <a:lnTo>
                        <a:pt x="97" y="356"/>
                      </a:lnTo>
                      <a:lnTo>
                        <a:pt x="93" y="306"/>
                      </a:lnTo>
                      <a:lnTo>
                        <a:pt x="90" y="237"/>
                      </a:lnTo>
                      <a:lnTo>
                        <a:pt x="86" y="156"/>
                      </a:lnTo>
                      <a:lnTo>
                        <a:pt x="82" y="78"/>
                      </a:lnTo>
                      <a:lnTo>
                        <a:pt x="78" y="21"/>
                      </a:lnTo>
                      <a:lnTo>
                        <a:pt x="74" y="0"/>
                      </a:lnTo>
                      <a:lnTo>
                        <a:pt x="70" y="21"/>
                      </a:lnTo>
                      <a:lnTo>
                        <a:pt x="67" y="78"/>
                      </a:lnTo>
                      <a:lnTo>
                        <a:pt x="63" y="156"/>
                      </a:lnTo>
                      <a:lnTo>
                        <a:pt x="59" y="237"/>
                      </a:lnTo>
                      <a:lnTo>
                        <a:pt x="55" y="306"/>
                      </a:lnTo>
                      <a:lnTo>
                        <a:pt x="51" y="356"/>
                      </a:lnTo>
                      <a:lnTo>
                        <a:pt x="48" y="389"/>
                      </a:lnTo>
                      <a:lnTo>
                        <a:pt x="44" y="407"/>
                      </a:lnTo>
                      <a:lnTo>
                        <a:pt x="40" y="417"/>
                      </a:lnTo>
                      <a:lnTo>
                        <a:pt x="37" y="421"/>
                      </a:lnTo>
                      <a:lnTo>
                        <a:pt x="33" y="423"/>
                      </a:lnTo>
                      <a:lnTo>
                        <a:pt x="29" y="423"/>
                      </a:lnTo>
                      <a:lnTo>
                        <a:pt x="25" y="423"/>
                      </a:lnTo>
                      <a:lnTo>
                        <a:pt x="22" y="423"/>
                      </a:lnTo>
                      <a:lnTo>
                        <a:pt x="18" y="423"/>
                      </a:lnTo>
                      <a:lnTo>
                        <a:pt x="15" y="423"/>
                      </a:lnTo>
                      <a:lnTo>
                        <a:pt x="11" y="423"/>
                      </a:lnTo>
                      <a:lnTo>
                        <a:pt x="7" y="423"/>
                      </a:lnTo>
                      <a:lnTo>
                        <a:pt x="4" y="423"/>
                      </a:lnTo>
                      <a:lnTo>
                        <a:pt x="0" y="423"/>
                      </a:lnTo>
                    </a:path>
                  </a:pathLst>
                </a:custGeom>
                <a:gradFill flip="none" rotWithShape="1">
                  <a:gsLst>
                    <a:gs pos="30000">
                      <a:srgbClr val="7030A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19050" cmpd="sng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03236"/>
                  <a:endParaRPr lang="it-IT" dirty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69CC3228-6EA2-7C4B-BAAC-FDFBB76DCC66}"/>
                    </a:ext>
                  </a:extLst>
                </p:cNvPr>
                <p:cNvSpPr txBox="1"/>
                <p:nvPr/>
              </p:nvSpPr>
              <p:spPr>
                <a:xfrm>
                  <a:off x="10883550" y="3094268"/>
                  <a:ext cx="1010366" cy="9891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Multiple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FEL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pulses</a:t>
                  </a:r>
                </a:p>
              </p:txBody>
            </p:sp>
          </p:grp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503DA3B-CDD8-6140-A63D-96C6FB64EDC3}"/>
                </a:ext>
              </a:extLst>
            </p:cNvPr>
            <p:cNvSpPr/>
            <p:nvPr/>
          </p:nvSpPr>
          <p:spPr>
            <a:xfrm>
              <a:off x="8657667" y="2987367"/>
              <a:ext cx="45719" cy="1327740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3236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45C10CF1-6581-A74D-BDC5-1AC663BB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304" y="3122878"/>
              <a:ext cx="157565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30000">
                  <a:srgbClr val="7030A0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7030A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03236"/>
              <a:endParaRPr lang="it-IT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7276033-3843-774A-A17B-0C886C20A6AD}"/>
              </a:ext>
            </a:extLst>
          </p:cNvPr>
          <p:cNvGrpSpPr/>
          <p:nvPr/>
        </p:nvGrpSpPr>
        <p:grpSpPr>
          <a:xfrm>
            <a:off x="6160347" y="3988638"/>
            <a:ext cx="5796452" cy="2347817"/>
            <a:chOff x="5257477" y="2779517"/>
            <a:chExt cx="6628228" cy="2794706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FE84FB10-40C9-0C40-8BE3-AC69D9148C85}"/>
                </a:ext>
              </a:extLst>
            </p:cNvPr>
            <p:cNvGrpSpPr/>
            <p:nvPr/>
          </p:nvGrpSpPr>
          <p:grpSpPr>
            <a:xfrm>
              <a:off x="5257477" y="2779517"/>
              <a:ext cx="6628228" cy="2794706"/>
              <a:chOff x="5072993" y="2627117"/>
              <a:chExt cx="6628228" cy="2794706"/>
            </a:xfrm>
          </p:grpSpPr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31088B5-1E88-364C-84A5-B256AE5B676B}"/>
                  </a:ext>
                </a:extLst>
              </p:cNvPr>
              <p:cNvSpPr/>
              <p:nvPr/>
            </p:nvSpPr>
            <p:spPr>
              <a:xfrm>
                <a:off x="5080861" y="2639877"/>
                <a:ext cx="6620360" cy="27819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9463E9F-A9AA-1A4E-9FA9-00C732C6A8C4}"/>
                  </a:ext>
                </a:extLst>
              </p:cNvPr>
              <p:cNvSpPr txBox="1"/>
              <p:nvPr/>
            </p:nvSpPr>
            <p:spPr>
              <a:xfrm>
                <a:off x="5072993" y="4025141"/>
                <a:ext cx="6584086" cy="989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Multiple pulses on a chirped seed: amplification of separated colors. </a:t>
                </a:r>
                <a:r>
                  <a:rPr lang="en-US" sz="1600" dirty="0"/>
                  <a:t>Different colors can be </a:t>
                </a:r>
                <a:r>
                  <a:rPr lang="en-US" sz="1600" b="1" dirty="0"/>
                  <a:t>further separated by amplification of different harmonics</a:t>
                </a:r>
                <a:r>
                  <a:rPr lang="en-US" sz="1600" dirty="0"/>
                  <a:t> in the modulator (see ref. 3)</a:t>
                </a:r>
              </a:p>
            </p:txBody>
          </p: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597DFEC0-0D29-AD42-BD82-5E5FD456AB59}"/>
                  </a:ext>
                </a:extLst>
              </p:cNvPr>
              <p:cNvGrpSpPr/>
              <p:nvPr/>
            </p:nvGrpSpPr>
            <p:grpSpPr>
              <a:xfrm>
                <a:off x="5091194" y="2627117"/>
                <a:ext cx="6300061" cy="1535590"/>
                <a:chOff x="5184184" y="2983578"/>
                <a:chExt cx="6300061" cy="1535590"/>
              </a:xfrm>
            </p:grpSpPr>
            <p:grpSp>
              <p:nvGrpSpPr>
                <p:cNvPr id="25" name="Group 4">
                  <a:extLst>
                    <a:ext uri="{FF2B5EF4-FFF2-40B4-BE49-F238E27FC236}">
                      <a16:creationId xmlns:a16="http://schemas.microsoft.com/office/drawing/2014/main" id="{656B06A8-69FC-5149-9ED8-D77472265AE0}"/>
                    </a:ext>
                  </a:extLst>
                </p:cNvPr>
                <p:cNvGrpSpPr/>
                <p:nvPr/>
              </p:nvGrpSpPr>
              <p:grpSpPr>
                <a:xfrm>
                  <a:off x="5184184" y="3046941"/>
                  <a:ext cx="6300061" cy="1472227"/>
                  <a:chOff x="-42858" y="2482081"/>
                  <a:chExt cx="6300061" cy="1472227"/>
                </a:xfrm>
              </p:grpSpPr>
              <p:sp>
                <p:nvSpPr>
                  <p:cNvPr id="28" name="Freeform 18">
                    <a:extLst>
                      <a:ext uri="{FF2B5EF4-FFF2-40B4-BE49-F238E27FC236}">
                        <a16:creationId xmlns:a16="http://schemas.microsoft.com/office/drawing/2014/main" id="{A09CF819-8D44-7947-9B4B-D914BD153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-42858" y="3232225"/>
                    <a:ext cx="6300061" cy="537326"/>
                  </a:xfrm>
                  <a:custGeom>
                    <a:avLst/>
                    <a:gdLst>
                      <a:gd name="T0" fmla="*/ 28054 w 153"/>
                      <a:gd name="T1" fmla="*/ 2120 h 423"/>
                      <a:gd name="T2" fmla="*/ 27296 w 153"/>
                      <a:gd name="T3" fmla="*/ 2120 h 423"/>
                      <a:gd name="T4" fmla="*/ 26608 w 153"/>
                      <a:gd name="T5" fmla="*/ 2120 h 423"/>
                      <a:gd name="T6" fmla="*/ 25861 w 153"/>
                      <a:gd name="T7" fmla="*/ 2120 h 423"/>
                      <a:gd name="T8" fmla="*/ 25118 w 153"/>
                      <a:gd name="T9" fmla="*/ 2120 h 423"/>
                      <a:gd name="T10" fmla="*/ 24360 w 153"/>
                      <a:gd name="T11" fmla="*/ 2120 h 423"/>
                      <a:gd name="T12" fmla="*/ 23668 w 153"/>
                      <a:gd name="T13" fmla="*/ 2120 h 423"/>
                      <a:gd name="T14" fmla="*/ 22925 w 153"/>
                      <a:gd name="T15" fmla="*/ 2120 h 423"/>
                      <a:gd name="T16" fmla="*/ 22167 w 153"/>
                      <a:gd name="T17" fmla="*/ 2120 h 423"/>
                      <a:gd name="T18" fmla="*/ 21475 w 153"/>
                      <a:gd name="T19" fmla="*/ 2120 h 423"/>
                      <a:gd name="T20" fmla="*/ 20732 w 153"/>
                      <a:gd name="T21" fmla="*/ 2111 h 423"/>
                      <a:gd name="T22" fmla="*/ 19985 w 153"/>
                      <a:gd name="T23" fmla="*/ 2092 h 423"/>
                      <a:gd name="T24" fmla="*/ 19227 w 153"/>
                      <a:gd name="T25" fmla="*/ 2040 h 423"/>
                      <a:gd name="T26" fmla="*/ 18539 w 153"/>
                      <a:gd name="T27" fmla="*/ 1950 h 423"/>
                      <a:gd name="T28" fmla="*/ 17792 w 153"/>
                      <a:gd name="T29" fmla="*/ 1787 h 423"/>
                      <a:gd name="T30" fmla="*/ 17034 w 153"/>
                      <a:gd name="T31" fmla="*/ 1534 h 423"/>
                      <a:gd name="T32" fmla="*/ 16493 w 153"/>
                      <a:gd name="T33" fmla="*/ 1190 h 423"/>
                      <a:gd name="T34" fmla="*/ 15749 w 153"/>
                      <a:gd name="T35" fmla="*/ 781 h 423"/>
                      <a:gd name="T36" fmla="*/ 15043 w 153"/>
                      <a:gd name="T37" fmla="*/ 392 h 423"/>
                      <a:gd name="T38" fmla="*/ 14299 w 153"/>
                      <a:gd name="T39" fmla="*/ 103 h 423"/>
                      <a:gd name="T40" fmla="*/ 13552 w 153"/>
                      <a:gd name="T41" fmla="*/ 0 h 423"/>
                      <a:gd name="T42" fmla="*/ 12850 w 153"/>
                      <a:gd name="T43" fmla="*/ 103 h 423"/>
                      <a:gd name="T44" fmla="*/ 12309 w 153"/>
                      <a:gd name="T45" fmla="*/ 392 h 423"/>
                      <a:gd name="T46" fmla="*/ 11562 w 153"/>
                      <a:gd name="T47" fmla="*/ 781 h 423"/>
                      <a:gd name="T48" fmla="*/ 10818 w 153"/>
                      <a:gd name="T49" fmla="*/ 1190 h 423"/>
                      <a:gd name="T50" fmla="*/ 10060 w 153"/>
                      <a:gd name="T51" fmla="*/ 1534 h 423"/>
                      <a:gd name="T52" fmla="*/ 9369 w 153"/>
                      <a:gd name="T53" fmla="*/ 1787 h 423"/>
                      <a:gd name="T54" fmla="*/ 8817 w 153"/>
                      <a:gd name="T55" fmla="*/ 1950 h 423"/>
                      <a:gd name="T56" fmla="*/ 8070 w 153"/>
                      <a:gd name="T57" fmla="*/ 2040 h 423"/>
                      <a:gd name="T58" fmla="*/ 7326 w 153"/>
                      <a:gd name="T59" fmla="*/ 2092 h 423"/>
                      <a:gd name="T60" fmla="*/ 6771 w 153"/>
                      <a:gd name="T61" fmla="*/ 2111 h 423"/>
                      <a:gd name="T62" fmla="*/ 6024 w 153"/>
                      <a:gd name="T63" fmla="*/ 2120 h 423"/>
                      <a:gd name="T64" fmla="*/ 5336 w 153"/>
                      <a:gd name="T65" fmla="*/ 2120 h 423"/>
                      <a:gd name="T66" fmla="*/ 4589 w 153"/>
                      <a:gd name="T67" fmla="*/ 2120 h 423"/>
                      <a:gd name="T68" fmla="*/ 4037 w 153"/>
                      <a:gd name="T69" fmla="*/ 2120 h 423"/>
                      <a:gd name="T70" fmla="*/ 3290 w 153"/>
                      <a:gd name="T71" fmla="*/ 2120 h 423"/>
                      <a:gd name="T72" fmla="*/ 2734 w 153"/>
                      <a:gd name="T73" fmla="*/ 2120 h 423"/>
                      <a:gd name="T74" fmla="*/ 1991 w 153"/>
                      <a:gd name="T75" fmla="*/ 2120 h 423"/>
                      <a:gd name="T76" fmla="*/ 1299 w 153"/>
                      <a:gd name="T77" fmla="*/ 2120 h 423"/>
                      <a:gd name="T78" fmla="*/ 743 w 153"/>
                      <a:gd name="T79" fmla="*/ 2120 h 423"/>
                      <a:gd name="T80" fmla="*/ 0 w 153"/>
                      <a:gd name="T81" fmla="*/ 2120 h 4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53" h="423">
                        <a:moveTo>
                          <a:pt x="153" y="423"/>
                        </a:moveTo>
                        <a:lnTo>
                          <a:pt x="149" y="423"/>
                        </a:lnTo>
                        <a:lnTo>
                          <a:pt x="145" y="423"/>
                        </a:lnTo>
                        <a:lnTo>
                          <a:pt x="141" y="423"/>
                        </a:lnTo>
                        <a:lnTo>
                          <a:pt x="137" y="423"/>
                        </a:lnTo>
                        <a:lnTo>
                          <a:pt x="133" y="423"/>
                        </a:lnTo>
                        <a:lnTo>
                          <a:pt x="129" y="423"/>
                        </a:lnTo>
                        <a:lnTo>
                          <a:pt x="125" y="423"/>
                        </a:lnTo>
                        <a:lnTo>
                          <a:pt x="121" y="423"/>
                        </a:lnTo>
                        <a:lnTo>
                          <a:pt x="117" y="423"/>
                        </a:lnTo>
                        <a:lnTo>
                          <a:pt x="113" y="421"/>
                        </a:lnTo>
                        <a:lnTo>
                          <a:pt x="109" y="417"/>
                        </a:lnTo>
                        <a:lnTo>
                          <a:pt x="105" y="407"/>
                        </a:lnTo>
                        <a:lnTo>
                          <a:pt x="101" y="389"/>
                        </a:lnTo>
                        <a:lnTo>
                          <a:pt x="97" y="356"/>
                        </a:lnTo>
                        <a:lnTo>
                          <a:pt x="93" y="306"/>
                        </a:lnTo>
                        <a:lnTo>
                          <a:pt x="90" y="237"/>
                        </a:lnTo>
                        <a:lnTo>
                          <a:pt x="86" y="156"/>
                        </a:lnTo>
                        <a:lnTo>
                          <a:pt x="82" y="78"/>
                        </a:lnTo>
                        <a:lnTo>
                          <a:pt x="78" y="21"/>
                        </a:lnTo>
                        <a:lnTo>
                          <a:pt x="74" y="0"/>
                        </a:lnTo>
                        <a:lnTo>
                          <a:pt x="70" y="21"/>
                        </a:lnTo>
                        <a:lnTo>
                          <a:pt x="67" y="78"/>
                        </a:lnTo>
                        <a:lnTo>
                          <a:pt x="63" y="156"/>
                        </a:lnTo>
                        <a:lnTo>
                          <a:pt x="59" y="237"/>
                        </a:lnTo>
                        <a:lnTo>
                          <a:pt x="55" y="306"/>
                        </a:lnTo>
                        <a:lnTo>
                          <a:pt x="51" y="356"/>
                        </a:lnTo>
                        <a:lnTo>
                          <a:pt x="48" y="389"/>
                        </a:lnTo>
                        <a:lnTo>
                          <a:pt x="44" y="407"/>
                        </a:lnTo>
                        <a:lnTo>
                          <a:pt x="40" y="417"/>
                        </a:lnTo>
                        <a:lnTo>
                          <a:pt x="37" y="421"/>
                        </a:lnTo>
                        <a:lnTo>
                          <a:pt x="33" y="423"/>
                        </a:lnTo>
                        <a:lnTo>
                          <a:pt x="29" y="423"/>
                        </a:lnTo>
                        <a:lnTo>
                          <a:pt x="25" y="423"/>
                        </a:lnTo>
                        <a:lnTo>
                          <a:pt x="22" y="423"/>
                        </a:lnTo>
                        <a:lnTo>
                          <a:pt x="18" y="423"/>
                        </a:lnTo>
                        <a:lnTo>
                          <a:pt x="15" y="423"/>
                        </a:lnTo>
                        <a:lnTo>
                          <a:pt x="11" y="423"/>
                        </a:lnTo>
                        <a:lnTo>
                          <a:pt x="7" y="423"/>
                        </a:lnTo>
                        <a:lnTo>
                          <a:pt x="4" y="423"/>
                        </a:lnTo>
                        <a:lnTo>
                          <a:pt x="0" y="423"/>
                        </a:lnTo>
                      </a:path>
                    </a:pathLst>
                  </a:custGeom>
                  <a:gradFill>
                    <a:gsLst>
                      <a:gs pos="32000">
                        <a:srgbClr val="FF0000"/>
                      </a:gs>
                      <a:gs pos="68000">
                        <a:srgbClr val="7030A0"/>
                      </a:gs>
                      <a:gs pos="61000">
                        <a:srgbClr val="00B0F0"/>
                      </a:gs>
                      <a:gs pos="54000">
                        <a:srgbClr val="00B050"/>
                      </a:gs>
                      <a:gs pos="46000">
                        <a:srgbClr val="FFFF00"/>
                      </a:gs>
                      <a:gs pos="39000">
                        <a:srgbClr val="FFC000"/>
                      </a:gs>
                    </a:gsLst>
                    <a:lin ang="0" scaled="1"/>
                  </a:gradFill>
                  <a:ln w="19050" cmpd="sng">
                    <a:solidFill>
                      <a:srgbClr val="FF66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403236"/>
                    <a:endParaRPr lang="it-IT" dirty="0">
                      <a:solidFill>
                        <a:prstClr val="white"/>
                      </a:solidFill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29" name="TextBox 7">
                    <a:extLst>
                      <a:ext uri="{FF2B5EF4-FFF2-40B4-BE49-F238E27FC236}">
                        <a16:creationId xmlns:a16="http://schemas.microsoft.com/office/drawing/2014/main" id="{25F1128A-0A67-504C-92EF-6955AE6D3973}"/>
                      </a:ext>
                    </a:extLst>
                  </p:cNvPr>
                  <p:cNvSpPr txBox="1"/>
                  <p:nvPr/>
                </p:nvSpPr>
                <p:spPr>
                  <a:xfrm>
                    <a:off x="1970045" y="2482081"/>
                    <a:ext cx="94252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376092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e-beam</a:t>
                    </a:r>
                  </a:p>
                </p:txBody>
              </p:sp>
              <p:sp>
                <p:nvSpPr>
                  <p:cNvPr id="30" name="TextBox 8">
                    <a:extLst>
                      <a:ext uri="{FF2B5EF4-FFF2-40B4-BE49-F238E27FC236}">
                        <a16:creationId xmlns:a16="http://schemas.microsoft.com/office/drawing/2014/main" id="{26895126-788B-E444-9E32-C58543293E8F}"/>
                      </a:ext>
                    </a:extLst>
                  </p:cNvPr>
                  <p:cNvSpPr txBox="1"/>
                  <p:nvPr/>
                </p:nvSpPr>
                <p:spPr>
                  <a:xfrm>
                    <a:off x="1748278" y="3239075"/>
                    <a:ext cx="69895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03236"/>
                    <a:r>
                      <a:rPr lang="en-US" i="1" dirty="0">
                        <a:solidFill>
                          <a:srgbClr val="FF6600"/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Seed</a:t>
                    </a:r>
                    <a:r>
                      <a:rPr lang="en-US" i="1" dirty="0">
                        <a:solidFill>
                          <a:srgbClr val="54FF1D">
                            <a:lumMod val="60000"/>
                            <a:lumOff val="40000"/>
                          </a:srgbClr>
                        </a:solidFill>
                        <a:latin typeface="Times New Roman"/>
                        <a:ea typeface="ＭＳ Ｐゴシック" charset="0"/>
                        <a:cs typeface="Times New Roman"/>
                      </a:rPr>
                      <a:t> </a:t>
                    </a:r>
                    <a:endParaRPr lang="en-US" sz="2000" i="1" dirty="0">
                      <a:solidFill>
                        <a:srgbClr val="98FF77"/>
                      </a:solidFill>
                      <a:latin typeface="Times New Roman"/>
                      <a:ea typeface="ＭＳ Ｐゴシック" charset="0"/>
                      <a:cs typeface="Times New Roman"/>
                    </a:endParaRPr>
                  </a:p>
                </p:txBody>
              </p:sp>
              <p:sp>
                <p:nvSpPr>
                  <p:cNvPr id="31" name="Oval 5">
                    <a:extLst>
                      <a:ext uri="{FF2B5EF4-FFF2-40B4-BE49-F238E27FC236}">
                        <a16:creationId xmlns:a16="http://schemas.microsoft.com/office/drawing/2014/main" id="{CDD6B076-96EC-9E4A-9A4C-CC0AA3ABE135}"/>
                      </a:ext>
                    </a:extLst>
                  </p:cNvPr>
                  <p:cNvSpPr/>
                  <p:nvPr/>
                </p:nvSpPr>
                <p:spPr>
                  <a:xfrm>
                    <a:off x="3002246" y="2626568"/>
                    <a:ext cx="45719" cy="1327740"/>
                  </a:xfrm>
                  <a:prstGeom prst="ellipse">
                    <a:avLst/>
                  </a:prstGeom>
                  <a:ln>
                    <a:gradFill flip="none" rotWithShape="1">
                      <a:gsLst>
                        <a:gs pos="0">
                          <a:schemeClr val="accent1">
                            <a:shade val="95000"/>
                            <a:satMod val="105000"/>
                          </a:schemeClr>
                        </a:gs>
                        <a:gs pos="100000">
                          <a:srgbClr val="FFFFFF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03236"/>
                    <a:endParaRPr lang="en-US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26" name="Freeform 18">
                  <a:extLst>
                    <a:ext uri="{FF2B5EF4-FFF2-40B4-BE49-F238E27FC236}">
                      <a16:creationId xmlns:a16="http://schemas.microsoft.com/office/drawing/2014/main" id="{B909A6BE-1AE3-4343-B5A6-B3E53730D9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38483" y="3326939"/>
                  <a:ext cx="157565" cy="1004888"/>
                </a:xfrm>
                <a:custGeom>
                  <a:avLst/>
                  <a:gdLst>
                    <a:gd name="T0" fmla="*/ 28054 w 153"/>
                    <a:gd name="T1" fmla="*/ 2120 h 423"/>
                    <a:gd name="T2" fmla="*/ 27296 w 153"/>
                    <a:gd name="T3" fmla="*/ 2120 h 423"/>
                    <a:gd name="T4" fmla="*/ 26608 w 153"/>
                    <a:gd name="T5" fmla="*/ 2120 h 423"/>
                    <a:gd name="T6" fmla="*/ 25861 w 153"/>
                    <a:gd name="T7" fmla="*/ 2120 h 423"/>
                    <a:gd name="T8" fmla="*/ 25118 w 153"/>
                    <a:gd name="T9" fmla="*/ 2120 h 423"/>
                    <a:gd name="T10" fmla="*/ 24360 w 153"/>
                    <a:gd name="T11" fmla="*/ 2120 h 423"/>
                    <a:gd name="T12" fmla="*/ 23668 w 153"/>
                    <a:gd name="T13" fmla="*/ 2120 h 423"/>
                    <a:gd name="T14" fmla="*/ 22925 w 153"/>
                    <a:gd name="T15" fmla="*/ 2120 h 423"/>
                    <a:gd name="T16" fmla="*/ 22167 w 153"/>
                    <a:gd name="T17" fmla="*/ 2120 h 423"/>
                    <a:gd name="T18" fmla="*/ 21475 w 153"/>
                    <a:gd name="T19" fmla="*/ 2120 h 423"/>
                    <a:gd name="T20" fmla="*/ 20732 w 153"/>
                    <a:gd name="T21" fmla="*/ 2111 h 423"/>
                    <a:gd name="T22" fmla="*/ 19985 w 153"/>
                    <a:gd name="T23" fmla="*/ 2092 h 423"/>
                    <a:gd name="T24" fmla="*/ 19227 w 153"/>
                    <a:gd name="T25" fmla="*/ 2040 h 423"/>
                    <a:gd name="T26" fmla="*/ 18539 w 153"/>
                    <a:gd name="T27" fmla="*/ 1950 h 423"/>
                    <a:gd name="T28" fmla="*/ 17792 w 153"/>
                    <a:gd name="T29" fmla="*/ 1787 h 423"/>
                    <a:gd name="T30" fmla="*/ 17034 w 153"/>
                    <a:gd name="T31" fmla="*/ 1534 h 423"/>
                    <a:gd name="T32" fmla="*/ 16493 w 153"/>
                    <a:gd name="T33" fmla="*/ 1190 h 423"/>
                    <a:gd name="T34" fmla="*/ 15749 w 153"/>
                    <a:gd name="T35" fmla="*/ 781 h 423"/>
                    <a:gd name="T36" fmla="*/ 15043 w 153"/>
                    <a:gd name="T37" fmla="*/ 392 h 423"/>
                    <a:gd name="T38" fmla="*/ 14299 w 153"/>
                    <a:gd name="T39" fmla="*/ 103 h 423"/>
                    <a:gd name="T40" fmla="*/ 13552 w 153"/>
                    <a:gd name="T41" fmla="*/ 0 h 423"/>
                    <a:gd name="T42" fmla="*/ 12850 w 153"/>
                    <a:gd name="T43" fmla="*/ 103 h 423"/>
                    <a:gd name="T44" fmla="*/ 12309 w 153"/>
                    <a:gd name="T45" fmla="*/ 392 h 423"/>
                    <a:gd name="T46" fmla="*/ 11562 w 153"/>
                    <a:gd name="T47" fmla="*/ 781 h 423"/>
                    <a:gd name="T48" fmla="*/ 10818 w 153"/>
                    <a:gd name="T49" fmla="*/ 1190 h 423"/>
                    <a:gd name="T50" fmla="*/ 10060 w 153"/>
                    <a:gd name="T51" fmla="*/ 1534 h 423"/>
                    <a:gd name="T52" fmla="*/ 9369 w 153"/>
                    <a:gd name="T53" fmla="*/ 1787 h 423"/>
                    <a:gd name="T54" fmla="*/ 8817 w 153"/>
                    <a:gd name="T55" fmla="*/ 1950 h 423"/>
                    <a:gd name="T56" fmla="*/ 8070 w 153"/>
                    <a:gd name="T57" fmla="*/ 2040 h 423"/>
                    <a:gd name="T58" fmla="*/ 7326 w 153"/>
                    <a:gd name="T59" fmla="*/ 2092 h 423"/>
                    <a:gd name="T60" fmla="*/ 6771 w 153"/>
                    <a:gd name="T61" fmla="*/ 2111 h 423"/>
                    <a:gd name="T62" fmla="*/ 6024 w 153"/>
                    <a:gd name="T63" fmla="*/ 2120 h 423"/>
                    <a:gd name="T64" fmla="*/ 5336 w 153"/>
                    <a:gd name="T65" fmla="*/ 2120 h 423"/>
                    <a:gd name="T66" fmla="*/ 4589 w 153"/>
                    <a:gd name="T67" fmla="*/ 2120 h 423"/>
                    <a:gd name="T68" fmla="*/ 4037 w 153"/>
                    <a:gd name="T69" fmla="*/ 2120 h 423"/>
                    <a:gd name="T70" fmla="*/ 3290 w 153"/>
                    <a:gd name="T71" fmla="*/ 2120 h 423"/>
                    <a:gd name="T72" fmla="*/ 2734 w 153"/>
                    <a:gd name="T73" fmla="*/ 2120 h 423"/>
                    <a:gd name="T74" fmla="*/ 1991 w 153"/>
                    <a:gd name="T75" fmla="*/ 2120 h 423"/>
                    <a:gd name="T76" fmla="*/ 1299 w 153"/>
                    <a:gd name="T77" fmla="*/ 2120 h 423"/>
                    <a:gd name="T78" fmla="*/ 743 w 153"/>
                    <a:gd name="T79" fmla="*/ 2120 h 423"/>
                    <a:gd name="T80" fmla="*/ 0 w 153"/>
                    <a:gd name="T81" fmla="*/ 2120 h 42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53" h="423">
                      <a:moveTo>
                        <a:pt x="153" y="423"/>
                      </a:moveTo>
                      <a:lnTo>
                        <a:pt x="149" y="423"/>
                      </a:lnTo>
                      <a:lnTo>
                        <a:pt x="145" y="423"/>
                      </a:lnTo>
                      <a:lnTo>
                        <a:pt x="141" y="423"/>
                      </a:lnTo>
                      <a:lnTo>
                        <a:pt x="137" y="423"/>
                      </a:lnTo>
                      <a:lnTo>
                        <a:pt x="133" y="423"/>
                      </a:lnTo>
                      <a:lnTo>
                        <a:pt x="129" y="423"/>
                      </a:lnTo>
                      <a:lnTo>
                        <a:pt x="125" y="423"/>
                      </a:lnTo>
                      <a:lnTo>
                        <a:pt x="121" y="423"/>
                      </a:lnTo>
                      <a:lnTo>
                        <a:pt x="117" y="423"/>
                      </a:lnTo>
                      <a:lnTo>
                        <a:pt x="113" y="421"/>
                      </a:lnTo>
                      <a:lnTo>
                        <a:pt x="109" y="417"/>
                      </a:lnTo>
                      <a:lnTo>
                        <a:pt x="105" y="407"/>
                      </a:lnTo>
                      <a:lnTo>
                        <a:pt x="101" y="389"/>
                      </a:lnTo>
                      <a:lnTo>
                        <a:pt x="97" y="356"/>
                      </a:lnTo>
                      <a:lnTo>
                        <a:pt x="93" y="306"/>
                      </a:lnTo>
                      <a:lnTo>
                        <a:pt x="90" y="237"/>
                      </a:lnTo>
                      <a:lnTo>
                        <a:pt x="86" y="156"/>
                      </a:lnTo>
                      <a:lnTo>
                        <a:pt x="82" y="78"/>
                      </a:lnTo>
                      <a:lnTo>
                        <a:pt x="78" y="21"/>
                      </a:lnTo>
                      <a:lnTo>
                        <a:pt x="74" y="0"/>
                      </a:lnTo>
                      <a:lnTo>
                        <a:pt x="70" y="21"/>
                      </a:lnTo>
                      <a:lnTo>
                        <a:pt x="67" y="78"/>
                      </a:lnTo>
                      <a:lnTo>
                        <a:pt x="63" y="156"/>
                      </a:lnTo>
                      <a:lnTo>
                        <a:pt x="59" y="237"/>
                      </a:lnTo>
                      <a:lnTo>
                        <a:pt x="55" y="306"/>
                      </a:lnTo>
                      <a:lnTo>
                        <a:pt x="51" y="356"/>
                      </a:lnTo>
                      <a:lnTo>
                        <a:pt x="48" y="389"/>
                      </a:lnTo>
                      <a:lnTo>
                        <a:pt x="44" y="407"/>
                      </a:lnTo>
                      <a:lnTo>
                        <a:pt x="40" y="417"/>
                      </a:lnTo>
                      <a:lnTo>
                        <a:pt x="37" y="421"/>
                      </a:lnTo>
                      <a:lnTo>
                        <a:pt x="33" y="423"/>
                      </a:lnTo>
                      <a:lnTo>
                        <a:pt x="29" y="423"/>
                      </a:lnTo>
                      <a:lnTo>
                        <a:pt x="25" y="423"/>
                      </a:lnTo>
                      <a:lnTo>
                        <a:pt x="22" y="423"/>
                      </a:lnTo>
                      <a:lnTo>
                        <a:pt x="18" y="423"/>
                      </a:lnTo>
                      <a:lnTo>
                        <a:pt x="15" y="423"/>
                      </a:lnTo>
                      <a:lnTo>
                        <a:pt x="11" y="423"/>
                      </a:lnTo>
                      <a:lnTo>
                        <a:pt x="7" y="423"/>
                      </a:lnTo>
                      <a:lnTo>
                        <a:pt x="4" y="423"/>
                      </a:lnTo>
                      <a:lnTo>
                        <a:pt x="0" y="423"/>
                      </a:lnTo>
                    </a:path>
                  </a:pathLst>
                </a:custGeom>
                <a:gradFill flip="none" rotWithShape="1">
                  <a:gsLst>
                    <a:gs pos="30000">
                      <a:srgbClr val="00B050"/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03236"/>
                  <a:endParaRPr lang="it-IT" dirty="0">
                    <a:solidFill>
                      <a:prstClr val="white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" name="TextBox 7">
                  <a:extLst>
                    <a:ext uri="{FF2B5EF4-FFF2-40B4-BE49-F238E27FC236}">
                      <a16:creationId xmlns:a16="http://schemas.microsoft.com/office/drawing/2014/main" id="{1F8CA9C9-8B12-3248-B476-C0FE3FEEC458}"/>
                    </a:ext>
                  </a:extLst>
                </p:cNvPr>
                <p:cNvSpPr txBox="1"/>
                <p:nvPr/>
              </p:nvSpPr>
              <p:spPr>
                <a:xfrm>
                  <a:off x="9625268" y="2983578"/>
                  <a:ext cx="1219332" cy="9891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Multicolor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FEL</a:t>
                  </a:r>
                </a:p>
                <a:p>
                  <a:pPr defTabSz="403236"/>
                  <a:r>
                    <a:rPr lang="en-US" sz="1600" i="1" dirty="0">
                      <a:solidFill>
                        <a:srgbClr val="7030A0"/>
                      </a:solidFill>
                      <a:latin typeface="Times New Roman"/>
                      <a:ea typeface="ＭＳ Ｐゴシック" charset="0"/>
                      <a:cs typeface="Times New Roman"/>
                    </a:rPr>
                    <a:t>pulses</a:t>
                  </a:r>
                </a:p>
              </p:txBody>
            </p:sp>
          </p:grpSp>
        </p:grp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26AE4139-63AF-754C-ABB9-8C0F4278D3BC}"/>
                </a:ext>
              </a:extLst>
            </p:cNvPr>
            <p:cNvSpPr/>
            <p:nvPr/>
          </p:nvSpPr>
          <p:spPr>
            <a:xfrm>
              <a:off x="8657667" y="2987367"/>
              <a:ext cx="45719" cy="1327740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03236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C1433DE-3FD1-3D4A-8359-BE65104BC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304" y="3122878"/>
              <a:ext cx="157565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79000">
                  <a:srgbClr val="FFC000"/>
                </a:gs>
                <a:gs pos="100000">
                  <a:srgbClr val="FFFFFF"/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403236"/>
              <a:endParaRPr lang="it-IT" dirty="0">
                <a:solidFill>
                  <a:prstClr val="white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0F8353D-D3A4-D543-9430-2CC3044C7B0C}"/>
              </a:ext>
            </a:extLst>
          </p:cNvPr>
          <p:cNvGrpSpPr/>
          <p:nvPr/>
        </p:nvGrpSpPr>
        <p:grpSpPr>
          <a:xfrm>
            <a:off x="462360" y="2115219"/>
            <a:ext cx="4830311" cy="481616"/>
            <a:chOff x="1587416" y="5657834"/>
            <a:chExt cx="8586790" cy="573881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2E2453C3-943B-2A49-9C18-F2BD726ADA93}"/>
                </a:ext>
              </a:extLst>
            </p:cNvPr>
            <p:cNvGrpSpPr/>
            <p:nvPr/>
          </p:nvGrpSpPr>
          <p:grpSpPr>
            <a:xfrm>
              <a:off x="4715963" y="5942348"/>
              <a:ext cx="4064358" cy="289367"/>
              <a:chOff x="4709697" y="6075343"/>
              <a:chExt cx="4064358" cy="289367"/>
            </a:xfrm>
          </p:grpSpPr>
          <p:sp>
            <p:nvSpPr>
              <p:cNvPr id="66" name="Rettangolo 65">
                <a:extLst>
                  <a:ext uri="{FF2B5EF4-FFF2-40B4-BE49-F238E27FC236}">
                    <a16:creationId xmlns:a16="http://schemas.microsoft.com/office/drawing/2014/main" id="{8286AFFB-7A43-564A-B9A5-E8952BA4F6B8}"/>
                  </a:ext>
                </a:extLst>
              </p:cNvPr>
              <p:cNvSpPr/>
              <p:nvPr/>
            </p:nvSpPr>
            <p:spPr>
              <a:xfrm>
                <a:off x="4709697" y="6091512"/>
                <a:ext cx="580962" cy="222835"/>
              </a:xfrm>
              <a:prstGeom prst="rect">
                <a:avLst/>
              </a:prstGeom>
              <a:solidFill>
                <a:srgbClr val="E2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7" name="Rettangolo 66">
                <a:extLst>
                  <a:ext uri="{FF2B5EF4-FFF2-40B4-BE49-F238E27FC236}">
                    <a16:creationId xmlns:a16="http://schemas.microsoft.com/office/drawing/2014/main" id="{D01F3B41-F069-9A4C-8934-4D76E97D78AC}"/>
                  </a:ext>
                </a:extLst>
              </p:cNvPr>
              <p:cNvSpPr/>
              <p:nvPr/>
            </p:nvSpPr>
            <p:spPr>
              <a:xfrm>
                <a:off x="6042771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8" name="Rettangolo 67">
                <a:extLst>
                  <a:ext uri="{FF2B5EF4-FFF2-40B4-BE49-F238E27FC236}">
                    <a16:creationId xmlns:a16="http://schemas.microsoft.com/office/drawing/2014/main" id="{843AA403-BB2D-EA44-A236-A97DAE1F2573}"/>
                  </a:ext>
                </a:extLst>
              </p:cNvPr>
              <p:cNvSpPr/>
              <p:nvPr/>
            </p:nvSpPr>
            <p:spPr>
              <a:xfrm>
                <a:off x="6759545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id="{41D113F4-AFBC-E647-93D1-89600B5E67A1}"/>
                  </a:ext>
                </a:extLst>
              </p:cNvPr>
              <p:cNvSpPr/>
              <p:nvPr/>
            </p:nvSpPr>
            <p:spPr>
              <a:xfrm>
                <a:off x="7476319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70" name="Rettangolo 69">
                <a:extLst>
                  <a:ext uri="{FF2B5EF4-FFF2-40B4-BE49-F238E27FC236}">
                    <a16:creationId xmlns:a16="http://schemas.microsoft.com/office/drawing/2014/main" id="{83FE0E3C-D84E-DB4D-8842-AE39709E4AFB}"/>
                  </a:ext>
                </a:extLst>
              </p:cNvPr>
              <p:cNvSpPr/>
              <p:nvPr/>
            </p:nvSpPr>
            <p:spPr>
              <a:xfrm>
                <a:off x="8193093" y="6095994"/>
                <a:ext cx="580962" cy="2228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71" name="Rettangolo 70">
                <a:extLst>
                  <a:ext uri="{FF2B5EF4-FFF2-40B4-BE49-F238E27FC236}">
                    <a16:creationId xmlns:a16="http://schemas.microsoft.com/office/drawing/2014/main" id="{B3AE13F5-7ECD-CE4A-A8EB-82B7BC8A13A4}"/>
                  </a:ext>
                </a:extLst>
              </p:cNvPr>
              <p:cNvSpPr/>
              <p:nvPr/>
            </p:nvSpPr>
            <p:spPr>
              <a:xfrm>
                <a:off x="5536541" y="6075343"/>
                <a:ext cx="254643" cy="289367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4E28BD37-75FA-0B44-81C8-B413E4E31DEF}"/>
                </a:ext>
              </a:extLst>
            </p:cNvPr>
            <p:cNvCxnSpPr>
              <a:cxnSpLocks/>
            </p:cNvCxnSpPr>
            <p:nvPr/>
          </p:nvCxnSpPr>
          <p:spPr>
            <a:xfrm>
              <a:off x="2732328" y="6078011"/>
              <a:ext cx="188686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081F2990-8504-184D-BBED-F9F12923150D}"/>
                </a:ext>
              </a:extLst>
            </p:cNvPr>
            <p:cNvSpPr txBox="1"/>
            <p:nvPr/>
          </p:nvSpPr>
          <p:spPr>
            <a:xfrm>
              <a:off x="1871126" y="5657834"/>
              <a:ext cx="1536526" cy="440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Seed</a:t>
              </a:r>
              <a:r>
                <a:rPr lang="it-IT" dirty="0"/>
                <a:t> + </a:t>
              </a:r>
            </a:p>
          </p:txBody>
        </p: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66A36EC6-BC9A-C746-A698-A549006468FD}"/>
                </a:ext>
              </a:extLst>
            </p:cNvPr>
            <p:cNvGrpSpPr/>
            <p:nvPr/>
          </p:nvGrpSpPr>
          <p:grpSpPr>
            <a:xfrm>
              <a:off x="5861499" y="6017037"/>
              <a:ext cx="127876" cy="121753"/>
              <a:chOff x="9148502" y="4221220"/>
              <a:chExt cx="127876" cy="121753"/>
            </a:xfrm>
          </p:grpSpPr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F8383F7F-D650-C146-A221-CFCBAD1C8258}"/>
                  </a:ext>
                </a:extLst>
              </p:cNvPr>
              <p:cNvSpPr/>
              <p:nvPr/>
            </p:nvSpPr>
            <p:spPr>
              <a:xfrm>
                <a:off x="9242555" y="422122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81DE79A1-F7C8-FC4C-9C05-934C42574F3D}"/>
                  </a:ext>
                </a:extLst>
              </p:cNvPr>
              <p:cNvSpPr/>
              <p:nvPr/>
            </p:nvSpPr>
            <p:spPr>
              <a:xfrm>
                <a:off x="9204153" y="4258509"/>
                <a:ext cx="18411" cy="471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8BA2337-C855-D445-AA40-C3DBD19BEFC0}"/>
                  </a:ext>
                </a:extLst>
              </p:cNvPr>
              <p:cNvSpPr/>
              <p:nvPr/>
            </p:nvSpPr>
            <p:spPr>
              <a:xfrm>
                <a:off x="9148502" y="4258509"/>
                <a:ext cx="18411" cy="471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A04940AB-A0BC-204E-9168-46DB11DBFD98}"/>
                </a:ext>
              </a:extLst>
            </p:cNvPr>
            <p:cNvGrpSpPr/>
            <p:nvPr/>
          </p:nvGrpSpPr>
          <p:grpSpPr>
            <a:xfrm>
              <a:off x="6641542" y="6011602"/>
              <a:ext cx="1538951" cy="121753"/>
              <a:chOff x="6670995" y="5644535"/>
              <a:chExt cx="1538951" cy="121753"/>
            </a:xfrm>
          </p:grpSpPr>
          <p:grpSp>
            <p:nvGrpSpPr>
              <p:cNvPr id="50" name="Gruppo 49">
                <a:extLst>
                  <a:ext uri="{FF2B5EF4-FFF2-40B4-BE49-F238E27FC236}">
                    <a16:creationId xmlns:a16="http://schemas.microsoft.com/office/drawing/2014/main" id="{105B3485-77F4-2A45-9271-2E45A43605EA}"/>
                  </a:ext>
                </a:extLst>
              </p:cNvPr>
              <p:cNvGrpSpPr/>
              <p:nvPr/>
            </p:nvGrpSpPr>
            <p:grpSpPr>
              <a:xfrm>
                <a:off x="6738887" y="5644535"/>
                <a:ext cx="1471059" cy="121753"/>
                <a:chOff x="6667450" y="5923141"/>
                <a:chExt cx="1471059" cy="121753"/>
              </a:xfrm>
            </p:grpSpPr>
            <p:sp>
              <p:nvSpPr>
                <p:cNvPr id="60" name="Rettangolo 59">
                  <a:extLst>
                    <a:ext uri="{FF2B5EF4-FFF2-40B4-BE49-F238E27FC236}">
                      <a16:creationId xmlns:a16="http://schemas.microsoft.com/office/drawing/2014/main" id="{DDABFCB2-429E-AE40-A20A-9C4779E1A1C3}"/>
                    </a:ext>
                  </a:extLst>
                </p:cNvPr>
                <p:cNvSpPr/>
                <p:nvPr/>
              </p:nvSpPr>
              <p:spPr>
                <a:xfrm>
                  <a:off x="6667450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72233669-3C29-C24F-9E60-61F32288348B}"/>
                    </a:ext>
                  </a:extLst>
                </p:cNvPr>
                <p:cNvSpPr/>
                <p:nvPr/>
              </p:nvSpPr>
              <p:spPr>
                <a:xfrm>
                  <a:off x="7386068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62" name="Rettangolo 61">
                  <a:extLst>
                    <a:ext uri="{FF2B5EF4-FFF2-40B4-BE49-F238E27FC236}">
                      <a16:creationId xmlns:a16="http://schemas.microsoft.com/office/drawing/2014/main" id="{54B596D8-3450-4645-8790-C5D77F3029DE}"/>
                    </a:ext>
                  </a:extLst>
                </p:cNvPr>
                <p:cNvSpPr/>
                <p:nvPr/>
              </p:nvSpPr>
              <p:spPr>
                <a:xfrm>
                  <a:off x="8104686" y="5923141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id="{A4699E3B-B8E8-944E-9CFB-8F9A407452AB}"/>
                  </a:ext>
                </a:extLst>
              </p:cNvPr>
              <p:cNvGrpSpPr/>
              <p:nvPr/>
            </p:nvGrpSpPr>
            <p:grpSpPr>
              <a:xfrm>
                <a:off x="6670995" y="5671304"/>
                <a:ext cx="1508598" cy="68215"/>
                <a:chOff x="6542408" y="5611066"/>
                <a:chExt cx="1465736" cy="122144"/>
              </a:xfrm>
            </p:grpSpPr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501EE0C5-E437-0F42-87C5-A525481EAEE4}"/>
                    </a:ext>
                  </a:extLst>
                </p:cNvPr>
                <p:cNvGrpSpPr/>
                <p:nvPr/>
              </p:nvGrpSpPr>
              <p:grpSpPr>
                <a:xfrm>
                  <a:off x="6542408" y="5611066"/>
                  <a:ext cx="1437494" cy="122144"/>
                  <a:chOff x="9778528" y="4255644"/>
                  <a:chExt cx="1167163" cy="47175"/>
                </a:xfrm>
              </p:grpSpPr>
              <p:sp>
                <p:nvSpPr>
                  <p:cNvPr id="57" name="Rettangolo 56">
                    <a:extLst>
                      <a:ext uri="{FF2B5EF4-FFF2-40B4-BE49-F238E27FC236}">
                        <a16:creationId xmlns:a16="http://schemas.microsoft.com/office/drawing/2014/main" id="{01BA02F6-8758-954C-9D4D-E513688D70B4}"/>
                      </a:ext>
                    </a:extLst>
                  </p:cNvPr>
                  <p:cNvSpPr/>
                  <p:nvPr/>
                </p:nvSpPr>
                <p:spPr>
                  <a:xfrm>
                    <a:off x="9778528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8" name="Rettangolo 57">
                    <a:extLst>
                      <a:ext uri="{FF2B5EF4-FFF2-40B4-BE49-F238E27FC236}">
                        <a16:creationId xmlns:a16="http://schemas.microsoft.com/office/drawing/2014/main" id="{9DF13DC9-A3D9-5A49-BD79-79EBD2F34EEE}"/>
                      </a:ext>
                    </a:extLst>
                  </p:cNvPr>
                  <p:cNvSpPr/>
                  <p:nvPr/>
                </p:nvSpPr>
                <p:spPr>
                  <a:xfrm>
                    <a:off x="10352904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9" name="Rettangolo 58">
                    <a:extLst>
                      <a:ext uri="{FF2B5EF4-FFF2-40B4-BE49-F238E27FC236}">
                        <a16:creationId xmlns:a16="http://schemas.microsoft.com/office/drawing/2014/main" id="{D440A8ED-5E66-674C-9081-705C2DBCA743}"/>
                      </a:ext>
                    </a:extLst>
                  </p:cNvPr>
                  <p:cNvSpPr/>
                  <p:nvPr/>
                </p:nvSpPr>
                <p:spPr>
                  <a:xfrm>
                    <a:off x="10927280" y="4255644"/>
                    <a:ext cx="18411" cy="47175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53" name="Gruppo 52">
                  <a:extLst>
                    <a:ext uri="{FF2B5EF4-FFF2-40B4-BE49-F238E27FC236}">
                      <a16:creationId xmlns:a16="http://schemas.microsoft.com/office/drawing/2014/main" id="{536F4AE6-8ED7-104A-A40C-DB7F030B0CA4}"/>
                    </a:ext>
                  </a:extLst>
                </p:cNvPr>
                <p:cNvGrpSpPr/>
                <p:nvPr/>
              </p:nvGrpSpPr>
              <p:grpSpPr>
                <a:xfrm>
                  <a:off x="6570650" y="5611066"/>
                  <a:ext cx="1437494" cy="122144"/>
                  <a:chOff x="9401408" y="3857406"/>
                  <a:chExt cx="1167163" cy="47175"/>
                </a:xfrm>
              </p:grpSpPr>
              <p:sp>
                <p:nvSpPr>
                  <p:cNvPr id="54" name="Rettangolo 53">
                    <a:extLst>
                      <a:ext uri="{FF2B5EF4-FFF2-40B4-BE49-F238E27FC236}">
                        <a16:creationId xmlns:a16="http://schemas.microsoft.com/office/drawing/2014/main" id="{A959D2C7-BCED-E14C-B08E-4FC2DD985153}"/>
                      </a:ext>
                    </a:extLst>
                  </p:cNvPr>
                  <p:cNvSpPr/>
                  <p:nvPr/>
                </p:nvSpPr>
                <p:spPr>
                  <a:xfrm>
                    <a:off x="9401408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5" name="Rettangolo 54">
                    <a:extLst>
                      <a:ext uri="{FF2B5EF4-FFF2-40B4-BE49-F238E27FC236}">
                        <a16:creationId xmlns:a16="http://schemas.microsoft.com/office/drawing/2014/main" id="{B4D13140-CFEA-054E-801C-994641DFEBF4}"/>
                      </a:ext>
                    </a:extLst>
                  </p:cNvPr>
                  <p:cNvSpPr/>
                  <p:nvPr/>
                </p:nvSpPr>
                <p:spPr>
                  <a:xfrm>
                    <a:off x="9975784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56" name="Rettangolo 55">
                    <a:extLst>
                      <a:ext uri="{FF2B5EF4-FFF2-40B4-BE49-F238E27FC236}">
                        <a16:creationId xmlns:a16="http://schemas.microsoft.com/office/drawing/2014/main" id="{AAF35B58-4E6D-1849-A1F2-B3855D3DCE3F}"/>
                      </a:ext>
                    </a:extLst>
                  </p:cNvPr>
                  <p:cNvSpPr/>
                  <p:nvPr/>
                </p:nvSpPr>
                <p:spPr>
                  <a:xfrm>
                    <a:off x="10550160" y="3857406"/>
                    <a:ext cx="18411" cy="47175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</p:grp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FF9486CB-ED7E-3049-A060-93959F9CDDA6}"/>
                </a:ext>
              </a:extLst>
            </p:cNvPr>
            <p:cNvGrpSpPr/>
            <p:nvPr/>
          </p:nvGrpSpPr>
          <p:grpSpPr>
            <a:xfrm>
              <a:off x="3767818" y="6013011"/>
              <a:ext cx="553831" cy="121753"/>
              <a:chOff x="3100034" y="6473210"/>
              <a:chExt cx="553831" cy="121753"/>
            </a:xfrm>
          </p:grpSpPr>
          <p:sp>
            <p:nvSpPr>
              <p:cNvPr id="46" name="Rettangolo 45">
                <a:extLst>
                  <a:ext uri="{FF2B5EF4-FFF2-40B4-BE49-F238E27FC236}">
                    <a16:creationId xmlns:a16="http://schemas.microsoft.com/office/drawing/2014/main" id="{B8328BC4-2E21-BB40-BCBD-B225B790360C}"/>
                  </a:ext>
                </a:extLst>
              </p:cNvPr>
              <p:cNvSpPr/>
              <p:nvPr/>
            </p:nvSpPr>
            <p:spPr>
              <a:xfrm>
                <a:off x="3100034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8E4F1161-88ED-6040-B245-94D01CAAAE5F}"/>
                  </a:ext>
                </a:extLst>
              </p:cNvPr>
              <p:cNvSpPr/>
              <p:nvPr/>
            </p:nvSpPr>
            <p:spPr>
              <a:xfrm>
                <a:off x="3620042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1598E074-0F8C-7B4A-8F50-C289D208F91E}"/>
                  </a:ext>
                </a:extLst>
              </p:cNvPr>
              <p:cNvSpPr/>
              <p:nvPr/>
            </p:nvSpPr>
            <p:spPr>
              <a:xfrm>
                <a:off x="3273370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02429206-5A1D-0F47-A3A5-07E292A8BEE4}"/>
                  </a:ext>
                </a:extLst>
              </p:cNvPr>
              <p:cNvSpPr/>
              <p:nvPr/>
            </p:nvSpPr>
            <p:spPr>
              <a:xfrm>
                <a:off x="3446706" y="6473210"/>
                <a:ext cx="33823" cy="12175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115DD832-EF6A-3345-9226-196DA73F1894}"/>
                </a:ext>
              </a:extLst>
            </p:cNvPr>
            <p:cNvGrpSpPr/>
            <p:nvPr/>
          </p:nvGrpSpPr>
          <p:grpSpPr>
            <a:xfrm>
              <a:off x="5373343" y="6051945"/>
              <a:ext cx="74062" cy="47175"/>
              <a:chOff x="9453302" y="4563309"/>
              <a:chExt cx="74062" cy="47175"/>
            </a:xfrm>
          </p:grpSpPr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2D5A5085-A26E-6A4B-9AE3-5B01034CD6EB}"/>
                  </a:ext>
                </a:extLst>
              </p:cNvPr>
              <p:cNvSpPr/>
              <p:nvPr/>
            </p:nvSpPr>
            <p:spPr>
              <a:xfrm>
                <a:off x="9508953" y="4563309"/>
                <a:ext cx="18411" cy="4717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185D7DC9-BD23-0C4A-A69D-B47FA18B07DB}"/>
                  </a:ext>
                </a:extLst>
              </p:cNvPr>
              <p:cNvSpPr/>
              <p:nvPr/>
            </p:nvSpPr>
            <p:spPr>
              <a:xfrm>
                <a:off x="9453302" y="4563309"/>
                <a:ext cx="18411" cy="471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984"/>
              </a:p>
            </p:txBody>
          </p:sp>
        </p:grpSp>
        <p:sp>
          <p:nvSpPr>
            <p:cNvPr id="42" name="Triangolo 41">
              <a:extLst>
                <a:ext uri="{FF2B5EF4-FFF2-40B4-BE49-F238E27FC236}">
                  <a16:creationId xmlns:a16="http://schemas.microsoft.com/office/drawing/2014/main" id="{C6F84719-97A8-7040-B64B-E29F644DA9F6}"/>
                </a:ext>
              </a:extLst>
            </p:cNvPr>
            <p:cNvSpPr/>
            <p:nvPr/>
          </p:nvSpPr>
          <p:spPr>
            <a:xfrm rot="16200000">
              <a:off x="7844987" y="3767373"/>
              <a:ext cx="45719" cy="4612719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983">
                  <a:srgbClr val="7030A0">
                    <a:alpha val="54000"/>
                  </a:srgbClr>
                </a:gs>
                <a:gs pos="25000">
                  <a:schemeClr val="accent1">
                    <a:lumMod val="45000"/>
                    <a:lumOff val="55000"/>
                  </a:schemeClr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id="{E975CAA5-198F-494C-9247-FE57BED34EFD}"/>
                </a:ext>
              </a:extLst>
            </p:cNvPr>
            <p:cNvCxnSpPr/>
            <p:nvPr/>
          </p:nvCxnSpPr>
          <p:spPr>
            <a:xfrm>
              <a:off x="1587416" y="6078747"/>
              <a:ext cx="8029575" cy="0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5B11C7CD-5981-BD47-A2AD-CD108C4A1640}"/>
              </a:ext>
            </a:extLst>
          </p:cNvPr>
          <p:cNvSpPr txBox="1"/>
          <p:nvPr/>
        </p:nvSpPr>
        <p:spPr>
          <a:xfrm>
            <a:off x="231914" y="244585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Double e-</a:t>
            </a:r>
            <a:r>
              <a:rPr lang="it-IT" dirty="0" err="1"/>
              <a:t>bunch</a:t>
            </a:r>
            <a:endParaRPr lang="it-IT" dirty="0"/>
          </a:p>
        </p:txBody>
      </p:sp>
      <p:grpSp>
        <p:nvGrpSpPr>
          <p:cNvPr id="158" name="Gruppo 157">
            <a:extLst>
              <a:ext uri="{FF2B5EF4-FFF2-40B4-BE49-F238E27FC236}">
                <a16:creationId xmlns:a16="http://schemas.microsoft.com/office/drawing/2014/main" id="{A862D1EB-083D-0742-BB5F-89F627B19645}"/>
              </a:ext>
            </a:extLst>
          </p:cNvPr>
          <p:cNvGrpSpPr/>
          <p:nvPr/>
        </p:nvGrpSpPr>
        <p:grpSpPr>
          <a:xfrm>
            <a:off x="262911" y="3463871"/>
            <a:ext cx="5034927" cy="1200776"/>
            <a:chOff x="262911" y="3463871"/>
            <a:chExt cx="5034927" cy="1200776"/>
          </a:xfrm>
        </p:grpSpPr>
        <p:grpSp>
          <p:nvGrpSpPr>
            <p:cNvPr id="115" name="Gruppo 114">
              <a:extLst>
                <a:ext uri="{FF2B5EF4-FFF2-40B4-BE49-F238E27FC236}">
                  <a16:creationId xmlns:a16="http://schemas.microsoft.com/office/drawing/2014/main" id="{2660F7C8-B046-D24D-AAC5-8202993A53CC}"/>
                </a:ext>
              </a:extLst>
            </p:cNvPr>
            <p:cNvGrpSpPr/>
            <p:nvPr/>
          </p:nvGrpSpPr>
          <p:grpSpPr>
            <a:xfrm>
              <a:off x="262911" y="3887193"/>
              <a:ext cx="5034927" cy="543610"/>
              <a:chOff x="1223673" y="5583964"/>
              <a:chExt cx="8950533" cy="647751"/>
            </a:xfrm>
          </p:grpSpPr>
          <p:grpSp>
            <p:nvGrpSpPr>
              <p:cNvPr id="116" name="Gruppo 115">
                <a:extLst>
                  <a:ext uri="{FF2B5EF4-FFF2-40B4-BE49-F238E27FC236}">
                    <a16:creationId xmlns:a16="http://schemas.microsoft.com/office/drawing/2014/main" id="{83F1F74B-682F-9740-836F-A5246BC78393}"/>
                  </a:ext>
                </a:extLst>
              </p:cNvPr>
              <p:cNvGrpSpPr/>
              <p:nvPr/>
            </p:nvGrpSpPr>
            <p:grpSpPr>
              <a:xfrm>
                <a:off x="4715963" y="5942348"/>
                <a:ext cx="4064358" cy="289367"/>
                <a:chOff x="4709697" y="6075343"/>
                <a:chExt cx="4064358" cy="289367"/>
              </a:xfrm>
            </p:grpSpPr>
            <p:sp>
              <p:nvSpPr>
                <p:cNvPr id="147" name="Rettangolo 146">
                  <a:extLst>
                    <a:ext uri="{FF2B5EF4-FFF2-40B4-BE49-F238E27FC236}">
                      <a16:creationId xmlns:a16="http://schemas.microsoft.com/office/drawing/2014/main" id="{C9F6ECC4-7313-FD44-9D7E-29AD2870867B}"/>
                    </a:ext>
                  </a:extLst>
                </p:cNvPr>
                <p:cNvSpPr/>
                <p:nvPr/>
              </p:nvSpPr>
              <p:spPr>
                <a:xfrm>
                  <a:off x="4709697" y="6091512"/>
                  <a:ext cx="580962" cy="222835"/>
                </a:xfrm>
                <a:prstGeom prst="rect">
                  <a:avLst/>
                </a:prstGeom>
                <a:solidFill>
                  <a:srgbClr val="E2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8" name="Rettangolo 147">
                  <a:extLst>
                    <a:ext uri="{FF2B5EF4-FFF2-40B4-BE49-F238E27FC236}">
                      <a16:creationId xmlns:a16="http://schemas.microsoft.com/office/drawing/2014/main" id="{B941051A-6C9D-6241-9DF5-2D479B3ED04B}"/>
                    </a:ext>
                  </a:extLst>
                </p:cNvPr>
                <p:cNvSpPr/>
                <p:nvPr/>
              </p:nvSpPr>
              <p:spPr>
                <a:xfrm>
                  <a:off x="6042771" y="6095994"/>
                  <a:ext cx="580962" cy="22283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9" name="Rettangolo 148">
                  <a:extLst>
                    <a:ext uri="{FF2B5EF4-FFF2-40B4-BE49-F238E27FC236}">
                      <a16:creationId xmlns:a16="http://schemas.microsoft.com/office/drawing/2014/main" id="{F332261B-B8EC-6A42-886A-B9A66DBBA317}"/>
                    </a:ext>
                  </a:extLst>
                </p:cNvPr>
                <p:cNvSpPr/>
                <p:nvPr/>
              </p:nvSpPr>
              <p:spPr>
                <a:xfrm>
                  <a:off x="6759545" y="6095994"/>
                  <a:ext cx="580962" cy="222835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0" name="Rettangolo 149">
                  <a:extLst>
                    <a:ext uri="{FF2B5EF4-FFF2-40B4-BE49-F238E27FC236}">
                      <a16:creationId xmlns:a16="http://schemas.microsoft.com/office/drawing/2014/main" id="{4F14ACD5-EAE3-4247-BA72-B1146C7F644B}"/>
                    </a:ext>
                  </a:extLst>
                </p:cNvPr>
                <p:cNvSpPr/>
                <p:nvPr/>
              </p:nvSpPr>
              <p:spPr>
                <a:xfrm>
                  <a:off x="7476319" y="6095994"/>
                  <a:ext cx="580962" cy="222835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1" name="Rettangolo 150">
                  <a:extLst>
                    <a:ext uri="{FF2B5EF4-FFF2-40B4-BE49-F238E27FC236}">
                      <a16:creationId xmlns:a16="http://schemas.microsoft.com/office/drawing/2014/main" id="{9412251C-366C-5B4A-96E9-CD77204D2059}"/>
                    </a:ext>
                  </a:extLst>
                </p:cNvPr>
                <p:cNvSpPr/>
                <p:nvPr/>
              </p:nvSpPr>
              <p:spPr>
                <a:xfrm>
                  <a:off x="8193093" y="6095994"/>
                  <a:ext cx="580962" cy="222835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52" name="Rettangolo 151">
                  <a:extLst>
                    <a:ext uri="{FF2B5EF4-FFF2-40B4-BE49-F238E27FC236}">
                      <a16:creationId xmlns:a16="http://schemas.microsoft.com/office/drawing/2014/main" id="{2BBE597D-EFCD-0040-B095-D1195B77F597}"/>
                    </a:ext>
                  </a:extLst>
                </p:cNvPr>
                <p:cNvSpPr/>
                <p:nvPr/>
              </p:nvSpPr>
              <p:spPr>
                <a:xfrm>
                  <a:off x="5536541" y="6075343"/>
                  <a:ext cx="254643" cy="289367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17" name="Connettore 2 116">
                <a:extLst>
                  <a:ext uri="{FF2B5EF4-FFF2-40B4-BE49-F238E27FC236}">
                    <a16:creationId xmlns:a16="http://schemas.microsoft.com/office/drawing/2014/main" id="{D1708585-D8FE-E741-A75B-1B379BA98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2328" y="6078011"/>
                <a:ext cx="188686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CasellaDiTesto 117">
                <a:extLst>
                  <a:ext uri="{FF2B5EF4-FFF2-40B4-BE49-F238E27FC236}">
                    <a16:creationId xmlns:a16="http://schemas.microsoft.com/office/drawing/2014/main" id="{5084E75C-350C-9041-94C4-316ACE2E620F}"/>
                  </a:ext>
                </a:extLst>
              </p:cNvPr>
              <p:cNvSpPr txBox="1"/>
              <p:nvPr/>
            </p:nvSpPr>
            <p:spPr>
              <a:xfrm>
                <a:off x="1223673" y="5583964"/>
                <a:ext cx="2941399" cy="440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Chirped</a:t>
                </a:r>
                <a:r>
                  <a:rPr lang="it-IT" dirty="0"/>
                  <a:t> </a:t>
                </a:r>
                <a:r>
                  <a:rPr lang="it-IT" dirty="0" err="1"/>
                  <a:t>Seed</a:t>
                </a:r>
                <a:r>
                  <a:rPr lang="it-IT" dirty="0"/>
                  <a:t> + </a:t>
                </a:r>
              </a:p>
            </p:txBody>
          </p:sp>
          <p:grpSp>
            <p:nvGrpSpPr>
              <p:cNvPr id="119" name="Gruppo 118">
                <a:extLst>
                  <a:ext uri="{FF2B5EF4-FFF2-40B4-BE49-F238E27FC236}">
                    <a16:creationId xmlns:a16="http://schemas.microsoft.com/office/drawing/2014/main" id="{968EC386-97F7-B748-965E-32B34FDC4C2E}"/>
                  </a:ext>
                </a:extLst>
              </p:cNvPr>
              <p:cNvGrpSpPr/>
              <p:nvPr/>
            </p:nvGrpSpPr>
            <p:grpSpPr>
              <a:xfrm>
                <a:off x="5861499" y="6017037"/>
                <a:ext cx="127876" cy="121753"/>
                <a:chOff x="9148502" y="4221220"/>
                <a:chExt cx="127876" cy="121753"/>
              </a:xfrm>
            </p:grpSpPr>
            <p:sp>
              <p:nvSpPr>
                <p:cNvPr id="144" name="Rettangolo 143">
                  <a:extLst>
                    <a:ext uri="{FF2B5EF4-FFF2-40B4-BE49-F238E27FC236}">
                      <a16:creationId xmlns:a16="http://schemas.microsoft.com/office/drawing/2014/main" id="{0AEA301A-1567-6F41-A7CF-8A69C0D02DD1}"/>
                    </a:ext>
                  </a:extLst>
                </p:cNvPr>
                <p:cNvSpPr/>
                <p:nvPr/>
              </p:nvSpPr>
              <p:spPr>
                <a:xfrm>
                  <a:off x="9242555" y="422122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5" name="Rettangolo 144">
                  <a:extLst>
                    <a:ext uri="{FF2B5EF4-FFF2-40B4-BE49-F238E27FC236}">
                      <a16:creationId xmlns:a16="http://schemas.microsoft.com/office/drawing/2014/main" id="{56137748-FF97-FF49-9EE2-825D4CB34725}"/>
                    </a:ext>
                  </a:extLst>
                </p:cNvPr>
                <p:cNvSpPr/>
                <p:nvPr/>
              </p:nvSpPr>
              <p:spPr>
                <a:xfrm>
                  <a:off x="9204153" y="42585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46" name="Rettangolo 145">
                  <a:extLst>
                    <a:ext uri="{FF2B5EF4-FFF2-40B4-BE49-F238E27FC236}">
                      <a16:creationId xmlns:a16="http://schemas.microsoft.com/office/drawing/2014/main" id="{EB014D65-3AD8-4A44-9835-3894854F0001}"/>
                    </a:ext>
                  </a:extLst>
                </p:cNvPr>
                <p:cNvSpPr/>
                <p:nvPr/>
              </p:nvSpPr>
              <p:spPr>
                <a:xfrm>
                  <a:off x="9148502" y="42585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20" name="Gruppo 119">
                <a:extLst>
                  <a:ext uri="{FF2B5EF4-FFF2-40B4-BE49-F238E27FC236}">
                    <a16:creationId xmlns:a16="http://schemas.microsoft.com/office/drawing/2014/main" id="{F2670BCF-479B-534A-AC58-A2308BCC16A0}"/>
                  </a:ext>
                </a:extLst>
              </p:cNvPr>
              <p:cNvGrpSpPr/>
              <p:nvPr/>
            </p:nvGrpSpPr>
            <p:grpSpPr>
              <a:xfrm>
                <a:off x="6641542" y="6011602"/>
                <a:ext cx="1538951" cy="121753"/>
                <a:chOff x="6670995" y="5644535"/>
                <a:chExt cx="1538951" cy="121753"/>
              </a:xfrm>
            </p:grpSpPr>
            <p:grpSp>
              <p:nvGrpSpPr>
                <p:cNvPr id="131" name="Gruppo 130">
                  <a:extLst>
                    <a:ext uri="{FF2B5EF4-FFF2-40B4-BE49-F238E27FC236}">
                      <a16:creationId xmlns:a16="http://schemas.microsoft.com/office/drawing/2014/main" id="{452EE57A-BC46-9E48-AE95-4ACD06DA1DD9}"/>
                    </a:ext>
                  </a:extLst>
                </p:cNvPr>
                <p:cNvGrpSpPr/>
                <p:nvPr/>
              </p:nvGrpSpPr>
              <p:grpSpPr>
                <a:xfrm>
                  <a:off x="6738887" y="5644535"/>
                  <a:ext cx="1471059" cy="121753"/>
                  <a:chOff x="6667450" y="5923141"/>
                  <a:chExt cx="1471059" cy="121753"/>
                </a:xfrm>
              </p:grpSpPr>
              <p:sp>
                <p:nvSpPr>
                  <p:cNvPr id="141" name="Rettangolo 140">
                    <a:extLst>
                      <a:ext uri="{FF2B5EF4-FFF2-40B4-BE49-F238E27FC236}">
                        <a16:creationId xmlns:a16="http://schemas.microsoft.com/office/drawing/2014/main" id="{43C500B2-1435-1B46-88F6-0B5108C98305}"/>
                      </a:ext>
                    </a:extLst>
                  </p:cNvPr>
                  <p:cNvSpPr/>
                  <p:nvPr/>
                </p:nvSpPr>
                <p:spPr>
                  <a:xfrm>
                    <a:off x="6667450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2" name="Rettangolo 141">
                    <a:extLst>
                      <a:ext uri="{FF2B5EF4-FFF2-40B4-BE49-F238E27FC236}">
                        <a16:creationId xmlns:a16="http://schemas.microsoft.com/office/drawing/2014/main" id="{94671896-B2EE-3140-A780-DB03706F1426}"/>
                      </a:ext>
                    </a:extLst>
                  </p:cNvPr>
                  <p:cNvSpPr/>
                  <p:nvPr/>
                </p:nvSpPr>
                <p:spPr>
                  <a:xfrm>
                    <a:off x="7386068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  <p:sp>
                <p:nvSpPr>
                  <p:cNvPr id="143" name="Rettangolo 142">
                    <a:extLst>
                      <a:ext uri="{FF2B5EF4-FFF2-40B4-BE49-F238E27FC236}">
                        <a16:creationId xmlns:a16="http://schemas.microsoft.com/office/drawing/2014/main" id="{BE7976E0-E495-3548-9113-9C31E38A88E5}"/>
                      </a:ext>
                    </a:extLst>
                  </p:cNvPr>
                  <p:cNvSpPr/>
                  <p:nvPr/>
                </p:nvSpPr>
                <p:spPr>
                  <a:xfrm>
                    <a:off x="8104686" y="5923141"/>
                    <a:ext cx="33823" cy="121753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984"/>
                  </a:p>
                </p:txBody>
              </p:sp>
            </p:grpSp>
            <p:grpSp>
              <p:nvGrpSpPr>
                <p:cNvPr id="132" name="Gruppo 131">
                  <a:extLst>
                    <a:ext uri="{FF2B5EF4-FFF2-40B4-BE49-F238E27FC236}">
                      <a16:creationId xmlns:a16="http://schemas.microsoft.com/office/drawing/2014/main" id="{CA2FDFAA-6305-204C-86AB-ABB63ACC8FBE}"/>
                    </a:ext>
                  </a:extLst>
                </p:cNvPr>
                <p:cNvGrpSpPr/>
                <p:nvPr/>
              </p:nvGrpSpPr>
              <p:grpSpPr>
                <a:xfrm>
                  <a:off x="6670995" y="5671304"/>
                  <a:ext cx="1508598" cy="68215"/>
                  <a:chOff x="6542408" y="5611066"/>
                  <a:chExt cx="1465736" cy="122144"/>
                </a:xfrm>
              </p:grpSpPr>
              <p:grpSp>
                <p:nvGrpSpPr>
                  <p:cNvPr id="133" name="Gruppo 132">
                    <a:extLst>
                      <a:ext uri="{FF2B5EF4-FFF2-40B4-BE49-F238E27FC236}">
                        <a16:creationId xmlns:a16="http://schemas.microsoft.com/office/drawing/2014/main" id="{4AD10CD7-0CDD-0743-A3E8-FF0B74C352C5}"/>
                      </a:ext>
                    </a:extLst>
                  </p:cNvPr>
                  <p:cNvGrpSpPr/>
                  <p:nvPr/>
                </p:nvGrpSpPr>
                <p:grpSpPr>
                  <a:xfrm>
                    <a:off x="6542408" y="5611066"/>
                    <a:ext cx="1437494" cy="122144"/>
                    <a:chOff x="9778528" y="4255644"/>
                    <a:chExt cx="1167163" cy="47175"/>
                  </a:xfrm>
                </p:grpSpPr>
                <p:sp>
                  <p:nvSpPr>
                    <p:cNvPr id="138" name="Rettangolo 137">
                      <a:extLst>
                        <a:ext uri="{FF2B5EF4-FFF2-40B4-BE49-F238E27FC236}">
                          <a16:creationId xmlns:a16="http://schemas.microsoft.com/office/drawing/2014/main" id="{32C6C0E2-3EA5-364B-9458-5EE5F44278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8528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9" name="Rettangolo 138">
                      <a:extLst>
                        <a:ext uri="{FF2B5EF4-FFF2-40B4-BE49-F238E27FC236}">
                          <a16:creationId xmlns:a16="http://schemas.microsoft.com/office/drawing/2014/main" id="{366FCF51-4796-FD42-AB7E-D7E8A8E01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2904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40" name="Rettangolo 139">
                      <a:extLst>
                        <a:ext uri="{FF2B5EF4-FFF2-40B4-BE49-F238E27FC236}">
                          <a16:creationId xmlns:a16="http://schemas.microsoft.com/office/drawing/2014/main" id="{FDB9191B-78F4-8D49-BB9A-AD46DB2AD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27280" y="4255644"/>
                      <a:ext cx="18411" cy="47175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  <p:grpSp>
                <p:nvGrpSpPr>
                  <p:cNvPr id="134" name="Gruppo 133">
                    <a:extLst>
                      <a:ext uri="{FF2B5EF4-FFF2-40B4-BE49-F238E27FC236}">
                        <a16:creationId xmlns:a16="http://schemas.microsoft.com/office/drawing/2014/main" id="{94A271D1-F2CA-A347-AB5D-5E651D554A09}"/>
                      </a:ext>
                    </a:extLst>
                  </p:cNvPr>
                  <p:cNvGrpSpPr/>
                  <p:nvPr/>
                </p:nvGrpSpPr>
                <p:grpSpPr>
                  <a:xfrm>
                    <a:off x="6570650" y="5611066"/>
                    <a:ext cx="1437494" cy="122144"/>
                    <a:chOff x="9401408" y="3857406"/>
                    <a:chExt cx="1167163" cy="47175"/>
                  </a:xfrm>
                </p:grpSpPr>
                <p:sp>
                  <p:nvSpPr>
                    <p:cNvPr id="135" name="Rettangolo 134">
                      <a:extLst>
                        <a:ext uri="{FF2B5EF4-FFF2-40B4-BE49-F238E27FC236}">
                          <a16:creationId xmlns:a16="http://schemas.microsoft.com/office/drawing/2014/main" id="{9DA302AE-E00E-FC48-B9DC-BAEF72CFFF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1408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6" name="Rettangolo 135">
                      <a:extLst>
                        <a:ext uri="{FF2B5EF4-FFF2-40B4-BE49-F238E27FC236}">
                          <a16:creationId xmlns:a16="http://schemas.microsoft.com/office/drawing/2014/main" id="{9C91B61A-2E82-1F4A-8F80-80F8A0A3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75784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  <p:sp>
                  <p:nvSpPr>
                    <p:cNvPr id="137" name="Rettangolo 136">
                      <a:extLst>
                        <a:ext uri="{FF2B5EF4-FFF2-40B4-BE49-F238E27FC236}">
                          <a16:creationId xmlns:a16="http://schemas.microsoft.com/office/drawing/2014/main" id="{BD737BD9-F975-1D4F-AB54-56C0F2C59A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50160" y="3857406"/>
                      <a:ext cx="18411" cy="47175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it-IT" sz="1984"/>
                    </a:p>
                  </p:txBody>
                </p:sp>
              </p:grpSp>
            </p:grpSp>
          </p:grpSp>
          <p:grpSp>
            <p:nvGrpSpPr>
              <p:cNvPr id="121" name="Gruppo 120">
                <a:extLst>
                  <a:ext uri="{FF2B5EF4-FFF2-40B4-BE49-F238E27FC236}">
                    <a16:creationId xmlns:a16="http://schemas.microsoft.com/office/drawing/2014/main" id="{46A111D8-4C7D-5E46-8444-4D7F17B07235}"/>
                  </a:ext>
                </a:extLst>
              </p:cNvPr>
              <p:cNvGrpSpPr/>
              <p:nvPr/>
            </p:nvGrpSpPr>
            <p:grpSpPr>
              <a:xfrm>
                <a:off x="3767818" y="6013011"/>
                <a:ext cx="553831" cy="121753"/>
                <a:chOff x="3100034" y="6473210"/>
                <a:chExt cx="553831" cy="121753"/>
              </a:xfrm>
            </p:grpSpPr>
            <p:sp>
              <p:nvSpPr>
                <p:cNvPr id="127" name="Rettangolo 126">
                  <a:extLst>
                    <a:ext uri="{FF2B5EF4-FFF2-40B4-BE49-F238E27FC236}">
                      <a16:creationId xmlns:a16="http://schemas.microsoft.com/office/drawing/2014/main" id="{67D29D3D-FA38-C34B-85D4-5D5D9234A491}"/>
                    </a:ext>
                  </a:extLst>
                </p:cNvPr>
                <p:cNvSpPr/>
                <p:nvPr/>
              </p:nvSpPr>
              <p:spPr>
                <a:xfrm>
                  <a:off x="3100034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8" name="Rettangolo 127">
                  <a:extLst>
                    <a:ext uri="{FF2B5EF4-FFF2-40B4-BE49-F238E27FC236}">
                      <a16:creationId xmlns:a16="http://schemas.microsoft.com/office/drawing/2014/main" id="{75683046-94FD-E44D-B7D0-17286D9AF4FB}"/>
                    </a:ext>
                  </a:extLst>
                </p:cNvPr>
                <p:cNvSpPr/>
                <p:nvPr/>
              </p:nvSpPr>
              <p:spPr>
                <a:xfrm>
                  <a:off x="3620042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9" name="Rettangolo 128">
                  <a:extLst>
                    <a:ext uri="{FF2B5EF4-FFF2-40B4-BE49-F238E27FC236}">
                      <a16:creationId xmlns:a16="http://schemas.microsoft.com/office/drawing/2014/main" id="{E640ABA6-E30C-A548-945D-19959EE28041}"/>
                    </a:ext>
                  </a:extLst>
                </p:cNvPr>
                <p:cNvSpPr/>
                <p:nvPr/>
              </p:nvSpPr>
              <p:spPr>
                <a:xfrm>
                  <a:off x="3273370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30" name="Rettangolo 129">
                  <a:extLst>
                    <a:ext uri="{FF2B5EF4-FFF2-40B4-BE49-F238E27FC236}">
                      <a16:creationId xmlns:a16="http://schemas.microsoft.com/office/drawing/2014/main" id="{A448A550-3D03-594A-8437-9BF7056CBCC4}"/>
                    </a:ext>
                  </a:extLst>
                </p:cNvPr>
                <p:cNvSpPr/>
                <p:nvPr/>
              </p:nvSpPr>
              <p:spPr>
                <a:xfrm>
                  <a:off x="3446706" y="6473210"/>
                  <a:ext cx="33823" cy="121753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grpSp>
            <p:nvGrpSpPr>
              <p:cNvPr id="122" name="Gruppo 121">
                <a:extLst>
                  <a:ext uri="{FF2B5EF4-FFF2-40B4-BE49-F238E27FC236}">
                    <a16:creationId xmlns:a16="http://schemas.microsoft.com/office/drawing/2014/main" id="{DD387D63-605F-FD49-A2D7-B39682010D45}"/>
                  </a:ext>
                </a:extLst>
              </p:cNvPr>
              <p:cNvGrpSpPr/>
              <p:nvPr/>
            </p:nvGrpSpPr>
            <p:grpSpPr>
              <a:xfrm>
                <a:off x="5373343" y="6051945"/>
                <a:ext cx="74062" cy="47175"/>
                <a:chOff x="9453302" y="4563309"/>
                <a:chExt cx="74062" cy="47175"/>
              </a:xfrm>
            </p:grpSpPr>
            <p:sp>
              <p:nvSpPr>
                <p:cNvPr id="125" name="Rettangolo 124">
                  <a:extLst>
                    <a:ext uri="{FF2B5EF4-FFF2-40B4-BE49-F238E27FC236}">
                      <a16:creationId xmlns:a16="http://schemas.microsoft.com/office/drawing/2014/main" id="{8E1626FF-15CC-5247-A1CB-F2D77A4F11BE}"/>
                    </a:ext>
                  </a:extLst>
                </p:cNvPr>
                <p:cNvSpPr/>
                <p:nvPr/>
              </p:nvSpPr>
              <p:spPr>
                <a:xfrm>
                  <a:off x="9508953" y="4563309"/>
                  <a:ext cx="18411" cy="471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  <p:sp>
              <p:nvSpPr>
                <p:cNvPr id="126" name="Rettangolo 125">
                  <a:extLst>
                    <a:ext uri="{FF2B5EF4-FFF2-40B4-BE49-F238E27FC236}">
                      <a16:creationId xmlns:a16="http://schemas.microsoft.com/office/drawing/2014/main" id="{85BA1605-800D-B049-A90F-852CF2C4095E}"/>
                    </a:ext>
                  </a:extLst>
                </p:cNvPr>
                <p:cNvSpPr/>
                <p:nvPr/>
              </p:nvSpPr>
              <p:spPr>
                <a:xfrm>
                  <a:off x="9453302" y="4563309"/>
                  <a:ext cx="18411" cy="47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984"/>
                </a:p>
              </p:txBody>
            </p:sp>
          </p:grpSp>
          <p:sp>
            <p:nvSpPr>
              <p:cNvPr id="123" name="Triangolo 122">
                <a:extLst>
                  <a:ext uri="{FF2B5EF4-FFF2-40B4-BE49-F238E27FC236}">
                    <a16:creationId xmlns:a16="http://schemas.microsoft.com/office/drawing/2014/main" id="{1B1467E1-C501-0544-AFAE-96088A0D036F}"/>
                  </a:ext>
                </a:extLst>
              </p:cNvPr>
              <p:cNvSpPr/>
              <p:nvPr/>
            </p:nvSpPr>
            <p:spPr>
              <a:xfrm rot="16200000">
                <a:off x="7844987" y="3767373"/>
                <a:ext cx="45719" cy="461271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7983">
                    <a:srgbClr val="7030A0">
                      <a:alpha val="54000"/>
                    </a:srgbClr>
                  </a:gs>
                  <a:gs pos="25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Connettore 1 123">
                <a:extLst>
                  <a:ext uri="{FF2B5EF4-FFF2-40B4-BE49-F238E27FC236}">
                    <a16:creationId xmlns:a16="http://schemas.microsoft.com/office/drawing/2014/main" id="{D866A363-C9AC-F04D-8DC0-EE673A1733CD}"/>
                  </a:ext>
                </a:extLst>
              </p:cNvPr>
              <p:cNvCxnSpPr/>
              <p:nvPr/>
            </p:nvCxnSpPr>
            <p:spPr>
              <a:xfrm>
                <a:off x="1587416" y="6078747"/>
                <a:ext cx="8029575" cy="0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CasellaDiTesto 152">
              <a:extLst>
                <a:ext uri="{FF2B5EF4-FFF2-40B4-BE49-F238E27FC236}">
                  <a16:creationId xmlns:a16="http://schemas.microsoft.com/office/drawing/2014/main" id="{4C9BBB50-4ADC-9140-B18B-F64B8485275F}"/>
                </a:ext>
              </a:extLst>
            </p:cNvPr>
            <p:cNvSpPr txBox="1"/>
            <p:nvPr/>
          </p:nvSpPr>
          <p:spPr>
            <a:xfrm>
              <a:off x="268077" y="4295315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Double e-</a:t>
              </a:r>
              <a:r>
                <a:rPr lang="it-IT" dirty="0" err="1"/>
                <a:t>bunch</a:t>
              </a:r>
              <a:endParaRPr lang="it-IT" dirty="0"/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EDB62984-8184-6B4C-8FC4-559DD0C8FC03}"/>
                </a:ext>
              </a:extLst>
            </p:cNvPr>
            <p:cNvSpPr txBox="1"/>
            <p:nvPr/>
          </p:nvSpPr>
          <p:spPr>
            <a:xfrm>
              <a:off x="2665709" y="3463871"/>
              <a:ext cx="2031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Radiator tuned at </a:t>
              </a:r>
            </a:p>
            <a:p>
              <a:r>
                <a:rPr lang="en-US" dirty="0"/>
                <a:t>different harmonics</a:t>
              </a:r>
            </a:p>
          </p:txBody>
        </p:sp>
      </p:grp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0049D567-9E58-A34C-A51D-A47018EB0EF5}"/>
              </a:ext>
            </a:extLst>
          </p:cNvPr>
          <p:cNvSpPr txBox="1"/>
          <p:nvPr/>
        </p:nvSpPr>
        <p:spPr>
          <a:xfrm>
            <a:off x="170480" y="4920712"/>
            <a:ext cx="55716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Some already explored !!</a:t>
            </a:r>
          </a:p>
          <a:p>
            <a:endParaRPr lang="en-US" sz="1600" dirty="0"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Petrillo,  et al., Phys. Rev. Lett. 111, 114802 (2013) </a:t>
            </a:r>
            <a:r>
              <a:rPr lang="en-US" sz="1100" dirty="0">
                <a:solidFill>
                  <a:srgbClr val="0070C0"/>
                </a:solidFill>
                <a:cs typeface="Times New Roman" panose="02020603050405020304" pitchFamily="18" charset="0"/>
              </a:rPr>
              <a:t>&lt;- SPARC experiment in 2012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Ferrari, E., et al. Widely tunable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two-colour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seeded free-electron laser source for resonant-pump resonant-probe magnetic scattering. Nat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7, 10343 (2016).</a:t>
            </a:r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509AEA62-83DA-4446-864F-0BE054D31FEE}"/>
              </a:ext>
            </a:extLst>
          </p:cNvPr>
          <p:cNvSpPr txBox="1"/>
          <p:nvPr/>
        </p:nvSpPr>
        <p:spPr>
          <a:xfrm>
            <a:off x="3143573" y="1973451"/>
            <a:ext cx="9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Radiator</a:t>
            </a: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F5C88A15-B264-7A40-9F63-5989B9FF4C28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547359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15BED-5776-474B-AB34-C8049E883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827" y="411675"/>
            <a:ext cx="9303026" cy="775229"/>
          </a:xfrm>
        </p:spPr>
        <p:txBody>
          <a:bodyPr/>
          <a:lstStyle/>
          <a:p>
            <a:r>
              <a:rPr lang="it-IT" b="1" dirty="0" err="1"/>
              <a:t>Conclusions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312CCB-698D-4D44-8A6B-6FE65313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016" y="1404113"/>
            <a:ext cx="10740421" cy="4699961"/>
          </a:xfrm>
        </p:spPr>
        <p:txBody>
          <a:bodyPr>
            <a:normAutofit fontScale="92500" lnSpcReduction="10000"/>
          </a:bodyPr>
          <a:lstStyle/>
          <a:p>
            <a:r>
              <a:rPr lang="it-IT" sz="2200" dirty="0">
                <a:solidFill>
                  <a:srgbClr val="0070C0"/>
                </a:solidFill>
              </a:rPr>
              <a:t>AQUA – FEL in the water </a:t>
            </a:r>
            <a:r>
              <a:rPr lang="it-IT" sz="2200" dirty="0" err="1">
                <a:solidFill>
                  <a:srgbClr val="0070C0"/>
                </a:solidFill>
              </a:rPr>
              <a:t>window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requires</a:t>
            </a:r>
            <a:r>
              <a:rPr lang="it-IT" sz="2200" dirty="0">
                <a:solidFill>
                  <a:srgbClr val="0070C0"/>
                </a:solidFill>
              </a:rPr>
              <a:t> high </a:t>
            </a:r>
            <a:r>
              <a:rPr lang="it-IT" sz="2200" dirty="0" err="1">
                <a:solidFill>
                  <a:srgbClr val="0070C0"/>
                </a:solidFill>
              </a:rPr>
              <a:t>quality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beam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</a:p>
          <a:p>
            <a:r>
              <a:rPr lang="it-IT" sz="2200" dirty="0" err="1">
                <a:solidFill>
                  <a:srgbClr val="0070C0"/>
                </a:solidFill>
              </a:rPr>
              <a:t>Simulation</a:t>
            </a:r>
            <a:r>
              <a:rPr lang="it-IT" sz="2200" dirty="0">
                <a:solidFill>
                  <a:srgbClr val="0070C0"/>
                </a:solidFill>
              </a:rPr>
              <a:t> work </a:t>
            </a:r>
            <a:r>
              <a:rPr lang="it-IT" sz="2200" dirty="0" err="1">
                <a:solidFill>
                  <a:srgbClr val="0070C0"/>
                </a:solidFill>
              </a:rPr>
              <a:t>is</a:t>
            </a:r>
            <a:r>
              <a:rPr lang="it-IT" sz="2200" dirty="0">
                <a:solidFill>
                  <a:srgbClr val="0070C0"/>
                </a:solidFill>
              </a:rPr>
              <a:t> in progress: </a:t>
            </a:r>
            <a:r>
              <a:rPr lang="it-IT" sz="2200" dirty="0" err="1">
                <a:solidFill>
                  <a:srgbClr val="0070C0"/>
                </a:solidFill>
              </a:rPr>
              <a:t>freezing</a:t>
            </a:r>
            <a:r>
              <a:rPr lang="it-IT" sz="2200" dirty="0">
                <a:solidFill>
                  <a:srgbClr val="0070C0"/>
                </a:solidFill>
              </a:rPr>
              <a:t> the </a:t>
            </a:r>
            <a:r>
              <a:rPr lang="it-IT" sz="2200" dirty="0" err="1">
                <a:solidFill>
                  <a:srgbClr val="0070C0"/>
                </a:solidFill>
              </a:rPr>
              <a:t>configuration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still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requires</a:t>
            </a:r>
            <a:r>
              <a:rPr lang="it-IT" sz="2200" dirty="0">
                <a:solidFill>
                  <a:srgbClr val="0070C0"/>
                </a:solidFill>
              </a:rPr>
              <a:t> some work on the layout </a:t>
            </a:r>
          </a:p>
          <a:p>
            <a:r>
              <a:rPr lang="it-IT" sz="2200" dirty="0" err="1">
                <a:solidFill>
                  <a:srgbClr val="0070C0"/>
                </a:solidFill>
              </a:rPr>
              <a:t>This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beamline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is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also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demanding</a:t>
            </a:r>
            <a:r>
              <a:rPr lang="it-IT" sz="2200" dirty="0">
                <a:solidFill>
                  <a:srgbClr val="0070C0"/>
                </a:solidFill>
              </a:rPr>
              <a:t> from the </a:t>
            </a:r>
            <a:r>
              <a:rPr lang="it-IT" sz="2200" dirty="0" err="1">
                <a:solidFill>
                  <a:srgbClr val="0070C0"/>
                </a:solidFill>
              </a:rPr>
              <a:t>point</a:t>
            </a:r>
            <a:r>
              <a:rPr lang="it-IT" sz="2200" dirty="0">
                <a:solidFill>
                  <a:srgbClr val="0070C0"/>
                </a:solidFill>
              </a:rPr>
              <a:t> of </a:t>
            </a:r>
            <a:r>
              <a:rPr lang="it-IT" sz="2200" dirty="0" err="1">
                <a:solidFill>
                  <a:srgbClr val="0070C0"/>
                </a:solidFill>
              </a:rPr>
              <a:t>view</a:t>
            </a:r>
            <a:r>
              <a:rPr lang="it-IT" sz="2200" dirty="0">
                <a:solidFill>
                  <a:srgbClr val="0070C0"/>
                </a:solidFill>
              </a:rPr>
              <a:t> of the </a:t>
            </a:r>
            <a:r>
              <a:rPr lang="it-IT" sz="2200" dirty="0" err="1">
                <a:solidFill>
                  <a:srgbClr val="0070C0"/>
                </a:solidFill>
              </a:rPr>
              <a:t>undulator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technology</a:t>
            </a:r>
            <a:r>
              <a:rPr lang="it-IT" sz="2200" dirty="0">
                <a:solidFill>
                  <a:srgbClr val="0070C0"/>
                </a:solidFill>
              </a:rPr>
              <a:t>. A SC </a:t>
            </a:r>
            <a:r>
              <a:rPr lang="it-IT" sz="2200" dirty="0" err="1">
                <a:solidFill>
                  <a:srgbClr val="0070C0"/>
                </a:solidFill>
              </a:rPr>
              <a:t>undulator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would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ensure</a:t>
            </a:r>
            <a:r>
              <a:rPr lang="it-IT" sz="2200" dirty="0">
                <a:solidFill>
                  <a:srgbClr val="0070C0"/>
                </a:solidFill>
              </a:rPr>
              <a:t> best performances and </a:t>
            </a:r>
            <a:r>
              <a:rPr lang="it-IT" sz="2200" dirty="0" err="1">
                <a:solidFill>
                  <a:srgbClr val="0070C0"/>
                </a:solidFill>
              </a:rPr>
              <a:t>photon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energy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range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extension</a:t>
            </a:r>
            <a:r>
              <a:rPr lang="it-IT" sz="2200" dirty="0">
                <a:solidFill>
                  <a:srgbClr val="0070C0"/>
                </a:solidFill>
              </a:rPr>
              <a:t>.  </a:t>
            </a:r>
          </a:p>
          <a:p>
            <a:r>
              <a:rPr lang="it-IT" sz="2200" dirty="0">
                <a:solidFill>
                  <a:srgbClr val="0070C0"/>
                </a:solidFill>
              </a:rPr>
              <a:t>An Apple X PM </a:t>
            </a:r>
            <a:r>
              <a:rPr lang="it-IT" sz="2200" dirty="0" err="1">
                <a:solidFill>
                  <a:srgbClr val="0070C0"/>
                </a:solidFill>
              </a:rPr>
              <a:t>undulator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would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still</a:t>
            </a:r>
            <a:r>
              <a:rPr lang="it-IT" sz="2200" dirty="0">
                <a:solidFill>
                  <a:srgbClr val="0070C0"/>
                </a:solidFill>
              </a:rPr>
              <a:t>  </a:t>
            </a:r>
            <a:r>
              <a:rPr lang="it-IT" sz="2200" dirty="0" err="1">
                <a:solidFill>
                  <a:srgbClr val="0070C0"/>
                </a:solidFill>
              </a:rPr>
              <a:t>provide</a:t>
            </a:r>
            <a:r>
              <a:rPr lang="it-IT" sz="2200" dirty="0">
                <a:solidFill>
                  <a:srgbClr val="0070C0"/>
                </a:solidFill>
              </a:rPr>
              <a:t> a </a:t>
            </a:r>
            <a:r>
              <a:rPr lang="it-IT" sz="2200" dirty="0" err="1">
                <a:solidFill>
                  <a:srgbClr val="0070C0"/>
                </a:solidFill>
              </a:rPr>
              <a:t>sufficient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tuning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range</a:t>
            </a:r>
            <a:r>
              <a:rPr lang="it-IT" sz="2200" dirty="0">
                <a:solidFill>
                  <a:srgbClr val="0070C0"/>
                </a:solidFill>
              </a:rPr>
              <a:t>, </a:t>
            </a:r>
            <a:r>
              <a:rPr lang="it-IT" sz="2200" dirty="0" err="1">
                <a:solidFill>
                  <a:srgbClr val="0070C0"/>
                </a:solidFill>
              </a:rPr>
              <a:t>but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is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technologicaly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challenging</a:t>
            </a:r>
            <a:r>
              <a:rPr lang="it-IT" sz="2200" dirty="0">
                <a:solidFill>
                  <a:srgbClr val="0070C0"/>
                </a:solidFill>
              </a:rPr>
              <a:t>. The </a:t>
            </a:r>
            <a:r>
              <a:rPr lang="it-IT" sz="2200" dirty="0" err="1">
                <a:solidFill>
                  <a:srgbClr val="0070C0"/>
                </a:solidFill>
              </a:rPr>
              <a:t>beam</a:t>
            </a:r>
            <a:r>
              <a:rPr lang="it-IT" sz="2200" dirty="0">
                <a:solidFill>
                  <a:srgbClr val="0070C0"/>
                </a:solidFill>
              </a:rPr>
              <a:t> stay </a:t>
            </a:r>
            <a:r>
              <a:rPr lang="it-IT" sz="2200" dirty="0" err="1">
                <a:solidFill>
                  <a:srgbClr val="0070C0"/>
                </a:solidFill>
              </a:rPr>
              <a:t>clear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region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would</a:t>
            </a:r>
            <a:r>
              <a:rPr lang="it-IT" sz="2200" dirty="0">
                <a:solidFill>
                  <a:srgbClr val="0070C0"/>
                </a:solidFill>
              </a:rPr>
              <a:t> </a:t>
            </a:r>
            <a:r>
              <a:rPr lang="it-IT" sz="2200" dirty="0" err="1">
                <a:solidFill>
                  <a:srgbClr val="0070C0"/>
                </a:solidFill>
              </a:rPr>
              <a:t>also</a:t>
            </a:r>
            <a:r>
              <a:rPr lang="it-IT" sz="2200" dirty="0">
                <a:solidFill>
                  <a:srgbClr val="0070C0"/>
                </a:solidFill>
              </a:rPr>
              <a:t> be </a:t>
            </a:r>
            <a:r>
              <a:rPr lang="it-IT" sz="2200" dirty="0" err="1">
                <a:solidFill>
                  <a:srgbClr val="0070C0"/>
                </a:solidFill>
              </a:rPr>
              <a:t>reduced</a:t>
            </a:r>
            <a:r>
              <a:rPr lang="it-IT" sz="22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it-IT" sz="2200" b="1" dirty="0"/>
          </a:p>
          <a:p>
            <a:r>
              <a:rPr lang="it-IT" sz="2200" dirty="0">
                <a:solidFill>
                  <a:srgbClr val="00B0F0"/>
                </a:solidFill>
              </a:rPr>
              <a:t>ARIA  - The VUV FEL in a </a:t>
            </a:r>
            <a:r>
              <a:rPr lang="it-IT" sz="2200" dirty="0" err="1">
                <a:solidFill>
                  <a:srgbClr val="00B0F0"/>
                </a:solidFill>
              </a:rPr>
              <a:t>seeded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configuration</a:t>
            </a:r>
            <a:r>
              <a:rPr lang="it-IT" sz="2200" dirty="0">
                <a:solidFill>
                  <a:srgbClr val="00B0F0"/>
                </a:solidFill>
              </a:rPr>
              <a:t>  </a:t>
            </a:r>
            <a:r>
              <a:rPr lang="it-IT" sz="2200" dirty="0" err="1">
                <a:solidFill>
                  <a:srgbClr val="00B0F0"/>
                </a:solidFill>
              </a:rPr>
              <a:t>is</a:t>
            </a:r>
            <a:r>
              <a:rPr lang="it-IT" sz="2200" dirty="0">
                <a:solidFill>
                  <a:srgbClr val="00B0F0"/>
                </a:solidFill>
              </a:rPr>
              <a:t> more </a:t>
            </a:r>
            <a:r>
              <a:rPr lang="it-IT" sz="2200" dirty="0" err="1">
                <a:solidFill>
                  <a:srgbClr val="00B0F0"/>
                </a:solidFill>
              </a:rPr>
              <a:t>tolerant</a:t>
            </a:r>
            <a:r>
              <a:rPr lang="it-IT" sz="2200" dirty="0">
                <a:solidFill>
                  <a:srgbClr val="00B0F0"/>
                </a:solidFill>
              </a:rPr>
              <a:t> in </a:t>
            </a:r>
            <a:r>
              <a:rPr lang="it-IT" sz="2200" dirty="0" err="1">
                <a:solidFill>
                  <a:srgbClr val="00B0F0"/>
                </a:solidFill>
              </a:rPr>
              <a:t>terms</a:t>
            </a:r>
            <a:r>
              <a:rPr lang="it-IT" sz="2200" dirty="0">
                <a:solidFill>
                  <a:srgbClr val="00B0F0"/>
                </a:solidFill>
              </a:rPr>
              <a:t> of </a:t>
            </a:r>
            <a:r>
              <a:rPr lang="it-IT" sz="2200" dirty="0" err="1">
                <a:solidFill>
                  <a:srgbClr val="00B0F0"/>
                </a:solidFill>
              </a:rPr>
              <a:t>beam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quality</a:t>
            </a:r>
            <a:r>
              <a:rPr lang="it-IT" sz="2200" dirty="0">
                <a:solidFill>
                  <a:srgbClr val="00B0F0"/>
                </a:solidFill>
              </a:rPr>
              <a:t>. </a:t>
            </a:r>
          </a:p>
          <a:p>
            <a:r>
              <a:rPr lang="it-IT" sz="2200" dirty="0">
                <a:solidFill>
                  <a:srgbClr val="00B0F0"/>
                </a:solidFill>
              </a:rPr>
              <a:t>ARIA </a:t>
            </a:r>
            <a:r>
              <a:rPr lang="it-IT" sz="2200" dirty="0" err="1">
                <a:solidFill>
                  <a:srgbClr val="00B0F0"/>
                </a:solidFill>
              </a:rPr>
              <a:t>is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seeded</a:t>
            </a:r>
            <a:r>
              <a:rPr lang="it-IT" sz="2200" dirty="0">
                <a:solidFill>
                  <a:srgbClr val="00B0F0"/>
                </a:solidFill>
              </a:rPr>
              <a:t> by </a:t>
            </a:r>
            <a:r>
              <a:rPr lang="it-IT" sz="2200" dirty="0" err="1">
                <a:solidFill>
                  <a:srgbClr val="00B0F0"/>
                </a:solidFill>
              </a:rPr>
              <a:t>near</a:t>
            </a:r>
            <a:r>
              <a:rPr lang="it-IT" sz="2200" dirty="0">
                <a:solidFill>
                  <a:srgbClr val="00B0F0"/>
                </a:solidFill>
              </a:rPr>
              <a:t> UV/blue laser. A </a:t>
            </a:r>
            <a:r>
              <a:rPr lang="it-IT" sz="2200" dirty="0" err="1">
                <a:solidFill>
                  <a:srgbClr val="00B0F0"/>
                </a:solidFill>
              </a:rPr>
              <a:t>tuneable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seed</a:t>
            </a:r>
            <a:r>
              <a:rPr lang="it-IT" sz="2200" dirty="0">
                <a:solidFill>
                  <a:srgbClr val="00B0F0"/>
                </a:solidFill>
              </a:rPr>
              <a:t> source </a:t>
            </a:r>
            <a:r>
              <a:rPr lang="it-IT" sz="2200" dirty="0" err="1">
                <a:solidFill>
                  <a:srgbClr val="00B0F0"/>
                </a:solidFill>
              </a:rPr>
              <a:t>delivering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few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tens</a:t>
            </a:r>
            <a:r>
              <a:rPr lang="it-IT" sz="2200" dirty="0">
                <a:solidFill>
                  <a:srgbClr val="00B0F0"/>
                </a:solidFill>
              </a:rPr>
              <a:t> of </a:t>
            </a:r>
            <a:r>
              <a:rPr lang="it-IT" sz="2200" dirty="0" err="1">
                <a:solidFill>
                  <a:srgbClr val="00B0F0"/>
                </a:solidFill>
              </a:rPr>
              <a:t>microjoules</a:t>
            </a:r>
            <a:r>
              <a:rPr lang="it-IT" sz="2200" dirty="0">
                <a:solidFill>
                  <a:srgbClr val="00B0F0"/>
                </a:solidFill>
              </a:rPr>
              <a:t> in the </a:t>
            </a:r>
            <a:r>
              <a:rPr lang="it-IT" sz="2200" dirty="0" err="1">
                <a:solidFill>
                  <a:srgbClr val="00B0F0"/>
                </a:solidFill>
              </a:rPr>
              <a:t>range</a:t>
            </a:r>
            <a:r>
              <a:rPr lang="it-IT" sz="2200" dirty="0">
                <a:solidFill>
                  <a:srgbClr val="00B0F0"/>
                </a:solidFill>
              </a:rPr>
              <a:t> 410-560 nm </a:t>
            </a:r>
            <a:r>
              <a:rPr lang="it-IT" sz="2200" dirty="0" err="1">
                <a:solidFill>
                  <a:srgbClr val="00B0F0"/>
                </a:solidFill>
              </a:rPr>
              <a:t>covers</a:t>
            </a:r>
            <a:r>
              <a:rPr lang="it-IT" sz="2200" dirty="0">
                <a:solidFill>
                  <a:srgbClr val="00B0F0"/>
                </a:solidFill>
              </a:rPr>
              <a:t> the full </a:t>
            </a:r>
            <a:r>
              <a:rPr lang="it-IT" sz="2200" dirty="0" err="1">
                <a:solidFill>
                  <a:srgbClr val="00B0F0"/>
                </a:solidFill>
              </a:rPr>
              <a:t>range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required</a:t>
            </a:r>
            <a:r>
              <a:rPr lang="it-IT" sz="2200" dirty="0">
                <a:solidFill>
                  <a:srgbClr val="00B0F0"/>
                </a:solidFill>
              </a:rPr>
              <a:t> by the source (</a:t>
            </a:r>
            <a:r>
              <a:rPr lang="it-IT" sz="2200" dirty="0" err="1">
                <a:solidFill>
                  <a:srgbClr val="00B0F0"/>
                </a:solidFill>
              </a:rPr>
              <a:t>operating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at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harmonics</a:t>
            </a:r>
            <a:r>
              <a:rPr lang="it-IT" sz="2200" dirty="0">
                <a:solidFill>
                  <a:srgbClr val="00B0F0"/>
                </a:solidFill>
              </a:rPr>
              <a:t> 3 - 9 of the </a:t>
            </a:r>
            <a:r>
              <a:rPr lang="it-IT" sz="2200" dirty="0" err="1">
                <a:solidFill>
                  <a:srgbClr val="00B0F0"/>
                </a:solidFill>
              </a:rPr>
              <a:t>seed</a:t>
            </a:r>
            <a:r>
              <a:rPr lang="it-IT" sz="2200" dirty="0">
                <a:solidFill>
                  <a:srgbClr val="00B0F0"/>
                </a:solidFill>
              </a:rPr>
              <a:t>)</a:t>
            </a:r>
          </a:p>
          <a:p>
            <a:r>
              <a:rPr lang="it-IT" sz="2200" dirty="0">
                <a:solidFill>
                  <a:srgbClr val="00B0F0"/>
                </a:solidFill>
              </a:rPr>
              <a:t>ARIA can be </a:t>
            </a:r>
            <a:r>
              <a:rPr lang="it-IT" sz="2200" dirty="0" err="1">
                <a:solidFill>
                  <a:srgbClr val="00B0F0"/>
                </a:solidFill>
              </a:rPr>
              <a:t>combined</a:t>
            </a:r>
            <a:r>
              <a:rPr lang="it-IT" sz="2200" dirty="0">
                <a:solidFill>
                  <a:srgbClr val="00B0F0"/>
                </a:solidFill>
              </a:rPr>
              <a:t> to a </a:t>
            </a:r>
            <a:r>
              <a:rPr lang="it-IT" sz="2200" dirty="0" err="1">
                <a:solidFill>
                  <a:srgbClr val="00B0F0"/>
                </a:solidFill>
              </a:rPr>
              <a:t>synchronized</a:t>
            </a:r>
            <a:r>
              <a:rPr lang="it-IT" sz="2200" dirty="0">
                <a:solidFill>
                  <a:srgbClr val="00B0F0"/>
                </a:solidFill>
              </a:rPr>
              <a:t> HHG Source for UV-</a:t>
            </a:r>
            <a:r>
              <a:rPr lang="it-IT" sz="2200" dirty="0" err="1">
                <a:solidFill>
                  <a:srgbClr val="00B0F0"/>
                </a:solidFill>
              </a:rPr>
              <a:t>pump</a:t>
            </a:r>
            <a:r>
              <a:rPr lang="it-IT" sz="2200" dirty="0">
                <a:solidFill>
                  <a:srgbClr val="00B0F0"/>
                </a:solidFill>
              </a:rPr>
              <a:t> UV-probe </a:t>
            </a:r>
            <a:r>
              <a:rPr lang="it-IT" sz="2200" dirty="0" err="1">
                <a:solidFill>
                  <a:srgbClr val="00B0F0"/>
                </a:solidFill>
              </a:rPr>
              <a:t>experiments</a:t>
            </a:r>
            <a:r>
              <a:rPr lang="it-IT" sz="2200" dirty="0">
                <a:solidFill>
                  <a:srgbClr val="00B0F0"/>
                </a:solidFill>
              </a:rPr>
              <a:t>, and </a:t>
            </a:r>
            <a:r>
              <a:rPr lang="it-IT" sz="2200" dirty="0" err="1">
                <a:solidFill>
                  <a:srgbClr val="00B0F0"/>
                </a:solidFill>
              </a:rPr>
              <a:t>is</a:t>
            </a:r>
            <a:r>
              <a:rPr lang="it-IT" sz="2200" dirty="0">
                <a:solidFill>
                  <a:srgbClr val="00B0F0"/>
                </a:solidFill>
              </a:rPr>
              <a:t> a </a:t>
            </a:r>
            <a:r>
              <a:rPr lang="it-IT" sz="2200" dirty="0" err="1">
                <a:solidFill>
                  <a:srgbClr val="00B0F0"/>
                </a:solidFill>
              </a:rPr>
              <a:t>promising</a:t>
            </a:r>
            <a:r>
              <a:rPr lang="it-IT" sz="2200" dirty="0">
                <a:solidFill>
                  <a:srgbClr val="00B0F0"/>
                </a:solidFill>
              </a:rPr>
              <a:t> </a:t>
            </a:r>
            <a:r>
              <a:rPr lang="it-IT" sz="2200" dirty="0" err="1">
                <a:solidFill>
                  <a:srgbClr val="00B0F0"/>
                </a:solidFill>
              </a:rPr>
              <a:t>resource</a:t>
            </a:r>
            <a:r>
              <a:rPr lang="it-IT" sz="2200" dirty="0">
                <a:solidFill>
                  <a:srgbClr val="00B0F0"/>
                </a:solidFill>
              </a:rPr>
              <a:t> to </a:t>
            </a:r>
            <a:r>
              <a:rPr lang="it-IT" sz="2200" dirty="0" err="1">
                <a:solidFill>
                  <a:srgbClr val="00B0F0"/>
                </a:solidFill>
              </a:rPr>
              <a:t>build</a:t>
            </a:r>
            <a:r>
              <a:rPr lang="it-IT" sz="2200" dirty="0">
                <a:solidFill>
                  <a:srgbClr val="00B0F0"/>
                </a:solidFill>
              </a:rPr>
              <a:t> a </a:t>
            </a:r>
            <a:r>
              <a:rPr lang="it-IT" sz="2200" dirty="0" err="1">
                <a:solidFill>
                  <a:srgbClr val="00B0F0"/>
                </a:solidFill>
              </a:rPr>
              <a:t>user</a:t>
            </a:r>
            <a:r>
              <a:rPr lang="it-IT" sz="2200" dirty="0">
                <a:solidFill>
                  <a:srgbClr val="00B0F0"/>
                </a:solidFill>
              </a:rPr>
              <a:t> community from the </a:t>
            </a:r>
            <a:r>
              <a:rPr lang="it-IT" sz="2200" dirty="0" err="1">
                <a:solidFill>
                  <a:srgbClr val="00B0F0"/>
                </a:solidFill>
              </a:rPr>
              <a:t>early</a:t>
            </a:r>
            <a:r>
              <a:rPr lang="it-IT" sz="2200" dirty="0">
                <a:solidFill>
                  <a:srgbClr val="00B0F0"/>
                </a:solidFill>
              </a:rPr>
              <a:t> startup of the </a:t>
            </a:r>
            <a:r>
              <a:rPr lang="it-IT" sz="2200" dirty="0" err="1">
                <a:solidFill>
                  <a:srgbClr val="00B0F0"/>
                </a:solidFill>
              </a:rPr>
              <a:t>facility</a:t>
            </a:r>
            <a:r>
              <a:rPr lang="it-IT" sz="2200" dirty="0">
                <a:solidFill>
                  <a:srgbClr val="00B0F0"/>
                </a:solidFill>
              </a:rPr>
              <a:t>. </a:t>
            </a:r>
          </a:p>
          <a:p>
            <a:r>
              <a:rPr lang="it-IT" sz="2200" dirty="0">
                <a:solidFill>
                  <a:srgbClr val="00B0F0"/>
                </a:solidFill>
              </a:rPr>
              <a:t>From the ESUW21 workshop: The ARIA FEL </a:t>
            </a:r>
            <a:r>
              <a:rPr lang="it-IT" sz="2200" dirty="0" err="1">
                <a:solidFill>
                  <a:srgbClr val="00B0F0"/>
                </a:solidFill>
              </a:rPr>
              <a:t>fills</a:t>
            </a:r>
            <a:r>
              <a:rPr lang="it-IT" sz="2200" dirty="0">
                <a:solidFill>
                  <a:srgbClr val="00B0F0"/>
                </a:solidFill>
              </a:rPr>
              <a:t> a </a:t>
            </a:r>
            <a:r>
              <a:rPr lang="it-IT" sz="2200" dirty="0" err="1">
                <a:solidFill>
                  <a:srgbClr val="00B0F0"/>
                </a:solidFill>
              </a:rPr>
              <a:t>niche</a:t>
            </a:r>
            <a:r>
              <a:rPr lang="it-IT" sz="2200" dirty="0">
                <a:solidFill>
                  <a:srgbClr val="00B0F0"/>
                </a:solidFill>
              </a:rPr>
              <a:t> in the world </a:t>
            </a:r>
            <a:r>
              <a:rPr lang="it-IT" sz="2200" dirty="0" err="1">
                <a:solidFill>
                  <a:srgbClr val="00B0F0"/>
                </a:solidFill>
              </a:rPr>
              <a:t>FELs</a:t>
            </a:r>
            <a:r>
              <a:rPr lang="it-IT" sz="2200" dirty="0">
                <a:solidFill>
                  <a:srgbClr val="00B0F0"/>
                </a:solidFill>
              </a:rPr>
              <a:t> scenario (</a:t>
            </a:r>
            <a:r>
              <a:rPr lang="it-IT" sz="2200" dirty="0" err="1">
                <a:solidFill>
                  <a:srgbClr val="00B0F0"/>
                </a:solidFill>
              </a:rPr>
              <a:t>F</a:t>
            </a:r>
            <a:r>
              <a:rPr lang="it-IT" sz="2200" dirty="0">
                <a:solidFill>
                  <a:srgbClr val="00B0F0"/>
                </a:solidFill>
              </a:rPr>
              <a:t>. Stellato talk) </a:t>
            </a:r>
          </a:p>
          <a:p>
            <a:endParaRPr lang="it-IT" sz="2200" dirty="0"/>
          </a:p>
          <a:p>
            <a:pPr marL="457200" lvl="1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174E06-A8DE-984D-9200-90D57A14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23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C54D0B-5591-A447-9FA7-B42D0251844D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90006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A68BD4C-2788-4F49-9B83-0CFF7375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15A5ADA-7416-F748-ADDB-33FF4B0C1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1AF4F8-1424-0141-B145-B282EEB1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80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orda 186">
            <a:extLst>
              <a:ext uri="{FF2B5EF4-FFF2-40B4-BE49-F238E27FC236}">
                <a16:creationId xmlns:a16="http://schemas.microsoft.com/office/drawing/2014/main" id="{39096E15-F6BF-D642-AC2F-3EA352F721B6}"/>
              </a:ext>
            </a:extLst>
          </p:cNvPr>
          <p:cNvSpPr/>
          <p:nvPr/>
        </p:nvSpPr>
        <p:spPr>
          <a:xfrm>
            <a:off x="9177552" y="4890052"/>
            <a:ext cx="1596465" cy="1351722"/>
          </a:xfrm>
          <a:prstGeom prst="chord">
            <a:avLst>
              <a:gd name="adj1" fmla="val 10773303"/>
              <a:gd name="adj2" fmla="val 24116"/>
            </a:avLst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Corda 185">
            <a:extLst>
              <a:ext uri="{FF2B5EF4-FFF2-40B4-BE49-F238E27FC236}">
                <a16:creationId xmlns:a16="http://schemas.microsoft.com/office/drawing/2014/main" id="{D21D5638-4C23-5F42-A1FD-A7B4EB36A1A3}"/>
              </a:ext>
            </a:extLst>
          </p:cNvPr>
          <p:cNvSpPr/>
          <p:nvPr/>
        </p:nvSpPr>
        <p:spPr>
          <a:xfrm>
            <a:off x="9178327" y="5168348"/>
            <a:ext cx="1579788" cy="763327"/>
          </a:xfrm>
          <a:prstGeom prst="chord">
            <a:avLst>
              <a:gd name="adj1" fmla="val 10765588"/>
              <a:gd name="adj2" fmla="val 34776"/>
            </a:avLst>
          </a:prstGeom>
          <a:solidFill>
            <a:srgbClr val="D883FF">
              <a:alpha val="6206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60828D-5F58-7746-B54A-98FE16D8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 with FERMI</a:t>
            </a:r>
            <a:r>
              <a:rPr lang="en-US" baseline="30000" dirty="0"/>
              <a:t>*</a:t>
            </a:r>
          </a:p>
        </p:txBody>
      </p:sp>
      <p:sp>
        <p:nvSpPr>
          <p:cNvPr id="190" name="Segnaposto numero diapositiva 189">
            <a:extLst>
              <a:ext uri="{FF2B5EF4-FFF2-40B4-BE49-F238E27FC236}">
                <a16:creationId xmlns:a16="http://schemas.microsoft.com/office/drawing/2014/main" id="{53B0C12C-8DAA-454D-87CF-B2C914F0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25</a:t>
            </a:fld>
            <a:endParaRPr lang="it-IT"/>
          </a:p>
        </p:txBody>
      </p:sp>
      <p:sp>
        <p:nvSpPr>
          <p:cNvPr id="71" name="Corda 70">
            <a:extLst>
              <a:ext uri="{FF2B5EF4-FFF2-40B4-BE49-F238E27FC236}">
                <a16:creationId xmlns:a16="http://schemas.microsoft.com/office/drawing/2014/main" id="{E82855C3-13CD-E94B-9177-4D88AC9D9A64}"/>
              </a:ext>
            </a:extLst>
          </p:cNvPr>
          <p:cNvSpPr/>
          <p:nvPr/>
        </p:nvSpPr>
        <p:spPr>
          <a:xfrm>
            <a:off x="3550920" y="4244340"/>
            <a:ext cx="3052180" cy="2613660"/>
          </a:xfrm>
          <a:prstGeom prst="chord">
            <a:avLst>
              <a:gd name="adj1" fmla="val 10778040"/>
              <a:gd name="adj2" fmla="val 10260"/>
            </a:avLst>
          </a:prstGeom>
          <a:solidFill>
            <a:schemeClr val="accent1">
              <a:alpha val="5962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orda 68">
            <a:extLst>
              <a:ext uri="{FF2B5EF4-FFF2-40B4-BE49-F238E27FC236}">
                <a16:creationId xmlns:a16="http://schemas.microsoft.com/office/drawing/2014/main" id="{4D93D7A0-43CD-EB45-9A34-3D88A895CD9F}"/>
              </a:ext>
            </a:extLst>
          </p:cNvPr>
          <p:cNvSpPr/>
          <p:nvPr/>
        </p:nvSpPr>
        <p:spPr>
          <a:xfrm>
            <a:off x="2507903" y="2994052"/>
            <a:ext cx="2403961" cy="5129609"/>
          </a:xfrm>
          <a:prstGeom prst="chord">
            <a:avLst>
              <a:gd name="adj1" fmla="val 10778040"/>
              <a:gd name="adj2" fmla="val 51783"/>
            </a:avLst>
          </a:prstGeom>
          <a:solidFill>
            <a:schemeClr val="accent1">
              <a:lumMod val="40000"/>
              <a:lumOff val="60000"/>
              <a:alpha val="5957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orda 71">
            <a:extLst>
              <a:ext uri="{FF2B5EF4-FFF2-40B4-BE49-F238E27FC236}">
                <a16:creationId xmlns:a16="http://schemas.microsoft.com/office/drawing/2014/main" id="{F10CEF17-D1E6-9F40-AFE7-03ABF008BD19}"/>
              </a:ext>
            </a:extLst>
          </p:cNvPr>
          <p:cNvSpPr/>
          <p:nvPr/>
        </p:nvSpPr>
        <p:spPr>
          <a:xfrm>
            <a:off x="6035242" y="3882355"/>
            <a:ext cx="3390563" cy="3338571"/>
          </a:xfrm>
          <a:prstGeom prst="chord">
            <a:avLst>
              <a:gd name="adj1" fmla="val 10765588"/>
              <a:gd name="adj2" fmla="val 38630"/>
            </a:avLst>
          </a:prstGeom>
          <a:solidFill>
            <a:srgbClr val="D883FF">
              <a:alpha val="6789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rda 72">
            <a:extLst>
              <a:ext uri="{FF2B5EF4-FFF2-40B4-BE49-F238E27FC236}">
                <a16:creationId xmlns:a16="http://schemas.microsoft.com/office/drawing/2014/main" id="{EA92CE94-A2B5-6341-B642-0EF4EDD36021}"/>
              </a:ext>
            </a:extLst>
          </p:cNvPr>
          <p:cNvSpPr/>
          <p:nvPr/>
        </p:nvSpPr>
        <p:spPr>
          <a:xfrm>
            <a:off x="7426940" y="2961685"/>
            <a:ext cx="1162555" cy="5172766"/>
          </a:xfrm>
          <a:prstGeom prst="chord">
            <a:avLst>
              <a:gd name="adj1" fmla="val 10773303"/>
              <a:gd name="adj2" fmla="val 38630"/>
            </a:avLst>
          </a:prstGeom>
          <a:solidFill>
            <a:srgbClr val="7030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1535570F-20CA-7B4A-97EC-706A71244D5E}"/>
              </a:ext>
            </a:extLst>
          </p:cNvPr>
          <p:cNvSpPr txBox="1"/>
          <p:nvPr/>
        </p:nvSpPr>
        <p:spPr>
          <a:xfrm>
            <a:off x="3026421" y="376279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ARIA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95594304-9269-B34C-BE56-92D9CB1F1F24}"/>
              </a:ext>
            </a:extLst>
          </p:cNvPr>
          <p:cNvSpPr txBox="1"/>
          <p:nvPr/>
        </p:nvSpPr>
        <p:spPr>
          <a:xfrm>
            <a:off x="4813412" y="445736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FEL-1</a:t>
            </a:r>
            <a:r>
              <a:rPr lang="en-US" sz="1200" baseline="30000" dirty="0"/>
              <a:t>*</a:t>
            </a:r>
            <a:endParaRPr lang="en-US" baseline="30000" dirty="0"/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EBA91ABC-DF3F-1C47-953F-025DC8FD9DE7}"/>
              </a:ext>
            </a:extLst>
          </p:cNvPr>
          <p:cNvSpPr txBox="1"/>
          <p:nvPr/>
        </p:nvSpPr>
        <p:spPr>
          <a:xfrm>
            <a:off x="6223988" y="453194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FEL-2</a:t>
            </a:r>
            <a:r>
              <a:rPr lang="en-US" sz="1200" baseline="30000" dirty="0"/>
              <a:t>*</a:t>
            </a:r>
            <a:endParaRPr lang="en-US" baseline="30000" dirty="0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2D78F8CD-477C-F34B-98E4-031F6C8CBFFD}"/>
              </a:ext>
            </a:extLst>
          </p:cNvPr>
          <p:cNvSpPr txBox="1"/>
          <p:nvPr/>
        </p:nvSpPr>
        <p:spPr>
          <a:xfrm>
            <a:off x="7636406" y="3486177"/>
            <a:ext cx="7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AQUA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8E3D73B4-B0B9-2F49-B3D5-404335039BF1}"/>
              </a:ext>
            </a:extLst>
          </p:cNvPr>
          <p:cNvSpPr txBox="1"/>
          <p:nvPr/>
        </p:nvSpPr>
        <p:spPr>
          <a:xfrm>
            <a:off x="7637533" y="1986999"/>
            <a:ext cx="421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In the </a:t>
            </a:r>
            <a:r>
              <a:rPr lang="en-US" u="sng" dirty="0"/>
              <a:t>FERMI 2.0 scenario </a:t>
            </a:r>
            <a:r>
              <a:rPr lang="en-US" dirty="0"/>
              <a:t>(after upgrade)</a:t>
            </a:r>
          </a:p>
        </p:txBody>
      </p:sp>
      <p:grpSp>
        <p:nvGrpSpPr>
          <p:cNvPr id="65" name="Gruppo 64">
            <a:extLst>
              <a:ext uri="{FF2B5EF4-FFF2-40B4-BE49-F238E27FC236}">
                <a16:creationId xmlns:a16="http://schemas.microsoft.com/office/drawing/2014/main" id="{6DAE2B04-1E4E-CE43-88E0-FFC052BC7520}"/>
              </a:ext>
            </a:extLst>
          </p:cNvPr>
          <p:cNvGrpSpPr/>
          <p:nvPr/>
        </p:nvGrpSpPr>
        <p:grpSpPr>
          <a:xfrm>
            <a:off x="681527" y="5277161"/>
            <a:ext cx="8836743" cy="591231"/>
            <a:chOff x="1005209" y="3545465"/>
            <a:chExt cx="8836743" cy="59123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0C64F01-DC5B-8942-9CD2-29C8F1C2D088}"/>
                </a:ext>
              </a:extLst>
            </p:cNvPr>
            <p:cNvGrpSpPr/>
            <p:nvPr/>
          </p:nvGrpSpPr>
          <p:grpSpPr>
            <a:xfrm>
              <a:off x="1648504" y="3769419"/>
              <a:ext cx="7973251" cy="162378"/>
              <a:chOff x="1146497" y="5464231"/>
              <a:chExt cx="8011592" cy="178992"/>
            </a:xfrm>
          </p:grpSpPr>
          <p:cxnSp>
            <p:nvCxnSpPr>
              <p:cNvPr id="17" name="Connettore 1 16">
                <a:extLst>
                  <a:ext uri="{FF2B5EF4-FFF2-40B4-BE49-F238E27FC236}">
                    <a16:creationId xmlns:a16="http://schemas.microsoft.com/office/drawing/2014/main" id="{A23EA7E8-E80A-0C43-AAF3-A9F3BBC1D1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42562" y="5464231"/>
                <a:ext cx="0" cy="178992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Connettore 1 17">
                <a:extLst>
                  <a:ext uri="{FF2B5EF4-FFF2-40B4-BE49-F238E27FC236}">
                    <a16:creationId xmlns:a16="http://schemas.microsoft.com/office/drawing/2014/main" id="{EBC17393-003E-D84E-A65A-98BCE330A8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40129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Connettore 1 18">
                <a:extLst>
                  <a:ext uri="{FF2B5EF4-FFF2-40B4-BE49-F238E27FC236}">
                    <a16:creationId xmlns:a16="http://schemas.microsoft.com/office/drawing/2014/main" id="{B7B40AD5-B53F-F94C-82A6-D9E68CDD8B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25168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Connettore 1 19">
                <a:extLst>
                  <a:ext uri="{FF2B5EF4-FFF2-40B4-BE49-F238E27FC236}">
                    <a16:creationId xmlns:a16="http://schemas.microsoft.com/office/drawing/2014/main" id="{57859830-D85D-E74C-BB2D-352E8375CF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38948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31EDB45D-7B64-CB47-BC9F-CAEE27BFE8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35960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F39B5126-0D17-644B-87D9-62019E5E1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62909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Connettore 1 22">
                <a:extLst>
                  <a:ext uri="{FF2B5EF4-FFF2-40B4-BE49-F238E27FC236}">
                    <a16:creationId xmlns:a16="http://schemas.microsoft.com/office/drawing/2014/main" id="{9E49E4C2-47C8-4C48-9753-3BB47049E1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27585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Connettore 1 23">
                <a:extLst>
                  <a:ext uri="{FF2B5EF4-FFF2-40B4-BE49-F238E27FC236}">
                    <a16:creationId xmlns:a16="http://schemas.microsoft.com/office/drawing/2014/main" id="{4CE946E1-3A6A-594D-A8FD-96D611D5B5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45552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Connettore 1 24">
                <a:extLst>
                  <a:ext uri="{FF2B5EF4-FFF2-40B4-BE49-F238E27FC236}">
                    <a16:creationId xmlns:a16="http://schemas.microsoft.com/office/drawing/2014/main" id="{30EE2A12-2881-1640-98A4-EAF691AB35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55734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Connettore 1 25">
                <a:extLst>
                  <a:ext uri="{FF2B5EF4-FFF2-40B4-BE49-F238E27FC236}">
                    <a16:creationId xmlns:a16="http://schemas.microsoft.com/office/drawing/2014/main" id="{2BC38B1B-8E28-6048-AD26-53580126DB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58089" y="5472925"/>
                <a:ext cx="0" cy="161604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Connettore 1 26">
                <a:extLst>
                  <a:ext uri="{FF2B5EF4-FFF2-40B4-BE49-F238E27FC236}">
                    <a16:creationId xmlns:a16="http://schemas.microsoft.com/office/drawing/2014/main" id="{4167FC3E-28F1-2F48-B877-9DB24AAD03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55656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onnettore 1 27">
                <a:extLst>
                  <a:ext uri="{FF2B5EF4-FFF2-40B4-BE49-F238E27FC236}">
                    <a16:creationId xmlns:a16="http://schemas.microsoft.com/office/drawing/2014/main" id="{47A83FE5-75A5-6A4D-B344-52E07F33807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40695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onnettore 1 28">
                <a:extLst>
                  <a:ext uri="{FF2B5EF4-FFF2-40B4-BE49-F238E27FC236}">
                    <a16:creationId xmlns:a16="http://schemas.microsoft.com/office/drawing/2014/main" id="{BDB79917-FB58-1F49-A814-25E1397336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54475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Connettore 1 29">
                <a:extLst>
                  <a:ext uri="{FF2B5EF4-FFF2-40B4-BE49-F238E27FC236}">
                    <a16:creationId xmlns:a16="http://schemas.microsoft.com/office/drawing/2014/main" id="{830BD6DA-4C1A-5144-A66B-FAB5DE10CD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51487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Connettore 1 30">
                <a:extLst>
                  <a:ext uri="{FF2B5EF4-FFF2-40B4-BE49-F238E27FC236}">
                    <a16:creationId xmlns:a16="http://schemas.microsoft.com/office/drawing/2014/main" id="{B8A41547-A89F-F748-B05D-1A31E60413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78436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Connettore 1 31">
                <a:extLst>
                  <a:ext uri="{FF2B5EF4-FFF2-40B4-BE49-F238E27FC236}">
                    <a16:creationId xmlns:a16="http://schemas.microsoft.com/office/drawing/2014/main" id="{CF4E5D65-8DBD-BF4F-B342-31EAF044C08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43112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Connettore 1 32">
                <a:extLst>
                  <a:ext uri="{FF2B5EF4-FFF2-40B4-BE49-F238E27FC236}">
                    <a16:creationId xmlns:a16="http://schemas.microsoft.com/office/drawing/2014/main" id="{57A5811F-638C-0642-9B96-DD9C8BD383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61079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Connettore 1 33">
                <a:extLst>
                  <a:ext uri="{FF2B5EF4-FFF2-40B4-BE49-F238E27FC236}">
                    <a16:creationId xmlns:a16="http://schemas.microsoft.com/office/drawing/2014/main" id="{D6CBC97F-93A2-0B4F-B174-8A16C206B5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971261" y="5504632"/>
                <a:ext cx="0" cy="9819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Connettore 1 34">
                <a:extLst>
                  <a:ext uri="{FF2B5EF4-FFF2-40B4-BE49-F238E27FC236}">
                    <a16:creationId xmlns:a16="http://schemas.microsoft.com/office/drawing/2014/main" id="{69461353-D2EB-5E45-9E56-E6042002D1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46497" y="5472414"/>
                <a:ext cx="0" cy="162627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D2D85079-29D8-504D-82A7-82B7F41B89B6}"/>
                </a:ext>
              </a:extLst>
            </p:cNvPr>
            <p:cNvGrpSpPr/>
            <p:nvPr/>
          </p:nvGrpSpPr>
          <p:grpSpPr>
            <a:xfrm>
              <a:off x="1008456" y="3545465"/>
              <a:ext cx="8833496" cy="246041"/>
              <a:chOff x="1291677" y="5722222"/>
              <a:chExt cx="8833496" cy="246041"/>
            </a:xfrm>
          </p:grpSpPr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4B993115-69D8-5540-AF9A-7ADD9EF021F8}"/>
                  </a:ext>
                </a:extLst>
              </p:cNvPr>
              <p:cNvSpPr txBox="1"/>
              <p:nvPr/>
            </p:nvSpPr>
            <p:spPr>
              <a:xfrm>
                <a:off x="1748031" y="5742291"/>
                <a:ext cx="37221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248</a:t>
                </a: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E568022F-41DE-4E41-A5F3-1A6C5E1B127A}"/>
                  </a:ext>
                </a:extLst>
              </p:cNvPr>
              <p:cNvSpPr txBox="1"/>
              <p:nvPr/>
            </p:nvSpPr>
            <p:spPr>
              <a:xfrm>
                <a:off x="8861363" y="5750383"/>
                <a:ext cx="33534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4.1</a:t>
                </a: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87D5268-04C2-4B48-88E3-C68BE1C56CCA}"/>
                  </a:ext>
                </a:extLst>
              </p:cNvPr>
              <p:cNvSpPr txBox="1"/>
              <p:nvPr/>
            </p:nvSpPr>
            <p:spPr>
              <a:xfrm>
                <a:off x="5702990" y="5742291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24.8</a:t>
                </a: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996D8630-7EA4-6A4D-9FC6-A39210CB0A5B}"/>
                  </a:ext>
                </a:extLst>
              </p:cNvPr>
              <p:cNvSpPr txBox="1"/>
              <p:nvPr/>
            </p:nvSpPr>
            <p:spPr>
              <a:xfrm>
                <a:off x="9727307" y="5742291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2.48</a:t>
                </a:r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B57453C0-EDDE-704F-9B85-2E92B00A7C3A}"/>
                  </a:ext>
                </a:extLst>
              </p:cNvPr>
              <p:cNvSpPr txBox="1"/>
              <p:nvPr/>
            </p:nvSpPr>
            <p:spPr>
              <a:xfrm>
                <a:off x="4500534" y="5742291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49.5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C7C34E70-C45F-6047-AAA7-F4E52747754F}"/>
                  </a:ext>
                </a:extLst>
              </p:cNvPr>
              <p:cNvSpPr txBox="1"/>
              <p:nvPr/>
            </p:nvSpPr>
            <p:spPr>
              <a:xfrm>
                <a:off x="7644318" y="5742291"/>
                <a:ext cx="33534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8.2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1EC673D-99E1-B74F-A483-50A0F7D9DBB2}"/>
                  </a:ext>
                </a:extLst>
              </p:cNvPr>
              <p:cNvSpPr txBox="1"/>
              <p:nvPr/>
            </p:nvSpPr>
            <p:spPr>
              <a:xfrm>
                <a:off x="1291677" y="5722222"/>
                <a:ext cx="529312" cy="245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98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99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(nm)</a:t>
                </a:r>
              </a:p>
            </p:txBody>
          </p:sp>
        </p:grpSp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65144023-26CF-EC41-9B54-57ECD8F35517}"/>
                </a:ext>
              </a:extLst>
            </p:cNvPr>
            <p:cNvGrpSpPr/>
            <p:nvPr/>
          </p:nvGrpSpPr>
          <p:grpSpPr>
            <a:xfrm>
              <a:off x="1005209" y="3897720"/>
              <a:ext cx="8815880" cy="238976"/>
              <a:chOff x="1288430" y="6098753"/>
              <a:chExt cx="8815880" cy="238976"/>
            </a:xfrm>
          </p:grpSpPr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5D026F0-6CAC-E646-82A1-057516720D8F}"/>
                  </a:ext>
                </a:extLst>
              </p:cNvPr>
              <p:cNvSpPr txBox="1"/>
              <p:nvPr/>
            </p:nvSpPr>
            <p:spPr>
              <a:xfrm>
                <a:off x="1793738" y="6111898"/>
                <a:ext cx="247184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5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BCA6FDB-42DB-3844-B6B1-D353B94A44C4}"/>
                  </a:ext>
                </a:extLst>
              </p:cNvPr>
              <p:cNvSpPr txBox="1"/>
              <p:nvPr/>
            </p:nvSpPr>
            <p:spPr>
              <a:xfrm>
                <a:off x="8855916" y="6111898"/>
                <a:ext cx="37221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300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47FA5FF-8FA5-644B-B874-11DF0E626F4C}"/>
                  </a:ext>
                </a:extLst>
              </p:cNvPr>
              <p:cNvSpPr txBox="1"/>
              <p:nvPr/>
            </p:nvSpPr>
            <p:spPr>
              <a:xfrm>
                <a:off x="5754648" y="6111898"/>
                <a:ext cx="309700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50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F45FA4F-1CB5-CD45-8801-24DABC22CB8E}"/>
                  </a:ext>
                </a:extLst>
              </p:cNvPr>
              <p:cNvSpPr txBox="1"/>
              <p:nvPr/>
            </p:nvSpPr>
            <p:spPr>
              <a:xfrm>
                <a:off x="9732092" y="6111898"/>
                <a:ext cx="37221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500</a:t>
                </a:r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1AEB3575-5074-C74E-811A-1B402443B647}"/>
                  </a:ext>
                </a:extLst>
              </p:cNvPr>
              <p:cNvSpPr txBox="1"/>
              <p:nvPr/>
            </p:nvSpPr>
            <p:spPr>
              <a:xfrm>
                <a:off x="4554024" y="6111898"/>
                <a:ext cx="309700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25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169C70A-1B83-154D-94C2-69F63FCC06B3}"/>
                  </a:ext>
                </a:extLst>
              </p:cNvPr>
              <p:cNvSpPr txBox="1"/>
              <p:nvPr/>
            </p:nvSpPr>
            <p:spPr>
              <a:xfrm>
                <a:off x="1288430" y="6098753"/>
                <a:ext cx="561372" cy="238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95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h𝜈 (eV)</a:t>
                </a:r>
              </a:p>
            </p:txBody>
          </p:sp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FFAC9CF1-3BE0-CD4A-9409-0C3F821529E8}"/>
                  </a:ext>
                </a:extLst>
              </p:cNvPr>
              <p:cNvSpPr txBox="1"/>
              <p:nvPr/>
            </p:nvSpPr>
            <p:spPr>
              <a:xfrm>
                <a:off x="7608393" y="6111898"/>
                <a:ext cx="372218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150</a:t>
                </a:r>
              </a:p>
            </p:txBody>
          </p:sp>
        </p:grp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530F510E-E4AC-4F44-81E1-22FF281B2A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10098" y="3848145"/>
              <a:ext cx="8196632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o 184">
            <a:extLst>
              <a:ext uri="{FF2B5EF4-FFF2-40B4-BE49-F238E27FC236}">
                <a16:creationId xmlns:a16="http://schemas.microsoft.com/office/drawing/2014/main" id="{ACFFA3DC-DE4C-AF46-A6C8-1140BE25B5F5}"/>
              </a:ext>
            </a:extLst>
          </p:cNvPr>
          <p:cNvGrpSpPr/>
          <p:nvPr/>
        </p:nvGrpSpPr>
        <p:grpSpPr>
          <a:xfrm>
            <a:off x="9293225" y="5301430"/>
            <a:ext cx="2616200" cy="543546"/>
            <a:chOff x="5384800" y="2028005"/>
            <a:chExt cx="2616200" cy="543546"/>
          </a:xfrm>
        </p:grpSpPr>
        <p:cxnSp>
          <p:nvCxnSpPr>
            <p:cNvPr id="157" name="Connettore 1 156">
              <a:extLst>
                <a:ext uri="{FF2B5EF4-FFF2-40B4-BE49-F238E27FC236}">
                  <a16:creationId xmlns:a16="http://schemas.microsoft.com/office/drawing/2014/main" id="{43A6375E-B739-B548-A206-BE903A04B1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90253" y="2226974"/>
              <a:ext cx="0" cy="162378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9" name="Connettore 1 158">
              <a:extLst>
                <a:ext uri="{FF2B5EF4-FFF2-40B4-BE49-F238E27FC236}">
                  <a16:creationId xmlns:a16="http://schemas.microsoft.com/office/drawing/2014/main" id="{DB7EE2B4-2E11-3E49-8B78-40B17C211E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97542" y="2263625"/>
              <a:ext cx="0" cy="890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0" name="Connettore 1 159">
              <a:extLst>
                <a:ext uri="{FF2B5EF4-FFF2-40B4-BE49-F238E27FC236}">
                  <a16:creationId xmlns:a16="http://schemas.microsoft.com/office/drawing/2014/main" id="{0DC389C4-C62D-B543-BAF6-BA5F5034FE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79302" y="2263625"/>
              <a:ext cx="0" cy="890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1" name="Connettore 1 160">
              <a:extLst>
                <a:ext uri="{FF2B5EF4-FFF2-40B4-BE49-F238E27FC236}">
                  <a16:creationId xmlns:a16="http://schemas.microsoft.com/office/drawing/2014/main" id="{C4E55B8B-4761-1E46-B491-9D0E0918D8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90623" y="2263625"/>
              <a:ext cx="0" cy="8907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184" name="Gruppo 183">
              <a:extLst>
                <a:ext uri="{FF2B5EF4-FFF2-40B4-BE49-F238E27FC236}">
                  <a16:creationId xmlns:a16="http://schemas.microsoft.com/office/drawing/2014/main" id="{EF0ABCA7-9E67-4F49-A511-079AA412063F}"/>
                </a:ext>
              </a:extLst>
            </p:cNvPr>
            <p:cNvGrpSpPr/>
            <p:nvPr/>
          </p:nvGrpSpPr>
          <p:grpSpPr>
            <a:xfrm>
              <a:off x="5384800" y="2028005"/>
              <a:ext cx="2616200" cy="543546"/>
              <a:chOff x="5384800" y="2028005"/>
              <a:chExt cx="2616200" cy="543546"/>
            </a:xfrm>
          </p:grpSpPr>
          <p:sp>
            <p:nvSpPr>
              <p:cNvPr id="170" name="CasellaDiTesto 169">
                <a:extLst>
                  <a:ext uri="{FF2B5EF4-FFF2-40B4-BE49-F238E27FC236}">
                    <a16:creationId xmlns:a16="http://schemas.microsoft.com/office/drawing/2014/main" id="{A3CD384B-935D-E44E-BC5D-5D67D18EEDF9}"/>
                  </a:ext>
                </a:extLst>
              </p:cNvPr>
              <p:cNvSpPr txBox="1"/>
              <p:nvPr/>
            </p:nvSpPr>
            <p:spPr>
              <a:xfrm>
                <a:off x="6381988" y="2353671"/>
                <a:ext cx="434734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1000</a:t>
                </a:r>
              </a:p>
            </p:txBody>
          </p:sp>
          <p:sp>
            <p:nvSpPr>
              <p:cNvPr id="171" name="CasellaDiTesto 170">
                <a:extLst>
                  <a:ext uri="{FF2B5EF4-FFF2-40B4-BE49-F238E27FC236}">
                    <a16:creationId xmlns:a16="http://schemas.microsoft.com/office/drawing/2014/main" id="{0626DB7B-BCC0-5845-AFD0-C9589DA19E71}"/>
                  </a:ext>
                </a:extLst>
              </p:cNvPr>
              <p:cNvSpPr txBox="1"/>
              <p:nvPr/>
            </p:nvSpPr>
            <p:spPr>
              <a:xfrm>
                <a:off x="7055498" y="2353671"/>
                <a:ext cx="434734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1500</a:t>
                </a:r>
              </a:p>
            </p:txBody>
          </p:sp>
          <p:sp>
            <p:nvSpPr>
              <p:cNvPr id="172" name="CasellaDiTesto 171">
                <a:extLst>
                  <a:ext uri="{FF2B5EF4-FFF2-40B4-BE49-F238E27FC236}">
                    <a16:creationId xmlns:a16="http://schemas.microsoft.com/office/drawing/2014/main" id="{E0637D83-B193-414A-AFFE-69168A34EE44}"/>
                  </a:ext>
                </a:extLst>
              </p:cNvPr>
              <p:cNvSpPr txBox="1"/>
              <p:nvPr/>
            </p:nvSpPr>
            <p:spPr>
              <a:xfrm>
                <a:off x="7561859" y="2353671"/>
                <a:ext cx="434734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2000</a:t>
                </a:r>
              </a:p>
            </p:txBody>
          </p:sp>
          <p:sp>
            <p:nvSpPr>
              <p:cNvPr id="173" name="CasellaDiTesto 172">
                <a:extLst>
                  <a:ext uri="{FF2B5EF4-FFF2-40B4-BE49-F238E27FC236}">
                    <a16:creationId xmlns:a16="http://schemas.microsoft.com/office/drawing/2014/main" id="{DC291A9B-60C8-224F-8AF8-05C074C52674}"/>
                  </a:ext>
                </a:extLst>
              </p:cNvPr>
              <p:cNvSpPr txBox="1"/>
              <p:nvPr/>
            </p:nvSpPr>
            <p:spPr>
              <a:xfrm>
                <a:off x="6396868" y="2032921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1.24</a:t>
                </a:r>
              </a:p>
            </p:txBody>
          </p:sp>
          <p:sp>
            <p:nvSpPr>
              <p:cNvPr id="174" name="CasellaDiTesto 173">
                <a:extLst>
                  <a:ext uri="{FF2B5EF4-FFF2-40B4-BE49-F238E27FC236}">
                    <a16:creationId xmlns:a16="http://schemas.microsoft.com/office/drawing/2014/main" id="{5ABF1A7F-2722-6747-AAAF-165C440B230B}"/>
                  </a:ext>
                </a:extLst>
              </p:cNvPr>
              <p:cNvSpPr txBox="1"/>
              <p:nvPr/>
            </p:nvSpPr>
            <p:spPr>
              <a:xfrm>
                <a:off x="7080210" y="2037837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0.83</a:t>
                </a:r>
              </a:p>
            </p:txBody>
          </p:sp>
          <p:sp>
            <p:nvSpPr>
              <p:cNvPr id="175" name="CasellaDiTesto 174">
                <a:extLst>
                  <a:ext uri="{FF2B5EF4-FFF2-40B4-BE49-F238E27FC236}">
                    <a16:creationId xmlns:a16="http://schemas.microsoft.com/office/drawing/2014/main" id="{B73EF374-E513-094D-9CE0-031538A3E663}"/>
                  </a:ext>
                </a:extLst>
              </p:cNvPr>
              <p:cNvSpPr txBox="1"/>
              <p:nvPr/>
            </p:nvSpPr>
            <p:spPr>
              <a:xfrm>
                <a:off x="7591487" y="2028005"/>
                <a:ext cx="397866" cy="217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816" dirty="0">
                    <a:latin typeface="PT Sans Caption" panose="020B0603020203020204" pitchFamily="34" charset="77"/>
                  </a:rPr>
                  <a:t>0.63</a:t>
                </a:r>
              </a:p>
            </p:txBody>
          </p:sp>
          <p:cxnSp>
            <p:nvCxnSpPr>
              <p:cNvPr id="177" name="Connettore 1 176">
                <a:extLst>
                  <a:ext uri="{FF2B5EF4-FFF2-40B4-BE49-F238E27FC236}">
                    <a16:creationId xmlns:a16="http://schemas.microsoft.com/office/drawing/2014/main" id="{A0F4E33A-8837-7C4C-A830-E776F4FC06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84800" y="2306080"/>
                <a:ext cx="2616200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88" name="CasellaDiTesto 187">
            <a:extLst>
              <a:ext uri="{FF2B5EF4-FFF2-40B4-BE49-F238E27FC236}">
                <a16:creationId xmlns:a16="http://schemas.microsoft.com/office/drawing/2014/main" id="{63D0D7C5-7ACC-F849-A2AA-C197A721D582}"/>
              </a:ext>
            </a:extLst>
          </p:cNvPr>
          <p:cNvSpPr txBox="1"/>
          <p:nvPr/>
        </p:nvSpPr>
        <p:spPr>
          <a:xfrm>
            <a:off x="9485906" y="4397071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Harmonics</a:t>
            </a:r>
          </a:p>
        </p:txBody>
      </p:sp>
    </p:spTree>
    <p:extLst>
      <p:ext uri="{BB962C8B-B14F-4D97-AF65-F5344CB8AC3E}">
        <p14:creationId xmlns:p14="http://schemas.microsoft.com/office/powerpoint/2010/main" val="12840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D1CD7FB-75F9-984B-8A9E-E3ABA9A0F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AQUA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D5C7A3-C166-D442-B6D8-B69B27A33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C3CF82-6EEF-BD4B-8178-F53C2EE1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32F5DF-477B-8F47-BDE5-C992494BECE8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43431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83F0EB9-19B0-1E41-ACC4-5CEBC7A4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22" y="369049"/>
            <a:ext cx="7026888" cy="952081"/>
          </a:xfrm>
        </p:spPr>
        <p:txBody>
          <a:bodyPr>
            <a:normAutofit/>
          </a:bodyPr>
          <a:lstStyle/>
          <a:p>
            <a:r>
              <a:rPr lang="en-US" dirty="0"/>
              <a:t>Undulator technology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82F6B22-A939-BB4B-AA05-99B825011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456" y="1828640"/>
            <a:ext cx="1753483" cy="1990842"/>
          </a:xfrm>
          <a:prstGeom prst="rect">
            <a:avLst/>
          </a:prstGeom>
        </p:spPr>
      </p:pic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F888CCE1-6CED-754E-8F6F-3F9A44A2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6FBE0-971E-9141-908B-F4C9F2B4A260}" type="slidenum">
              <a:rPr lang="it-IT" smtClean="0"/>
              <a:t>4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313F72-5E46-2C4C-9470-29D6E9373140}"/>
              </a:ext>
            </a:extLst>
          </p:cNvPr>
          <p:cNvSpPr txBox="1"/>
          <p:nvPr/>
        </p:nvSpPr>
        <p:spPr>
          <a:xfrm>
            <a:off x="254299" y="1275513"/>
            <a:ext cx="311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Superconducting Undulator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9D9D7F-2365-6540-A0D0-63C266CC897E}"/>
              </a:ext>
            </a:extLst>
          </p:cNvPr>
          <p:cNvSpPr txBox="1"/>
          <p:nvPr/>
        </p:nvSpPr>
        <p:spPr>
          <a:xfrm>
            <a:off x="438319" y="4280606"/>
            <a:ext cx="3761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Responsible C. Boffo (FNAL)</a:t>
            </a:r>
          </a:p>
          <a:p>
            <a:endParaRPr lang="en-US" dirty="0"/>
          </a:p>
          <a:p>
            <a:r>
              <a:rPr lang="en-US" dirty="0"/>
              <a:t>Agreement with FNAL signed 1y ago </a:t>
            </a:r>
          </a:p>
          <a:p>
            <a:r>
              <a:rPr lang="en-US" dirty="0"/>
              <a:t>Development plan 4 </a:t>
            </a:r>
            <a:r>
              <a:rPr lang="en-US" dirty="0" err="1"/>
              <a:t>ys</a:t>
            </a:r>
            <a:r>
              <a:rPr lang="en-US" dirty="0"/>
              <a:t> – 2024 prototype in Frascati</a:t>
            </a:r>
          </a:p>
          <a:p>
            <a:endParaRPr lang="en-US" dirty="0"/>
          </a:p>
          <a:p>
            <a:r>
              <a:rPr lang="en-US" dirty="0"/>
              <a:t>Costs for the entire undulator in excess of the baseline for the 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AE2FFE-BCE0-664A-8E31-AA85339BD221}"/>
              </a:ext>
            </a:extLst>
          </p:cNvPr>
          <p:cNvSpPr txBox="1"/>
          <p:nvPr/>
        </p:nvSpPr>
        <p:spPr>
          <a:xfrm>
            <a:off x="5171208" y="1420538"/>
            <a:ext cx="403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Permanent Magnet Undulator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32D6D23-F9F5-BD43-B99C-F8B905F2BC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1652" y="1141245"/>
            <a:ext cx="2133600" cy="211779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5D5FCD-F39E-2F40-9172-80FACF268B32}"/>
              </a:ext>
            </a:extLst>
          </p:cNvPr>
          <p:cNvSpPr txBox="1"/>
          <p:nvPr/>
        </p:nvSpPr>
        <p:spPr>
          <a:xfrm>
            <a:off x="5093108" y="2658149"/>
            <a:ext cx="69219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Respons</a:t>
            </a:r>
            <a:r>
              <a:rPr lang="en-US" b="1" dirty="0"/>
              <a:t>. A. </a:t>
            </a:r>
            <a:r>
              <a:rPr lang="en-US" b="1" dirty="0" err="1"/>
              <a:t>Petralia</a:t>
            </a:r>
            <a:r>
              <a:rPr lang="en-US" b="1" dirty="0"/>
              <a:t> (ENEA)</a:t>
            </a:r>
          </a:p>
          <a:p>
            <a:endParaRPr lang="en-US" dirty="0"/>
          </a:p>
          <a:p>
            <a:r>
              <a:rPr lang="en-US" dirty="0"/>
              <a:t>Apple X - Variable gap, variable polarization</a:t>
            </a:r>
          </a:p>
          <a:p>
            <a:r>
              <a:rPr lang="en-US" dirty="0"/>
              <a:t>New poles design,  scaled from SABINA (LNF- THz FEL) undulator </a:t>
            </a:r>
          </a:p>
          <a:p>
            <a:endParaRPr lang="en-US" dirty="0"/>
          </a:p>
          <a:p>
            <a:r>
              <a:rPr lang="en-US" dirty="0"/>
              <a:t>Period increased to 18 mm to increase tuning range.</a:t>
            </a:r>
          </a:p>
          <a:p>
            <a:endParaRPr lang="en-US" dirty="0"/>
          </a:p>
          <a:p>
            <a:r>
              <a:rPr lang="en-US" b="1" dirty="0"/>
              <a:t>Unconventional undulator design: Is prototyping required ?</a:t>
            </a:r>
          </a:p>
          <a:p>
            <a:r>
              <a:rPr lang="en-US" dirty="0"/>
              <a:t>(Advice from the committee welcome) </a:t>
            </a:r>
          </a:p>
          <a:p>
            <a:r>
              <a:rPr lang="en-US" b="1" dirty="0"/>
              <a:t>Observers in the LEAPS – INNOV: several labs investing in this kind of devices. 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Alternative: </a:t>
            </a:r>
            <a:r>
              <a:rPr lang="en-US" dirty="0"/>
              <a:t>sacrifice the tuning range - fixed gap PMU – less expensive, but poor flexibility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68429C-704C-D340-8AC1-4D78A7795A18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385454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ounded Rectangle"/>
          <p:cNvSpPr/>
          <p:nvPr/>
        </p:nvSpPr>
        <p:spPr>
          <a:xfrm>
            <a:off x="122947" y="1239418"/>
            <a:ext cx="5619459" cy="1097280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84" name="Higher peak field on axis for the same gap and period length in operation with electron beam."/>
          <p:cNvSpPr txBox="1"/>
          <p:nvPr/>
        </p:nvSpPr>
        <p:spPr>
          <a:xfrm>
            <a:off x="122204" y="1562719"/>
            <a:ext cx="5620944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sz="1867" dirty="0">
                <a:latin typeface="Helvetica" pitchFamily="2" charset="0"/>
              </a:rPr>
              <a:t>Higher peak field on axis for the same </a:t>
            </a:r>
            <a:r>
              <a:rPr lang="en-US" sz="1867" dirty="0">
                <a:latin typeface="Helvetica" pitchFamily="2" charset="0"/>
              </a:rPr>
              <a:t>vacuum </a:t>
            </a:r>
            <a:r>
              <a:rPr sz="1867" dirty="0">
                <a:latin typeface="Helvetica" pitchFamily="2" charset="0"/>
              </a:rPr>
              <a:t>gap and period length in operation with electron beam.</a:t>
            </a:r>
          </a:p>
        </p:txBody>
      </p:sp>
      <p:sp>
        <p:nvSpPr>
          <p:cNvPr id="185" name="Rounded Rectangle"/>
          <p:cNvSpPr/>
          <p:nvPr/>
        </p:nvSpPr>
        <p:spPr>
          <a:xfrm>
            <a:off x="122947" y="2717256"/>
            <a:ext cx="5619459" cy="1097280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86" name="Demonstrated higher radiation resistance compared to permanent magnet undulators."/>
          <p:cNvSpPr txBox="1"/>
          <p:nvPr/>
        </p:nvSpPr>
        <p:spPr>
          <a:xfrm>
            <a:off x="122204" y="3040558"/>
            <a:ext cx="5620944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sz="1867">
                <a:latin typeface="Helvetica" pitchFamily="2" charset="0"/>
              </a:rPr>
              <a:t>Demonstrated higher radiation resistance compared to permanent magnet undulators.</a:t>
            </a:r>
          </a:p>
        </p:txBody>
      </p:sp>
      <p:sp>
        <p:nvSpPr>
          <p:cNvPr id="187" name="Rounded Rectangle"/>
          <p:cNvSpPr/>
          <p:nvPr/>
        </p:nvSpPr>
        <p:spPr>
          <a:xfrm>
            <a:off x="122947" y="4257868"/>
            <a:ext cx="5619459" cy="1097280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88" name="Full potential of superconductivity not yet exploited, margins on NbTi and increased potential of Nb3Sn and HTS."/>
          <p:cNvSpPr txBox="1"/>
          <p:nvPr/>
        </p:nvSpPr>
        <p:spPr>
          <a:xfrm>
            <a:off x="122204" y="4574138"/>
            <a:ext cx="5620944" cy="50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/>
          <a:p>
            <a:pPr algn="just" defTabSz="1220477"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pPr>
            <a:r>
              <a:rPr sz="1867" dirty="0">
                <a:latin typeface="Helvetica" pitchFamily="2" charset="0"/>
              </a:rPr>
              <a:t>Full potential of superconductivity not yet exploited, margins on </a:t>
            </a:r>
            <a:r>
              <a:rPr sz="1867" dirty="0" err="1">
                <a:latin typeface="Helvetica" pitchFamily="2" charset="0"/>
              </a:rPr>
              <a:t>NbTi</a:t>
            </a:r>
            <a:r>
              <a:rPr sz="1867" dirty="0">
                <a:latin typeface="Helvetica" pitchFamily="2" charset="0"/>
              </a:rPr>
              <a:t> and increased potential of Nb</a:t>
            </a:r>
            <a:r>
              <a:rPr sz="1867" baseline="-14142" dirty="0">
                <a:latin typeface="Helvetica" pitchFamily="2" charset="0"/>
              </a:rPr>
              <a:t>3</a:t>
            </a:r>
            <a:r>
              <a:rPr sz="1867" dirty="0">
                <a:latin typeface="Helvetica" pitchFamily="2" charset="0"/>
              </a:rPr>
              <a:t>Sn and HTS.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01C0DC4-8F1D-974F-9C75-A2A95BC2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solidFill>
                  <a:srgbClr val="0070C0"/>
                </a:solidFill>
                <a:latin typeface="Helvetica" pitchFamily="2" charset="0"/>
              </a:rPr>
              <a:t>SC Undulators potential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953725-3AFE-5E48-860D-3F1FC9CA4E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625CE-B177-D843-848C-22032816B9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358" y="184596"/>
            <a:ext cx="6318636" cy="55046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B6BAB5-B4F1-4C4C-880F-15D524758032}"/>
              </a:ext>
            </a:extLst>
          </p:cNvPr>
          <p:cNvSpPr/>
          <p:nvPr/>
        </p:nvSpPr>
        <p:spPr>
          <a:xfrm rot="693714">
            <a:off x="6753921" y="3683938"/>
            <a:ext cx="2385391" cy="44583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62D547-0327-344A-85ED-D3682F04A50C}"/>
              </a:ext>
            </a:extLst>
          </p:cNvPr>
          <p:cNvCxnSpPr>
            <a:stCxn id="3" idx="7"/>
          </p:cNvCxnSpPr>
          <p:nvPr/>
        </p:nvCxnSpPr>
        <p:spPr>
          <a:xfrm flipV="1">
            <a:off x="8804459" y="3545588"/>
            <a:ext cx="790115" cy="3758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310340-9A97-6249-84EA-D58AFC471C82}"/>
              </a:ext>
            </a:extLst>
          </p:cNvPr>
          <p:cNvSpPr txBox="1"/>
          <p:nvPr/>
        </p:nvSpPr>
        <p:spPr>
          <a:xfrm>
            <a:off x="7460393" y="5659734"/>
            <a:ext cx="361028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>
                <a:solidFill>
                  <a:srgbClr val="404040"/>
                </a:solidFill>
              </a:rPr>
              <a:t>Chart based on:  </a:t>
            </a:r>
            <a:r>
              <a:rPr lang="en-US" sz="1067" dirty="0">
                <a:solidFill>
                  <a:srgbClr val="404040"/>
                </a:solidFill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https://doi.org/10.1016/j.nima.2018.03.069</a:t>
            </a:r>
            <a:r>
              <a:rPr lang="en-US" sz="1067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16" name="Slide Number Placeholder 11">
            <a:extLst>
              <a:ext uri="{FF2B5EF4-FFF2-40B4-BE49-F238E27FC236}">
                <a16:creationId xmlns:a16="http://schemas.microsoft.com/office/drawing/2014/main" id="{97F1065D-931A-0B49-BF09-DE3CF7575623}"/>
              </a:ext>
            </a:extLst>
          </p:cNvPr>
          <p:cNvSpPr txBox="1">
            <a:spLocks/>
          </p:cNvSpPr>
          <p:nvPr/>
        </p:nvSpPr>
        <p:spPr>
          <a:xfrm>
            <a:off x="242994" y="766355"/>
            <a:ext cx="6638971" cy="23728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 pitchFamily="2" charset="0"/>
              </a:rPr>
              <a:t>Courtesy of C. Boffo | FNAL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C4E0C1-7545-654F-A2E6-52BF2AFEA602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911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D868B-6CEA-3F4E-96DE-B0AF856C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"/>
            <a:ext cx="11594110" cy="576073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Modular Design</a:t>
            </a:r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522FF67D-61B1-7D4C-9356-796A9A15B40B}"/>
              </a:ext>
            </a:extLst>
          </p:cNvPr>
          <p:cNvSpPr/>
          <p:nvPr/>
        </p:nvSpPr>
        <p:spPr>
          <a:xfrm>
            <a:off x="108627" y="833935"/>
            <a:ext cx="5029200" cy="635186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5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EE785DDF-94C4-8D4D-BE1C-77CFAFDEEB6E}"/>
              </a:ext>
            </a:extLst>
          </p:cNvPr>
          <p:cNvSpPr txBox="1"/>
          <p:nvPr/>
        </p:nvSpPr>
        <p:spPr>
          <a:xfrm>
            <a:off x="107884" y="886291"/>
            <a:ext cx="5303154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Cooling: 2+2 1.8 W GM coolers</a:t>
            </a:r>
            <a:endParaRPr sz="1600" dirty="0">
              <a:latin typeface="Helvetica" pitchFamily="2" charset="0"/>
            </a:endParaRPr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85827F52-EE72-6649-844C-78D4B2229384}"/>
              </a:ext>
            </a:extLst>
          </p:cNvPr>
          <p:cNvSpPr/>
          <p:nvPr/>
        </p:nvSpPr>
        <p:spPr>
          <a:xfrm>
            <a:off x="83668" y="1591120"/>
            <a:ext cx="5029200" cy="635186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9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807BF96B-ACBA-E141-AB94-985D55B2C80C}"/>
              </a:ext>
            </a:extLst>
          </p:cNvPr>
          <p:cNvSpPr txBox="1"/>
          <p:nvPr/>
        </p:nvSpPr>
        <p:spPr>
          <a:xfrm>
            <a:off x="82926" y="1643476"/>
            <a:ext cx="4770591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Reduced vessel diameter to minimize: costs, used space and radiation input at 50K</a:t>
            </a:r>
          </a:p>
        </p:txBody>
      </p:sp>
      <p:sp>
        <p:nvSpPr>
          <p:cNvPr id="20" name="Slide Number Placeholder 11">
            <a:extLst>
              <a:ext uri="{FF2B5EF4-FFF2-40B4-BE49-F238E27FC236}">
                <a16:creationId xmlns:a16="http://schemas.microsoft.com/office/drawing/2014/main" id="{0BB73B17-4AC2-3043-A0C1-5F0117F0D4D7}"/>
              </a:ext>
            </a:extLst>
          </p:cNvPr>
          <p:cNvSpPr txBox="1">
            <a:spLocks/>
          </p:cNvSpPr>
          <p:nvPr/>
        </p:nvSpPr>
        <p:spPr>
          <a:xfrm>
            <a:off x="189654" y="492035"/>
            <a:ext cx="6638971" cy="23728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 pitchFamily="2" charset="0"/>
              </a:rPr>
              <a:t>Courtesy of C. Boffo | FNAL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3C715F60-52BD-C849-9010-F73CDDEBE35E}"/>
              </a:ext>
            </a:extLst>
          </p:cNvPr>
          <p:cNvSpPr/>
          <p:nvPr/>
        </p:nvSpPr>
        <p:spPr>
          <a:xfrm>
            <a:off x="108627" y="2348306"/>
            <a:ext cx="5029200" cy="635186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9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8F41B673-C3FD-964E-BF44-1EB1C82DC476}"/>
              </a:ext>
            </a:extLst>
          </p:cNvPr>
          <p:cNvSpPr txBox="1"/>
          <p:nvPr/>
        </p:nvSpPr>
        <p:spPr>
          <a:xfrm>
            <a:off x="107884" y="2400661"/>
            <a:ext cx="4770591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Current leads optimized for higher current/heat load. Hybrid HTS phosphor bronze system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A392C484-E69F-114D-85B7-25AC66C3EE16}"/>
              </a:ext>
            </a:extLst>
          </p:cNvPr>
          <p:cNvSpPr/>
          <p:nvPr/>
        </p:nvSpPr>
        <p:spPr>
          <a:xfrm>
            <a:off x="108627" y="3157847"/>
            <a:ext cx="5029200" cy="635186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2300"/>
          </a:p>
        </p:txBody>
      </p:sp>
      <p:sp>
        <p:nvSpPr>
          <p:cNvPr id="11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714464C6-981E-7544-B315-BB985882382D}"/>
              </a:ext>
            </a:extLst>
          </p:cNvPr>
          <p:cNvSpPr txBox="1"/>
          <p:nvPr/>
        </p:nvSpPr>
        <p:spPr>
          <a:xfrm>
            <a:off x="107884" y="3210203"/>
            <a:ext cx="4770591" cy="49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5348" tIns="55348" rIns="55348" bIns="55348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US" sz="1600" dirty="0">
                <a:latin typeface="Helvetica" pitchFamily="2" charset="0"/>
              </a:rPr>
              <a:t>Integrated G11 support posts as in LHC magnets combined with railing system as PIP-II cryomodules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F96C79C8-5F95-BD4A-867D-0D459AD9A1E7}"/>
              </a:ext>
            </a:extLst>
          </p:cNvPr>
          <p:cNvGraphicFramePr>
            <a:graphicFrameLocks noGrp="1"/>
          </p:cNvGraphicFramePr>
          <p:nvPr/>
        </p:nvGraphicFramePr>
        <p:xfrm>
          <a:off x="531978" y="3929445"/>
          <a:ext cx="3949003" cy="22448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2128">
                  <a:extLst>
                    <a:ext uri="{9D8B030D-6E8A-4147-A177-3AD203B41FA5}">
                      <a16:colId xmlns:a16="http://schemas.microsoft.com/office/drawing/2014/main" val="3872496008"/>
                    </a:ext>
                  </a:extLst>
                </a:gridCol>
                <a:gridCol w="1009708">
                  <a:extLst>
                    <a:ext uri="{9D8B030D-6E8A-4147-A177-3AD203B41FA5}">
                      <a16:colId xmlns:a16="http://schemas.microsoft.com/office/drawing/2014/main" val="2322800746"/>
                    </a:ext>
                  </a:extLst>
                </a:gridCol>
                <a:gridCol w="1547167">
                  <a:extLst>
                    <a:ext uri="{9D8B030D-6E8A-4147-A177-3AD203B41FA5}">
                      <a16:colId xmlns:a16="http://schemas.microsoft.com/office/drawing/2014/main" val="3034005147"/>
                    </a:ext>
                  </a:extLst>
                </a:gridCol>
              </a:tblGrid>
              <a:tr h="416095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Heat load</a:t>
                      </a:r>
                    </a:p>
                  </a:txBody>
                  <a:tcPr marL="121920" marR="121920" marT="60960" marB="60960" anchor="ctr">
                    <a:solidFill>
                      <a:srgbClr val="3F6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Shield 50k</a:t>
                      </a:r>
                    </a:p>
                  </a:txBody>
                  <a:tcPr marL="121920" marR="121920" marT="60960" marB="60960" anchor="ctr">
                    <a:solidFill>
                      <a:srgbClr val="3F6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Magnet 4.2k</a:t>
                      </a:r>
                    </a:p>
                  </a:txBody>
                  <a:tcPr marL="121920" marR="121920" marT="60960" marB="60960" anchor="ctr">
                    <a:solidFill>
                      <a:srgbClr val="3F6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54355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Radiation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4.6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0.20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229485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Conduction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9.6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0.28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005438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Current Leads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0.21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3471182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Instrumentation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0.01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993365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Dynamic losses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0.47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987738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Total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65.2 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1.17 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94933797"/>
                  </a:ext>
                </a:extLst>
              </a:tr>
            </a:tbl>
          </a:graphicData>
        </a:graphic>
      </p:graphicFrame>
      <p:pic>
        <p:nvPicPr>
          <p:cNvPr id="28" name="Picture 27" descr="A picture containing LEGO, toy, blue&#10;&#10;Description automatically generated">
            <a:extLst>
              <a:ext uri="{FF2B5EF4-FFF2-40B4-BE49-F238E27FC236}">
                <a16:creationId xmlns:a16="http://schemas.microsoft.com/office/drawing/2014/main" id="{0A01F680-AD82-5447-B4C4-6AFCA9165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958" y="0"/>
            <a:ext cx="6978042" cy="582804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86FF471-E521-4148-81CF-767E875175C3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0562917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D868B-6CEA-3F4E-96DE-B0AF856C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21"/>
            <a:ext cx="11594110" cy="576073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70C0"/>
                </a:solidFill>
              </a:rPr>
              <a:t> Coil Prototyping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5E79F7-D17D-1F4C-B6BF-8DD5A4224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14" y="3808231"/>
            <a:ext cx="3336737" cy="24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31B6E7-FB75-7947-9DFD-DE47782B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657" y="3808231"/>
            <a:ext cx="3447866" cy="2399245"/>
          </a:xfrm>
          <a:prstGeom prst="rect">
            <a:avLst/>
          </a:prstGeom>
        </p:spPr>
      </p:pic>
      <p:sp>
        <p:nvSpPr>
          <p:cNvPr id="22" name="Rounded Rectangle">
            <a:extLst>
              <a:ext uri="{FF2B5EF4-FFF2-40B4-BE49-F238E27FC236}">
                <a16:creationId xmlns:a16="http://schemas.microsoft.com/office/drawing/2014/main" id="{4A9162F4-75F3-E44B-B538-6B40C5227141}"/>
              </a:ext>
            </a:extLst>
          </p:cNvPr>
          <p:cNvSpPr/>
          <p:nvPr/>
        </p:nvSpPr>
        <p:spPr>
          <a:xfrm>
            <a:off x="213368" y="870716"/>
            <a:ext cx="6150380" cy="892358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</a:rPr>
              <a:t>Manufacturing of yokes was successful – two supplier qualified</a:t>
            </a:r>
            <a:endParaRPr sz="23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9464FA7A-14FD-D246-BBB2-1990EBDAA301}"/>
              </a:ext>
            </a:extLst>
          </p:cNvPr>
          <p:cNvSpPr/>
          <p:nvPr/>
        </p:nvSpPr>
        <p:spPr>
          <a:xfrm>
            <a:off x="196873" y="1855607"/>
            <a:ext cx="6150380" cy="892358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</a:rPr>
              <a:t>Optimization of insulation parts is completed</a:t>
            </a:r>
            <a:endParaRPr sz="23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ounded Rectangle">
            <a:extLst>
              <a:ext uri="{FF2B5EF4-FFF2-40B4-BE49-F238E27FC236}">
                <a16:creationId xmlns:a16="http://schemas.microsoft.com/office/drawing/2014/main" id="{81892A16-2B46-3448-BF95-B33A224803FC}"/>
              </a:ext>
            </a:extLst>
          </p:cNvPr>
          <p:cNvSpPr/>
          <p:nvPr/>
        </p:nvSpPr>
        <p:spPr>
          <a:xfrm>
            <a:off x="196872" y="2831919"/>
            <a:ext cx="6150380" cy="892358"/>
          </a:xfrm>
          <a:prstGeom prst="roundRect">
            <a:avLst>
              <a:gd name="adj" fmla="val 16667"/>
            </a:avLst>
          </a:prstGeom>
          <a:solidFill>
            <a:srgbClr val="3F697B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5348" tIns="55348" rIns="55348" bIns="55348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r>
              <a:rPr lang="en-US" sz="2300" dirty="0">
                <a:solidFill>
                  <a:schemeClr val="bg1">
                    <a:lumMod val="85000"/>
                  </a:schemeClr>
                </a:solidFill>
              </a:rPr>
              <a:t>Started dummy winding, superconductor winding to follow</a:t>
            </a:r>
            <a:endParaRPr sz="23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2D2BC-4870-7E43-9F18-B9490AAFF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657" y="396056"/>
            <a:ext cx="5751343" cy="332822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7D9624-E230-6D48-9100-09A376AEDFD5}"/>
              </a:ext>
            </a:extLst>
          </p:cNvPr>
          <p:cNvSpPr txBox="1">
            <a:spLocks/>
          </p:cNvSpPr>
          <p:nvPr/>
        </p:nvSpPr>
        <p:spPr>
          <a:xfrm>
            <a:off x="90594" y="507275"/>
            <a:ext cx="6638971" cy="23728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 pitchFamily="2" charset="0"/>
              </a:rPr>
              <a:t>Courtesy of C. Boffo | FNAL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B50935-AE51-5D41-93BC-0B21EDA71EF7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2174740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259" y="275082"/>
            <a:ext cx="9037121" cy="912831"/>
          </a:xfrm>
        </p:spPr>
        <p:txBody>
          <a:bodyPr>
            <a:normAutofit/>
          </a:bodyPr>
          <a:lstStyle/>
          <a:p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undulator</a:t>
            </a:r>
            <a:r>
              <a:rPr lang="it-IT" dirty="0"/>
              <a:t> design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5D823E-C5D0-2149-94EA-B708F8C46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5618" y="6380101"/>
            <a:ext cx="2743200" cy="365125"/>
          </a:xfrm>
        </p:spPr>
        <p:txBody>
          <a:bodyPr/>
          <a:lstStyle/>
          <a:p>
            <a:fld id="{43F6FBE0-971E-9141-908B-F4C9F2B4A260}" type="slidenum">
              <a:rPr lang="it-IT" smtClean="0"/>
              <a:t>8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67" y="1199269"/>
            <a:ext cx="5397500" cy="4965700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4773977" y="3150826"/>
            <a:ext cx="648000" cy="648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5181602" y="2633032"/>
            <a:ext cx="3007605" cy="815249"/>
          </a:xfrm>
          <a:prstGeom prst="line">
            <a:avLst/>
          </a:prstGeom>
          <a:ln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5126518" y="3682120"/>
            <a:ext cx="3007605" cy="815249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6116200" y="3474827"/>
            <a:ext cx="2017923" cy="207292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7891198" y="2296593"/>
            <a:ext cx="2359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φ</a:t>
            </a:r>
            <a:r>
              <a:rPr lang="it-IT" dirty="0"/>
              <a:t> Stay </a:t>
            </a:r>
            <a:r>
              <a:rPr lang="it-IT" dirty="0" err="1"/>
              <a:t>clear</a:t>
            </a:r>
            <a:r>
              <a:rPr lang="it-IT" dirty="0"/>
              <a:t> 5.347 mm</a:t>
            </a:r>
          </a:p>
          <a:p>
            <a:r>
              <a:rPr lang="el-GR" dirty="0"/>
              <a:t>φ</a:t>
            </a:r>
            <a:r>
              <a:rPr lang="it-IT" dirty="0"/>
              <a:t> Pipe 5 mm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251103" y="3497453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Gap 1 mm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812671" y="2194954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Q1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656946" y="2194954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Q2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656946" y="4202532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Q3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812671" y="4202532"/>
            <a:ext cx="609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00B050"/>
                </a:solidFill>
              </a:rPr>
              <a:t>Q4</a:t>
            </a:r>
          </a:p>
        </p:txBody>
      </p:sp>
      <p:cxnSp>
        <p:nvCxnSpPr>
          <p:cNvPr id="21" name="Connettore 2 20"/>
          <p:cNvCxnSpPr/>
          <p:nvPr/>
        </p:nvCxnSpPr>
        <p:spPr>
          <a:xfrm rot="10800000">
            <a:off x="2548569" y="4219462"/>
            <a:ext cx="0" cy="21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rot="-5400000">
            <a:off x="3628569" y="5314836"/>
            <a:ext cx="0" cy="216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499442" y="645140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2129928" y="505674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15F9AF-6575-7D45-B02E-0A9FF094D7CF}"/>
              </a:ext>
            </a:extLst>
          </p:cNvPr>
          <p:cNvSpPr txBox="1"/>
          <p:nvPr/>
        </p:nvSpPr>
        <p:spPr>
          <a:xfrm>
            <a:off x="232163" y="1002268"/>
            <a:ext cx="226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A. </a:t>
            </a:r>
            <a:r>
              <a:rPr lang="en-US" dirty="0" err="1"/>
              <a:t>Petralia</a:t>
            </a:r>
            <a:endParaRPr lang="en-US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13010C7-E49B-814C-97ED-5FC8515FEB12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62323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88" y="1161868"/>
            <a:ext cx="2301985" cy="22938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8158" y="4225948"/>
            <a:ext cx="2030812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Period</a:t>
            </a:r>
            <a:r>
              <a:rPr lang="it-IT" dirty="0"/>
              <a:t> 18 mm</a:t>
            </a:r>
          </a:p>
          <a:p>
            <a:endParaRPr lang="it-IT" sz="700" dirty="0"/>
          </a:p>
          <a:p>
            <a:r>
              <a:rPr lang="it-IT" dirty="0" err="1"/>
              <a:t>Blocks</a:t>
            </a:r>
            <a:r>
              <a:rPr lang="it-IT" dirty="0"/>
              <a:t> </a:t>
            </a:r>
            <a:r>
              <a:rPr lang="it-IT" dirty="0" err="1"/>
              <a:t>sep</a:t>
            </a:r>
            <a:r>
              <a:rPr lang="it-IT" dirty="0"/>
              <a:t>. 0.1 mm </a:t>
            </a:r>
          </a:p>
          <a:p>
            <a:endParaRPr lang="it-IT" sz="700" dirty="0"/>
          </a:p>
          <a:p>
            <a:r>
              <a:rPr lang="it-IT" dirty="0"/>
              <a:t>4 </a:t>
            </a:r>
            <a:r>
              <a:rPr lang="it-IT" dirty="0" err="1"/>
              <a:t>blocks</a:t>
            </a:r>
            <a:r>
              <a:rPr lang="it-IT" dirty="0"/>
              <a:t> / </a:t>
            </a:r>
            <a:r>
              <a:rPr lang="it-IT" dirty="0" err="1"/>
              <a:t>period</a:t>
            </a:r>
            <a:endParaRPr lang="it-IT" dirty="0"/>
          </a:p>
          <a:p>
            <a:endParaRPr lang="it-IT" sz="700" dirty="0"/>
          </a:p>
          <a:p>
            <a:r>
              <a:rPr lang="it-IT" dirty="0"/>
              <a:t># </a:t>
            </a:r>
            <a:r>
              <a:rPr lang="it-IT" dirty="0" err="1"/>
              <a:t>periods</a:t>
            </a:r>
            <a:r>
              <a:rPr lang="it-IT" dirty="0"/>
              <a:t> 110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B05ECE9-2DBE-F941-AEF3-693D4C0EFD01}"/>
              </a:ext>
            </a:extLst>
          </p:cNvPr>
          <p:cNvGrpSpPr/>
          <p:nvPr/>
        </p:nvGrpSpPr>
        <p:grpSpPr>
          <a:xfrm>
            <a:off x="2596233" y="1656198"/>
            <a:ext cx="4066407" cy="3901454"/>
            <a:chOff x="2548732" y="1585366"/>
            <a:chExt cx="5727817" cy="5332688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957" y="1940089"/>
              <a:ext cx="4995617" cy="4977965"/>
            </a:xfrm>
            <a:prstGeom prst="rect">
              <a:avLst/>
            </a:prstGeom>
          </p:spPr>
        </p:pic>
        <p:cxnSp>
          <p:nvCxnSpPr>
            <p:cNvPr id="10" name="Connettore 2 9"/>
            <p:cNvCxnSpPr>
              <a:cxnSpLocks/>
            </p:cNvCxnSpPr>
            <p:nvPr/>
          </p:nvCxnSpPr>
          <p:spPr>
            <a:xfrm>
              <a:off x="3657721" y="1970929"/>
              <a:ext cx="363525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>
              <a:cxnSpLocks/>
            </p:cNvCxnSpPr>
            <p:nvPr/>
          </p:nvCxnSpPr>
          <p:spPr>
            <a:xfrm flipV="1">
              <a:off x="7819952" y="2566741"/>
              <a:ext cx="1" cy="36352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5367967" y="1585366"/>
              <a:ext cx="1954310" cy="420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15 mm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 rot="5400000">
              <a:off x="7395756" y="3337527"/>
              <a:ext cx="1328062" cy="433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15 mm</a:t>
              </a:r>
            </a:p>
          </p:txBody>
        </p:sp>
        <p:cxnSp>
          <p:nvCxnSpPr>
            <p:cNvPr id="15" name="Connettore 2 14"/>
            <p:cNvCxnSpPr>
              <a:cxnSpLocks/>
            </p:cNvCxnSpPr>
            <p:nvPr/>
          </p:nvCxnSpPr>
          <p:spPr>
            <a:xfrm>
              <a:off x="3767432" y="2826170"/>
              <a:ext cx="110921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>
              <a:cxnSpLocks/>
            </p:cNvCxnSpPr>
            <p:nvPr/>
          </p:nvCxnSpPr>
          <p:spPr>
            <a:xfrm flipV="1">
              <a:off x="4237400" y="3746331"/>
              <a:ext cx="0" cy="384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3923528" y="2761641"/>
              <a:ext cx="1122034" cy="420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5 mm</a:t>
              </a:r>
            </a:p>
          </p:txBody>
        </p:sp>
        <p:cxnSp>
          <p:nvCxnSpPr>
            <p:cNvPr id="19" name="Connettore 2 18"/>
            <p:cNvCxnSpPr>
              <a:cxnSpLocks/>
            </p:cNvCxnSpPr>
            <p:nvPr/>
          </p:nvCxnSpPr>
          <p:spPr>
            <a:xfrm>
              <a:off x="3755935" y="6125405"/>
              <a:ext cx="62268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>
              <a:cxnSpLocks/>
            </p:cNvCxnSpPr>
            <p:nvPr/>
          </p:nvCxnSpPr>
          <p:spPr>
            <a:xfrm flipV="1">
              <a:off x="3575218" y="5959936"/>
              <a:ext cx="0" cy="23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/>
            <p:cNvSpPr txBox="1"/>
            <p:nvPr/>
          </p:nvSpPr>
          <p:spPr>
            <a:xfrm>
              <a:off x="3841993" y="6171221"/>
              <a:ext cx="1958105" cy="420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2.8 mm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2548732" y="5366269"/>
              <a:ext cx="962064" cy="71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2.8 mm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 rot="18897322">
              <a:off x="4389249" y="4287017"/>
              <a:ext cx="1542154" cy="368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>
                  <a:solidFill>
                    <a:srgbClr val="FF0000"/>
                  </a:solidFill>
                </a:rPr>
                <a:t>Magnetization</a:t>
              </a:r>
              <a:endParaRPr lang="it-IT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nettore 2 26"/>
            <p:cNvCxnSpPr>
              <a:cxnSpLocks/>
            </p:cNvCxnSpPr>
            <p:nvPr/>
          </p:nvCxnSpPr>
          <p:spPr>
            <a:xfrm flipV="1">
              <a:off x="2752839" y="3143439"/>
              <a:ext cx="396608" cy="36538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2927678" y="3274314"/>
              <a:ext cx="352402" cy="71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/>
                <a:t>lz</a:t>
              </a:r>
              <a:endParaRPr lang="it-IT" sz="1400" dirty="0"/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346371" y="3354580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Lz</a:t>
            </a:r>
            <a:r>
              <a:rPr lang="it-IT" dirty="0"/>
              <a:t> = </a:t>
            </a:r>
            <a:r>
              <a:rPr lang="it-IT" dirty="0" err="1"/>
              <a:t>period</a:t>
            </a:r>
            <a:r>
              <a:rPr lang="it-IT" dirty="0"/>
              <a:t>/4 – 0.1 mm</a:t>
            </a:r>
          </a:p>
        </p:txBody>
      </p:sp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2770085" y="160372"/>
            <a:ext cx="5018446" cy="991844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and orient.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A7F2BD2-9076-D544-8912-CAAC86CB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365" y="6320724"/>
            <a:ext cx="2743200" cy="365125"/>
          </a:xfrm>
        </p:spPr>
        <p:txBody>
          <a:bodyPr/>
          <a:lstStyle/>
          <a:p>
            <a:fld id="{43F6FBE0-971E-9141-908B-F4C9F2B4A260}" type="slidenum">
              <a:rPr lang="it-IT" smtClean="0"/>
              <a:t>9</a:t>
            </a:fld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88D10D-5EFB-ED4C-AB2D-1936588155B5}"/>
              </a:ext>
            </a:extLst>
          </p:cNvPr>
          <p:cNvSpPr txBox="1"/>
          <p:nvPr/>
        </p:nvSpPr>
        <p:spPr>
          <a:xfrm>
            <a:off x="2784863" y="971788"/>
            <a:ext cx="226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A. </a:t>
            </a:r>
            <a:r>
              <a:rPr lang="en-US" dirty="0" err="1"/>
              <a:t>Petralia</a:t>
            </a:r>
            <a:endParaRPr lang="en-US" dirty="0"/>
          </a:p>
        </p:txBody>
      </p:sp>
      <p:cxnSp>
        <p:nvCxnSpPr>
          <p:cNvPr id="24" name="Connettore 2 23"/>
          <p:cNvCxnSpPr>
            <a:cxnSpLocks/>
          </p:cNvCxnSpPr>
          <p:nvPr/>
        </p:nvCxnSpPr>
        <p:spPr>
          <a:xfrm flipV="1">
            <a:off x="3923718" y="2504265"/>
            <a:ext cx="1854072" cy="18732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>
            <a:extLst>
              <a:ext uri="{FF2B5EF4-FFF2-40B4-BE49-F238E27FC236}">
                <a16:creationId xmlns:a16="http://schemas.microsoft.com/office/drawing/2014/main" id="{C63637EA-8074-0543-8FC9-5F4ED3740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946">
            <a:off x="8332863" y="1358609"/>
            <a:ext cx="2948971" cy="1912989"/>
          </a:xfrm>
          <a:prstGeom prst="rect">
            <a:avLst/>
          </a:prstGeom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0343869C-9A4E-0F41-B3F4-D0DA4CEEE6F2}"/>
              </a:ext>
            </a:extLst>
          </p:cNvPr>
          <p:cNvGrpSpPr/>
          <p:nvPr/>
        </p:nvGrpSpPr>
        <p:grpSpPr>
          <a:xfrm>
            <a:off x="8274205" y="3419070"/>
            <a:ext cx="3699561" cy="2535681"/>
            <a:chOff x="2688116" y="3255504"/>
            <a:chExt cx="5431316" cy="3432429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38A50180-B167-7C4F-B0CE-BBB909AD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487" y="3255504"/>
              <a:ext cx="5188945" cy="3312405"/>
            </a:xfrm>
            <a:prstGeom prst="rect">
              <a:avLst/>
            </a:prstGeom>
          </p:spPr>
        </p:pic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D185AFC8-69B6-794C-BF54-219E7D04FFA4}"/>
                </a:ext>
              </a:extLst>
            </p:cNvPr>
            <p:cNvSpPr/>
            <p:nvPr/>
          </p:nvSpPr>
          <p:spPr>
            <a:xfrm>
              <a:off x="2688116" y="4527933"/>
              <a:ext cx="2160000" cy="2160000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noFill/>
              </a:endParaRPr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F4D4EC4-5A0A-DC48-A3BB-74E47C3D46C3}"/>
              </a:ext>
            </a:extLst>
          </p:cNvPr>
          <p:cNvSpPr txBox="1"/>
          <p:nvPr/>
        </p:nvSpPr>
        <p:spPr>
          <a:xfrm>
            <a:off x="9413825" y="5707619"/>
            <a:ext cx="2452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Circular</a:t>
            </a:r>
            <a:endParaRPr lang="it-IT" dirty="0"/>
          </a:p>
          <a:p>
            <a:r>
              <a:rPr lang="it-IT" dirty="0" err="1"/>
              <a:t>Δz</a:t>
            </a:r>
            <a:r>
              <a:rPr lang="it-IT" dirty="0"/>
              <a:t> = 0.25 * periodo (</a:t>
            </a:r>
            <a:r>
              <a:rPr lang="it-IT" dirty="0" err="1"/>
              <a:t>c.a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A2A8796-FE9A-2D46-A784-B592BE64E196}"/>
              </a:ext>
            </a:extLst>
          </p:cNvPr>
          <p:cNvSpPr txBox="1"/>
          <p:nvPr/>
        </p:nvSpPr>
        <p:spPr>
          <a:xfrm>
            <a:off x="8117416" y="1340388"/>
            <a:ext cx="76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Linear</a:t>
            </a:r>
          </a:p>
          <a:p>
            <a:r>
              <a:rPr lang="it-IT" dirty="0" err="1"/>
              <a:t>Δz</a:t>
            </a:r>
            <a:r>
              <a:rPr lang="it-IT" dirty="0"/>
              <a:t> = 0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197C711-131A-5F4A-9CC8-684F72B5E650}"/>
              </a:ext>
            </a:extLst>
          </p:cNvPr>
          <p:cNvSpPr txBox="1"/>
          <p:nvPr/>
        </p:nvSpPr>
        <p:spPr>
          <a:xfrm>
            <a:off x="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26/10/2021 – L. Giannessi</a:t>
            </a:r>
          </a:p>
        </p:txBody>
      </p:sp>
    </p:spTree>
    <p:extLst>
      <p:ext uri="{BB962C8B-B14F-4D97-AF65-F5344CB8AC3E}">
        <p14:creationId xmlns:p14="http://schemas.microsoft.com/office/powerpoint/2010/main" val="1265146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21170</TotalTime>
  <Words>2126</Words>
  <Application>Microsoft Macintosh PowerPoint</Application>
  <PresentationFormat>Widescreen</PresentationFormat>
  <Paragraphs>516</Paragraphs>
  <Slides>25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Helvetica</vt:lpstr>
      <vt:lpstr>PT Sans Caption</vt:lpstr>
      <vt:lpstr>Times New Roman</vt:lpstr>
      <vt:lpstr>Tema di Office</vt:lpstr>
      <vt:lpstr>WA6 Report FEL Schemes for EuPRAXIA@SPARC_LAB</vt:lpstr>
      <vt:lpstr>Recall from last meeting: Two beamlines</vt:lpstr>
      <vt:lpstr>AQUA</vt:lpstr>
      <vt:lpstr>Undulator technology</vt:lpstr>
      <vt:lpstr>SC Undulators potential</vt:lpstr>
      <vt:lpstr>Modular Design</vt:lpstr>
      <vt:lpstr> Coil Prototyping</vt:lpstr>
      <vt:lpstr>Permanent Magnet undulator design</vt:lpstr>
      <vt:lpstr>Magnet size and orient. </vt:lpstr>
      <vt:lpstr>Tunability and perf. @ 1 GeV*</vt:lpstr>
      <vt:lpstr>FEL performances  Beam parameters from WA1 – Beam dynamics</vt:lpstr>
      <vt:lpstr>FEL performance map</vt:lpstr>
      <vt:lpstr>FEL performance map at longest wavelength (1 GeV)</vt:lpstr>
      <vt:lpstr>Beam E: Peak current 0.8 kA</vt:lpstr>
      <vt:lpstr>ARIA</vt:lpstr>
      <vt:lpstr>ARIA SEEDED FEL line – Full coherence – Short/Long pulses – Close to FT Limit</vt:lpstr>
      <vt:lpstr>Two operating modes</vt:lpstr>
      <vt:lpstr>Pulse duration</vt:lpstr>
      <vt:lpstr>Presentazione standard di PowerPoint</vt:lpstr>
      <vt:lpstr>Presentazione standard di PowerPoint</vt:lpstr>
      <vt:lpstr>ARIA Seed laser system</vt:lpstr>
      <vt:lpstr>Special modes of operation</vt:lpstr>
      <vt:lpstr>Conclusions</vt:lpstr>
      <vt:lpstr>Extra slides</vt:lpstr>
      <vt:lpstr>Complementarity with FERMI*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Luca Giannessi</dc:creator>
  <cp:lastModifiedBy>Luca Giannessi</cp:lastModifiedBy>
  <cp:revision>192</cp:revision>
  <cp:lastPrinted>2021-10-25T17:14:58Z</cp:lastPrinted>
  <dcterms:created xsi:type="dcterms:W3CDTF">2019-12-02T12:48:39Z</dcterms:created>
  <dcterms:modified xsi:type="dcterms:W3CDTF">2021-10-26T07:44:46Z</dcterms:modified>
</cp:coreProperties>
</file>