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7" r:id="rId3"/>
    <p:sldId id="263" r:id="rId4"/>
    <p:sldId id="305" r:id="rId5"/>
    <p:sldId id="309" r:id="rId6"/>
    <p:sldId id="306" r:id="rId7"/>
    <p:sldId id="258" r:id="rId8"/>
    <p:sldId id="307" r:id="rId9"/>
    <p:sldId id="299" r:id="rId10"/>
    <p:sldId id="301" r:id="rId11"/>
    <p:sldId id="308" r:id="rId12"/>
    <p:sldId id="261" r:id="rId13"/>
    <p:sldId id="288" r:id="rId14"/>
    <p:sldId id="256" r:id="rId15"/>
    <p:sldId id="311" r:id="rId16"/>
    <p:sldId id="313" r:id="rId17"/>
    <p:sldId id="310" r:id="rId18"/>
    <p:sldId id="262" r:id="rId19"/>
    <p:sldId id="3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07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0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17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34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10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14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93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42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10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27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54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F3DAF-33B8-475F-8E70-D789D060F9E5}" type="datetimeFigureOut">
              <a:rPr lang="en-GB" smtClean="0"/>
              <a:t>25/10/2021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AD9C4-BE94-498B-924F-E72EBFBB068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14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wmf"/><Relationship Id="rId2" Type="http://schemas.openxmlformats.org/officeDocument/2006/relationships/hyperlink" Target="water-jet-2.m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" descr="Risultati immagini per logo inf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05" y="754602"/>
            <a:ext cx="2719895" cy="137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28"/>
            <a:ext cx="2614517" cy="1301449"/>
          </a:xfrm>
          <a:prstGeom prst="rect">
            <a:avLst/>
          </a:prstGeom>
        </p:spPr>
      </p:pic>
      <p:sp>
        <p:nvSpPr>
          <p:cNvPr id="58" name="Titolo 1"/>
          <p:cNvSpPr>
            <a:spLocks noGrp="1"/>
          </p:cNvSpPr>
          <p:nvPr>
            <p:ph type="ctrTitle"/>
          </p:nvPr>
        </p:nvSpPr>
        <p:spPr>
          <a:xfrm>
            <a:off x="2614517" y="4887857"/>
            <a:ext cx="6584074" cy="986785"/>
          </a:xfrm>
        </p:spPr>
        <p:txBody>
          <a:bodyPr>
            <a:noAutofit/>
          </a:bodyPr>
          <a:lstStyle/>
          <a:p>
            <a:r>
              <a:rPr lang="en-US" sz="2400" i="1" dirty="0">
                <a:solidFill>
                  <a:srgbClr val="002060"/>
                </a:solidFill>
                <a:latin typeface="+mn-lt"/>
              </a:rPr>
              <a:t>Francesco Stellato</a:t>
            </a: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r>
              <a:rPr lang="en-US" sz="2400" dirty="0">
                <a:solidFill>
                  <a:srgbClr val="002060"/>
                </a:solidFill>
                <a:latin typeface="+mn-lt"/>
              </a:rPr>
              <a:t>University of Rome Tor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Vergata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&amp; INFN</a:t>
            </a: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r>
              <a:rPr lang="en-US" sz="2400" b="0" i="1" u="none" strike="noStrike" baseline="0" dirty="0">
                <a:solidFill>
                  <a:srgbClr val="002060"/>
                </a:solidFill>
                <a:latin typeface="+mn-lt"/>
              </a:rPr>
              <a:t>on behalf of the WA8 collaboration team</a:t>
            </a:r>
            <a:endParaRPr lang="en-GB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6" name="Titolo 1">
            <a:extLst>
              <a:ext uri="{FF2B5EF4-FFF2-40B4-BE49-F238E27FC236}">
                <a16:creationId xmlns:a16="http://schemas.microsoft.com/office/drawing/2014/main" id="{A84B05B8-9C1B-4997-A179-1D7EA8FDFB20}"/>
              </a:ext>
            </a:extLst>
          </p:cNvPr>
          <p:cNvSpPr txBox="1">
            <a:spLocks/>
          </p:cNvSpPr>
          <p:nvPr/>
        </p:nvSpPr>
        <p:spPr>
          <a:xfrm>
            <a:off x="2733519" y="2891157"/>
            <a:ext cx="6584074" cy="986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EuPRAXIA@SPARC_LAB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+mn-lt"/>
              </a:rPr>
              <a:t>WA8 - Users</a:t>
            </a: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B70D1BFB-B59B-43B7-878A-498612014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029" y="-8623"/>
            <a:ext cx="3442972" cy="763225"/>
          </a:xfrm>
          <a:prstGeom prst="rect">
            <a:avLst/>
          </a:prstGeom>
        </p:spPr>
      </p:pic>
      <p:pic>
        <p:nvPicPr>
          <p:cNvPr id="1026" name="Picture 2" descr="Image result for sparclab lnf">
            <a:extLst>
              <a:ext uri="{FF2B5EF4-FFF2-40B4-BE49-F238E27FC236}">
                <a16:creationId xmlns:a16="http://schemas.microsoft.com/office/drawing/2014/main" id="{3D2278F0-BE15-4652-B991-FE104278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95" y="1326377"/>
            <a:ext cx="3022803" cy="76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C22CA5-D269-41F8-94A4-488EDD1C92D1}"/>
              </a:ext>
            </a:extLst>
          </p:cNvPr>
          <p:cNvSpPr txBox="1"/>
          <p:nvPr/>
        </p:nvSpPr>
        <p:spPr>
          <a:xfrm>
            <a:off x="1888907" y="894899"/>
            <a:ext cx="596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@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855863-E1B0-40A5-98AD-029EF2757EFF}"/>
              </a:ext>
            </a:extLst>
          </p:cNvPr>
          <p:cNvSpPr txBox="1"/>
          <p:nvPr/>
        </p:nvSpPr>
        <p:spPr>
          <a:xfrm>
            <a:off x="8749029" y="6103398"/>
            <a:ext cx="3276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n-lt"/>
              </a:rPr>
              <a:t>October 26</a:t>
            </a:r>
            <a:r>
              <a:rPr lang="en-US" sz="2400" b="1" baseline="30000" dirty="0">
                <a:solidFill>
                  <a:srgbClr val="002060"/>
                </a:solidFill>
                <a:latin typeface="+mn-lt"/>
              </a:rPr>
              <a:t>th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, 2021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37086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9C2B694-DA39-4ECE-B9D2-A229FAFB7B1B}"/>
              </a:ext>
            </a:extLst>
          </p:cNvPr>
          <p:cNvSpPr/>
          <p:nvPr/>
        </p:nvSpPr>
        <p:spPr>
          <a:xfrm>
            <a:off x="307074" y="1015182"/>
            <a:ext cx="11577851" cy="5842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Time-resolved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pump-probe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experiments require (besides </a:t>
            </a:r>
            <a:r>
              <a:rPr lang="en-GB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split&amp;delay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coupling to an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external radiation sources 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Lasers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1- </a:t>
            </a:r>
            <a:r>
              <a:rPr lang="en-GB" sz="24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Tunable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for the experiments requiring an intensity of the order of few TW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2-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High-power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hundreds of TW –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Detailed scientific case definition and technical feasibility study ongoing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THz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radiation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!!! Coupling with </a:t>
            </a:r>
            <a:r>
              <a:rPr lang="en-GB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lasers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THz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radiation might be the real facility strongest asset !!!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0531C1D-D9DA-4344-8563-CCBBD9FD7973}"/>
              </a:ext>
            </a:extLst>
          </p:cNvPr>
          <p:cNvSpPr txBox="1">
            <a:spLocks/>
          </p:cNvSpPr>
          <p:nvPr/>
        </p:nvSpPr>
        <p:spPr>
          <a:xfrm>
            <a:off x="1690919" y="-11299"/>
            <a:ext cx="8498448" cy="748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External Radiation Sources</a:t>
            </a:r>
          </a:p>
        </p:txBody>
      </p:sp>
    </p:spTree>
    <p:extLst>
      <p:ext uri="{BB962C8B-B14F-4D97-AF65-F5344CB8AC3E}">
        <p14:creationId xmlns:p14="http://schemas.microsoft.com/office/powerpoint/2010/main" val="234833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9C2B694-DA39-4ECE-B9D2-A229FAFB7B1B}"/>
              </a:ext>
            </a:extLst>
          </p:cNvPr>
          <p:cNvSpPr/>
          <p:nvPr/>
        </p:nvSpPr>
        <p:spPr>
          <a:xfrm>
            <a:off x="307074" y="1030391"/>
            <a:ext cx="6235769" cy="2255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X-ray </a:t>
            </a:r>
            <a:r>
              <a:rPr lang="en-GB" sz="2400" b="1" dirty="0" err="1">
                <a:solidFill>
                  <a:srgbClr val="FF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betatron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radiation </a:t>
            </a:r>
            <a:r>
              <a:rPr lang="en-US" sz="2400" b="0" i="0" u="none" strike="noStrike" baseline="0" dirty="0">
                <a:solidFill>
                  <a:srgbClr val="002060"/>
                </a:solidFill>
                <a:cs typeface="Calibri" panose="020F0502020204030204" pitchFamily="34" charset="0"/>
              </a:rPr>
              <a:t>is emitted with a synchrotron-like (wiggler) process within a narrow </a:t>
            </a:r>
            <a:r>
              <a:rPr lang="it-IT" sz="2400" b="0" i="0" u="none" strike="noStrike" baseline="0" dirty="0" err="1">
                <a:solidFill>
                  <a:srgbClr val="002060"/>
                </a:solidFill>
                <a:cs typeface="Calibri" panose="020F0502020204030204" pitchFamily="34" charset="0"/>
              </a:rPr>
              <a:t>cone</a:t>
            </a:r>
            <a:r>
              <a:rPr lang="it-IT" sz="2400" b="0" i="0" u="none" strike="noStrike" baseline="0" dirty="0">
                <a:solidFill>
                  <a:srgbClr val="002060"/>
                </a:solidFill>
                <a:cs typeface="Calibri" panose="020F0502020204030204" pitchFamily="34" charset="0"/>
              </a:rPr>
              <a:t>.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0531C1D-D9DA-4344-8563-CCBBD9FD7973}"/>
              </a:ext>
            </a:extLst>
          </p:cNvPr>
          <p:cNvSpPr txBox="1">
            <a:spLocks/>
          </p:cNvSpPr>
          <p:nvPr/>
        </p:nvSpPr>
        <p:spPr>
          <a:xfrm>
            <a:off x="1690919" y="-11299"/>
            <a:ext cx="8498448" cy="748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Other Radiation Sources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DA3813-7D7C-4B35-A0D5-ABC6AB03F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12" y="1705153"/>
            <a:ext cx="5154085" cy="323578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E474911-17C5-4CD2-AF21-7FEFF57954A6}"/>
              </a:ext>
            </a:extLst>
          </p:cNvPr>
          <p:cNvSpPr txBox="1"/>
          <p:nvPr/>
        </p:nvSpPr>
        <p:spPr>
          <a:xfrm>
            <a:off x="7408615" y="5084914"/>
            <a:ext cx="4365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800" dirty="0" err="1">
                <a:latin typeface="MinionPro-Regular"/>
              </a:rPr>
              <a:t>Paroli</a:t>
            </a:r>
            <a:r>
              <a:rPr lang="en-US" sz="1800" dirty="0">
                <a:latin typeface="MinionPro-Regular"/>
              </a:rPr>
              <a:t> &amp; Potenza Adv Phys X 2017</a:t>
            </a:r>
          </a:p>
          <a:p>
            <a:pPr marL="0" indent="0" algn="l">
              <a:buNone/>
            </a:pPr>
            <a:endParaRPr lang="it-IT" dirty="0"/>
          </a:p>
          <a:p>
            <a:pPr marL="0" indent="0" algn="l">
              <a:buNone/>
            </a:pPr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ED2B466-747F-4749-9F7F-FC65F174F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074" y="3450597"/>
            <a:ext cx="6635113" cy="270162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Ultra-fast </a:t>
            </a:r>
            <a:r>
              <a:rPr lang="it-IT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spectroscopies</a:t>
            </a: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exploiting</a:t>
            </a: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ultra-short </a:t>
            </a:r>
            <a:r>
              <a:rPr lang="it-IT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endParaRPr lang="it-IT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 simulator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ultra-fast X-ray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setup ultra-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bright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Contrast</a:t>
            </a: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Imaging –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EuPRAXIA@SPARC_LAB</a:t>
            </a: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source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itself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compact </a:t>
            </a:r>
            <a:r>
              <a:rPr lang="en-GB" sz="2400" b="1" dirty="0" err="1">
                <a:solidFill>
                  <a:srgbClr val="FF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betatron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sources</a:t>
            </a:r>
            <a:endParaRPr lang="it-IT" sz="24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78A095-7C77-4EEA-BF12-21E3A993DFAE}"/>
              </a:ext>
            </a:extLst>
          </p:cNvPr>
          <p:cNvSpPr txBox="1"/>
          <p:nvPr/>
        </p:nvSpPr>
        <p:spPr>
          <a:xfrm>
            <a:off x="7408615" y="5406102"/>
            <a:ext cx="4365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800" dirty="0">
                <a:latin typeface="MinionPro-Regular"/>
              </a:rPr>
              <a:t>Stellato </a:t>
            </a:r>
            <a:r>
              <a:rPr lang="en-US" sz="1800" i="1" dirty="0">
                <a:latin typeface="MinionPro-Regular"/>
              </a:rPr>
              <a:t>et al.</a:t>
            </a:r>
            <a:r>
              <a:rPr lang="en-US" sz="1800" dirty="0">
                <a:latin typeface="MinionPro-Regular"/>
              </a:rPr>
              <a:t> Cond. Mat. (submitted)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7038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C7E99E3-05F4-43FE-84B6-AAFAD125B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0" b="9171"/>
          <a:stretch/>
        </p:blipFill>
        <p:spPr>
          <a:xfrm>
            <a:off x="437723" y="1398236"/>
            <a:ext cx="11015088" cy="242376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23904B0E-D8DE-4ECD-BB5A-15A41A1200E5}"/>
              </a:ext>
            </a:extLst>
          </p:cNvPr>
          <p:cNvSpPr txBox="1">
            <a:spLocks/>
          </p:cNvSpPr>
          <p:nvPr/>
        </p:nvSpPr>
        <p:spPr>
          <a:xfrm>
            <a:off x="1371600" y="-3727"/>
            <a:ext cx="9677400" cy="748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EuPRAXIA@SPARC_LAB</a:t>
            </a:r>
            <a:r>
              <a:rPr lang="en-US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Photon Science Program</a:t>
            </a:r>
            <a:endParaRPr lang="en-GB" sz="3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72C2E4D-7E18-479C-BEFA-68E1E97D3E50}"/>
              </a:ext>
            </a:extLst>
          </p:cNvPr>
          <p:cNvSpPr/>
          <p:nvPr/>
        </p:nvSpPr>
        <p:spPr>
          <a:xfrm>
            <a:off x="9597270" y="3778964"/>
            <a:ext cx="231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it-IT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Courtesy of Fabio Villa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D87A0E-257F-4782-8917-9EF12757439E}"/>
              </a:ext>
            </a:extLst>
          </p:cNvPr>
          <p:cNvSpPr txBox="1"/>
          <p:nvPr/>
        </p:nvSpPr>
        <p:spPr>
          <a:xfrm>
            <a:off x="3651526" y="4187074"/>
            <a:ext cx="6094520" cy="1465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Lasers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THz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829968A-AAC0-4927-A735-9A8EF7AFAA5C}"/>
              </a:ext>
            </a:extLst>
          </p:cNvPr>
          <p:cNvSpPr txBox="1"/>
          <p:nvPr/>
        </p:nvSpPr>
        <p:spPr>
          <a:xfrm>
            <a:off x="136141" y="4507264"/>
            <a:ext cx="28713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FF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Betatron</a:t>
            </a:r>
            <a:r>
              <a:rPr lang="en-GB" sz="2400" dirty="0">
                <a:solidFill>
                  <a:srgbClr val="FF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GB" sz="2400" dirty="0">
              <a:solidFill>
                <a:srgbClr val="FF66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2400" dirty="0">
              <a:solidFill>
                <a:srgbClr val="FF66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X-rays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tests</a:t>
            </a:r>
            <a:endParaRPr lang="it-IT" sz="2400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C078A587-6832-4E71-A1E3-5A9B40DC4D50}"/>
              </a:ext>
            </a:extLst>
          </p:cNvPr>
          <p:cNvSpPr/>
          <p:nvPr/>
        </p:nvSpPr>
        <p:spPr>
          <a:xfrm>
            <a:off x="4614753" y="2937303"/>
            <a:ext cx="5131293" cy="1906618"/>
          </a:xfrm>
          <a:custGeom>
            <a:avLst/>
            <a:gdLst>
              <a:gd name="connsiteX0" fmla="*/ 0 w 5131293"/>
              <a:gd name="connsiteY0" fmla="*/ 1571348 h 1906618"/>
              <a:gd name="connsiteX1" fmla="*/ 2991774 w 5131293"/>
              <a:gd name="connsiteY1" fmla="*/ 1793289 h 1906618"/>
              <a:gd name="connsiteX2" fmla="*/ 5131293 w 5131293"/>
              <a:gd name="connsiteY2" fmla="*/ 0 h 1906618"/>
              <a:gd name="connsiteX3" fmla="*/ 5131293 w 5131293"/>
              <a:gd name="connsiteY3" fmla="*/ 0 h 190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1293" h="1906618">
                <a:moveTo>
                  <a:pt x="0" y="1571348"/>
                </a:moveTo>
                <a:cubicBezTo>
                  <a:pt x="1068279" y="1813264"/>
                  <a:pt x="2136559" y="2055180"/>
                  <a:pt x="2991774" y="1793289"/>
                </a:cubicBezTo>
                <a:cubicBezTo>
                  <a:pt x="3846989" y="1531398"/>
                  <a:pt x="5131293" y="0"/>
                  <a:pt x="5131293" y="0"/>
                </a:cubicBezTo>
                <a:lnTo>
                  <a:pt x="5131293" y="0"/>
                </a:ln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543A39DF-3243-4935-9014-E3CEC0A13DF0}"/>
              </a:ext>
            </a:extLst>
          </p:cNvPr>
          <p:cNvSpPr/>
          <p:nvPr/>
        </p:nvSpPr>
        <p:spPr>
          <a:xfrm>
            <a:off x="4329003" y="2918253"/>
            <a:ext cx="5748447" cy="3135343"/>
          </a:xfrm>
          <a:custGeom>
            <a:avLst/>
            <a:gdLst>
              <a:gd name="connsiteX0" fmla="*/ 0 w 5131293"/>
              <a:gd name="connsiteY0" fmla="*/ 1571348 h 1906618"/>
              <a:gd name="connsiteX1" fmla="*/ 2991774 w 5131293"/>
              <a:gd name="connsiteY1" fmla="*/ 1793289 h 1906618"/>
              <a:gd name="connsiteX2" fmla="*/ 5131293 w 5131293"/>
              <a:gd name="connsiteY2" fmla="*/ 0 h 1906618"/>
              <a:gd name="connsiteX3" fmla="*/ 5131293 w 5131293"/>
              <a:gd name="connsiteY3" fmla="*/ 0 h 190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1293" h="1906618">
                <a:moveTo>
                  <a:pt x="0" y="1571348"/>
                </a:moveTo>
                <a:cubicBezTo>
                  <a:pt x="1068279" y="1813264"/>
                  <a:pt x="2136559" y="2055180"/>
                  <a:pt x="2991774" y="1793289"/>
                </a:cubicBezTo>
                <a:cubicBezTo>
                  <a:pt x="3846989" y="1531398"/>
                  <a:pt x="5131293" y="0"/>
                  <a:pt x="5131293" y="0"/>
                </a:cubicBezTo>
                <a:lnTo>
                  <a:pt x="5131293" y="0"/>
                </a:lnTo>
              </a:path>
            </a:pathLst>
          </a:custGeom>
          <a:noFill/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5A6ACF6-9325-441A-BF15-91778A312F10}"/>
              </a:ext>
            </a:extLst>
          </p:cNvPr>
          <p:cNvCxnSpPr/>
          <p:nvPr/>
        </p:nvCxnSpPr>
        <p:spPr>
          <a:xfrm>
            <a:off x="4328801" y="5488339"/>
            <a:ext cx="3121009" cy="10287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EE54DDAD-682F-4D3D-923B-BA3E1F9B4807}"/>
              </a:ext>
            </a:extLst>
          </p:cNvPr>
          <p:cNvCxnSpPr>
            <a:cxnSpLocks/>
          </p:cNvCxnSpPr>
          <p:nvPr/>
        </p:nvCxnSpPr>
        <p:spPr>
          <a:xfrm>
            <a:off x="4585976" y="4507264"/>
            <a:ext cx="4992244" cy="10001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397FBF9-3158-4CF3-97C5-918EA28E1DE5}"/>
              </a:ext>
            </a:extLst>
          </p:cNvPr>
          <p:cNvSpPr txBox="1"/>
          <p:nvPr/>
        </p:nvSpPr>
        <p:spPr>
          <a:xfrm>
            <a:off x="5276850" y="3744602"/>
            <a:ext cx="7010400" cy="2958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Lasers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pump-</a:t>
            </a:r>
            <a: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FEL</a:t>
            </a:r>
            <a:r>
              <a:rPr lang="en-GB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probe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                     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THz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pump-</a:t>
            </a:r>
            <a:r>
              <a:rPr lang="en-GB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FEL</a:t>
            </a:r>
            <a:r>
              <a:rPr lang="en-GB" sz="2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probe</a:t>
            </a: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GB" sz="2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GB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Lasers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experiments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    </a:t>
            </a:r>
            <a:r>
              <a:rPr lang="en-GB" sz="2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THz </a:t>
            </a:r>
            <a:r>
              <a:rPr lang="en-GB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experiments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56C9D8C-78C2-4730-AED7-DF06B903BF38}"/>
              </a:ext>
            </a:extLst>
          </p:cNvPr>
          <p:cNvCxnSpPr/>
          <p:nvPr/>
        </p:nvCxnSpPr>
        <p:spPr>
          <a:xfrm>
            <a:off x="1571794" y="5007326"/>
            <a:ext cx="0" cy="568501"/>
          </a:xfrm>
          <a:prstGeom prst="straightConnector1">
            <a:avLst/>
          </a:prstGeom>
          <a:ln w="762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455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06484" y="-2427"/>
            <a:ext cx="9779031" cy="107662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Scientific Case &amp;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Endstation</a:t>
            </a:r>
            <a:r>
              <a:rPr lang="en-US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(s)</a:t>
            </a:r>
            <a:br>
              <a:rPr lang="en-GB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GB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Intermediate Deliverables on the road to the TDR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5917" y="1333434"/>
            <a:ext cx="11648453" cy="5508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400" b="1" dirty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AQUA</a:t>
            </a: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Scientific case @ 3/4 nm </a:t>
            </a:r>
            <a:endParaRPr lang="en-GB" sz="2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User Science: enrichment of the </a:t>
            </a:r>
            <a:r>
              <a:rPr lang="en-GB" sz="2400" b="1" dirty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AQUA 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experimental program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1660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Details of instrumentation (detector, sample delivery) for the experimental </a:t>
            </a:r>
            <a:r>
              <a:rPr lang="en-GB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endstation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	from CDR to TDR level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400" b="1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ARIA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Scientific case @ 50-180 nm</a:t>
            </a:r>
            <a:endParaRPr lang="en-GB" sz="2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4560" indent="-342900">
              <a:lnSpc>
                <a:spcPct val="107000"/>
              </a:lnSpc>
              <a:buFontTx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User Science: definition of the </a:t>
            </a:r>
            <a:r>
              <a:rPr lang="en-GB" sz="2400" b="1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ARIA </a:t>
            </a: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SASE FEL 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pPr marL="924560" indent="-342900">
              <a:lnSpc>
                <a:spcPct val="107000"/>
              </a:lnSpc>
              <a:buFontTx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Users’ community commitment</a:t>
            </a:r>
          </a:p>
          <a:p>
            <a:pPr marL="581660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Evaluation of instrumentation for the experimental </a:t>
            </a:r>
            <a:r>
              <a:rPr lang="en-GB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endstation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from  scratch to a TDR level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1660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400" b="1" dirty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AQUA </a:t>
            </a:r>
            <a:r>
              <a:rPr lang="it-IT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GB" sz="2400" b="1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ARIA</a:t>
            </a:r>
            <a:endParaRPr lang="en-GB" sz="2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1660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Connections with correlated services and other photon sources (</a:t>
            </a:r>
            <a:r>
              <a:rPr lang="en-GB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lasers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400" b="1" dirty="0">
                <a:solidFill>
                  <a:srgbClr val="FFC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THz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1660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Costs</a:t>
            </a:r>
            <a:r>
              <a:rPr lang="it-IT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endParaRPr lang="en-GB" sz="24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2A99177-B9C9-4612-BE81-07C856CF3FCE}"/>
              </a:ext>
            </a:extLst>
          </p:cNvPr>
          <p:cNvSpPr txBox="1">
            <a:spLocks/>
          </p:cNvSpPr>
          <p:nvPr/>
        </p:nvSpPr>
        <p:spPr>
          <a:xfrm>
            <a:off x="1206484" y="0"/>
            <a:ext cx="9779031" cy="10766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Scientific Case &amp; Endstation(s)</a:t>
            </a:r>
            <a:br>
              <a:rPr lang="en-GB" sz="3600" b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GB" sz="3600" b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Intermediate Deliverables on the road to the TDR</a:t>
            </a:r>
            <a:endParaRPr lang="en-GB" sz="3600" b="1" dirty="0">
              <a:solidFill>
                <a:srgbClr val="002060"/>
              </a:solidFill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27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E9F4B7F-B1E5-4CE8-8E4E-6B7DB7B26A20}"/>
              </a:ext>
            </a:extLst>
          </p:cNvPr>
          <p:cNvSpPr txBox="1">
            <a:spLocks/>
          </p:cNvSpPr>
          <p:nvPr/>
        </p:nvSpPr>
        <p:spPr>
          <a:xfrm>
            <a:off x="1206484" y="0"/>
            <a:ext cx="9779031" cy="10766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WA 8 (Users) R&amp;D Financial </a:t>
            </a:r>
            <a:r>
              <a:rPr lang="it-IT" sz="3600" b="1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Requests</a:t>
            </a:r>
            <a:endParaRPr lang="en-GB" sz="3600" b="1" dirty="0">
              <a:solidFill>
                <a:srgbClr val="002060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0E9A4EC-A70C-431A-AC29-BF4F9AC4FC9D}"/>
              </a:ext>
            </a:extLst>
          </p:cNvPr>
          <p:cNvSpPr txBox="1"/>
          <p:nvPr/>
        </p:nvSpPr>
        <p:spPr>
          <a:xfrm>
            <a:off x="733425" y="2171511"/>
            <a:ext cx="10029825" cy="4797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Optical Element prototypes</a:t>
            </a:r>
          </a:p>
          <a:p>
            <a:pPr marL="285750" indent="-285750">
              <a:buFontTx/>
              <a:buChar char="-"/>
            </a:pPr>
            <a:endParaRPr lang="en-GB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Diffractive Optics (e.g. Multi-channel plates)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					 </a:t>
            </a:r>
            <a:r>
              <a:rPr lang="en-GB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k€</a:t>
            </a:r>
            <a:endParaRPr lang="it-IT" sz="24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Robot (for optical elements manipulation in vacuum chamber)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GB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50 k€</a:t>
            </a:r>
            <a:endParaRPr lang="it-IT" sz="24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 </a:t>
            </a:r>
            <a:r>
              <a:rPr lang="it-IT" sz="2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mechanic</a:t>
            </a:r>
            <a:r>
              <a:rPr lang="it-IT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lang="it-IT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GB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 30 k€	</a:t>
            </a:r>
            <a:endParaRPr lang="it-IT" sz="24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Workstation &amp; remote controls								 10 k€</a:t>
            </a:r>
            <a:endParaRPr lang="it-IT" sz="24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Sample delivery R&amp;D						     			        105 k€</a:t>
            </a:r>
            <a:endParaRPr lang="it-IT" sz="24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Pilot experiments @ various facilities			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	              </a:t>
            </a:r>
            <a:r>
              <a:rPr lang="en-GB" sz="24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15 k€</a:t>
            </a:r>
          </a:p>
          <a:p>
            <a:r>
              <a:rPr lang="en-GB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____________________________________________________________</a:t>
            </a:r>
          </a:p>
          <a:p>
            <a:r>
              <a:rPr lang="en-GB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									225 k€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srgbClr val="002060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5BAC908-D21F-401B-8FB5-E4046A93DF28}"/>
              </a:ext>
            </a:extLst>
          </p:cNvPr>
          <p:cNvGrpSpPr/>
          <p:nvPr/>
        </p:nvGrpSpPr>
        <p:grpSpPr>
          <a:xfrm>
            <a:off x="1740554" y="1175014"/>
            <a:ext cx="9127050" cy="1091747"/>
            <a:chOff x="2674004" y="796225"/>
            <a:chExt cx="9127050" cy="109174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57C9115E-F29D-40AA-BACC-2B3AB27A3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7421"/>
            <a:stretch/>
          </p:blipFill>
          <p:spPr>
            <a:xfrm>
              <a:off x="2693054" y="796225"/>
              <a:ext cx="9108000" cy="746720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416BA6D-01AA-468B-B696-EF7E56A78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351" b="29345"/>
            <a:stretch/>
          </p:blipFill>
          <p:spPr>
            <a:xfrm>
              <a:off x="2674004" y="1451974"/>
              <a:ext cx="9093600" cy="435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1936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8858361-6773-475E-A670-A28D761D1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6" y="2448176"/>
            <a:ext cx="8045140" cy="40049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C1C18C-E9D8-4966-BD1F-B7EBBD8997AF}"/>
              </a:ext>
            </a:extLst>
          </p:cNvPr>
          <p:cNvSpPr txBox="1"/>
          <p:nvPr/>
        </p:nvSpPr>
        <p:spPr>
          <a:xfrm>
            <a:off x="319250" y="509184"/>
            <a:ext cx="117011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0" i="0" u="none" strike="noStrike" baseline="0" dirty="0">
                <a:solidFill>
                  <a:srgbClr val="002060"/>
                </a:solidFill>
              </a:rPr>
              <a:t>The HV </a:t>
            </a:r>
            <a:r>
              <a:rPr lang="it-IT" sz="2400" b="0" i="0" u="none" strike="noStrike" baseline="0" dirty="0" err="1">
                <a:solidFill>
                  <a:srgbClr val="002060"/>
                </a:solidFill>
              </a:rPr>
              <a:t>manipulator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2060"/>
                </a:solidFill>
              </a:rPr>
              <a:t>is an </a:t>
            </a:r>
            <a:r>
              <a:rPr lang="en-US" sz="2400" b="0" i="0" u="none" strike="noStrike" baseline="0" dirty="0" err="1">
                <a:solidFill>
                  <a:srgbClr val="002060"/>
                </a:solidFill>
              </a:rPr>
              <a:t>exapod</a:t>
            </a:r>
            <a:r>
              <a:rPr lang="en-US" sz="2400" b="0" i="0" u="none" strike="noStrike" baseline="0" dirty="0">
                <a:solidFill>
                  <a:srgbClr val="002060"/>
                </a:solidFill>
              </a:rPr>
              <a:t> system characterized by a high precision motion, six degrees of freedom and large travel ranges. </a:t>
            </a:r>
          </a:p>
          <a:p>
            <a:pPr algn="l"/>
            <a:r>
              <a:rPr lang="en-US" b="0" i="0" u="none" strike="noStrike" baseline="0" dirty="0">
                <a:solidFill>
                  <a:srgbClr val="002060"/>
                </a:solidFill>
              </a:rPr>
              <a:t>The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motion ranges are: ±25 mm (X,Z), ±6.25 mm (Y) and ±5° (</a:t>
            </a:r>
            <a:r>
              <a:rPr lang="en-US" b="0" i="0" u="none" strike="noStrike" baseline="0" dirty="0" err="1">
                <a:solidFill>
                  <a:srgbClr val="002060"/>
                </a:solidFill>
              </a:rPr>
              <a:t>θX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, </a:t>
            </a:r>
            <a:r>
              <a:rPr lang="en-US" b="0" i="0" u="none" strike="noStrike" baseline="0" dirty="0" err="1">
                <a:solidFill>
                  <a:srgbClr val="002060"/>
                </a:solidFill>
              </a:rPr>
              <a:t>θY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, </a:t>
            </a:r>
            <a:r>
              <a:rPr lang="en-US" b="0" i="0" u="none" strike="noStrike" baseline="0" dirty="0" err="1">
                <a:solidFill>
                  <a:srgbClr val="002060"/>
                </a:solidFill>
              </a:rPr>
              <a:t>θZ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). This sample positioning offers a bidirectional repeatability of ±0.5 </a:t>
            </a:r>
            <a:r>
              <a:rPr lang="en-US" b="0" i="0" u="none" strike="noStrike" baseline="0" dirty="0" err="1">
                <a:solidFill>
                  <a:srgbClr val="002060"/>
                </a:solidFill>
              </a:rPr>
              <a:t>μm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 (X,Y,Z) and ±20 </a:t>
            </a:r>
            <a:r>
              <a:rPr lang="en-US" b="0" i="0" u="none" strike="noStrike" baseline="0" dirty="0" err="1">
                <a:solidFill>
                  <a:srgbClr val="002060"/>
                </a:solidFill>
              </a:rPr>
              <a:t>μrad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 (</a:t>
            </a:r>
            <a:r>
              <a:rPr lang="en-US" b="0" i="0" u="none" strike="noStrike" baseline="0" dirty="0" err="1">
                <a:solidFill>
                  <a:srgbClr val="002060"/>
                </a:solidFill>
              </a:rPr>
              <a:t>θX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, </a:t>
            </a:r>
            <a:r>
              <a:rPr lang="en-US" b="0" i="0" u="none" strike="noStrike" baseline="0" dirty="0" err="1">
                <a:solidFill>
                  <a:srgbClr val="002060"/>
                </a:solidFill>
              </a:rPr>
              <a:t>θY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, </a:t>
            </a:r>
            <a:r>
              <a:rPr lang="en-US" b="0" i="0" u="none" strike="noStrike" baseline="0" dirty="0" err="1">
                <a:solidFill>
                  <a:srgbClr val="002060"/>
                </a:solidFill>
              </a:rPr>
              <a:t>θZ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) working at the minimum operating pressure of 10</a:t>
            </a:r>
            <a:r>
              <a:rPr lang="en-US" baseline="30000" dirty="0">
                <a:solidFill>
                  <a:srgbClr val="002060"/>
                </a:solidFill>
              </a:rPr>
              <a:t>-7</a:t>
            </a:r>
            <a:r>
              <a:rPr lang="en-US" b="0" i="0" u="none" strike="noStrike" baseline="0" dirty="0">
                <a:solidFill>
                  <a:srgbClr val="002060"/>
                </a:solidFill>
              </a:rPr>
              <a:t>mbar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17C6F7-8483-4A09-914B-1975CBE7F063}"/>
              </a:ext>
            </a:extLst>
          </p:cNvPr>
          <p:cNvSpPr txBox="1"/>
          <p:nvPr/>
        </p:nvSpPr>
        <p:spPr>
          <a:xfrm>
            <a:off x="8604681" y="2606906"/>
            <a:ext cx="32736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Tests @ </a:t>
            </a:r>
            <a:r>
              <a:rPr lang="en-US" sz="2400" b="0" i="0" u="none" strike="noStrike" baseline="0" dirty="0" err="1">
                <a:solidFill>
                  <a:srgbClr val="002060"/>
                </a:solidFill>
              </a:rPr>
              <a:t>Elettra</a:t>
            </a:r>
            <a:endParaRPr lang="en-US" sz="2400" b="0" i="0" u="none" strike="noStrike" baseline="0" dirty="0">
              <a:solidFill>
                <a:srgbClr val="002060"/>
              </a:solidFill>
            </a:endParaRPr>
          </a:p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 –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 </a:t>
            </a:r>
            <a:r>
              <a:rPr lang="en-US" sz="2400" b="0" i="0" u="none" strike="noStrike" baseline="0" dirty="0" err="1">
                <a:solidFill>
                  <a:srgbClr val="002060"/>
                </a:solidFill>
              </a:rPr>
              <a:t>CiPo</a:t>
            </a:r>
            <a:r>
              <a:rPr lang="en-US" sz="2400" b="0" i="0" u="none" strike="noStrike" baseline="0" dirty="0">
                <a:solidFill>
                  <a:srgbClr val="002060"/>
                </a:solidFill>
              </a:rPr>
              <a:t> beamline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Experiments to develop equipment and train young scientists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8086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17C6F7-8483-4A09-914B-1975CBE7F063}"/>
              </a:ext>
            </a:extLst>
          </p:cNvPr>
          <p:cNvSpPr txBox="1"/>
          <p:nvPr/>
        </p:nvSpPr>
        <p:spPr>
          <a:xfrm>
            <a:off x="2433759" y="1163182"/>
            <a:ext cx="3273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Liquid Jets</a:t>
            </a:r>
            <a:endParaRPr lang="it-IT" sz="2400" dirty="0"/>
          </a:p>
        </p:txBody>
      </p:sp>
      <p:pic>
        <p:nvPicPr>
          <p:cNvPr id="6" name="Picture 19">
            <a:hlinkClick r:id="rId2" action="ppaction://hlinkfile"/>
            <a:extLst>
              <a:ext uri="{FF2B5EF4-FFF2-40B4-BE49-F238E27FC236}">
                <a16:creationId xmlns:a16="http://schemas.microsoft.com/office/drawing/2014/main" id="{68E40F39-B3DC-40ED-9C4D-D9C5BFE8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8" y="1233580"/>
            <a:ext cx="297180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5601D52-4CAF-4611-9906-246C6DF69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" t="33483" r="62494" b="12947"/>
          <a:stretch/>
        </p:blipFill>
        <p:spPr>
          <a:xfrm>
            <a:off x="8572870" y="1200635"/>
            <a:ext cx="3291280" cy="2913593"/>
          </a:xfrm>
          <a:prstGeom prst="rect">
            <a:avLst/>
          </a:prstGeom>
        </p:spPr>
      </p:pic>
      <p:pic>
        <p:nvPicPr>
          <p:cNvPr id="10" name="Picture 6" descr="https://rs1.chemie.de/images/8948-76.jpg">
            <a:extLst>
              <a:ext uri="{FF2B5EF4-FFF2-40B4-BE49-F238E27FC236}">
                <a16:creationId xmlns:a16="http://schemas.microsoft.com/office/drawing/2014/main" id="{28723170-ED2A-4E2F-B725-576E1E9BE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260" y="3634904"/>
            <a:ext cx="3738645" cy="152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2B6F1C2B-6FA1-400B-B19C-39DE7DE12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" y="3241951"/>
            <a:ext cx="4087688" cy="115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Graphene -Si</a:t>
            </a:r>
            <a:r>
              <a:rPr lang="en-US" altLang="en-US" sz="2400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3</a:t>
            </a:r>
            <a:r>
              <a:rPr lang="en-US" alt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</a:t>
            </a:r>
            <a:r>
              <a:rPr lang="en-US" altLang="en-US" sz="2400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4</a:t>
            </a:r>
            <a:r>
              <a:rPr lang="en-US" alt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membranes</a:t>
            </a:r>
            <a:endParaRPr lang="en-US" altLang="en-US" sz="2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40A361-9C2D-4015-9847-B85D47853F7B}"/>
              </a:ext>
            </a:extLst>
          </p:cNvPr>
          <p:cNvGrpSpPr/>
          <p:nvPr/>
        </p:nvGrpSpPr>
        <p:grpSpPr>
          <a:xfrm>
            <a:off x="317424" y="4150287"/>
            <a:ext cx="2968054" cy="2668250"/>
            <a:chOff x="1049311" y="3582649"/>
            <a:chExt cx="2968054" cy="2668250"/>
          </a:xfrm>
        </p:grpSpPr>
        <p:pic>
          <p:nvPicPr>
            <p:cNvPr id="13" name="Picture 31">
              <a:extLst>
                <a:ext uri="{FF2B5EF4-FFF2-40B4-BE49-F238E27FC236}">
                  <a16:creationId xmlns:a16="http://schemas.microsoft.com/office/drawing/2014/main" id="{F8E5A4A1-7B69-46EE-97AE-6B53009C7805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9" t="8617" r="14552" b="10846"/>
            <a:stretch/>
          </p:blipFill>
          <p:spPr bwMode="auto">
            <a:xfrm>
              <a:off x="1049311" y="3582649"/>
              <a:ext cx="2968054" cy="266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F122EE46-AA81-49F9-93C9-B695EEF7E57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668931" y="6070605"/>
              <a:ext cx="790575" cy="1588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5" name="Rectangle 33">
              <a:extLst>
                <a:ext uri="{FF2B5EF4-FFF2-40B4-BE49-F238E27FC236}">
                  <a16:creationId xmlns:a16="http://schemas.microsoft.com/office/drawing/2014/main" id="{47F6CA41-1BF2-4EBB-9DD0-F70C40ABD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018" y="5926143"/>
              <a:ext cx="682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6" bIns="0">
              <a:spAutoFit/>
            </a:bodyPr>
            <a:lstStyle>
              <a:lvl1pPr marL="555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sym typeface="Helvetica" panose="020B0604020202020204" pitchFamily="34" charset="0"/>
                </a:rPr>
                <a:t>10 </a:t>
              </a:r>
              <a:r>
                <a:rPr lang="el-GR" altLang="en-US" sz="1600">
                  <a:sym typeface="Helvetica" panose="020B0604020202020204" pitchFamily="34" charset="0"/>
                </a:rPr>
                <a:t>μ</a:t>
              </a:r>
              <a:r>
                <a:rPr lang="en-US" altLang="en-US" sz="1600">
                  <a:sym typeface="Helvetica" panose="020B0604020202020204" pitchFamily="34" charset="0"/>
                </a:rPr>
                <a:t>m</a:t>
              </a:r>
            </a:p>
          </p:txBody>
        </p:sp>
      </p:grpSp>
      <p:sp>
        <p:nvSpPr>
          <p:cNvPr id="19" name="Titolo 1">
            <a:extLst>
              <a:ext uri="{FF2B5EF4-FFF2-40B4-BE49-F238E27FC236}">
                <a16:creationId xmlns:a16="http://schemas.microsoft.com/office/drawing/2014/main" id="{E13BD440-39EC-43FD-BA50-16F27A827085}"/>
              </a:ext>
            </a:extLst>
          </p:cNvPr>
          <p:cNvSpPr txBox="1">
            <a:spLocks/>
          </p:cNvSpPr>
          <p:nvPr/>
        </p:nvSpPr>
        <p:spPr>
          <a:xfrm>
            <a:off x="1206484" y="0"/>
            <a:ext cx="9779031" cy="10766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Sample Delivery – R&amp;D for </a:t>
            </a:r>
            <a:r>
              <a:rPr lang="en-GB" sz="3600" b="1" dirty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AQUA </a:t>
            </a:r>
            <a:r>
              <a:rPr lang="it-IT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GB" sz="3600" b="1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ARIA</a:t>
            </a:r>
            <a:r>
              <a:rPr lang="it-IT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endParaRPr lang="en-GB" sz="3600" b="1" dirty="0">
              <a:solidFill>
                <a:srgbClr val="002060"/>
              </a:solidFill>
              <a:latin typeface="+mn-lt"/>
              <a:ea typeface="Times New Roman" panose="02020603050405020304" pitchFamily="18" charset="0"/>
            </a:endParaRP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FC1E5410-F3A1-4550-9222-98FD8E544F68}"/>
              </a:ext>
            </a:extLst>
          </p:cNvPr>
          <p:cNvGrpSpPr>
            <a:grpSpLocks/>
          </p:cNvGrpSpPr>
          <p:nvPr/>
        </p:nvGrpSpPr>
        <p:grpSpPr bwMode="auto">
          <a:xfrm>
            <a:off x="6880957" y="5569868"/>
            <a:ext cx="2963044" cy="1670050"/>
            <a:chOff x="4261" y="2659"/>
            <a:chExt cx="1467" cy="1052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0E2488BB-2460-4B43-ABFE-0185BED86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" y="2659"/>
              <a:ext cx="1467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1F9D12DE-D2CA-4353-AD1E-AC0C31A9C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3381"/>
              <a:ext cx="140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it-IT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Picture 4" descr="102_9698">
            <a:extLst>
              <a:ext uri="{FF2B5EF4-FFF2-40B4-BE49-F238E27FC236}">
                <a16:creationId xmlns:a16="http://schemas.microsoft.com/office/drawing/2014/main" id="{3CB8BCC7-2856-45F0-B0E2-73844C7B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t="23434" r="17549" b="9373"/>
          <a:stretch>
            <a:fillRect/>
          </a:stretch>
        </p:blipFill>
        <p:spPr bwMode="auto">
          <a:xfrm>
            <a:off x="4004114" y="4864962"/>
            <a:ext cx="2876843" cy="187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A45AE2E-CCE0-4B84-A497-4DB8F6CFDB06}"/>
              </a:ext>
            </a:extLst>
          </p:cNvPr>
          <p:cNvSpPr txBox="1"/>
          <p:nvPr/>
        </p:nvSpPr>
        <p:spPr>
          <a:xfrm>
            <a:off x="5922226" y="2156673"/>
            <a:ext cx="3273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Aerosols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21271D8-2B01-4E81-8FCC-12F9BBEA0F16}"/>
              </a:ext>
            </a:extLst>
          </p:cNvPr>
          <p:cNvSpPr txBox="1"/>
          <p:nvPr/>
        </p:nvSpPr>
        <p:spPr>
          <a:xfrm>
            <a:off x="3646467" y="4235442"/>
            <a:ext cx="3273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Electrospray</a:t>
            </a:r>
          </a:p>
        </p:txBody>
      </p:sp>
    </p:spTree>
    <p:extLst>
      <p:ext uri="{BB962C8B-B14F-4D97-AF65-F5344CB8AC3E}">
        <p14:creationId xmlns:p14="http://schemas.microsoft.com/office/powerpoint/2010/main" val="1470516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92991" y="0"/>
            <a:ext cx="7206017" cy="748220"/>
          </a:xfrm>
        </p:spPr>
        <p:txBody>
          <a:bodyPr>
            <a:noAutofit/>
          </a:bodyPr>
          <a:lstStyle/>
          <a:p>
            <a:br>
              <a:rPr lang="en-US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GB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Timescale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8674" y="422216"/>
            <a:ext cx="1084851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b="1" dirty="0" err="1">
                <a:solidFill>
                  <a:srgbClr val="002060"/>
                </a:solidFill>
              </a:rPr>
              <a:t>Year</a:t>
            </a:r>
            <a:r>
              <a:rPr lang="it-IT" sz="2400" b="1" dirty="0">
                <a:solidFill>
                  <a:srgbClr val="002060"/>
                </a:solidFill>
              </a:rPr>
              <a:t> 1 </a:t>
            </a:r>
            <a:endParaRPr lang="en-GB" sz="2400" b="1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	Inputs from a </a:t>
            </a:r>
            <a:r>
              <a:rPr lang="it-IT" sz="2400" dirty="0" err="1">
                <a:solidFill>
                  <a:srgbClr val="002060"/>
                </a:solidFill>
              </a:rPr>
              <a:t>broad</a:t>
            </a:r>
            <a:r>
              <a:rPr lang="it-IT" sz="2400" dirty="0">
                <a:solidFill>
                  <a:srgbClr val="002060"/>
                </a:solidFill>
              </a:rPr>
              <a:t> FEL community: first users’ workshop </a:t>
            </a:r>
            <a:r>
              <a:rPr lang="it-IT" sz="2400" b="1" dirty="0">
                <a:solidFill>
                  <a:srgbClr val="002060"/>
                </a:solidFill>
              </a:rPr>
              <a:t>ESUW21</a:t>
            </a:r>
          </a:p>
          <a:p>
            <a:r>
              <a:rPr lang="it-IT" sz="2400" dirty="0">
                <a:solidFill>
                  <a:srgbClr val="002060"/>
                </a:solidFill>
              </a:rPr>
              <a:t>	First </a:t>
            </a:r>
            <a:r>
              <a:rPr lang="it-IT" sz="2400" dirty="0" err="1">
                <a:solidFill>
                  <a:srgbClr val="002060"/>
                </a:solidFill>
              </a:rPr>
              <a:t>dedicated</a:t>
            </a:r>
            <a:r>
              <a:rPr lang="it-IT" sz="2400" dirty="0">
                <a:solidFill>
                  <a:srgbClr val="002060"/>
                </a:solidFill>
              </a:rPr>
              <a:t> post-doc</a:t>
            </a:r>
          </a:p>
          <a:p>
            <a:r>
              <a:rPr lang="it-IT" sz="2400" dirty="0">
                <a:solidFill>
                  <a:srgbClr val="002060"/>
                </a:solidFill>
              </a:rPr>
              <a:t>	Inputs from (and to) FEL group for </a:t>
            </a:r>
            <a:r>
              <a:rPr lang="it-IT" sz="2400" dirty="0" err="1">
                <a:solidFill>
                  <a:srgbClr val="002060"/>
                </a:solidFill>
              </a:rPr>
              <a:t>both</a:t>
            </a:r>
            <a:r>
              <a:rPr lang="it-IT" sz="2400" dirty="0">
                <a:solidFill>
                  <a:srgbClr val="002060"/>
                </a:solidFill>
              </a:rPr>
              <a:t> AQUA and ARIA </a:t>
            </a:r>
            <a:r>
              <a:rPr lang="it-IT" sz="2400" dirty="0" err="1">
                <a:solidFill>
                  <a:srgbClr val="002060"/>
                </a:solidFill>
              </a:rPr>
              <a:t>FELs</a:t>
            </a:r>
            <a:endParaRPr lang="it-IT" sz="2400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	Inputs from (and to) laser group</a:t>
            </a:r>
          </a:p>
          <a:p>
            <a:r>
              <a:rPr lang="it-IT" sz="2400" dirty="0">
                <a:solidFill>
                  <a:srgbClr val="002060"/>
                </a:solidFill>
              </a:rPr>
              <a:t>	</a:t>
            </a:r>
          </a:p>
          <a:p>
            <a:r>
              <a:rPr lang="it-IT" sz="2400" b="1" dirty="0">
                <a:solidFill>
                  <a:srgbClr val="002060"/>
                </a:solidFill>
              </a:rPr>
              <a:t>	</a:t>
            </a:r>
            <a:r>
              <a:rPr lang="it-IT" sz="2400" b="1" dirty="0" err="1">
                <a:solidFill>
                  <a:srgbClr val="002060"/>
                </a:solidFill>
              </a:rPr>
              <a:t>Year</a:t>
            </a:r>
            <a:r>
              <a:rPr lang="it-IT" sz="2400" b="1" dirty="0">
                <a:solidFill>
                  <a:srgbClr val="002060"/>
                </a:solidFill>
              </a:rPr>
              <a:t> 2 </a:t>
            </a:r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002060"/>
                </a:solidFill>
              </a:rPr>
              <a:t>Commitment of the FEL users’ community: second users’ workshop</a:t>
            </a:r>
            <a:r>
              <a:rPr lang="it-IT" sz="2400" b="1" dirty="0">
                <a:solidFill>
                  <a:srgbClr val="002060"/>
                </a:solidFill>
              </a:rPr>
              <a:t> ESUW22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	Preliminary </a:t>
            </a:r>
            <a:r>
              <a:rPr lang="en-GB" sz="2400" dirty="0">
                <a:solidFill>
                  <a:srgbClr val="002060"/>
                </a:solidFill>
              </a:rPr>
              <a:t>Beam transport &amp; Optical elements simulations  	</a:t>
            </a:r>
          </a:p>
          <a:p>
            <a:r>
              <a:rPr lang="en-GB" sz="2400" dirty="0">
                <a:solidFill>
                  <a:srgbClr val="002060"/>
                </a:solidFill>
              </a:rPr>
              <a:t>	Optical elements &amp; detectors (0D, 2D, ions) R&amp;D		      </a:t>
            </a:r>
          </a:p>
          <a:p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en-GB" sz="2400" dirty="0">
                <a:solidFill>
                  <a:srgbClr val="002060"/>
                </a:solidFill>
              </a:rPr>
              <a:t>Optical elements tests at other radiation sources + simulations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	</a:t>
            </a:r>
          </a:p>
          <a:p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b="1" dirty="0" err="1">
                <a:solidFill>
                  <a:srgbClr val="002060"/>
                </a:solidFill>
              </a:rPr>
              <a:t>Year</a:t>
            </a:r>
            <a:r>
              <a:rPr lang="it-IT" sz="2400" b="1" dirty="0">
                <a:solidFill>
                  <a:srgbClr val="002060"/>
                </a:solidFill>
              </a:rPr>
              <a:t> 3 </a:t>
            </a:r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	Beam transport &amp; Optical elements design</a:t>
            </a:r>
          </a:p>
          <a:p>
            <a:r>
              <a:rPr lang="en-GB" sz="2400" dirty="0">
                <a:solidFill>
                  <a:srgbClr val="002060"/>
                </a:solidFill>
              </a:rPr>
              <a:t>	Optical elements &amp; detector tests</a:t>
            </a:r>
          </a:p>
          <a:p>
            <a:r>
              <a:rPr lang="en-GB" sz="2400" dirty="0">
                <a:solidFill>
                  <a:srgbClr val="002060"/>
                </a:solidFill>
              </a:rPr>
              <a:t>	Sample delivery R&amp;D</a:t>
            </a:r>
          </a:p>
          <a:p>
            <a:r>
              <a:rPr lang="en-GB" sz="2400" dirty="0">
                <a:solidFill>
                  <a:srgbClr val="002060"/>
                </a:solidFill>
              </a:rPr>
              <a:t>	Mechanical components d</a:t>
            </a:r>
            <a:r>
              <a:rPr lang="it-IT" sz="2400" dirty="0" err="1">
                <a:solidFill>
                  <a:srgbClr val="002060"/>
                </a:solidFill>
              </a:rPr>
              <a:t>esign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2F3DA7A0-68EC-4A8D-A2EE-9F970B1B9F67}"/>
              </a:ext>
            </a:extLst>
          </p:cNvPr>
          <p:cNvSpPr/>
          <p:nvPr/>
        </p:nvSpPr>
        <p:spPr>
          <a:xfrm>
            <a:off x="168675" y="532659"/>
            <a:ext cx="648070" cy="556630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129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Immagine che contiene interni, giocattolo&#10;&#10;Descrizione generata automaticamente">
            <a:extLst>
              <a:ext uri="{FF2B5EF4-FFF2-40B4-BE49-F238E27FC236}">
                <a16:creationId xmlns:a16="http://schemas.microsoft.com/office/drawing/2014/main" id="{3B3D0806-54BA-465F-BF01-40912EF4B07D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7" y="1417635"/>
            <a:ext cx="7746191" cy="3614302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BC3CEF10-577B-48C2-AE4A-2270C17D8721}"/>
              </a:ext>
            </a:extLst>
          </p:cNvPr>
          <p:cNvSpPr txBox="1">
            <a:spLocks/>
          </p:cNvSpPr>
          <p:nvPr/>
        </p:nvSpPr>
        <p:spPr>
          <a:xfrm>
            <a:off x="680227" y="0"/>
            <a:ext cx="11127074" cy="54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+mn-lt"/>
              </a:rPr>
              <a:t>A step forward to bring this picture from CDR to TDR level</a:t>
            </a: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5F0661-0F5E-4641-BC3A-F01C0B962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77" t="16558" r="35804" b="8815"/>
          <a:stretch/>
        </p:blipFill>
        <p:spPr>
          <a:xfrm>
            <a:off x="680228" y="3249343"/>
            <a:ext cx="2620370" cy="3614302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04A96154-4080-47FA-908E-499737C7EB5E}"/>
              </a:ext>
            </a:extLst>
          </p:cNvPr>
          <p:cNvSpPr/>
          <p:nvPr/>
        </p:nvSpPr>
        <p:spPr>
          <a:xfrm>
            <a:off x="3656922" y="4428697"/>
            <a:ext cx="4394579" cy="119418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b="1" dirty="0">
                <a:solidFill>
                  <a:srgbClr val="002060"/>
                </a:solidFill>
              </a:rPr>
              <a:t>From CDR to TDR</a:t>
            </a:r>
            <a:endParaRPr lang="en-GB" sz="3000" b="1" dirty="0">
              <a:solidFill>
                <a:srgbClr val="002060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B608FE4-5A9A-469A-AA54-AFE1E4B9F37D}"/>
              </a:ext>
            </a:extLst>
          </p:cNvPr>
          <p:cNvGrpSpPr/>
          <p:nvPr/>
        </p:nvGrpSpPr>
        <p:grpSpPr>
          <a:xfrm>
            <a:off x="8430308" y="3242518"/>
            <a:ext cx="2620371" cy="3614302"/>
            <a:chOff x="8420783" y="3242518"/>
            <a:chExt cx="2620371" cy="3614302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CEC1632-1A1B-4CCD-A769-CAB6A6CD0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77" t="16558" r="35804" b="8815"/>
            <a:stretch/>
          </p:blipFill>
          <p:spPr>
            <a:xfrm>
              <a:off x="8420783" y="3242518"/>
              <a:ext cx="2620370" cy="3614302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F945C1A-6D6A-4122-B94F-09801D4AE6B9}"/>
                </a:ext>
              </a:extLst>
            </p:cNvPr>
            <p:cNvSpPr txBox="1"/>
            <p:nvPr/>
          </p:nvSpPr>
          <p:spPr>
            <a:xfrm>
              <a:off x="8420784" y="5012140"/>
              <a:ext cx="2620370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rgbClr val="002060"/>
                  </a:solidFill>
                </a:rPr>
                <a:t>Technical Design Report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0AE6B24-0A41-4AD1-A268-8C42BF9874C1}"/>
                </a:ext>
              </a:extLst>
            </p:cNvPr>
            <p:cNvSpPr/>
            <p:nvPr/>
          </p:nvSpPr>
          <p:spPr>
            <a:xfrm>
              <a:off x="10208525" y="3357349"/>
              <a:ext cx="532263" cy="450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5511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4DFE4764-EFFD-4B6F-A1A9-410235892B23}"/>
              </a:ext>
            </a:extLst>
          </p:cNvPr>
          <p:cNvSpPr txBox="1">
            <a:spLocks/>
          </p:cNvSpPr>
          <p:nvPr/>
        </p:nvSpPr>
        <p:spPr>
          <a:xfrm>
            <a:off x="804998" y="798445"/>
            <a:ext cx="7042862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2060"/>
                </a:solidFill>
              </a:rPr>
              <a:t>Many thanks for the attention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71FE1358-0F62-49C5-851E-E8ACFA8BF949}"/>
              </a:ext>
            </a:extLst>
          </p:cNvPr>
          <p:cNvSpPr txBox="1">
            <a:spLocks/>
          </p:cNvSpPr>
          <p:nvPr/>
        </p:nvSpPr>
        <p:spPr>
          <a:xfrm>
            <a:off x="804997" y="2272143"/>
            <a:ext cx="8099306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Questions and comments are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		(and will be)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			more than welcome</a:t>
            </a:r>
          </a:p>
        </p:txBody>
      </p:sp>
    </p:spTree>
    <p:extLst>
      <p:ext uri="{BB962C8B-B14F-4D97-AF65-F5344CB8AC3E}">
        <p14:creationId xmlns:p14="http://schemas.microsoft.com/office/powerpoint/2010/main" val="247294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C228D91-2972-4B94-8CFC-69BB98229AB9}"/>
              </a:ext>
            </a:extLst>
          </p:cNvPr>
          <p:cNvSpPr/>
          <p:nvPr/>
        </p:nvSpPr>
        <p:spPr>
          <a:xfrm>
            <a:off x="614542" y="1853"/>
            <a:ext cx="11317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002060"/>
                </a:solidFill>
              </a:rPr>
              <a:t>EuPRAXIA@SPARC_LAB</a:t>
            </a:r>
            <a:r>
              <a:rPr lang="en-US" sz="3600" b="1" i="0" dirty="0">
                <a:solidFill>
                  <a:srgbClr val="002060"/>
                </a:solidFill>
              </a:rPr>
              <a:t> – Where </a:t>
            </a:r>
            <a:r>
              <a:rPr lang="en-US" sz="3600" b="1" dirty="0">
                <a:solidFill>
                  <a:srgbClr val="002060"/>
                </a:solidFill>
              </a:rPr>
              <a:t>we stood</a:t>
            </a:r>
            <a:endParaRPr lang="it-IT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596163BB-6221-4C0B-82E6-FD642227E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9" t="48481" r="21122" b="7694"/>
          <a:stretch/>
        </p:blipFill>
        <p:spPr>
          <a:xfrm>
            <a:off x="216984" y="1142742"/>
            <a:ext cx="11714913" cy="487849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CAEA6FA1-F5B9-4ACF-9AF7-B8F1E61D3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401317"/>
              </p:ext>
            </p:extLst>
          </p:nvPr>
        </p:nvGraphicFramePr>
        <p:xfrm>
          <a:off x="3494139" y="2337759"/>
          <a:ext cx="5558160" cy="27432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787208">
                  <a:extLst>
                    <a:ext uri="{9D8B030D-6E8A-4147-A177-3AD203B41FA5}">
                      <a16:colId xmlns:a16="http://schemas.microsoft.com/office/drawing/2014/main" val="3078946529"/>
                    </a:ext>
                  </a:extLst>
                </a:gridCol>
                <a:gridCol w="2770952">
                  <a:extLst>
                    <a:ext uri="{9D8B030D-6E8A-4147-A177-3AD203B41FA5}">
                      <a16:colId xmlns:a16="http://schemas.microsoft.com/office/drawing/2014/main" val="234598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rgbClr val="002060"/>
                          </a:solidFill>
                        </a:rPr>
                        <a:t>Parameter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Value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165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rgbClr val="002060"/>
                          </a:solidFill>
                        </a:rPr>
                        <a:t>Wavelength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rgbClr val="002060"/>
                          </a:solidFill>
                          <a:sym typeface="Symbol" panose="05050102010706020507" pitchFamily="18" charset="2"/>
                        </a:rPr>
                        <a:t>3-4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 nm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438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rgbClr val="002060"/>
                          </a:solidFill>
                        </a:rPr>
                        <a:t>Photons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/</a:t>
                      </a:r>
                      <a:r>
                        <a:rPr lang="it-IT" sz="2400" dirty="0" err="1">
                          <a:solidFill>
                            <a:srgbClr val="002060"/>
                          </a:solidFill>
                        </a:rPr>
                        <a:t>pulse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 10 </a:t>
                      </a:r>
                      <a:r>
                        <a:rPr lang="it-IT" sz="2400" baseline="30000" dirty="0">
                          <a:solidFill>
                            <a:srgbClr val="002060"/>
                          </a:solidFill>
                        </a:rPr>
                        <a:t>10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- 10 </a:t>
                      </a:r>
                      <a:r>
                        <a:rPr lang="it-IT" sz="2400" baseline="30000" dirty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en-GB" sz="24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40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rgbClr val="002060"/>
                          </a:solidFill>
                        </a:rPr>
                        <a:t>Pulse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rgbClr val="002060"/>
                          </a:solidFill>
                        </a:rPr>
                        <a:t>duration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&lt; 50 </a:t>
                      </a:r>
                      <a:r>
                        <a:rPr lang="it-IT" sz="2400" dirty="0" err="1">
                          <a:solidFill>
                            <a:srgbClr val="002060"/>
                          </a:solidFill>
                        </a:rPr>
                        <a:t>fs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691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rgbClr val="002060"/>
                          </a:solidFill>
                        </a:rPr>
                        <a:t>Repetition</a:t>
                      </a:r>
                      <a:r>
                        <a:rPr lang="it-IT" sz="2400" baseline="0" dirty="0">
                          <a:solidFill>
                            <a:srgbClr val="002060"/>
                          </a:solidFill>
                        </a:rPr>
                        <a:t> rate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10 Hz 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009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rgbClr val="002060"/>
                          </a:solidFill>
                        </a:rPr>
                        <a:t>Focal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 spot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rgbClr val="002060"/>
                          </a:solidFill>
                          <a:sym typeface="Symbol" panose="05050102010706020507" pitchFamily="18" charset="2"/>
                        </a:rPr>
                        <a:t>6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</a:rPr>
                        <a:t> µm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3599"/>
                  </a:ext>
                </a:extLst>
              </a:tr>
            </a:tbl>
          </a:graphicData>
        </a:graphic>
      </p:graphicFrame>
      <p:sp>
        <p:nvSpPr>
          <p:cNvPr id="7" name="Rectangle 23">
            <a:extLst>
              <a:ext uri="{FF2B5EF4-FFF2-40B4-BE49-F238E27FC236}">
                <a16:creationId xmlns:a16="http://schemas.microsoft.com/office/drawing/2014/main" id="{9B969248-DB64-4599-B288-7352153C75D9}"/>
              </a:ext>
            </a:extLst>
          </p:cNvPr>
          <p:cNvSpPr>
            <a:spLocks/>
          </p:cNvSpPr>
          <p:nvPr/>
        </p:nvSpPr>
        <p:spPr bwMode="auto">
          <a:xfrm>
            <a:off x="216984" y="6021237"/>
            <a:ext cx="95528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 err="1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EuPRAXIA@SPARC_LAB</a:t>
            </a:r>
            <a:r>
              <a:rPr lang="en-US" altLang="en-US" b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 conceptual design report</a:t>
            </a:r>
          </a:p>
          <a:p>
            <a:r>
              <a:rPr lang="en-US" altLang="en-US" b="1" dirty="0" err="1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Ferrario</a:t>
            </a:r>
            <a:r>
              <a:rPr lang="en-US" altLang="en-US" b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 </a:t>
            </a:r>
            <a:r>
              <a:rPr lang="en-US" altLang="en-US" b="1" i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et al.</a:t>
            </a:r>
            <a:r>
              <a:rPr lang="en-US" altLang="en-US" b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Nucl</a:t>
            </a:r>
            <a:r>
              <a:rPr lang="en-US" altLang="en-US" b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. Instr. Met. (2018)</a:t>
            </a:r>
          </a:p>
          <a:p>
            <a:r>
              <a:rPr lang="en-US" altLang="en-US" b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Villa </a:t>
            </a:r>
            <a:r>
              <a:rPr lang="en-US" altLang="en-US" b="1" i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et al.</a:t>
            </a:r>
            <a:r>
              <a:rPr lang="en-US" altLang="en-US" b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Nucl</a:t>
            </a:r>
            <a:r>
              <a:rPr lang="en-US" altLang="en-US" b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. Instr. Met. </a:t>
            </a:r>
            <a:r>
              <a:rPr lang="en-US" altLang="en-US" b="1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(2018)</a:t>
            </a:r>
            <a:endParaRPr lang="en-US" altLang="en-US" b="1" dirty="0">
              <a:solidFill>
                <a:srgbClr val="C00000"/>
              </a:solidFill>
              <a:latin typeface="+mj-lt"/>
              <a:sym typeface="Helvetica" panose="020B0604020202020204" pitchFamily="34" charset="0"/>
            </a:endParaRPr>
          </a:p>
          <a:p>
            <a:endParaRPr lang="en-US" altLang="en-US" b="1" dirty="0">
              <a:solidFill>
                <a:srgbClr val="C00000"/>
              </a:solidFill>
              <a:latin typeface="+mj-lt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EF21FC-7CBF-4433-A956-AA75B466A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472" y="1579983"/>
            <a:ext cx="7210425" cy="28765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5D4B98-2F9F-4D3C-91DD-6ED539C4049E}"/>
              </a:ext>
            </a:extLst>
          </p:cNvPr>
          <p:cNvSpPr txBox="1"/>
          <p:nvPr/>
        </p:nvSpPr>
        <p:spPr>
          <a:xfrm>
            <a:off x="260103" y="1026884"/>
            <a:ext cx="25384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A </a:t>
            </a:r>
            <a:r>
              <a:rPr lang="it-IT" sz="2400" b="1" dirty="0" err="1">
                <a:solidFill>
                  <a:srgbClr val="002060"/>
                </a:solidFill>
              </a:rPr>
              <a:t>scientific</a:t>
            </a:r>
            <a:r>
              <a:rPr lang="it-IT" sz="2400" b="1" dirty="0">
                <a:solidFill>
                  <a:srgbClr val="002060"/>
                </a:solidFill>
              </a:rPr>
              <a:t> case</a:t>
            </a:r>
          </a:p>
          <a:p>
            <a:pPr algn="ctr"/>
            <a:r>
              <a:rPr lang="it-IT" sz="2400" b="1" dirty="0">
                <a:solidFill>
                  <a:srgbClr val="002060"/>
                </a:solidFill>
              </a:rPr>
              <a:t>@ 3 nm, 10 Hz</a:t>
            </a:r>
          </a:p>
          <a:p>
            <a:pPr algn="ctr"/>
            <a:r>
              <a:rPr lang="it-IT" sz="2400" b="1" dirty="0">
                <a:solidFill>
                  <a:srgbClr val="002060"/>
                </a:solidFill>
              </a:rPr>
              <a:t>for</a:t>
            </a:r>
            <a:endParaRPr lang="it-IT" sz="2400" b="1" dirty="0">
              <a:solidFill>
                <a:srgbClr val="00B0F0"/>
              </a:solidFill>
            </a:endParaRPr>
          </a:p>
          <a:p>
            <a:pPr algn="ctr"/>
            <a:r>
              <a:rPr lang="it-IT" sz="2400" b="1" dirty="0">
                <a:solidFill>
                  <a:srgbClr val="00B0F0"/>
                </a:solidFill>
              </a:rPr>
              <a:t>AQUA</a:t>
            </a:r>
          </a:p>
          <a:p>
            <a:pPr algn="ctr"/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>
                <a:solidFill>
                  <a:srgbClr val="002060"/>
                </a:solidFill>
              </a:rPr>
              <a:t>was assembled and published.</a:t>
            </a:r>
            <a:endParaRPr lang="it-IT" sz="2400" b="1" dirty="0">
              <a:solidFill>
                <a:srgbClr val="002060"/>
              </a:solidFill>
            </a:endParaRPr>
          </a:p>
          <a:p>
            <a:pPr algn="ctr"/>
            <a:endParaRPr lang="it-IT" sz="2400" b="1" dirty="0">
              <a:solidFill>
                <a:srgbClr val="002060"/>
              </a:solidFill>
            </a:endParaRPr>
          </a:p>
          <a:p>
            <a:pPr algn="ctr"/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Contributions </a:t>
            </a:r>
            <a:r>
              <a:rPr lang="en-GB" sz="2400" b="1" dirty="0">
                <a:solidFill>
                  <a:srgbClr val="002060"/>
                </a:solidFill>
              </a:rPr>
              <a:t>from ~15 different institutions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DA5C2F6-90CF-466D-A584-8351C6F22724}"/>
              </a:ext>
            </a:extLst>
          </p:cNvPr>
          <p:cNvSpPr/>
          <p:nvPr/>
        </p:nvSpPr>
        <p:spPr>
          <a:xfrm>
            <a:off x="4721472" y="4818419"/>
            <a:ext cx="5732992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Balerna</a:t>
            </a:r>
            <a:r>
              <a:rPr lang="it-IT" sz="2000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it-IT" sz="2000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Condensed</a:t>
            </a:r>
            <a:r>
              <a:rPr lang="it-IT" sz="2000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Matter</a:t>
            </a:r>
            <a:r>
              <a:rPr lang="it-IT" sz="2000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4, 30 (2019)</a:t>
            </a:r>
            <a:endParaRPr lang="en-GB" sz="20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D51D5C9-143B-4693-AEB9-4281C5CA2DEB}"/>
              </a:ext>
            </a:extLst>
          </p:cNvPr>
          <p:cNvSpPr/>
          <p:nvPr/>
        </p:nvSpPr>
        <p:spPr>
          <a:xfrm>
            <a:off x="614542" y="-1594"/>
            <a:ext cx="11317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AQUA </a:t>
            </a:r>
            <a:r>
              <a:rPr lang="en-US" sz="3600" b="1" dirty="0">
                <a:solidFill>
                  <a:srgbClr val="002060"/>
                </a:solidFill>
              </a:rPr>
              <a:t>- CDR Scientific case</a:t>
            </a:r>
            <a:endParaRPr lang="it-IT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65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5D4B98-2F9F-4D3C-91DD-6ED539C4049E}"/>
              </a:ext>
            </a:extLst>
          </p:cNvPr>
          <p:cNvSpPr txBox="1"/>
          <p:nvPr/>
        </p:nvSpPr>
        <p:spPr>
          <a:xfrm>
            <a:off x="128792" y="4543644"/>
            <a:ext cx="9237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The first </a:t>
            </a:r>
            <a:r>
              <a:rPr lang="it-IT" sz="2400" b="1" dirty="0" err="1">
                <a:solidFill>
                  <a:srgbClr val="002060"/>
                </a:solidFill>
              </a:rPr>
              <a:t>EuPRAXIA</a:t>
            </a:r>
            <a:r>
              <a:rPr lang="it-IT" sz="2400" b="1" dirty="0">
                <a:solidFill>
                  <a:srgbClr val="002060"/>
                </a:solidFill>
              </a:rPr>
              <a:t>@○SPARC_LAB user workshop</a:t>
            </a:r>
          </a:p>
          <a:p>
            <a:pPr algn="ctr"/>
            <a:endParaRPr lang="it-IT" sz="2400" b="1" dirty="0">
              <a:solidFill>
                <a:srgbClr val="002060"/>
              </a:solidFill>
            </a:endParaRPr>
          </a:p>
          <a:p>
            <a:pPr algn="ctr"/>
            <a:r>
              <a:rPr lang="it-IT" sz="2400" b="1" dirty="0">
                <a:solidFill>
                  <a:srgbClr val="002060"/>
                </a:solidFill>
              </a:rPr>
              <a:t>More </a:t>
            </a:r>
            <a:r>
              <a:rPr lang="it-IT" sz="2400" b="1" dirty="0" err="1">
                <a:solidFill>
                  <a:srgbClr val="002060"/>
                </a:solidFill>
              </a:rPr>
              <a:t>than</a:t>
            </a:r>
            <a:r>
              <a:rPr lang="it-IT" sz="2400" b="1" dirty="0">
                <a:solidFill>
                  <a:srgbClr val="002060"/>
                </a:solidFill>
              </a:rPr>
              <a:t> 140 r</a:t>
            </a:r>
            <a:r>
              <a:rPr lang="en-US" sz="2400" b="1" dirty="0" err="1">
                <a:solidFill>
                  <a:srgbClr val="002060"/>
                </a:solidFill>
              </a:rPr>
              <a:t>egistrants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>
                <a:solidFill>
                  <a:srgbClr val="002060"/>
                </a:solidFill>
              </a:rPr>
              <a:t>from 9 countries and   ̴30 institutions</a:t>
            </a:r>
          </a:p>
          <a:p>
            <a:pPr algn="ctr"/>
            <a:endParaRPr lang="en-GB" sz="2400" b="1" dirty="0">
              <a:solidFill>
                <a:srgbClr val="002060"/>
              </a:solidFill>
            </a:endParaRPr>
          </a:p>
          <a:p>
            <a:pPr algn="ctr"/>
            <a:r>
              <a:rPr lang="it-IT" sz="2400" b="1" dirty="0">
                <a:solidFill>
                  <a:srgbClr val="002060"/>
                </a:solidFill>
              </a:rPr>
              <a:t>https://agenda.infn.it/event/27926/overview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D51D5C9-143B-4693-AEB9-4281C5CA2DEB}"/>
              </a:ext>
            </a:extLst>
          </p:cNvPr>
          <p:cNvSpPr/>
          <p:nvPr/>
        </p:nvSpPr>
        <p:spPr>
          <a:xfrm>
            <a:off x="614542" y="0"/>
            <a:ext cx="11317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AQUA</a:t>
            </a:r>
            <a:r>
              <a:rPr lang="en-US" sz="3600" b="1" dirty="0">
                <a:solidFill>
                  <a:srgbClr val="002060"/>
                </a:solidFill>
              </a:rPr>
              <a:t> - A growing community</a:t>
            </a:r>
            <a:endParaRPr lang="it-IT" sz="3600" b="1" dirty="0">
              <a:solidFill>
                <a:srgbClr val="00206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6BEA352-F9BD-4D39-A788-CD59BE65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027"/>
            <a:ext cx="12192000" cy="301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8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584C3675-D5F6-49E3-AA22-10C17E9C6688}"/>
              </a:ext>
            </a:extLst>
          </p:cNvPr>
          <p:cNvSpPr/>
          <p:nvPr/>
        </p:nvSpPr>
        <p:spPr>
          <a:xfrm>
            <a:off x="614542" y="0"/>
            <a:ext cx="11317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 growing community</a:t>
            </a:r>
            <a:endParaRPr lang="it-IT" sz="3600" b="1" dirty="0">
              <a:solidFill>
                <a:srgbClr val="00206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10B3C59-4F24-422D-A0AA-ECC526A4B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027"/>
            <a:ext cx="12192000" cy="301724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672F961-8C64-4C55-9D66-E807864EAA31}"/>
              </a:ext>
            </a:extLst>
          </p:cNvPr>
          <p:cNvGrpSpPr/>
          <p:nvPr/>
        </p:nvGrpSpPr>
        <p:grpSpPr>
          <a:xfrm>
            <a:off x="2689933" y="1887038"/>
            <a:ext cx="9241963" cy="4970961"/>
            <a:chOff x="-1249974" y="0"/>
            <a:chExt cx="11013099" cy="590293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DA2AA12-6EFA-4627-A600-593F9E449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" t="10485" r="22578" b="7379"/>
            <a:stretch/>
          </p:blipFill>
          <p:spPr>
            <a:xfrm>
              <a:off x="4652962" y="2916270"/>
              <a:ext cx="5110163" cy="2986665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BF55355-88C6-4E1F-98B5-A79EA7693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12040" r="22891" b="8592"/>
            <a:stretch/>
          </p:blipFill>
          <p:spPr>
            <a:xfrm>
              <a:off x="4652962" y="0"/>
              <a:ext cx="5110162" cy="2916270"/>
            </a:xfrm>
            <a:prstGeom prst="rect">
              <a:avLst/>
            </a:prstGeom>
          </p:spPr>
        </p:pic>
        <p:pic>
          <p:nvPicPr>
            <p:cNvPr id="8" name="Immagine 7" descr="Immagine che contiene cielo, terra, esterni, persone&#10;&#10;Descrizione generata automaticamente">
              <a:extLst>
                <a:ext uri="{FF2B5EF4-FFF2-40B4-BE49-F238E27FC236}">
                  <a16:creationId xmlns:a16="http://schemas.microsoft.com/office/drawing/2014/main" id="{1694BAB4-3BE8-4DE0-829B-E8495FF2F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9974" y="0"/>
              <a:ext cx="5902935" cy="5902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0540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5D4B98-2F9F-4D3C-91DD-6ED539C4049E}"/>
              </a:ext>
            </a:extLst>
          </p:cNvPr>
          <p:cNvSpPr txBox="1"/>
          <p:nvPr/>
        </p:nvSpPr>
        <p:spPr>
          <a:xfrm>
            <a:off x="288589" y="1427582"/>
            <a:ext cx="11317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b="1" dirty="0">
              <a:solidFill>
                <a:srgbClr val="002060"/>
              </a:solidFill>
            </a:endParaRPr>
          </a:p>
          <a:p>
            <a:r>
              <a:rPr lang="it-IT" sz="2400" b="1" dirty="0" err="1">
                <a:solidFill>
                  <a:srgbClr val="002060"/>
                </a:solidFill>
              </a:rPr>
              <a:t>Spectroscopy</a:t>
            </a:r>
            <a:r>
              <a:rPr lang="it-IT" sz="2400" b="1" dirty="0">
                <a:solidFill>
                  <a:srgbClr val="002060"/>
                </a:solidFill>
              </a:rPr>
              <a:t>: </a:t>
            </a:r>
            <a:r>
              <a:rPr lang="it-IT" sz="2400" dirty="0" err="1">
                <a:solidFill>
                  <a:srgbClr val="002060"/>
                </a:solidFill>
              </a:rPr>
              <a:t>transition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</a:rPr>
              <a:t>metals L-</a:t>
            </a:r>
            <a:r>
              <a:rPr lang="it-IT" sz="2400" dirty="0" err="1">
                <a:solidFill>
                  <a:srgbClr val="002060"/>
                </a:solidFill>
              </a:rPr>
              <a:t>edge</a:t>
            </a:r>
            <a:r>
              <a:rPr lang="it-IT" sz="2400" dirty="0">
                <a:solidFill>
                  <a:srgbClr val="002060"/>
                </a:solidFill>
              </a:rPr>
              <a:t>, light </a:t>
            </a:r>
            <a:r>
              <a:rPr lang="it-IT" sz="2400" dirty="0" err="1">
                <a:solidFill>
                  <a:srgbClr val="002060"/>
                </a:solidFill>
              </a:rPr>
              <a:t>atoms</a:t>
            </a:r>
            <a:r>
              <a:rPr lang="it-IT" sz="2400" dirty="0">
                <a:solidFill>
                  <a:srgbClr val="002060"/>
                </a:solidFill>
              </a:rPr>
              <a:t> K-</a:t>
            </a:r>
            <a:r>
              <a:rPr lang="it-IT" sz="2400" dirty="0" err="1">
                <a:solidFill>
                  <a:srgbClr val="002060"/>
                </a:solidFill>
              </a:rPr>
              <a:t>edge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r>
              <a:rPr lang="it-IT" sz="2400" dirty="0" err="1">
                <a:solidFill>
                  <a:srgbClr val="002060"/>
                </a:solidFill>
              </a:rPr>
              <a:t>photoemission</a:t>
            </a:r>
            <a:r>
              <a:rPr lang="it-IT" sz="2400" dirty="0">
                <a:solidFill>
                  <a:srgbClr val="002060"/>
                </a:solidFill>
              </a:rPr>
              <a:t>, electron</a:t>
            </a:r>
          </a:p>
          <a:p>
            <a:endParaRPr lang="it-IT" sz="2400" b="1" dirty="0">
              <a:solidFill>
                <a:srgbClr val="002060"/>
              </a:solidFill>
            </a:endParaRPr>
          </a:p>
          <a:p>
            <a:r>
              <a:rPr lang="it-IT" sz="2400" b="1" dirty="0">
                <a:solidFill>
                  <a:srgbClr val="002060"/>
                </a:solidFill>
              </a:rPr>
              <a:t>Imaging: </a:t>
            </a:r>
            <a:r>
              <a:rPr lang="it-IT" sz="2400" dirty="0">
                <a:solidFill>
                  <a:srgbClr val="002060"/>
                </a:solidFill>
              </a:rPr>
              <a:t>large </a:t>
            </a:r>
            <a:r>
              <a:rPr lang="it-IT" sz="2400" dirty="0" err="1">
                <a:solidFill>
                  <a:srgbClr val="002060"/>
                </a:solidFill>
              </a:rPr>
              <a:t>protein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complexes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r>
              <a:rPr lang="it-IT" sz="2400" dirty="0" err="1">
                <a:solidFill>
                  <a:srgbClr val="002060"/>
                </a:solidFill>
              </a:rPr>
              <a:t>viruses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  <a:p>
            <a:r>
              <a:rPr lang="it-IT" sz="2400" dirty="0">
                <a:solidFill>
                  <a:srgbClr val="002060"/>
                </a:solidFill>
              </a:rPr>
              <a:t>		(in </a:t>
            </a:r>
            <a:r>
              <a:rPr lang="it-IT" sz="2400" dirty="0" err="1">
                <a:solidFill>
                  <a:srgbClr val="002060"/>
                </a:solidFill>
              </a:rPr>
              <a:t>hydrated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environment</a:t>
            </a:r>
            <a:r>
              <a:rPr lang="it-IT" sz="2400" dirty="0">
                <a:solidFill>
                  <a:srgbClr val="002060"/>
                </a:solidFill>
              </a:rPr>
              <a:t>), </a:t>
            </a:r>
          </a:p>
          <a:p>
            <a:r>
              <a:rPr lang="it-IT" sz="2400" dirty="0">
                <a:solidFill>
                  <a:srgbClr val="002060"/>
                </a:solidFill>
              </a:rPr>
              <a:t>		 </a:t>
            </a:r>
            <a:r>
              <a:rPr lang="it-IT" sz="2400" b="1" dirty="0">
                <a:solidFill>
                  <a:srgbClr val="002060"/>
                </a:solidFill>
              </a:rPr>
              <a:t>3D imaging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r>
              <a:rPr lang="it-IT" sz="2400" b="1" dirty="0" err="1">
                <a:solidFill>
                  <a:srgbClr val="002060"/>
                </a:solidFill>
              </a:rPr>
              <a:t>holography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D51D5C9-143B-4693-AEB9-4281C5CA2DEB}"/>
              </a:ext>
            </a:extLst>
          </p:cNvPr>
          <p:cNvSpPr/>
          <p:nvPr/>
        </p:nvSpPr>
        <p:spPr>
          <a:xfrm>
            <a:off x="614542" y="-1594"/>
            <a:ext cx="11317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AQUA </a:t>
            </a:r>
            <a:r>
              <a:rPr lang="en-US" sz="3600" b="1" dirty="0">
                <a:solidFill>
                  <a:srgbClr val="002060"/>
                </a:solidFill>
              </a:rPr>
              <a:t>- A growing scientific case</a:t>
            </a:r>
            <a:endParaRPr lang="it-IT" sz="3600" b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0BA59D-D28C-4775-B8F4-7C9D5190F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442" y="4029276"/>
            <a:ext cx="3550467" cy="28022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6E7090-82A1-4BF3-835B-B1F98C074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266" y="2993226"/>
            <a:ext cx="5791035" cy="286689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82A5417-709A-4B6F-8657-1BC4A78D49A4}"/>
              </a:ext>
            </a:extLst>
          </p:cNvPr>
          <p:cNvSpPr/>
          <p:nvPr/>
        </p:nvSpPr>
        <p:spPr>
          <a:xfrm>
            <a:off x="6190294" y="5967306"/>
            <a:ext cx="5415650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000" dirty="0" err="1"/>
              <a:t>Courtesy</a:t>
            </a:r>
            <a:r>
              <a:rPr lang="it-IT" sz="1000" dirty="0"/>
              <a:t> of Flavio Capotondi (Fermi)</a:t>
            </a:r>
          </a:p>
          <a:p>
            <a:pPr algn="ctr"/>
            <a:r>
              <a:rPr lang="it-IT" sz="1000" dirty="0"/>
              <a:t>3D </a:t>
            </a:r>
            <a:r>
              <a:rPr lang="it-IT" sz="1000" dirty="0" err="1"/>
              <a:t>reconstruction</a:t>
            </a:r>
            <a:r>
              <a:rPr lang="it-IT" sz="1000" dirty="0"/>
              <a:t> </a:t>
            </a:r>
            <a:r>
              <a:rPr lang="it-IT" sz="1000" dirty="0" err="1"/>
              <a:t>performed</a:t>
            </a:r>
            <a:r>
              <a:rPr lang="it-IT" sz="1000" dirty="0"/>
              <a:t> in collaboration with by M. Ippoliti, </a:t>
            </a:r>
            <a:r>
              <a:rPr lang="it-IT" sz="1000" dirty="0" err="1"/>
              <a:t>F.Billè</a:t>
            </a:r>
            <a:r>
              <a:rPr lang="it-IT" sz="1000" dirty="0"/>
              <a:t>, </a:t>
            </a:r>
            <a:r>
              <a:rPr lang="it-IT" sz="1000" dirty="0" err="1"/>
              <a:t>G.Kourousias</a:t>
            </a:r>
            <a:r>
              <a:rPr lang="it-IT" sz="1000" dirty="0"/>
              <a:t>, D. </a:t>
            </a:r>
            <a:r>
              <a:rPr lang="it-IT" sz="1000" dirty="0" err="1"/>
              <a:t>Fainozzi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94499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55433" y="1813"/>
            <a:ext cx="8788893" cy="74822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AQUA</a:t>
            </a:r>
            <a:r>
              <a:rPr lang="en-US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- Techniques &amp; Samples @ 4 nm</a:t>
            </a:r>
            <a:endParaRPr lang="en-GB" sz="3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706" y="5087909"/>
            <a:ext cx="2122665" cy="1771830"/>
          </a:xfrm>
          <a:prstGeom prst="rect">
            <a:avLst/>
          </a:prstGeom>
        </p:spPr>
      </p:pic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34029" y="3429000"/>
            <a:ext cx="9641677" cy="2885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it-IT" sz="2400" b="1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Coherent imaging (advanced methods)</a:t>
            </a:r>
          </a:p>
          <a:p>
            <a:r>
              <a:rPr lang="en-US" altLang="it-IT" sz="2400" i="1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3D Imaging</a:t>
            </a:r>
          </a:p>
          <a:p>
            <a:r>
              <a:rPr lang="en-US" altLang="it-IT" sz="2400" i="1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Holography</a:t>
            </a: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4 nm is still OK for water-window experiments</a:t>
            </a: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b="1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Soft X-ray pump-probe spectroscopy </a:t>
            </a: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(400 Hz would be a benefit: </a:t>
            </a: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same dataset in 40x less time)</a:t>
            </a:r>
          </a:p>
          <a:p>
            <a:r>
              <a:rPr lang="en-US" altLang="it-IT" sz="2400" i="1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Photo-induced phase transitions</a:t>
            </a:r>
          </a:p>
          <a:p>
            <a:r>
              <a:rPr lang="en-US" altLang="it-IT" sz="2400" i="1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Band structure engineering</a:t>
            </a:r>
          </a:p>
          <a:p>
            <a:r>
              <a:rPr lang="en-US" altLang="it-IT" sz="2400" i="1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Ultrafast magnetism</a:t>
            </a:r>
          </a:p>
          <a:p>
            <a:r>
              <a:rPr lang="en-US" altLang="it-IT" sz="2400" i="1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Light-induced superconductivity</a:t>
            </a:r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			Raman spectroscopy</a:t>
            </a: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			Protein dynamics</a:t>
            </a: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70C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70C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70C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8614" y="1429344"/>
            <a:ext cx="1751662" cy="1748273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34029" y="1008468"/>
            <a:ext cx="9867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002060"/>
                </a:solidFill>
              </a:rPr>
              <a:t>Experimental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>
                <a:solidFill>
                  <a:srgbClr val="0070C0"/>
                </a:solidFill>
              </a:rPr>
              <a:t>techniques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>
                <a:solidFill>
                  <a:srgbClr val="002060"/>
                </a:solidFill>
              </a:rPr>
              <a:t>and </a:t>
            </a:r>
            <a:r>
              <a:rPr lang="it-IT" sz="2400" b="1" dirty="0" err="1">
                <a:solidFill>
                  <a:srgbClr val="002060"/>
                </a:solidFill>
              </a:rPr>
              <a:t>typology</a:t>
            </a:r>
            <a:r>
              <a:rPr lang="it-IT" sz="2400" b="1" dirty="0">
                <a:solidFill>
                  <a:srgbClr val="002060"/>
                </a:solidFill>
              </a:rPr>
              <a:t> of </a:t>
            </a:r>
            <a:r>
              <a:rPr lang="it-IT" sz="2400" b="1" dirty="0">
                <a:solidFill>
                  <a:srgbClr val="C00000"/>
                </a:solidFill>
              </a:rPr>
              <a:t>samples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F5192C-0A07-4EDC-B94D-04A2A11FF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16" y="3240234"/>
            <a:ext cx="3087720" cy="218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63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5D4B98-2F9F-4D3C-91DD-6ED539C4049E}"/>
              </a:ext>
            </a:extLst>
          </p:cNvPr>
          <p:cNvSpPr txBox="1"/>
          <p:nvPr/>
        </p:nvSpPr>
        <p:spPr>
          <a:xfrm>
            <a:off x="288587" y="3194239"/>
            <a:ext cx="113173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</a:rPr>
              <a:t>ARIA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is</a:t>
            </a:r>
            <a:r>
              <a:rPr lang="it-IT" sz="2400" dirty="0">
                <a:solidFill>
                  <a:srgbClr val="002060"/>
                </a:solidFill>
              </a:rPr>
              <a:t> a </a:t>
            </a:r>
            <a:r>
              <a:rPr lang="it-IT" sz="2400" dirty="0" err="1">
                <a:solidFill>
                  <a:srgbClr val="002060"/>
                </a:solidFill>
              </a:rPr>
              <a:t>seeded</a:t>
            </a:r>
            <a:r>
              <a:rPr lang="it-IT" sz="2400" dirty="0">
                <a:solidFill>
                  <a:srgbClr val="002060"/>
                </a:solidFill>
              </a:rPr>
              <a:t> FEL </a:t>
            </a:r>
            <a:r>
              <a:rPr lang="it-IT" sz="2400" dirty="0" err="1">
                <a:solidFill>
                  <a:srgbClr val="002060"/>
                </a:solidFill>
              </a:rPr>
              <a:t>which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spans</a:t>
            </a:r>
            <a:r>
              <a:rPr lang="it-IT" sz="2400" dirty="0">
                <a:solidFill>
                  <a:srgbClr val="002060"/>
                </a:solidFill>
              </a:rPr>
              <a:t> a </a:t>
            </a:r>
            <a:r>
              <a:rPr lang="it-IT" sz="2400" dirty="0" err="1">
                <a:solidFill>
                  <a:srgbClr val="002060"/>
                </a:solidFill>
              </a:rPr>
              <a:t>wavelength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region</a:t>
            </a:r>
            <a:r>
              <a:rPr lang="it-IT" sz="2400" dirty="0">
                <a:solidFill>
                  <a:srgbClr val="002060"/>
                </a:solidFill>
              </a:rPr>
              <a:t> (50-180 nm) </a:t>
            </a:r>
            <a:r>
              <a:rPr lang="it-IT" sz="2400" dirty="0" err="1">
                <a:solidFill>
                  <a:srgbClr val="002060"/>
                </a:solidFill>
              </a:rPr>
              <a:t>not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covered</a:t>
            </a:r>
            <a:r>
              <a:rPr lang="it-IT" sz="2400" dirty="0">
                <a:solidFill>
                  <a:srgbClr val="002060"/>
                </a:solidFill>
              </a:rPr>
              <a:t> by </a:t>
            </a:r>
            <a:r>
              <a:rPr lang="it-IT" sz="2400" dirty="0" err="1">
                <a:solidFill>
                  <a:srgbClr val="002060"/>
                </a:solidFill>
              </a:rPr>
              <a:t>other</a:t>
            </a:r>
            <a:r>
              <a:rPr lang="it-IT" sz="2400" dirty="0">
                <a:solidFill>
                  <a:srgbClr val="002060"/>
                </a:solidFill>
              </a:rPr>
              <a:t> FEL sources (</a:t>
            </a:r>
            <a:r>
              <a:rPr lang="it-IT" sz="2400" dirty="0" err="1">
                <a:solidFill>
                  <a:srgbClr val="002060"/>
                </a:solidFill>
              </a:rPr>
              <a:t>besides</a:t>
            </a:r>
            <a:r>
              <a:rPr lang="it-IT" sz="2400" dirty="0">
                <a:solidFill>
                  <a:srgbClr val="002060"/>
                </a:solidFill>
              </a:rPr>
              <a:t> Dalian in China) </a:t>
            </a:r>
          </a:p>
          <a:p>
            <a:r>
              <a:rPr lang="it-IT" sz="2400" dirty="0" err="1">
                <a:solidFill>
                  <a:srgbClr val="002060"/>
                </a:solidFill>
              </a:rPr>
              <a:t>Tolerant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about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beam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quality</a:t>
            </a:r>
            <a:r>
              <a:rPr lang="it-IT" sz="2400" dirty="0">
                <a:solidFill>
                  <a:srgbClr val="002060"/>
                </a:solidFill>
              </a:rPr>
              <a:t> (</a:t>
            </a:r>
            <a:r>
              <a:rPr lang="it-IT" sz="2400" dirty="0" err="1">
                <a:solidFill>
                  <a:srgbClr val="002060"/>
                </a:solidFill>
              </a:rPr>
              <a:t>see</a:t>
            </a:r>
            <a:r>
              <a:rPr lang="it-IT" sz="2400" dirty="0">
                <a:solidFill>
                  <a:srgbClr val="002060"/>
                </a:solidFill>
              </a:rPr>
              <a:t> Luca </a:t>
            </a:r>
            <a:r>
              <a:rPr lang="it-IT" sz="2400" dirty="0" err="1">
                <a:solidFill>
                  <a:srgbClr val="002060"/>
                </a:solidFill>
              </a:rPr>
              <a:t>Giannessi’s</a:t>
            </a:r>
            <a:r>
              <a:rPr lang="it-IT" sz="2400" dirty="0">
                <a:solidFill>
                  <a:srgbClr val="002060"/>
                </a:solidFill>
              </a:rPr>
              <a:t> talk)</a:t>
            </a:r>
          </a:p>
          <a:p>
            <a:r>
              <a:rPr lang="it-IT" sz="2400" b="1" dirty="0" err="1">
                <a:solidFill>
                  <a:srgbClr val="002060"/>
                </a:solidFill>
              </a:rPr>
              <a:t>Main</a:t>
            </a:r>
            <a:r>
              <a:rPr lang="it-IT" sz="2400" b="1" dirty="0">
                <a:solidFill>
                  <a:srgbClr val="002060"/>
                </a:solidFill>
              </a:rPr>
              <a:t> inputs from the users’ community:</a:t>
            </a:r>
          </a:p>
          <a:p>
            <a:r>
              <a:rPr lang="it-IT" sz="2400" b="1" dirty="0">
                <a:solidFill>
                  <a:srgbClr val="002060"/>
                </a:solidFill>
              </a:rPr>
              <a:t>	</a:t>
            </a:r>
            <a:r>
              <a:rPr lang="it-IT" sz="2400" b="1" i="1" dirty="0">
                <a:solidFill>
                  <a:srgbClr val="002060"/>
                </a:solidFill>
              </a:rPr>
              <a:t>Gas-</a:t>
            </a:r>
            <a:r>
              <a:rPr lang="it-IT" sz="2400" b="1" i="1" dirty="0" err="1">
                <a:solidFill>
                  <a:srgbClr val="002060"/>
                </a:solidFill>
              </a:rPr>
              <a:t>phase</a:t>
            </a:r>
            <a:r>
              <a:rPr lang="it-IT" sz="2400" b="1" i="1" dirty="0">
                <a:solidFill>
                  <a:srgbClr val="002060"/>
                </a:solidFill>
              </a:rPr>
              <a:t> </a:t>
            </a:r>
            <a:r>
              <a:rPr lang="it-IT" sz="2400" b="1" i="1" dirty="0" err="1">
                <a:solidFill>
                  <a:srgbClr val="002060"/>
                </a:solidFill>
              </a:rPr>
              <a:t>chemistry</a:t>
            </a:r>
            <a:r>
              <a:rPr lang="it-IT" sz="2400" b="1" i="1" dirty="0">
                <a:solidFill>
                  <a:srgbClr val="002060"/>
                </a:solidFill>
              </a:rPr>
              <a:t> </a:t>
            </a:r>
          </a:p>
          <a:p>
            <a:r>
              <a:rPr lang="it-IT" sz="2400" b="1" i="1" dirty="0">
                <a:solidFill>
                  <a:srgbClr val="002060"/>
                </a:solidFill>
              </a:rPr>
              <a:t>		</a:t>
            </a:r>
            <a:r>
              <a:rPr lang="it-IT" sz="2400" b="1" i="1" dirty="0" err="1">
                <a:solidFill>
                  <a:srgbClr val="002060"/>
                </a:solidFill>
              </a:rPr>
              <a:t>Astrochemistry</a:t>
            </a:r>
            <a:endParaRPr lang="it-IT" sz="2400" b="1" i="1" dirty="0">
              <a:solidFill>
                <a:srgbClr val="002060"/>
              </a:solidFill>
            </a:endParaRPr>
          </a:p>
          <a:p>
            <a:r>
              <a:rPr lang="it-IT" sz="2400" b="1" i="1" dirty="0">
                <a:solidFill>
                  <a:srgbClr val="002060"/>
                </a:solidFill>
              </a:rPr>
              <a:t>			Surface </a:t>
            </a:r>
            <a:r>
              <a:rPr lang="it-IT" sz="2400" b="1" i="1" dirty="0" err="1">
                <a:solidFill>
                  <a:srgbClr val="002060"/>
                </a:solidFill>
              </a:rPr>
              <a:t>spectroscopy</a:t>
            </a:r>
            <a:endParaRPr lang="it-IT" sz="2400" b="1" i="1" dirty="0">
              <a:solidFill>
                <a:srgbClr val="002060"/>
              </a:solidFill>
            </a:endParaRPr>
          </a:p>
          <a:p>
            <a:r>
              <a:rPr lang="it-IT" sz="2400" b="1" i="1" dirty="0">
                <a:solidFill>
                  <a:srgbClr val="002060"/>
                </a:solidFill>
              </a:rPr>
              <a:t>				</a:t>
            </a:r>
            <a:r>
              <a:rPr lang="it-IT" sz="2400" b="1" i="1" dirty="0" err="1">
                <a:solidFill>
                  <a:srgbClr val="002060"/>
                </a:solidFill>
              </a:rPr>
              <a:t>Photoemission</a:t>
            </a:r>
            <a:r>
              <a:rPr lang="it-IT" sz="2400" b="1" i="1" dirty="0">
                <a:solidFill>
                  <a:srgbClr val="002060"/>
                </a:solidFill>
              </a:rPr>
              <a:t> </a:t>
            </a:r>
            <a:r>
              <a:rPr lang="it-IT" sz="2400" b="1" i="1" dirty="0" err="1">
                <a:solidFill>
                  <a:srgbClr val="002060"/>
                </a:solidFill>
              </a:rPr>
              <a:t>spectroscopy</a:t>
            </a:r>
            <a:endParaRPr lang="it-IT" sz="2400" b="1" i="1" dirty="0">
              <a:solidFill>
                <a:srgbClr val="002060"/>
              </a:solidFill>
            </a:endParaRPr>
          </a:p>
          <a:p>
            <a:r>
              <a:rPr lang="it-IT" sz="2400" b="1" i="1" dirty="0">
                <a:solidFill>
                  <a:srgbClr val="002060"/>
                </a:solidFill>
              </a:rPr>
              <a:t>					</a:t>
            </a:r>
            <a:r>
              <a:rPr lang="it-IT" sz="2400" b="1" i="1" dirty="0" err="1">
                <a:solidFill>
                  <a:srgbClr val="002060"/>
                </a:solidFill>
              </a:rPr>
              <a:t>Biomolecules</a:t>
            </a:r>
            <a:r>
              <a:rPr lang="it-IT" sz="2400" b="1" i="1" dirty="0">
                <a:solidFill>
                  <a:srgbClr val="002060"/>
                </a:solidFill>
              </a:rPr>
              <a:t> </a:t>
            </a:r>
            <a:r>
              <a:rPr lang="it-IT" sz="2400" b="1" i="1" dirty="0" err="1">
                <a:solidFill>
                  <a:srgbClr val="002060"/>
                </a:solidFill>
              </a:rPr>
              <a:t>dissociation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D51D5C9-143B-4693-AEB9-4281C5CA2DEB}"/>
              </a:ext>
            </a:extLst>
          </p:cNvPr>
          <p:cNvSpPr/>
          <p:nvPr/>
        </p:nvSpPr>
        <p:spPr>
          <a:xfrm>
            <a:off x="614542" y="-1594"/>
            <a:ext cx="11317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</a:rPr>
              <a:t>ARIA</a:t>
            </a:r>
            <a:r>
              <a:rPr lang="en-US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rgbClr val="002060"/>
                </a:solidFill>
              </a:rPr>
              <a:t>An emerging scientific case </a:t>
            </a:r>
            <a:r>
              <a:rPr lang="en-US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@ 50-180 nm</a:t>
            </a:r>
            <a:endParaRPr lang="it-IT" sz="3600" b="1" dirty="0">
              <a:solidFill>
                <a:srgbClr val="00206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C5E5E0-AACC-4AE9-9DAC-AEF21F3F0A2D}"/>
              </a:ext>
            </a:extLst>
          </p:cNvPr>
          <p:cNvSpPr txBox="1"/>
          <p:nvPr/>
        </p:nvSpPr>
        <p:spPr>
          <a:xfrm>
            <a:off x="614542" y="1165570"/>
            <a:ext cx="10747899" cy="193899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RC </a:t>
            </a:r>
            <a:r>
              <a:rPr lang="it-IT" sz="2400" b="1" dirty="0" err="1">
                <a:solidFill>
                  <a:srgbClr val="FF0000"/>
                </a:solidFill>
              </a:rPr>
              <a:t>comment</a:t>
            </a:r>
            <a:endParaRPr lang="it-IT" sz="2400" dirty="0">
              <a:solidFill>
                <a:srgbClr val="FF0000"/>
              </a:solidFill>
            </a:endParaRPr>
          </a:p>
          <a:p>
            <a:pPr algn="ctr"/>
            <a:r>
              <a:rPr lang="it-IT" sz="2400" dirty="0">
                <a:solidFill>
                  <a:srgbClr val="FF0000"/>
                </a:solidFill>
              </a:rPr>
              <a:t>… </a:t>
            </a:r>
            <a:r>
              <a:rPr lang="en-US" sz="2400" dirty="0">
                <a:solidFill>
                  <a:srgbClr val="FF0000"/>
                </a:solidFill>
              </a:rPr>
              <a:t>a possible option that would increase the scientific reach of the facility would be to extend the facility with a second beamline covering another wavelength range…</a:t>
            </a:r>
            <a:endParaRPr lang="it-IT" sz="2400" dirty="0">
              <a:solidFill>
                <a:srgbClr val="FF0000"/>
              </a:solidFill>
            </a:endParaRPr>
          </a:p>
          <a:p>
            <a:pPr algn="ctr"/>
            <a:r>
              <a:rPr lang="en-US" sz="2400" b="0" i="1" u="none" strike="noStrike" baseline="0" dirty="0">
                <a:solidFill>
                  <a:srgbClr val="FF0000"/>
                </a:solidFill>
              </a:rPr>
              <a:t>science case for this FEL needs to be developed further and a user community should be established.</a:t>
            </a:r>
            <a:endParaRPr lang="it-IT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34030" y="2168855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it-IT" sz="2400" dirty="0">
              <a:solidFill>
                <a:srgbClr val="0033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33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70C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Photoemission </a:t>
            </a:r>
          </a:p>
          <a:p>
            <a:r>
              <a:rPr lang="en-US" altLang="it-IT" sz="2400" dirty="0">
                <a:solidFill>
                  <a:srgbClr val="0070C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Spectroscopy</a:t>
            </a:r>
          </a:p>
          <a:p>
            <a:endParaRPr lang="en-US" altLang="it-IT" sz="2400" dirty="0">
              <a:solidFill>
                <a:srgbClr val="0070C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70C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70C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70C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endParaRPr lang="en-US" altLang="it-IT" sz="2400" dirty="0">
              <a:solidFill>
                <a:srgbClr val="0070C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70C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70C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70C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r>
              <a:rPr lang="en-US" altLang="it-IT" sz="2400" dirty="0">
                <a:solidFill>
                  <a:srgbClr val="0070C0"/>
                </a:solidFill>
                <a:latin typeface="Calibri "/>
                <a:cs typeface="Arial" panose="020B0604020202020204" pitchFamily="34" charset="0"/>
                <a:sym typeface="Wingdings" panose="05000000000000000000" pitchFamily="2" charset="2"/>
              </a:rPr>
              <a:t>Time of Flight Spectroscopy</a:t>
            </a:r>
            <a:endParaRPr lang="en-US" altLang="it-IT" sz="2400" dirty="0">
              <a:solidFill>
                <a:srgbClr val="0070C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70C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0B4D926-2661-41CF-8F55-2E62F5B26439}"/>
              </a:ext>
            </a:extLst>
          </p:cNvPr>
          <p:cNvSpPr txBox="1"/>
          <p:nvPr/>
        </p:nvSpPr>
        <p:spPr>
          <a:xfrm>
            <a:off x="7892249" y="2109856"/>
            <a:ext cx="42657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endParaRPr lang="en-US" altLang="it-IT" sz="2400" dirty="0">
              <a:solidFill>
                <a:srgbClr val="C000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Gas phase &amp; Atmosphere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(Earth &amp; Planets)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Aerosols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(Pollution, nanoparticles)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Molecules &amp; gases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(spectroscopies, time-of-flight)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Proteins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(spectroscopies)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Surfaces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(ablation e deposition)</a:t>
            </a:r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5628E1D-6853-464F-B235-064F45DDC03B}"/>
              </a:ext>
            </a:extLst>
          </p:cNvPr>
          <p:cNvSpPr/>
          <p:nvPr/>
        </p:nvSpPr>
        <p:spPr>
          <a:xfrm>
            <a:off x="34030" y="1411167"/>
            <a:ext cx="10193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002060"/>
                </a:solidFill>
              </a:rPr>
              <a:t>Defining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experimental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>
                <a:solidFill>
                  <a:srgbClr val="0070C0"/>
                </a:solidFill>
              </a:rPr>
              <a:t>techniques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>
                <a:solidFill>
                  <a:srgbClr val="002060"/>
                </a:solidFill>
              </a:rPr>
              <a:t>and </a:t>
            </a:r>
            <a:r>
              <a:rPr lang="it-IT" sz="2400" b="1" dirty="0" err="1">
                <a:solidFill>
                  <a:srgbClr val="002060"/>
                </a:solidFill>
              </a:rPr>
              <a:t>typology</a:t>
            </a:r>
            <a:r>
              <a:rPr lang="it-IT" sz="2400" b="1" dirty="0">
                <a:solidFill>
                  <a:srgbClr val="002060"/>
                </a:solidFill>
              </a:rPr>
              <a:t> of </a:t>
            </a:r>
            <a:r>
              <a:rPr lang="it-IT" sz="2400" b="1" dirty="0">
                <a:solidFill>
                  <a:srgbClr val="C00000"/>
                </a:solidFill>
              </a:rPr>
              <a:t>samples (and </a:t>
            </a:r>
            <a:r>
              <a:rPr lang="it-IT" sz="2400" b="1" dirty="0" err="1">
                <a:solidFill>
                  <a:srgbClr val="C00000"/>
                </a:solidFill>
              </a:rPr>
              <a:t>applications</a:t>
            </a:r>
            <a:r>
              <a:rPr lang="it-IT" sz="2400" b="1" dirty="0">
                <a:solidFill>
                  <a:srgbClr val="C00000"/>
                </a:solidFill>
              </a:rPr>
              <a:t>)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endParaRPr lang="en-GB" sz="2400" b="1" dirty="0">
              <a:solidFill>
                <a:srgbClr val="002060"/>
              </a:solidFill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602A40C5-3728-41ED-A29D-17FAF0558422}"/>
              </a:ext>
            </a:extLst>
          </p:cNvPr>
          <p:cNvGrpSpPr/>
          <p:nvPr/>
        </p:nvGrpSpPr>
        <p:grpSpPr>
          <a:xfrm>
            <a:off x="3160450" y="2254928"/>
            <a:ext cx="4924725" cy="3014352"/>
            <a:chOff x="3160450" y="2254928"/>
            <a:chExt cx="4924725" cy="301435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8114C924-C85E-4D36-8936-0D1CB434D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5445" y="2274942"/>
              <a:ext cx="4919730" cy="2994338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46FEED65-506A-4C2D-8F76-95B4C6C47C07}"/>
                </a:ext>
              </a:extLst>
            </p:cNvPr>
            <p:cNvSpPr/>
            <p:nvPr/>
          </p:nvSpPr>
          <p:spPr>
            <a:xfrm>
              <a:off x="3160450" y="2254928"/>
              <a:ext cx="1473694" cy="4527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Titolo 1">
            <a:extLst>
              <a:ext uri="{FF2B5EF4-FFF2-40B4-BE49-F238E27FC236}">
                <a16:creationId xmlns:a16="http://schemas.microsoft.com/office/drawing/2014/main" id="{BCF1ADA0-B501-4607-99EE-3ABAF1351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917" y="0"/>
            <a:ext cx="9436963" cy="74822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</a:rPr>
              <a:t>ARIA</a:t>
            </a:r>
            <a:r>
              <a:rPr lang="en-US" sz="36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- Techniques &amp; Samples @ 50-180 nm</a:t>
            </a:r>
            <a:endParaRPr lang="en-GB" sz="3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D4DAF6-91A5-41DC-B5E3-0C971ABCA954}"/>
              </a:ext>
            </a:extLst>
          </p:cNvPr>
          <p:cNvSpPr txBox="1"/>
          <p:nvPr/>
        </p:nvSpPr>
        <p:spPr>
          <a:xfrm>
            <a:off x="8491691" y="6376197"/>
            <a:ext cx="4365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800" dirty="0">
                <a:latin typeface="MinionPro-Regular"/>
              </a:rPr>
              <a:t>Villa </a:t>
            </a:r>
            <a:r>
              <a:rPr lang="en-US" sz="1800" i="1" dirty="0">
                <a:latin typeface="MinionPro-Regular"/>
              </a:rPr>
              <a:t>et al.</a:t>
            </a:r>
            <a:r>
              <a:rPr lang="en-US" sz="1800" dirty="0">
                <a:latin typeface="MinionPro-Regular"/>
              </a:rPr>
              <a:t> Cond. Mat. (in preparation)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1EBD4ED-64F0-4E3C-A417-BF2FF97F7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960" y="5243241"/>
            <a:ext cx="4122614" cy="9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73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20049</TotalTime>
  <Words>1292</Words>
  <Application>Microsoft Office PowerPoint</Application>
  <PresentationFormat>Widescreen</PresentationFormat>
  <Paragraphs>217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</vt:lpstr>
      <vt:lpstr>Calibri Light</vt:lpstr>
      <vt:lpstr>MinionPro-Regular</vt:lpstr>
      <vt:lpstr>Symbol</vt:lpstr>
      <vt:lpstr>Times New Roman</vt:lpstr>
      <vt:lpstr>Tema di Office</vt:lpstr>
      <vt:lpstr>Francesco Stellato  University of Rome Tor Vergata &amp; INFN  on behalf of the WA8 collaboration team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AQUA - Techniques &amp; Samples @ 4 nm</vt:lpstr>
      <vt:lpstr>Presentazione standard di PowerPoint</vt:lpstr>
      <vt:lpstr>ARIA - Techniques &amp; Samples @ 50-180 nm</vt:lpstr>
      <vt:lpstr>Presentazione standard di PowerPoint</vt:lpstr>
      <vt:lpstr>Presentazione standard di PowerPoint</vt:lpstr>
      <vt:lpstr>Presentazione standard di PowerPoint</vt:lpstr>
      <vt:lpstr>Scientific Case &amp; Endstation(s) Intermediate Deliverables on the road to the TDR</vt:lpstr>
      <vt:lpstr>Presentazione standard di PowerPoint</vt:lpstr>
      <vt:lpstr>Presentazione standard di PowerPoint</vt:lpstr>
      <vt:lpstr>Presentazione standard di PowerPoint</vt:lpstr>
      <vt:lpstr> Timescale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multi-purpose FEL beamlines</dc:title>
  <dc:creator>Fra</dc:creator>
  <cp:lastModifiedBy>Francesco Stellato</cp:lastModifiedBy>
  <cp:revision>66</cp:revision>
  <dcterms:created xsi:type="dcterms:W3CDTF">2021-01-13T15:18:19Z</dcterms:created>
  <dcterms:modified xsi:type="dcterms:W3CDTF">2021-10-26T11:09:52Z</dcterms:modified>
</cp:coreProperties>
</file>