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30" r:id="rId2"/>
    <p:sldId id="267" r:id="rId3"/>
    <p:sldId id="328" r:id="rId4"/>
    <p:sldId id="345" r:id="rId5"/>
    <p:sldId id="347" r:id="rId6"/>
    <p:sldId id="363" r:id="rId7"/>
    <p:sldId id="354" r:id="rId8"/>
    <p:sldId id="359" r:id="rId9"/>
    <p:sldId id="356" r:id="rId10"/>
    <p:sldId id="355" r:id="rId11"/>
    <p:sldId id="360" r:id="rId12"/>
    <p:sldId id="358" r:id="rId13"/>
    <p:sldId id="361" r:id="rId14"/>
    <p:sldId id="365" r:id="rId15"/>
    <p:sldId id="348" r:id="rId16"/>
    <p:sldId id="367" r:id="rId17"/>
    <p:sldId id="283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235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1"/>
    <p:restoredTop sz="94682"/>
  </p:normalViewPr>
  <p:slideViewPr>
    <p:cSldViewPr>
      <p:cViewPr varScale="1">
        <p:scale>
          <a:sx n="106" d="100"/>
          <a:sy n="106" d="100"/>
        </p:scale>
        <p:origin x="16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197B52F-A402-C54E-8AFA-4B16C5448A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FE434A6-678F-2949-AAE1-3D3D6BDAE67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465119A-E704-3141-B439-1BC298C386C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1982784-4493-F047-BA0E-B02913157A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B4CEAC3-BE53-9D41-A696-C908140A59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FE8331F-400B-944C-AC0C-2132A62C8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2E93E23-2FD6-7140-B0F1-0E43B97A4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1F1FBCE-C945-834C-8F30-79D24C9A2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3FDC7-AA8F-2143-980C-B90C3F3C5C34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D1AC53F-F17A-1640-951A-8EF8C33AD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FB6F62E-A601-B247-AE82-41A8D309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34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C080D5-01B9-F340-A15C-806CE3BFE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1D6BB-D510-F746-8706-F2CB77EF1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DDD2FD-FA20-CA44-9039-ECC667668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424A-99AF-8942-B685-5DA70F248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2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4ED354-1CBB-7D40-BDEC-6DFBC7D57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66DE7D-C28F-DE4C-84A8-B424270FC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D43B46-8CC5-674D-8C3B-078394852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D2FA9-939B-2A4D-9EFE-0A53F65F0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87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994B67-9980-AA47-B59B-BB477748E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DE1ED1-2500-7C46-A45E-7E5079699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E55127-94E8-4049-BAB5-AB723C049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D9896-E3CA-4746-A979-E824550AB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0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DBCB1B-BA3C-5746-8134-BD692028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447BB1-FD56-AE4E-8B9A-57C600101C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790DA-0E6C-D949-A489-FDDBEBE03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8811E-B62B-AC41-9CA4-4CB649A4F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2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4CE2D-61C4-B441-BB4A-DBEEBF734D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ECA23F-B7BC-3B41-9281-1A3EFBF18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09EE37-449D-1748-824C-4D6164F6B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2FCB-81E9-7947-AF5B-3392BEAFD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92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4FDBA-10F2-7D48-B851-8E8AA51B7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AF954-4589-654B-BE01-A66A0D23F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57A11-E385-9E47-9DE5-BB47FDF04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77443-5DB0-B047-8A83-101544D31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34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E3DAE2-4E53-FA4D-8047-17778A0D4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7E15FD-B144-264E-9F6E-9294E3B8F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1E85F1-4189-FE44-B3D4-1332B0FF8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ECBC5-CB45-AA4E-AAAF-987A67CDB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5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510D12-3BF0-C14F-97BD-9D7B9A47A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76BF15-2928-0F40-9698-946DA49C5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8ADF1C-1193-5B4C-B8E0-899B8AEE4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06CC0-16EF-AD48-AC09-C9C9F88CD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37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A71F1F-17F4-7746-95B8-5E6F6472A8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768B69-11E9-E84B-BB55-085C6E2F8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E5142E-2368-A046-ADA2-DBA1AD73F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E115-E9B3-C249-9D62-EB1084E178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27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F0F98-1468-0745-A255-D171D54F6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B502-ACF7-DD4A-9E77-D670F8E63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9B668-8B39-B54D-B038-7072CD69A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59308-2CED-514B-96E8-DDDB52632C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41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D2223-B1C8-5B40-BE2F-5E3534DCC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0AC46-F1B4-9D42-BC28-E55A99987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C7B8E-C714-D847-A725-7E9DCAF4C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61908-D181-D64B-BEBA-91E2862AD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12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6FB506-80AC-194C-A5C3-0371AADC9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26DEE9-95C4-734F-9B44-86D2F1922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214141-4ED4-4F4A-A645-12634B5036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9577F5-6F06-C54F-89DB-A783325C05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62A7FC-97CF-084F-A5D6-26C5CA3A93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408C4E5-BCCC-2C4A-A1B0-69D8BD56D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42100-FE00-4269-8109-DFD503E73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485" y="1289624"/>
            <a:ext cx="6975158" cy="2005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IT" sz="3600" b="1" dirty="0" err="1">
                <a:solidFill>
                  <a:srgbClr val="FFFF66"/>
                </a:solidFill>
              </a:rPr>
              <a:t>EuPRAXIA@SPARC-LAB</a:t>
            </a:r>
            <a:r>
              <a:rPr lang="it-IT" sz="3600" b="1" dirty="0">
                <a:solidFill>
                  <a:srgbClr val="FFFF66"/>
                </a:solidFill>
              </a:rPr>
              <a:t>:</a:t>
            </a:r>
            <a:br>
              <a:rPr lang="it-IT" sz="3600" b="1" dirty="0">
                <a:solidFill>
                  <a:srgbClr val="FFFF66"/>
                </a:solidFill>
              </a:rPr>
            </a:br>
            <a:r>
              <a:rPr lang="it-IT" sz="3600" b="1" dirty="0">
                <a:solidFill>
                  <a:srgbClr val="FFFF66"/>
                </a:solidFill>
              </a:rPr>
              <a:t>Machine Layout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4FE178F-8FA5-4678-9A10-E088A682B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56" y="140614"/>
            <a:ext cx="2473904" cy="125004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6CF84A-0FD1-A74B-B47A-AF9DE68B1B59}"/>
              </a:ext>
            </a:extLst>
          </p:cNvPr>
          <p:cNvSpPr txBox="1"/>
          <p:nvPr/>
        </p:nvSpPr>
        <p:spPr>
          <a:xfrm>
            <a:off x="2338615" y="3239869"/>
            <a:ext cx="4431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Andrea Ghigo on </a:t>
            </a:r>
            <a:r>
              <a:rPr lang="it-IT" b="1" dirty="0" err="1">
                <a:solidFill>
                  <a:schemeClr val="bg1"/>
                </a:solidFill>
              </a:rPr>
              <a:t>behalf</a:t>
            </a:r>
            <a:r>
              <a:rPr lang="it-IT" b="1" dirty="0">
                <a:solidFill>
                  <a:schemeClr val="bg1"/>
                </a:solidFill>
              </a:rPr>
              <a:t> of</a:t>
            </a:r>
          </a:p>
          <a:p>
            <a:pPr algn="ctr"/>
            <a:r>
              <a:rPr lang="it-IT" b="1" dirty="0" err="1">
                <a:solidFill>
                  <a:schemeClr val="bg1"/>
                </a:solidFill>
              </a:rPr>
              <a:t>EuPRAXIA@SPARC-LAB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collaboration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Risultati immagini per infn frascati logo nuovo">
            <a:extLst>
              <a:ext uri="{FF2B5EF4-FFF2-40B4-BE49-F238E27FC236}">
                <a16:creationId xmlns:a16="http://schemas.microsoft.com/office/drawing/2014/main" id="{9A6D2B9A-D71F-3642-8DC7-FF768F949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4" y="140614"/>
            <a:ext cx="2260560" cy="12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825C59-11A9-7C4D-AD47-C73B36CC5234}"/>
              </a:ext>
            </a:extLst>
          </p:cNvPr>
          <p:cNvSpPr txBox="1"/>
          <p:nvPr/>
        </p:nvSpPr>
        <p:spPr>
          <a:xfrm>
            <a:off x="-1236822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F2354B-D32E-8043-8FBC-ED4ECD44E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84" y="3973902"/>
            <a:ext cx="4122200" cy="2289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07A8C-3278-2946-9EC5-CB1E530E5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644" y="3944597"/>
            <a:ext cx="3599784" cy="23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D16D83-4713-3049-A1E6-1DE442D3934C}"/>
              </a:ext>
            </a:extLst>
          </p:cNvPr>
          <p:cNvSpPr txBox="1"/>
          <p:nvPr/>
        </p:nvSpPr>
        <p:spPr>
          <a:xfrm>
            <a:off x="-1236822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6377FE-E3DE-D442-8787-94332ECECE2F}"/>
              </a:ext>
            </a:extLst>
          </p:cNvPr>
          <p:cNvGrpSpPr/>
          <p:nvPr/>
        </p:nvGrpSpPr>
        <p:grpSpPr>
          <a:xfrm>
            <a:off x="914400" y="2453624"/>
            <a:ext cx="7982755" cy="4051523"/>
            <a:chOff x="914400" y="2453624"/>
            <a:chExt cx="7982755" cy="40515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0D64F0-113E-994D-9834-4433E38D5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190" b="25060"/>
            <a:stretch/>
          </p:blipFill>
          <p:spPr>
            <a:xfrm>
              <a:off x="914400" y="2453624"/>
              <a:ext cx="7982755" cy="40515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CCC9A1-EEA7-3E45-B06E-5EE68C017DAA}"/>
                </a:ext>
              </a:extLst>
            </p:cNvPr>
            <p:cNvSpPr txBox="1"/>
            <p:nvPr/>
          </p:nvSpPr>
          <p:spPr>
            <a:xfrm>
              <a:off x="3082093" y="4811830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&lt;    2m    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F16844-319B-764E-A5C2-C573A472950D}"/>
                </a:ext>
              </a:extLst>
            </p:cNvPr>
            <p:cNvSpPr txBox="1"/>
            <p:nvPr/>
          </p:nvSpPr>
          <p:spPr>
            <a:xfrm>
              <a:off x="5345858" y="4745508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&lt;    2m    &gt;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E0E5BD-1082-AC41-B39E-3FDBE684C1F8}"/>
                </a:ext>
              </a:extLst>
            </p:cNvPr>
            <p:cNvSpPr txBox="1"/>
            <p:nvPr/>
          </p:nvSpPr>
          <p:spPr>
            <a:xfrm rot="16200000">
              <a:off x="6637300" y="5541315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&lt; 1.5m  &gt;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AACE02-D3CE-7A4A-8F3E-FAD5333D9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00" b="36250"/>
          <a:stretch/>
        </p:blipFill>
        <p:spPr>
          <a:xfrm>
            <a:off x="0" y="838200"/>
            <a:ext cx="9144000" cy="2819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93A9C1-E850-044E-A90C-9887D6237449}"/>
              </a:ext>
            </a:extLst>
          </p:cNvPr>
          <p:cNvSpPr/>
          <p:nvPr/>
        </p:nvSpPr>
        <p:spPr>
          <a:xfrm>
            <a:off x="530680" y="208139"/>
            <a:ext cx="8047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FF66"/>
                </a:solidFill>
              </a:rPr>
              <a:t>Schematic</a:t>
            </a:r>
            <a:r>
              <a:rPr lang="it-IT" sz="2400" b="1" dirty="0">
                <a:solidFill>
                  <a:srgbClr val="FFFF66"/>
                </a:solidFill>
              </a:rPr>
              <a:t> layout of the machine and klystron </a:t>
            </a:r>
            <a:r>
              <a:rPr lang="it-IT" sz="2400" b="1" dirty="0" err="1">
                <a:solidFill>
                  <a:srgbClr val="FFFF66"/>
                </a:solidFill>
              </a:rPr>
              <a:t>gallery</a:t>
            </a:r>
            <a:r>
              <a:rPr lang="it-IT" sz="2400" b="1" dirty="0">
                <a:solidFill>
                  <a:srgbClr val="FFFF66"/>
                </a:solidFill>
              </a:rPr>
              <a:t> </a:t>
            </a:r>
            <a:endParaRPr lang="it-IT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E7C057-8AC6-1A46-87D4-03768CBDB257}"/>
              </a:ext>
            </a:extLst>
          </p:cNvPr>
          <p:cNvSpPr/>
          <p:nvPr/>
        </p:nvSpPr>
        <p:spPr>
          <a:xfrm>
            <a:off x="1295400" y="1094441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25 MW X-band modulator &amp; klystron   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30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62A831-F73D-6242-BB22-B2ECD415E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2" b="25282"/>
          <a:stretch/>
        </p:blipFill>
        <p:spPr>
          <a:xfrm>
            <a:off x="609600" y="966897"/>
            <a:ext cx="7987047" cy="3140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05E59-B3BD-DE4A-B96B-879B1677F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55" b="25059"/>
          <a:stretch/>
        </p:blipFill>
        <p:spPr>
          <a:xfrm>
            <a:off x="609600" y="3250753"/>
            <a:ext cx="7982755" cy="3378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29504-9B3B-6248-9E41-84984229ECF0}"/>
              </a:ext>
            </a:extLst>
          </p:cNvPr>
          <p:cNvSpPr txBox="1"/>
          <p:nvPr/>
        </p:nvSpPr>
        <p:spPr>
          <a:xfrm>
            <a:off x="3200400" y="1119297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Standard modulator  for 25 MW klystron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3A55B-3F13-AE49-874E-D1AE9B5C7025}"/>
              </a:ext>
            </a:extLst>
          </p:cNvPr>
          <p:cNvSpPr txBox="1"/>
          <p:nvPr/>
        </p:nvSpPr>
        <p:spPr>
          <a:xfrm>
            <a:off x="2757970" y="3366663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footprint</a:t>
            </a:r>
            <a:r>
              <a:rPr lang="it-IT" dirty="0"/>
              <a:t> modulator  for 25 MW klystron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753C6-6074-C748-A9E3-262C3735D27B}"/>
              </a:ext>
            </a:extLst>
          </p:cNvPr>
          <p:cNvSpPr/>
          <p:nvPr/>
        </p:nvSpPr>
        <p:spPr>
          <a:xfrm>
            <a:off x="945970" y="107996"/>
            <a:ext cx="7310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 err="1">
                <a:solidFill>
                  <a:srgbClr val="FFFF66"/>
                </a:solidFill>
              </a:rPr>
              <a:t>Footprint</a:t>
            </a:r>
            <a:r>
              <a:rPr lang="it-IT" sz="2400" b="1" dirty="0">
                <a:solidFill>
                  <a:srgbClr val="FFFF66"/>
                </a:solidFill>
              </a:rPr>
              <a:t> </a:t>
            </a:r>
            <a:r>
              <a:rPr lang="it-IT" sz="2400" b="1" dirty="0" err="1">
                <a:solidFill>
                  <a:srgbClr val="FFFF66"/>
                </a:solidFill>
              </a:rPr>
              <a:t>comparison</a:t>
            </a:r>
            <a:r>
              <a:rPr lang="it-IT" sz="2400" b="1" dirty="0">
                <a:solidFill>
                  <a:srgbClr val="FFFF66"/>
                </a:solidFill>
              </a:rPr>
              <a:t> for standard and compact </a:t>
            </a:r>
          </a:p>
          <a:p>
            <a:pPr algn="ctr"/>
            <a:r>
              <a:rPr lang="it-IT" sz="2400" b="1" dirty="0">
                <a:solidFill>
                  <a:srgbClr val="FFFF66"/>
                </a:solidFill>
              </a:rPr>
              <a:t>25 MW modulator</a:t>
            </a:r>
            <a:endParaRPr lang="it-IT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AEAA8-32A7-F241-84F4-1C369A58F79E}"/>
              </a:ext>
            </a:extLst>
          </p:cNvPr>
          <p:cNvSpPr txBox="1"/>
          <p:nvPr/>
        </p:nvSpPr>
        <p:spPr>
          <a:xfrm>
            <a:off x="-1190223" y="63216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EuPRAXIA@SPARC_LAB</a:t>
            </a:r>
            <a:r>
              <a:rPr lang="it-IT" sz="1400" dirty="0"/>
              <a:t> TDR </a:t>
            </a:r>
            <a:r>
              <a:rPr lang="it-IT" sz="1400" dirty="0" err="1"/>
              <a:t>Rev.Committee</a:t>
            </a:r>
            <a:r>
              <a:rPr lang="it-IT" sz="1400" dirty="0"/>
              <a:t>	     </a:t>
            </a:r>
            <a:r>
              <a:rPr lang="it-IT" sz="1400" dirty="0" err="1"/>
              <a:t>A.Ghigo</a:t>
            </a:r>
            <a:r>
              <a:rPr lang="it-IT" sz="1400" dirty="0"/>
              <a:t>     Frascati </a:t>
            </a:r>
            <a:r>
              <a:rPr lang="it-IT" sz="1400" dirty="0" err="1"/>
              <a:t>October</a:t>
            </a:r>
            <a:r>
              <a:rPr lang="it-IT" sz="1400" dirty="0"/>
              <a:t> 26, 2021</a:t>
            </a:r>
          </a:p>
        </p:txBody>
      </p:sp>
    </p:spTree>
    <p:extLst>
      <p:ext uri="{BB962C8B-B14F-4D97-AF65-F5344CB8AC3E}">
        <p14:creationId xmlns:p14="http://schemas.microsoft.com/office/powerpoint/2010/main" val="2806500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16871-507D-B545-8529-98AD1C6F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805523" cy="55182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3084F3-5301-8746-9298-8BCB9479AEB8}"/>
              </a:ext>
            </a:extLst>
          </p:cNvPr>
          <p:cNvSpPr txBox="1"/>
          <p:nvPr/>
        </p:nvSpPr>
        <p:spPr>
          <a:xfrm>
            <a:off x="-1236822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26432-DD50-444A-BB3F-FA25DD16D729}"/>
              </a:ext>
            </a:extLst>
          </p:cNvPr>
          <p:cNvSpPr txBox="1"/>
          <p:nvPr/>
        </p:nvSpPr>
        <p:spPr>
          <a:xfrm>
            <a:off x="1219200" y="5486400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F.Cardelli</a:t>
            </a:r>
            <a:r>
              <a:rPr lang="it-IT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CC038-0A0E-A642-BD44-6162E875768E}"/>
              </a:ext>
            </a:extLst>
          </p:cNvPr>
          <p:cNvSpPr/>
          <p:nvPr/>
        </p:nvSpPr>
        <p:spPr>
          <a:xfrm>
            <a:off x="2256890" y="228600"/>
            <a:ext cx="4815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66"/>
                </a:solidFill>
              </a:rPr>
              <a:t>25 MW X-band </a:t>
            </a:r>
            <a:r>
              <a:rPr lang="it-IT" sz="2800" b="1" dirty="0" err="1">
                <a:solidFill>
                  <a:srgbClr val="FFFF66"/>
                </a:solidFill>
              </a:rPr>
              <a:t>distribution</a:t>
            </a:r>
            <a:r>
              <a:rPr lang="it-IT" sz="2800" b="1" dirty="0">
                <a:solidFill>
                  <a:srgbClr val="FFFF66"/>
                </a:solidFill>
              </a:rPr>
              <a:t> </a:t>
            </a:r>
            <a:endParaRPr lang="it-IT" sz="2800" dirty="0">
              <a:solidFill>
                <a:srgbClr val="FFFF6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19EEB-3306-7948-95BF-498E9DDD0167}"/>
              </a:ext>
            </a:extLst>
          </p:cNvPr>
          <p:cNvSpPr txBox="1"/>
          <p:nvPr/>
        </p:nvSpPr>
        <p:spPr>
          <a:xfrm>
            <a:off x="5029200" y="1524000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</a:t>
            </a:r>
            <a:r>
              <a:rPr lang="it-IT" dirty="0" err="1"/>
              <a:t>modulator&amp;klystron</a:t>
            </a:r>
            <a:r>
              <a:rPr lang="it-IT" dirty="0"/>
              <a:t> -&gt; </a:t>
            </a:r>
          </a:p>
          <a:p>
            <a:r>
              <a:rPr lang="it-IT" dirty="0"/>
              <a:t>2 RF </a:t>
            </a:r>
            <a:r>
              <a:rPr lang="it-IT" dirty="0" err="1"/>
              <a:t>accelerating</a:t>
            </a:r>
            <a:r>
              <a:rPr lang="it-IT" dirty="0"/>
              <a:t> </a:t>
            </a:r>
            <a:r>
              <a:rPr lang="it-IT" dirty="0" err="1"/>
              <a:t>structures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9539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F1EEB-F88A-7347-ACE7-1ADBC0246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8854314" cy="5356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E4B501-07D7-C244-80D1-E9B3217E4ADC}"/>
              </a:ext>
            </a:extLst>
          </p:cNvPr>
          <p:cNvSpPr txBox="1"/>
          <p:nvPr/>
        </p:nvSpPr>
        <p:spPr>
          <a:xfrm>
            <a:off x="822470" y="228600"/>
            <a:ext cx="751417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</a:rPr>
              <a:t>EuPRAXIA@SPARC-LAB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Functional</a:t>
            </a:r>
            <a:r>
              <a:rPr lang="it-IT" sz="2800" b="1" dirty="0">
                <a:solidFill>
                  <a:srgbClr val="FFFF00"/>
                </a:solidFill>
              </a:rPr>
              <a:t> layout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87FF5-7EB0-5647-A193-9160D7EBCBEE}"/>
              </a:ext>
            </a:extLst>
          </p:cNvPr>
          <p:cNvSpPr txBox="1"/>
          <p:nvPr/>
        </p:nvSpPr>
        <p:spPr>
          <a:xfrm>
            <a:off x="-1236822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</p:spTree>
    <p:extLst>
      <p:ext uri="{BB962C8B-B14F-4D97-AF65-F5344CB8AC3E}">
        <p14:creationId xmlns:p14="http://schemas.microsoft.com/office/powerpoint/2010/main" val="2573345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2BC112-D91B-264F-8FA5-71C493970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3" r="7500"/>
          <a:stretch/>
        </p:blipFill>
        <p:spPr>
          <a:xfrm>
            <a:off x="914400" y="886356"/>
            <a:ext cx="7696200" cy="45308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07D734-EE75-1D4E-BC44-775301506D22}"/>
              </a:ext>
            </a:extLst>
          </p:cNvPr>
          <p:cNvSpPr/>
          <p:nvPr/>
        </p:nvSpPr>
        <p:spPr>
          <a:xfrm>
            <a:off x="2495961" y="185574"/>
            <a:ext cx="4116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66"/>
                </a:solidFill>
              </a:rPr>
              <a:t>Plasma </a:t>
            </a:r>
            <a:r>
              <a:rPr lang="it-IT" sz="2800" b="1" dirty="0" err="1">
                <a:solidFill>
                  <a:srgbClr val="FFFF66"/>
                </a:solidFill>
              </a:rPr>
              <a:t>module</a:t>
            </a:r>
            <a:r>
              <a:rPr lang="it-IT" sz="2800" b="1" dirty="0">
                <a:solidFill>
                  <a:srgbClr val="FFFF66"/>
                </a:solidFill>
              </a:rPr>
              <a:t> </a:t>
            </a:r>
            <a:r>
              <a:rPr lang="it-IT" sz="2800" b="1" dirty="0" err="1">
                <a:solidFill>
                  <a:srgbClr val="FFFF66"/>
                </a:solidFill>
              </a:rPr>
              <a:t>region</a:t>
            </a:r>
            <a:r>
              <a:rPr lang="it-IT" sz="2800" b="1" dirty="0">
                <a:solidFill>
                  <a:srgbClr val="FFFF66"/>
                </a:solidFill>
              </a:rPr>
              <a:t> </a:t>
            </a:r>
            <a:endParaRPr lang="it-IT" sz="2800" dirty="0">
              <a:solidFill>
                <a:srgbClr val="FFFF6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B0B756-CD22-0644-8EB2-E7C8F57CABD5}"/>
              </a:ext>
            </a:extLst>
          </p:cNvPr>
          <p:cNvSpPr/>
          <p:nvPr/>
        </p:nvSpPr>
        <p:spPr>
          <a:xfrm>
            <a:off x="148363" y="5591692"/>
            <a:ext cx="881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FFF66"/>
                </a:solidFill>
              </a:rPr>
              <a:t>First </a:t>
            </a:r>
            <a:r>
              <a:rPr lang="it-IT" sz="2000" b="1" dirty="0" err="1">
                <a:solidFill>
                  <a:srgbClr val="FFFF66"/>
                </a:solidFill>
              </a:rPr>
              <a:t>optics</a:t>
            </a:r>
            <a:r>
              <a:rPr lang="it-IT" sz="2000" b="1" dirty="0">
                <a:solidFill>
                  <a:srgbClr val="FFFF66"/>
                </a:solidFill>
              </a:rPr>
              <a:t> design </a:t>
            </a:r>
            <a:r>
              <a:rPr lang="it-IT" sz="2000" b="1" dirty="0" err="1">
                <a:solidFill>
                  <a:srgbClr val="FFFF66"/>
                </a:solidFill>
              </a:rPr>
              <a:t>completed</a:t>
            </a:r>
            <a:r>
              <a:rPr lang="it-IT" sz="2000" b="1" dirty="0">
                <a:solidFill>
                  <a:srgbClr val="FFFF66"/>
                </a:solidFill>
              </a:rPr>
              <a:t> with input and output </a:t>
            </a:r>
            <a:r>
              <a:rPr lang="it-IT" sz="2000" b="1" dirty="0" err="1">
                <a:solidFill>
                  <a:srgbClr val="FFFF66"/>
                </a:solidFill>
              </a:rPr>
              <a:t>matching</a:t>
            </a:r>
            <a:r>
              <a:rPr lang="it-IT" sz="2000" b="1" dirty="0">
                <a:solidFill>
                  <a:srgbClr val="FFFF66"/>
                </a:solidFill>
              </a:rPr>
              <a:t> </a:t>
            </a:r>
            <a:r>
              <a:rPr lang="it-IT" sz="2000" b="1" dirty="0" err="1">
                <a:solidFill>
                  <a:srgbClr val="FFFF66"/>
                </a:solidFill>
              </a:rPr>
              <a:t>sections</a:t>
            </a:r>
            <a:endParaRPr lang="it-IT" sz="2000" b="1" dirty="0">
              <a:solidFill>
                <a:srgbClr val="FFFF66"/>
              </a:solidFill>
            </a:endParaRPr>
          </a:p>
          <a:p>
            <a:r>
              <a:rPr lang="it-IT" sz="2000" b="1" dirty="0">
                <a:solidFill>
                  <a:srgbClr val="FFFF66"/>
                </a:solidFill>
              </a:rPr>
              <a:t>The design of the plasma </a:t>
            </a:r>
            <a:r>
              <a:rPr lang="it-IT" sz="2000" b="1" dirty="0" err="1">
                <a:solidFill>
                  <a:srgbClr val="FFFF66"/>
                </a:solidFill>
              </a:rPr>
              <a:t>module</a:t>
            </a:r>
            <a:r>
              <a:rPr lang="it-IT" sz="2000" b="1" dirty="0">
                <a:solidFill>
                  <a:srgbClr val="FFFF66"/>
                </a:solidFill>
              </a:rPr>
              <a:t> box </a:t>
            </a:r>
            <a:r>
              <a:rPr lang="it-IT" sz="2000" b="1" dirty="0" err="1">
                <a:solidFill>
                  <a:srgbClr val="FFFF66"/>
                </a:solidFill>
              </a:rPr>
              <a:t>started</a:t>
            </a:r>
            <a:endParaRPr lang="it-IT" sz="2000" dirty="0">
              <a:solidFill>
                <a:srgbClr val="FFFF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3AFB2E-318E-7C41-97A9-99C8EDF03DAC}"/>
              </a:ext>
            </a:extLst>
          </p:cNvPr>
          <p:cNvSpPr txBox="1"/>
          <p:nvPr/>
        </p:nvSpPr>
        <p:spPr>
          <a:xfrm>
            <a:off x="-1236822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</p:spTree>
    <p:extLst>
      <p:ext uri="{BB962C8B-B14F-4D97-AF65-F5344CB8AC3E}">
        <p14:creationId xmlns:p14="http://schemas.microsoft.com/office/powerpoint/2010/main" val="3292142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1752600" y="24067"/>
            <a:ext cx="5498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Permanent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Magnet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Undulators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822EB-5C5E-3F4C-8A75-AC3410447AD0}"/>
              </a:ext>
            </a:extLst>
          </p:cNvPr>
          <p:cNvSpPr/>
          <p:nvPr/>
        </p:nvSpPr>
        <p:spPr>
          <a:xfrm>
            <a:off x="6424" y="279539"/>
            <a:ext cx="417534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22m </a:t>
            </a:r>
            <a:r>
              <a:rPr lang="it-IT" b="1" dirty="0" err="1">
                <a:solidFill>
                  <a:schemeClr val="bg1"/>
                </a:solidFill>
              </a:rPr>
              <a:t>active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length</a:t>
            </a:r>
            <a:r>
              <a:rPr lang="it-IT" b="1" dirty="0">
                <a:solidFill>
                  <a:schemeClr val="bg1"/>
                </a:solidFill>
              </a:rPr>
              <a:t> + </a:t>
            </a:r>
            <a:r>
              <a:rPr lang="it-IT" b="1" dirty="0" err="1">
                <a:solidFill>
                  <a:schemeClr val="bg1"/>
                </a:solidFill>
              </a:rPr>
              <a:t>diagnostics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sections</a:t>
            </a:r>
            <a:r>
              <a:rPr lang="it-IT" b="1" dirty="0">
                <a:solidFill>
                  <a:schemeClr val="bg1"/>
                </a:solidFill>
              </a:rPr>
              <a:t>: 25m </a:t>
            </a:r>
            <a:r>
              <a:rPr lang="it-IT" b="1" dirty="0" err="1">
                <a:solidFill>
                  <a:schemeClr val="bg1"/>
                </a:solidFill>
              </a:rPr>
              <a:t>total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length</a:t>
            </a:r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bg1"/>
                </a:solidFill>
              </a:rPr>
              <a:t>Optimized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length</a:t>
            </a:r>
            <a:r>
              <a:rPr lang="it-IT" b="1" dirty="0">
                <a:solidFill>
                  <a:schemeClr val="bg1"/>
                </a:solidFill>
              </a:rPr>
              <a:t> for </a:t>
            </a:r>
            <a:r>
              <a:rPr lang="it-IT" b="1" dirty="0" err="1">
                <a:solidFill>
                  <a:schemeClr val="bg1"/>
                </a:solidFill>
              </a:rPr>
              <a:t>undulator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module</a:t>
            </a:r>
            <a:r>
              <a:rPr lang="it-IT" b="1" dirty="0">
                <a:solidFill>
                  <a:schemeClr val="bg1"/>
                </a:solidFill>
              </a:rPr>
              <a:t>: 2.2 m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A </a:t>
            </a:r>
            <a:r>
              <a:rPr lang="it-IT" b="1" dirty="0" err="1">
                <a:solidFill>
                  <a:schemeClr val="bg1"/>
                </a:solidFill>
              </a:rPr>
              <a:t>structure</a:t>
            </a:r>
            <a:r>
              <a:rPr lang="it-IT" b="1" dirty="0">
                <a:solidFill>
                  <a:schemeClr val="bg1"/>
                </a:solidFill>
              </a:rPr>
              <a:t> with </a:t>
            </a:r>
            <a:r>
              <a:rPr lang="it-IT" b="1" dirty="0" err="1">
                <a:solidFill>
                  <a:schemeClr val="bg1"/>
                </a:solidFill>
              </a:rPr>
              <a:t>walls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close</a:t>
            </a:r>
            <a:r>
              <a:rPr lang="it-IT" b="1" dirty="0">
                <a:solidFill>
                  <a:schemeClr val="bg1"/>
                </a:solidFill>
              </a:rPr>
              <a:t> to the </a:t>
            </a:r>
            <a:r>
              <a:rPr lang="it-IT" b="1" dirty="0" err="1">
                <a:solidFill>
                  <a:schemeClr val="bg1"/>
                </a:solidFill>
              </a:rPr>
              <a:t>undulator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is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foreseen</a:t>
            </a:r>
            <a:r>
              <a:rPr lang="it-IT" b="1" dirty="0">
                <a:solidFill>
                  <a:schemeClr val="bg1"/>
                </a:solidFill>
              </a:rPr>
              <a:t> to </a:t>
            </a:r>
            <a:r>
              <a:rPr lang="it-IT" b="1" dirty="0" err="1">
                <a:solidFill>
                  <a:schemeClr val="bg1"/>
                </a:solidFill>
              </a:rPr>
              <a:t>stabilize</a:t>
            </a:r>
            <a:r>
              <a:rPr lang="it-IT" b="1" dirty="0">
                <a:solidFill>
                  <a:schemeClr val="bg1"/>
                </a:solidFill>
              </a:rPr>
              <a:t> the temperature (XFEL </a:t>
            </a:r>
            <a:r>
              <a:rPr lang="it-IT" b="1" dirty="0" err="1">
                <a:solidFill>
                  <a:schemeClr val="bg1"/>
                </a:solidFill>
              </a:rPr>
              <a:t>solution</a:t>
            </a:r>
            <a:r>
              <a:rPr lang="it-IT" b="1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Combination of SC and NC </a:t>
            </a:r>
            <a:r>
              <a:rPr lang="it-IT" b="1" dirty="0" err="1">
                <a:solidFill>
                  <a:schemeClr val="bg1"/>
                </a:solidFill>
              </a:rPr>
              <a:t>undulator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is</a:t>
            </a:r>
            <a:r>
              <a:rPr lang="it-IT" b="1" dirty="0">
                <a:solidFill>
                  <a:schemeClr val="bg1"/>
                </a:solidFill>
              </a:rPr>
              <a:t> under </a:t>
            </a:r>
            <a:r>
              <a:rPr lang="it-IT" b="1" dirty="0" err="1">
                <a:solidFill>
                  <a:schemeClr val="bg1"/>
                </a:solidFill>
              </a:rPr>
              <a:t>study</a:t>
            </a:r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CA362F-750A-C74B-8AC3-57EEFD326556}"/>
              </a:ext>
            </a:extLst>
          </p:cNvPr>
          <p:cNvGrpSpPr/>
          <p:nvPr/>
        </p:nvGrpSpPr>
        <p:grpSpPr>
          <a:xfrm>
            <a:off x="228600" y="3523334"/>
            <a:ext cx="8725422" cy="3210082"/>
            <a:chOff x="152400" y="2971800"/>
            <a:chExt cx="8725422" cy="32100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15EC6A-3E1F-2C40-B6F9-115298197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52" t="23364" r="-435" b="14721"/>
            <a:stretch/>
          </p:blipFill>
          <p:spPr>
            <a:xfrm>
              <a:off x="152400" y="2971800"/>
              <a:ext cx="8725422" cy="32100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C7486246-6B96-0A43-91A4-A1CCDE39524F}"/>
                </a:ext>
              </a:extLst>
            </p:cNvPr>
            <p:cNvSpPr/>
            <p:nvPr/>
          </p:nvSpPr>
          <p:spPr>
            <a:xfrm>
              <a:off x="990600" y="4419600"/>
              <a:ext cx="533400" cy="762000"/>
            </a:xfrm>
            <a:prstGeom prst="frame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DEBF551-0AEE-BA49-9AF5-C64AC564ED48}"/>
                </a:ext>
              </a:extLst>
            </p:cNvPr>
            <p:cNvCxnSpPr/>
            <p:nvPr/>
          </p:nvCxnSpPr>
          <p:spPr>
            <a:xfrm>
              <a:off x="1257300" y="4648200"/>
              <a:ext cx="7505700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7E8108A-7080-5B42-9EA7-D1AA07912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816" y="661587"/>
            <a:ext cx="4736206" cy="2759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51446-2FF7-F147-B97A-1CCD73D0FB35}"/>
              </a:ext>
            </a:extLst>
          </p:cNvPr>
          <p:cNvSpPr txBox="1"/>
          <p:nvPr/>
        </p:nvSpPr>
        <p:spPr>
          <a:xfrm>
            <a:off x="5867400" y="60198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L.Giannessi</a:t>
            </a:r>
            <a:r>
              <a:rPr lang="it-IT" dirty="0"/>
              <a:t> talk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B597A-D63B-334D-BD96-5E78EBAB5AAD}"/>
              </a:ext>
            </a:extLst>
          </p:cNvPr>
          <p:cNvSpPr txBox="1"/>
          <p:nvPr/>
        </p:nvSpPr>
        <p:spPr>
          <a:xfrm>
            <a:off x="-1190223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EuPRAXIA@SPARC_LAB</a:t>
            </a:r>
            <a:r>
              <a:rPr lang="it-IT" sz="1400" dirty="0"/>
              <a:t> TDR </a:t>
            </a:r>
            <a:r>
              <a:rPr lang="it-IT" sz="1400" dirty="0" err="1"/>
              <a:t>Rev.Committee</a:t>
            </a:r>
            <a:r>
              <a:rPr lang="it-IT" sz="1400" dirty="0"/>
              <a:t>	     </a:t>
            </a:r>
            <a:r>
              <a:rPr lang="it-IT" sz="1400" dirty="0" err="1"/>
              <a:t>A.Ghigo</a:t>
            </a:r>
            <a:r>
              <a:rPr lang="it-IT" sz="1400" dirty="0"/>
              <a:t>     Frascati </a:t>
            </a:r>
            <a:r>
              <a:rPr lang="it-IT" sz="1400" dirty="0" err="1"/>
              <a:t>October</a:t>
            </a:r>
            <a:r>
              <a:rPr lang="it-IT" sz="1400" dirty="0"/>
              <a:t> 26, 2021</a:t>
            </a:r>
          </a:p>
        </p:txBody>
      </p:sp>
    </p:spTree>
    <p:extLst>
      <p:ext uri="{BB962C8B-B14F-4D97-AF65-F5344CB8AC3E}">
        <p14:creationId xmlns:p14="http://schemas.microsoft.com/office/powerpoint/2010/main" val="211546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2743200" y="290794"/>
            <a:ext cx="3558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Undulators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cooling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B597A-D63B-334D-BD96-5E78EBAB5AAD}"/>
              </a:ext>
            </a:extLst>
          </p:cNvPr>
          <p:cNvSpPr txBox="1"/>
          <p:nvPr/>
        </p:nvSpPr>
        <p:spPr>
          <a:xfrm>
            <a:off x="-1190223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10956-19A4-FA4D-BCC9-CA9A81BB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516"/>
            <a:ext cx="9144000" cy="502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8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42100-FE00-4269-8109-DFD503E73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698" y="2840260"/>
            <a:ext cx="6364605" cy="962204"/>
          </a:xfrm>
        </p:spPr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Thanks</a:t>
            </a:r>
            <a:r>
              <a:rPr lang="it-IT" sz="3600" b="1" dirty="0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for the </a:t>
            </a:r>
            <a:r>
              <a:rPr lang="it-IT" sz="3600" b="1" dirty="0" err="1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attention</a:t>
            </a:r>
            <a:endParaRPr lang="it-IT" sz="3600" b="1" dirty="0">
              <a:solidFill>
                <a:srgbClr val="FFFF00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32D57F15-B576-884E-914D-BBD30A659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56" y="140614"/>
            <a:ext cx="2473904" cy="125004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9" name="Picture 4" descr="Risultati immagini per infn frascati logo nuovo">
            <a:extLst>
              <a:ext uri="{FF2B5EF4-FFF2-40B4-BE49-F238E27FC236}">
                <a16:creationId xmlns:a16="http://schemas.microsoft.com/office/drawing/2014/main" id="{E5687D1E-7B9A-CD46-9226-7127A323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4" y="140614"/>
            <a:ext cx="2260560" cy="12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020D22-A64A-B243-A0F6-46996BA4DACA}"/>
              </a:ext>
            </a:extLst>
          </p:cNvPr>
          <p:cNvSpPr txBox="1"/>
          <p:nvPr/>
        </p:nvSpPr>
        <p:spPr>
          <a:xfrm>
            <a:off x="-1236822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</p:spTree>
    <p:extLst>
      <p:ext uri="{BB962C8B-B14F-4D97-AF65-F5344CB8AC3E}">
        <p14:creationId xmlns:p14="http://schemas.microsoft.com/office/powerpoint/2010/main" val="264034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A25E8A-ADFF-004F-ADA0-4B515D3C6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1" b="24262"/>
          <a:stretch/>
        </p:blipFill>
        <p:spPr>
          <a:xfrm>
            <a:off x="-152400" y="1987400"/>
            <a:ext cx="9443612" cy="280680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529603-3339-034D-9EA9-89161A751E88}"/>
              </a:ext>
            </a:extLst>
          </p:cNvPr>
          <p:cNvSpPr txBox="1"/>
          <p:nvPr/>
        </p:nvSpPr>
        <p:spPr>
          <a:xfrm>
            <a:off x="6178949" y="1438879"/>
            <a:ext cx="2783775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Laser &amp; </a:t>
            </a:r>
            <a:r>
              <a:rPr lang="it-IT" dirty="0" err="1">
                <a:solidFill>
                  <a:srgbClr val="FFFF00"/>
                </a:solidFill>
              </a:rPr>
              <a:t>THz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clean</a:t>
            </a:r>
            <a:r>
              <a:rPr lang="it-IT" dirty="0">
                <a:solidFill>
                  <a:srgbClr val="FFFF00"/>
                </a:solidFill>
              </a:rPr>
              <a:t> rooms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6AD1B-8392-C64E-841E-E04C1168516B}"/>
              </a:ext>
            </a:extLst>
          </p:cNvPr>
          <p:cNvSpPr txBox="1"/>
          <p:nvPr/>
        </p:nvSpPr>
        <p:spPr>
          <a:xfrm>
            <a:off x="3297367" y="932762"/>
            <a:ext cx="2941831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Particle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experimental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halls</a:t>
            </a:r>
            <a:r>
              <a:rPr lang="it-IT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EDCB71-5834-E840-92A0-AC4E7DA6D962}"/>
              </a:ext>
            </a:extLst>
          </p:cNvPr>
          <p:cNvSpPr txBox="1"/>
          <p:nvPr/>
        </p:nvSpPr>
        <p:spPr>
          <a:xfrm>
            <a:off x="-3537" y="1430917"/>
            <a:ext cx="341632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Photon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users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experimental</a:t>
            </a:r>
            <a:r>
              <a:rPr lang="it-IT" dirty="0">
                <a:solidFill>
                  <a:srgbClr val="FFFF00"/>
                </a:solidFill>
              </a:rPr>
              <a:t> hall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4E5D2B-BFD3-F54D-840D-A9C2D6C6811A}"/>
              </a:ext>
            </a:extLst>
          </p:cNvPr>
          <p:cNvSpPr txBox="1"/>
          <p:nvPr/>
        </p:nvSpPr>
        <p:spPr>
          <a:xfrm>
            <a:off x="3489855" y="4980874"/>
            <a:ext cx="2044149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Accelerator tunnel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D1A8A-F0CF-7246-8ECE-66D511A44EA3}"/>
              </a:ext>
            </a:extLst>
          </p:cNvPr>
          <p:cNvSpPr txBox="1"/>
          <p:nvPr/>
        </p:nvSpPr>
        <p:spPr>
          <a:xfrm>
            <a:off x="1741276" y="5646964"/>
            <a:ext cx="199285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Undulators</a:t>
            </a:r>
            <a:r>
              <a:rPr lang="it-IT" dirty="0">
                <a:solidFill>
                  <a:srgbClr val="FFFF00"/>
                </a:solidFill>
              </a:rPr>
              <a:t> tunnel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CAC81E-5FA5-564E-B9C6-1852510F1ADC}"/>
              </a:ext>
            </a:extLst>
          </p:cNvPr>
          <p:cNvSpPr txBox="1"/>
          <p:nvPr/>
        </p:nvSpPr>
        <p:spPr>
          <a:xfrm>
            <a:off x="4976807" y="5511091"/>
            <a:ext cx="2492990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Klystron&amp;modulators</a:t>
            </a:r>
            <a:r>
              <a:rPr lang="it-IT" dirty="0">
                <a:solidFill>
                  <a:srgbClr val="FFFF00"/>
                </a:solidFill>
              </a:rPr>
              <a:t> </a:t>
            </a:r>
          </a:p>
          <a:p>
            <a:r>
              <a:rPr lang="it-IT" dirty="0" err="1">
                <a:solidFill>
                  <a:srgbClr val="FFFF00"/>
                </a:solidFill>
              </a:rPr>
              <a:t>Power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supplies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gallery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058FCC-1CE9-134A-B8AC-3E64937D6285}"/>
              </a:ext>
            </a:extLst>
          </p:cNvPr>
          <p:cNvCxnSpPr>
            <a:cxnSpLocks/>
          </p:cNvCxnSpPr>
          <p:nvPr/>
        </p:nvCxnSpPr>
        <p:spPr>
          <a:xfrm flipH="1">
            <a:off x="6475608" y="1899399"/>
            <a:ext cx="610992" cy="1072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535B4A-AC14-8040-ABCC-C4014DA62BC3}"/>
              </a:ext>
            </a:extLst>
          </p:cNvPr>
          <p:cNvCxnSpPr>
            <a:cxnSpLocks/>
          </p:cNvCxnSpPr>
          <p:nvPr/>
        </p:nvCxnSpPr>
        <p:spPr>
          <a:xfrm flipH="1">
            <a:off x="1517439" y="1828800"/>
            <a:ext cx="447674" cy="1578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9AD43D-76F2-4D44-9DD1-169A1C07BDAE}"/>
              </a:ext>
            </a:extLst>
          </p:cNvPr>
          <p:cNvCxnSpPr>
            <a:cxnSpLocks/>
          </p:cNvCxnSpPr>
          <p:nvPr/>
        </p:nvCxnSpPr>
        <p:spPr>
          <a:xfrm flipV="1">
            <a:off x="2537028" y="3571674"/>
            <a:ext cx="1147104" cy="19394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12214E-BCAC-EF4B-BA35-544DF26A18A2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223302" y="4122205"/>
            <a:ext cx="410707" cy="13888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17C20F7-82F9-3E47-A0E2-CC1782CFF16D}"/>
              </a:ext>
            </a:extLst>
          </p:cNvPr>
          <p:cNvSpPr txBox="1"/>
          <p:nvPr/>
        </p:nvSpPr>
        <p:spPr>
          <a:xfrm>
            <a:off x="7570837" y="4991065"/>
            <a:ext cx="151836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Plant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gallery</a:t>
            </a:r>
            <a:r>
              <a:rPr lang="it-IT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AC7186E-C0DB-0445-A310-4965D89D161D}"/>
              </a:ext>
            </a:extLst>
          </p:cNvPr>
          <p:cNvCxnSpPr>
            <a:cxnSpLocks/>
          </p:cNvCxnSpPr>
          <p:nvPr/>
        </p:nvCxnSpPr>
        <p:spPr>
          <a:xfrm flipH="1" flipV="1">
            <a:off x="8040578" y="4363379"/>
            <a:ext cx="289441" cy="5796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B8A5AD5-EF86-DC4C-AE70-1200C04DC6CB}"/>
              </a:ext>
            </a:extLst>
          </p:cNvPr>
          <p:cNvSpPr txBox="1"/>
          <p:nvPr/>
        </p:nvSpPr>
        <p:spPr>
          <a:xfrm>
            <a:off x="956455" y="238780"/>
            <a:ext cx="727314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</a:rPr>
              <a:t>Functional</a:t>
            </a:r>
            <a:r>
              <a:rPr lang="it-IT" sz="2800" b="1" dirty="0">
                <a:solidFill>
                  <a:srgbClr val="FFFF00"/>
                </a:solidFill>
              </a:rPr>
              <a:t> area </a:t>
            </a:r>
            <a:r>
              <a:rPr lang="it-IT" sz="2800" b="1" dirty="0" err="1">
                <a:solidFill>
                  <a:srgbClr val="FFFF00"/>
                </a:solidFill>
              </a:rPr>
              <a:t>distribution</a:t>
            </a:r>
            <a:r>
              <a:rPr lang="it-IT" sz="2800" b="1" dirty="0">
                <a:solidFill>
                  <a:srgbClr val="FFFF00"/>
                </a:solidFill>
              </a:rPr>
              <a:t>: </a:t>
            </a:r>
            <a:r>
              <a:rPr lang="it-IT" sz="2800" b="1" dirty="0" err="1">
                <a:solidFill>
                  <a:srgbClr val="FFFF00"/>
                </a:solidFill>
              </a:rPr>
              <a:t>ground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floor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C17BAA-E438-0E41-9895-5F136972C0F9}"/>
              </a:ext>
            </a:extLst>
          </p:cNvPr>
          <p:cNvSpPr txBox="1"/>
          <p:nvPr/>
        </p:nvSpPr>
        <p:spPr>
          <a:xfrm>
            <a:off x="-1236822" y="63978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E55153-C242-2446-ABAD-8938941CDF8B}"/>
              </a:ext>
            </a:extLst>
          </p:cNvPr>
          <p:cNvCxnSpPr/>
          <p:nvPr/>
        </p:nvCxnSpPr>
        <p:spPr>
          <a:xfrm flipH="1">
            <a:off x="6934200" y="1944996"/>
            <a:ext cx="152400" cy="1026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575D65E-53C3-9848-AC1B-D7B2C6C9922A}"/>
              </a:ext>
            </a:extLst>
          </p:cNvPr>
          <p:cNvCxnSpPr/>
          <p:nvPr/>
        </p:nvCxnSpPr>
        <p:spPr>
          <a:xfrm>
            <a:off x="7086600" y="1899399"/>
            <a:ext cx="304800" cy="1072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22D631-1D8C-684B-87BD-F9AED4ED1CF2}"/>
              </a:ext>
            </a:extLst>
          </p:cNvPr>
          <p:cNvCxnSpPr/>
          <p:nvPr/>
        </p:nvCxnSpPr>
        <p:spPr>
          <a:xfrm flipH="1">
            <a:off x="3657600" y="1302094"/>
            <a:ext cx="685800" cy="1669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20EBB4D-26F1-4849-AD5E-BA5308CBF20F}"/>
              </a:ext>
            </a:extLst>
          </p:cNvPr>
          <p:cNvCxnSpPr/>
          <p:nvPr/>
        </p:nvCxnSpPr>
        <p:spPr>
          <a:xfrm>
            <a:off x="4343400" y="1302094"/>
            <a:ext cx="249627" cy="1669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C77324B-D55D-244F-9640-5790C5882251}"/>
              </a:ext>
            </a:extLst>
          </p:cNvPr>
          <p:cNvCxnSpPr/>
          <p:nvPr/>
        </p:nvCxnSpPr>
        <p:spPr>
          <a:xfrm>
            <a:off x="4370986" y="1302094"/>
            <a:ext cx="934471" cy="1603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87A6F71-1BEF-104A-8E65-AB14EF366AE6}"/>
              </a:ext>
            </a:extLst>
          </p:cNvPr>
          <p:cNvSpPr txBox="1"/>
          <p:nvPr/>
        </p:nvSpPr>
        <p:spPr>
          <a:xfrm>
            <a:off x="381002" y="5032618"/>
            <a:ext cx="132822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Users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labs</a:t>
            </a:r>
            <a:r>
              <a:rPr lang="it-IT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424BCA8-554D-C94B-BA24-262D73B6E5D7}"/>
              </a:ext>
            </a:extLst>
          </p:cNvPr>
          <p:cNvCxnSpPr>
            <a:stCxn id="37" idx="0"/>
          </p:cNvCxnSpPr>
          <p:nvPr/>
        </p:nvCxnSpPr>
        <p:spPr>
          <a:xfrm flipV="1">
            <a:off x="1045116" y="4038600"/>
            <a:ext cx="555084" cy="9940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4584F9A-447B-C74F-B36A-67C285C00F11}"/>
              </a:ext>
            </a:extLst>
          </p:cNvPr>
          <p:cNvCxnSpPr>
            <a:stCxn id="37" idx="0"/>
          </p:cNvCxnSpPr>
          <p:nvPr/>
        </p:nvCxnSpPr>
        <p:spPr>
          <a:xfrm flipV="1">
            <a:off x="1045116" y="4122205"/>
            <a:ext cx="1317084" cy="9104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8AFE462-E1B5-9343-8AFD-F82C31FEDD80}"/>
              </a:ext>
            </a:extLst>
          </p:cNvPr>
          <p:cNvCxnSpPr/>
          <p:nvPr/>
        </p:nvCxnSpPr>
        <p:spPr>
          <a:xfrm flipV="1">
            <a:off x="4554378" y="3522856"/>
            <a:ext cx="1475451" cy="14202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38DE35B-954B-424F-8CD2-1435ACC4F91C}"/>
              </a:ext>
            </a:extLst>
          </p:cNvPr>
          <p:cNvSpPr txBox="1"/>
          <p:nvPr/>
        </p:nvSpPr>
        <p:spPr>
          <a:xfrm>
            <a:off x="-42721" y="411916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S.Incremona</a:t>
            </a:r>
            <a:r>
              <a:rPr lang="it-IT" dirty="0"/>
              <a:t> </a:t>
            </a:r>
          </a:p>
        </p:txBody>
      </p:sp>
      <p:sp>
        <p:nvSpPr>
          <p:cNvPr id="47" name="Curved Up Arrow 46">
            <a:extLst>
              <a:ext uri="{FF2B5EF4-FFF2-40B4-BE49-F238E27FC236}">
                <a16:creationId xmlns:a16="http://schemas.microsoft.com/office/drawing/2014/main" id="{B58E2751-6C81-A74A-8EF9-F01C8383909A}"/>
              </a:ext>
            </a:extLst>
          </p:cNvPr>
          <p:cNvSpPr/>
          <p:nvPr/>
        </p:nvSpPr>
        <p:spPr>
          <a:xfrm flipH="1">
            <a:off x="4724400" y="4038600"/>
            <a:ext cx="2209800" cy="449894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1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9B02E-9F19-EC4C-9A36-329E45E7C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47" b="5981"/>
          <a:stretch/>
        </p:blipFill>
        <p:spPr>
          <a:xfrm>
            <a:off x="-1" y="1681868"/>
            <a:ext cx="9098263" cy="3423532"/>
          </a:xfrm>
          <a:prstGeom prst="rect">
            <a:avLst/>
          </a:prstGeom>
          <a:ln>
            <a:solidFill>
              <a:srgbClr val="2355C5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4D67B3-219E-924B-B878-6698EE9AB9D8}"/>
              </a:ext>
            </a:extLst>
          </p:cNvPr>
          <p:cNvSpPr txBox="1"/>
          <p:nvPr/>
        </p:nvSpPr>
        <p:spPr>
          <a:xfrm>
            <a:off x="4207936" y="888616"/>
            <a:ext cx="1749197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Laser </a:t>
            </a:r>
            <a:r>
              <a:rPr lang="it-IT" dirty="0" err="1">
                <a:solidFill>
                  <a:srgbClr val="FFFF00"/>
                </a:solidFill>
              </a:rPr>
              <a:t>Power</a:t>
            </a:r>
            <a:endParaRPr lang="it-IT" dirty="0">
              <a:solidFill>
                <a:srgbClr val="FFFF00"/>
              </a:solidFill>
            </a:endParaRPr>
          </a:p>
          <a:p>
            <a:r>
              <a:rPr lang="it-IT" dirty="0" err="1">
                <a:solidFill>
                  <a:srgbClr val="FFFF00"/>
                </a:solidFill>
              </a:rPr>
              <a:t>Supplies</a:t>
            </a:r>
            <a:r>
              <a:rPr lang="it-IT" dirty="0">
                <a:solidFill>
                  <a:srgbClr val="FFFF00"/>
                </a:solidFill>
              </a:rPr>
              <a:t> Room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436A54-D988-F448-BEC8-A00856CD5B78}"/>
              </a:ext>
            </a:extLst>
          </p:cNvPr>
          <p:cNvSpPr txBox="1"/>
          <p:nvPr/>
        </p:nvSpPr>
        <p:spPr>
          <a:xfrm>
            <a:off x="6934200" y="1049295"/>
            <a:ext cx="160813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Control 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B06846-3D76-B941-BB5A-55ABD80994F9}"/>
              </a:ext>
            </a:extLst>
          </p:cNvPr>
          <p:cNvSpPr txBox="1"/>
          <p:nvPr/>
        </p:nvSpPr>
        <p:spPr>
          <a:xfrm>
            <a:off x="2939087" y="5326557"/>
            <a:ext cx="2223686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Plants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ext</a:t>
            </a:r>
            <a:r>
              <a:rPr lang="it-IT" dirty="0">
                <a:solidFill>
                  <a:srgbClr val="FFFF00"/>
                </a:solidFill>
              </a:rPr>
              <a:t>. </a:t>
            </a:r>
            <a:r>
              <a:rPr lang="it-IT" dirty="0" err="1">
                <a:solidFill>
                  <a:srgbClr val="FFFF00"/>
                </a:solidFill>
              </a:rPr>
              <a:t>corridors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2534CE-344F-D741-AE83-89A53F7AC24D}"/>
              </a:ext>
            </a:extLst>
          </p:cNvPr>
          <p:cNvSpPr txBox="1"/>
          <p:nvPr/>
        </p:nvSpPr>
        <p:spPr>
          <a:xfrm>
            <a:off x="352852" y="5511223"/>
            <a:ext cx="1398781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User </a:t>
            </a:r>
            <a:r>
              <a:rPr lang="it-IT" dirty="0" err="1">
                <a:solidFill>
                  <a:srgbClr val="FFFF00"/>
                </a:solidFill>
              </a:rPr>
              <a:t>offices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8C7912-A78A-E24A-BE44-154D182376E6}"/>
              </a:ext>
            </a:extLst>
          </p:cNvPr>
          <p:cNvCxnSpPr>
            <a:cxnSpLocks/>
          </p:cNvCxnSpPr>
          <p:nvPr/>
        </p:nvCxnSpPr>
        <p:spPr>
          <a:xfrm flipV="1">
            <a:off x="4549130" y="4421833"/>
            <a:ext cx="498226" cy="904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A84C37-046E-F54E-91C8-D1D24D47B98D}"/>
              </a:ext>
            </a:extLst>
          </p:cNvPr>
          <p:cNvCxnSpPr/>
          <p:nvPr/>
        </p:nvCxnSpPr>
        <p:spPr>
          <a:xfrm flipH="1" flipV="1">
            <a:off x="3429000" y="2667000"/>
            <a:ext cx="1066800" cy="26595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DC27FA-3394-D748-9A79-D5D94FBDE00C}"/>
              </a:ext>
            </a:extLst>
          </p:cNvPr>
          <p:cNvCxnSpPr>
            <a:stCxn id="14" idx="2"/>
          </p:cNvCxnSpPr>
          <p:nvPr/>
        </p:nvCxnSpPr>
        <p:spPr>
          <a:xfrm>
            <a:off x="7738267" y="1418627"/>
            <a:ext cx="884304" cy="1248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524D0A-C306-C14D-98A8-ECBD0B544A7E}"/>
              </a:ext>
            </a:extLst>
          </p:cNvPr>
          <p:cNvCxnSpPr/>
          <p:nvPr/>
        </p:nvCxnSpPr>
        <p:spPr>
          <a:xfrm>
            <a:off x="5162773" y="1524717"/>
            <a:ext cx="1216389" cy="15994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7FC039-F29A-9842-8EE8-418D2D7238A3}"/>
              </a:ext>
            </a:extLst>
          </p:cNvPr>
          <p:cNvCxnSpPr>
            <a:stCxn id="16" idx="0"/>
          </p:cNvCxnSpPr>
          <p:nvPr/>
        </p:nvCxnSpPr>
        <p:spPr>
          <a:xfrm flipV="1">
            <a:off x="1052243" y="3573313"/>
            <a:ext cx="613789" cy="1937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579792D-8727-E64B-A4AF-50982C4B141B}"/>
              </a:ext>
            </a:extLst>
          </p:cNvPr>
          <p:cNvSpPr txBox="1"/>
          <p:nvPr/>
        </p:nvSpPr>
        <p:spPr>
          <a:xfrm>
            <a:off x="6629400" y="5368641"/>
            <a:ext cx="1620957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Plants</a:t>
            </a:r>
            <a:r>
              <a:rPr lang="it-IT" dirty="0">
                <a:solidFill>
                  <a:srgbClr val="FFFF00"/>
                </a:solidFill>
              </a:rPr>
              <a:t> Gallery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214083-B01F-DC4C-8017-8F02163EDD54}"/>
              </a:ext>
            </a:extLst>
          </p:cNvPr>
          <p:cNvCxnSpPr>
            <a:cxnSpLocks/>
          </p:cNvCxnSpPr>
          <p:nvPr/>
        </p:nvCxnSpPr>
        <p:spPr>
          <a:xfrm flipH="1" flipV="1">
            <a:off x="6934200" y="4648201"/>
            <a:ext cx="804066" cy="7204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EB07B50-66F7-8741-B0C4-454326DDEDAB}"/>
              </a:ext>
            </a:extLst>
          </p:cNvPr>
          <p:cNvSpPr txBox="1"/>
          <p:nvPr/>
        </p:nvSpPr>
        <p:spPr>
          <a:xfrm>
            <a:off x="1203839" y="247224"/>
            <a:ext cx="671530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</a:rPr>
              <a:t>Functional</a:t>
            </a:r>
            <a:r>
              <a:rPr lang="it-IT" sz="2800" b="1" dirty="0">
                <a:solidFill>
                  <a:srgbClr val="FFFF00"/>
                </a:solidFill>
              </a:rPr>
              <a:t> area </a:t>
            </a:r>
            <a:r>
              <a:rPr lang="it-IT" sz="2800" b="1" dirty="0" err="1">
                <a:solidFill>
                  <a:srgbClr val="FFFF00"/>
                </a:solidFill>
              </a:rPr>
              <a:t>distribution</a:t>
            </a:r>
            <a:r>
              <a:rPr lang="it-IT" sz="2800" b="1" dirty="0">
                <a:solidFill>
                  <a:srgbClr val="FFFF00"/>
                </a:solidFill>
              </a:rPr>
              <a:t>: first </a:t>
            </a:r>
            <a:r>
              <a:rPr lang="it-IT" sz="2800" b="1" dirty="0" err="1">
                <a:solidFill>
                  <a:srgbClr val="FFFF00"/>
                </a:solidFill>
              </a:rPr>
              <a:t>floor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9798BC-910C-7249-8816-F45764535335}"/>
              </a:ext>
            </a:extLst>
          </p:cNvPr>
          <p:cNvSpPr txBox="1"/>
          <p:nvPr/>
        </p:nvSpPr>
        <p:spPr>
          <a:xfrm>
            <a:off x="1035086" y="1155385"/>
            <a:ext cx="1685077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Meeting Room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109A933-4144-B740-BB45-EDB2C2F7121D}"/>
              </a:ext>
            </a:extLst>
          </p:cNvPr>
          <p:cNvCxnSpPr/>
          <p:nvPr/>
        </p:nvCxnSpPr>
        <p:spPr>
          <a:xfrm flipH="1">
            <a:off x="1545638" y="1524717"/>
            <a:ext cx="968962" cy="1142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F17CD0B-A4E5-744B-AC4B-D2287C353AD8}"/>
              </a:ext>
            </a:extLst>
          </p:cNvPr>
          <p:cNvSpPr txBox="1"/>
          <p:nvPr/>
        </p:nvSpPr>
        <p:spPr>
          <a:xfrm>
            <a:off x="-1236822" y="63978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sp>
        <p:nvSpPr>
          <p:cNvPr id="41" name="Curved Up Arrow 40">
            <a:extLst>
              <a:ext uri="{FF2B5EF4-FFF2-40B4-BE49-F238E27FC236}">
                <a16:creationId xmlns:a16="http://schemas.microsoft.com/office/drawing/2014/main" id="{64597E94-1B22-3045-950B-0451F81A47E9}"/>
              </a:ext>
            </a:extLst>
          </p:cNvPr>
          <p:cNvSpPr/>
          <p:nvPr/>
        </p:nvSpPr>
        <p:spPr>
          <a:xfrm>
            <a:off x="7336233" y="3124200"/>
            <a:ext cx="1426767" cy="4572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1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FA1671-F0C8-4E0A-A00C-601034513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78" y="0"/>
            <a:ext cx="980222" cy="495299"/>
          </a:xfrm>
          <a:prstGeom prst="rect">
            <a:avLst/>
          </a:prstGeom>
          <a:noFill/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3C33B25-07A8-4E15-AC2D-394130095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" y="0"/>
            <a:ext cx="681161" cy="42745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1066800" y="213727"/>
            <a:ext cx="7136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Linac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&amp;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undulators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3D layout  (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February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)</a:t>
            </a:r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1A0AA-6F4B-2949-9B74-01E582D03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19882"/>
            <a:ext cx="9144000" cy="5328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A94A9E-FCF4-F140-BA58-DF61DDBB7C31}"/>
              </a:ext>
            </a:extLst>
          </p:cNvPr>
          <p:cNvSpPr txBox="1"/>
          <p:nvPr/>
        </p:nvSpPr>
        <p:spPr>
          <a:xfrm>
            <a:off x="-1236822" y="63978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8C7F8-DC23-774C-AA35-C9340AB92251}"/>
              </a:ext>
            </a:extLst>
          </p:cNvPr>
          <p:cNvSpPr txBox="1"/>
          <p:nvPr/>
        </p:nvSpPr>
        <p:spPr>
          <a:xfrm>
            <a:off x="6946384" y="53340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E.Di</a:t>
            </a:r>
            <a:r>
              <a:rPr lang="it-IT" dirty="0"/>
              <a:t> Pasquale</a:t>
            </a:r>
          </a:p>
        </p:txBody>
      </p:sp>
    </p:spTree>
    <p:extLst>
      <p:ext uri="{BB962C8B-B14F-4D97-AF65-F5344CB8AC3E}">
        <p14:creationId xmlns:p14="http://schemas.microsoft.com/office/powerpoint/2010/main" val="3354072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4935799" y="989304"/>
            <a:ext cx="38988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New RF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photoinjector</a:t>
            </a:r>
            <a:endParaRPr lang="it-IT" sz="2800" b="1" dirty="0">
              <a:solidFill>
                <a:srgbClr val="FFFF00"/>
              </a:solidFill>
              <a:latin typeface="+mj-lt"/>
              <a:ea typeface="Yu Gothic UI Light" panose="020B0300000000000000" pitchFamily="34" charset="-128"/>
            </a:endParaRPr>
          </a:p>
          <a:p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4F1D2-0655-D848-8E46-D0D7DC32F1E8}"/>
              </a:ext>
            </a:extLst>
          </p:cNvPr>
          <p:cNvSpPr/>
          <p:nvPr/>
        </p:nvSpPr>
        <p:spPr>
          <a:xfrm>
            <a:off x="152400" y="4252271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FF66"/>
                </a:solidFill>
              </a:rPr>
              <a:t>RF </a:t>
            </a:r>
            <a:r>
              <a:rPr lang="it-IT" b="1" dirty="0" err="1">
                <a:solidFill>
                  <a:srgbClr val="FFFF66"/>
                </a:solidFill>
              </a:rPr>
              <a:t>Gun</a:t>
            </a:r>
            <a:r>
              <a:rPr lang="it-IT" b="1" dirty="0">
                <a:solidFill>
                  <a:srgbClr val="FFFF66"/>
                </a:solidFill>
              </a:rPr>
              <a:t> + </a:t>
            </a:r>
            <a:r>
              <a:rPr lang="it-IT" b="1" dirty="0" err="1">
                <a:solidFill>
                  <a:srgbClr val="FFFF66"/>
                </a:solidFill>
              </a:rPr>
              <a:t>Two</a:t>
            </a:r>
            <a:r>
              <a:rPr lang="it-IT" b="1" dirty="0">
                <a:solidFill>
                  <a:schemeClr val="bg1"/>
                </a:solidFill>
              </a:rPr>
              <a:t> 3m </a:t>
            </a:r>
            <a:r>
              <a:rPr lang="it-IT" b="1" dirty="0" err="1">
                <a:solidFill>
                  <a:schemeClr val="bg1"/>
                </a:solidFill>
              </a:rPr>
              <a:t>S</a:t>
            </a:r>
            <a:r>
              <a:rPr lang="it-IT" b="1" dirty="0">
                <a:solidFill>
                  <a:schemeClr val="bg1"/>
                </a:solidFill>
              </a:rPr>
              <a:t>-Band RF </a:t>
            </a:r>
            <a:r>
              <a:rPr lang="it-IT" b="1" dirty="0" err="1">
                <a:solidFill>
                  <a:schemeClr val="bg1"/>
                </a:solidFill>
              </a:rPr>
              <a:t>accelerating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structures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5CBFA-C13C-0045-920A-08623C587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11388" r="40833" b="7099"/>
          <a:stretch/>
        </p:blipFill>
        <p:spPr>
          <a:xfrm>
            <a:off x="29901" y="152400"/>
            <a:ext cx="4651688" cy="3957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5B15C5-7CC3-1545-BB86-EFE68102D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39" r="63613" b="3681"/>
          <a:stretch/>
        </p:blipFill>
        <p:spPr>
          <a:xfrm>
            <a:off x="4704738" y="2819400"/>
            <a:ext cx="4286862" cy="3556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D134D8-AD81-9A4E-8298-78318F9EC6DB}"/>
              </a:ext>
            </a:extLst>
          </p:cNvPr>
          <p:cNvSpPr txBox="1"/>
          <p:nvPr/>
        </p:nvSpPr>
        <p:spPr>
          <a:xfrm>
            <a:off x="6910086" y="5507976"/>
            <a:ext cx="2052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See</a:t>
            </a:r>
            <a:r>
              <a:rPr lang="it-IT" sz="1400" dirty="0"/>
              <a:t> </a:t>
            </a:r>
            <a:r>
              <a:rPr lang="it-IT" sz="1400" dirty="0" err="1"/>
              <a:t>E.Chiadroni</a:t>
            </a:r>
            <a:r>
              <a:rPr lang="it-IT" sz="1400" dirty="0"/>
              <a:t> Talk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867C7-0853-434B-8EB4-002B48ADAF60}"/>
              </a:ext>
            </a:extLst>
          </p:cNvPr>
          <p:cNvSpPr/>
          <p:nvPr/>
        </p:nvSpPr>
        <p:spPr>
          <a:xfrm>
            <a:off x="5257800" y="1905000"/>
            <a:ext cx="3348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FF66"/>
                </a:solidFill>
              </a:rPr>
              <a:t>RF </a:t>
            </a:r>
            <a:r>
              <a:rPr lang="it-IT" b="1" dirty="0" err="1">
                <a:solidFill>
                  <a:srgbClr val="FFFF66"/>
                </a:solidFill>
              </a:rPr>
              <a:t>Gun</a:t>
            </a:r>
            <a:r>
              <a:rPr lang="it-IT" b="1" dirty="0">
                <a:solidFill>
                  <a:srgbClr val="FFFF66"/>
                </a:solidFill>
              </a:rPr>
              <a:t> + Three</a:t>
            </a:r>
            <a:r>
              <a:rPr lang="it-IT" b="1" dirty="0">
                <a:solidFill>
                  <a:schemeClr val="bg1"/>
                </a:solidFill>
              </a:rPr>
              <a:t> 3m </a:t>
            </a:r>
            <a:r>
              <a:rPr lang="it-IT" b="1" dirty="0" err="1">
                <a:solidFill>
                  <a:schemeClr val="bg1"/>
                </a:solidFill>
              </a:rPr>
              <a:t>S</a:t>
            </a:r>
            <a:r>
              <a:rPr lang="it-IT" b="1" dirty="0">
                <a:solidFill>
                  <a:schemeClr val="bg1"/>
                </a:solidFill>
              </a:rPr>
              <a:t>-Band RF </a:t>
            </a:r>
            <a:r>
              <a:rPr lang="it-IT" b="1" dirty="0" err="1">
                <a:solidFill>
                  <a:schemeClr val="bg1"/>
                </a:solidFill>
              </a:rPr>
              <a:t>accelerating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structures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urved Down Arrow 13">
            <a:extLst>
              <a:ext uri="{FF2B5EF4-FFF2-40B4-BE49-F238E27FC236}">
                <a16:creationId xmlns:a16="http://schemas.microsoft.com/office/drawing/2014/main" id="{5CADCC18-8F93-244E-AFB5-4D80C1ED9EB0}"/>
              </a:ext>
            </a:extLst>
          </p:cNvPr>
          <p:cNvSpPr/>
          <p:nvPr/>
        </p:nvSpPr>
        <p:spPr>
          <a:xfrm>
            <a:off x="3813302" y="3075172"/>
            <a:ext cx="1719211" cy="60960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FFC9F-B054-2A42-B81B-FFAE7B0B6E41}"/>
              </a:ext>
            </a:extLst>
          </p:cNvPr>
          <p:cNvSpPr txBox="1"/>
          <p:nvPr/>
        </p:nvSpPr>
        <p:spPr>
          <a:xfrm>
            <a:off x="-1236822" y="63978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</p:spTree>
    <p:extLst>
      <p:ext uri="{BB962C8B-B14F-4D97-AF65-F5344CB8AC3E}">
        <p14:creationId xmlns:p14="http://schemas.microsoft.com/office/powerpoint/2010/main" val="159805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5E739-8707-9645-B005-7E32D367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10" y="994212"/>
            <a:ext cx="8135778" cy="5423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5ED12-8530-744C-9092-FDFE7F5CAB13}"/>
              </a:ext>
            </a:extLst>
          </p:cNvPr>
          <p:cNvSpPr txBox="1"/>
          <p:nvPr/>
        </p:nvSpPr>
        <p:spPr>
          <a:xfrm>
            <a:off x="-1236822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C035-3F82-734B-8BC3-251AB9893F9C}"/>
              </a:ext>
            </a:extLst>
          </p:cNvPr>
          <p:cNvSpPr/>
          <p:nvPr/>
        </p:nvSpPr>
        <p:spPr>
          <a:xfrm>
            <a:off x="804793" y="273735"/>
            <a:ext cx="7499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FF66"/>
                </a:solidFill>
              </a:rPr>
              <a:t>Schematic</a:t>
            </a:r>
            <a:r>
              <a:rPr lang="it-IT" sz="2400" b="1" dirty="0">
                <a:solidFill>
                  <a:srgbClr val="FFFF66"/>
                </a:solidFill>
              </a:rPr>
              <a:t> layout of the </a:t>
            </a:r>
            <a:r>
              <a:rPr lang="it-IT" sz="2400" b="1" dirty="0" err="1">
                <a:solidFill>
                  <a:srgbClr val="FFFF66"/>
                </a:solidFill>
              </a:rPr>
              <a:t>linac</a:t>
            </a:r>
            <a:r>
              <a:rPr lang="it-IT" sz="2400" b="1" dirty="0">
                <a:solidFill>
                  <a:srgbClr val="FFFF66"/>
                </a:solidFill>
              </a:rPr>
              <a:t> and klystron </a:t>
            </a:r>
            <a:r>
              <a:rPr lang="it-IT" sz="2400" b="1" dirty="0" err="1">
                <a:solidFill>
                  <a:srgbClr val="FFFF66"/>
                </a:solidFill>
              </a:rPr>
              <a:t>gallery</a:t>
            </a:r>
            <a:r>
              <a:rPr lang="it-IT" sz="2400" b="1" dirty="0">
                <a:solidFill>
                  <a:srgbClr val="FFFF66"/>
                </a:solidFill>
              </a:rPr>
              <a:t> </a:t>
            </a:r>
            <a:endParaRPr lang="it-IT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035FFB-CFB8-D043-A9BE-DA94EE2B2016}"/>
              </a:ext>
            </a:extLst>
          </p:cNvPr>
          <p:cNvSpPr/>
          <p:nvPr/>
        </p:nvSpPr>
        <p:spPr>
          <a:xfrm>
            <a:off x="583718" y="1295400"/>
            <a:ext cx="5719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50 MW X-band modulator &amp; klystron   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DF8844-C76B-B546-888C-3B85C47EE6CC}"/>
              </a:ext>
            </a:extLst>
          </p:cNvPr>
          <p:cNvSpPr/>
          <p:nvPr/>
        </p:nvSpPr>
        <p:spPr>
          <a:xfrm>
            <a:off x="6303554" y="5638800"/>
            <a:ext cx="2009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>
                <a:solidFill>
                  <a:srgbClr val="002060"/>
                </a:solidFill>
              </a:rPr>
              <a:t>See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A.Gallo</a:t>
            </a:r>
            <a:r>
              <a:rPr lang="it-IT" sz="2000" dirty="0">
                <a:solidFill>
                  <a:srgbClr val="002060"/>
                </a:solidFill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86235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64DD0-3CD5-5D48-BCC0-2DB97E139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00" b="27500"/>
          <a:stretch/>
        </p:blipFill>
        <p:spPr>
          <a:xfrm>
            <a:off x="76507" y="605566"/>
            <a:ext cx="8955741" cy="3433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50E688-352A-494D-9E0D-DB3FF23CFF44}"/>
              </a:ext>
            </a:extLst>
          </p:cNvPr>
          <p:cNvSpPr txBox="1"/>
          <p:nvPr/>
        </p:nvSpPr>
        <p:spPr>
          <a:xfrm>
            <a:off x="-1236822" y="6477000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3654F-D69D-BE44-B6BC-BA7664AEB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64" t="23287" r="51303" b="59398"/>
          <a:stretch/>
        </p:blipFill>
        <p:spPr>
          <a:xfrm>
            <a:off x="76507" y="2895600"/>
            <a:ext cx="8955741" cy="335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533AA-CE0E-E14A-A2BE-EA7E826A3388}"/>
              </a:ext>
            </a:extLst>
          </p:cNvPr>
          <p:cNvSpPr txBox="1"/>
          <p:nvPr/>
        </p:nvSpPr>
        <p:spPr>
          <a:xfrm>
            <a:off x="5029200" y="4659868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&lt;	5.2m	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E09D3-B329-C24B-9C8C-B387FE77C3EB}"/>
              </a:ext>
            </a:extLst>
          </p:cNvPr>
          <p:cNvSpPr txBox="1"/>
          <p:nvPr/>
        </p:nvSpPr>
        <p:spPr>
          <a:xfrm>
            <a:off x="1728028" y="4659868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&lt;          4.5mm	  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D22AC-1AFE-484A-9785-837CCBCE4EE6}"/>
              </a:ext>
            </a:extLst>
          </p:cNvPr>
          <p:cNvSpPr txBox="1"/>
          <p:nvPr/>
        </p:nvSpPr>
        <p:spPr>
          <a:xfrm>
            <a:off x="4055516" y="541795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&lt;  2m  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3E637-060D-FE4B-A98A-B32D5E8930DC}"/>
              </a:ext>
            </a:extLst>
          </p:cNvPr>
          <p:cNvSpPr/>
          <p:nvPr/>
        </p:nvSpPr>
        <p:spPr>
          <a:xfrm>
            <a:off x="1905000" y="3467499"/>
            <a:ext cx="5719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50 MW X-band modulator &amp; klystron   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99862D-494F-494C-887E-AC1BA9C8C436}"/>
              </a:ext>
            </a:extLst>
          </p:cNvPr>
          <p:cNvSpPr/>
          <p:nvPr/>
        </p:nvSpPr>
        <p:spPr>
          <a:xfrm>
            <a:off x="1901153" y="152400"/>
            <a:ext cx="5293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FF66"/>
                </a:solidFill>
              </a:rPr>
              <a:t>Modulator &amp; Klystron in the </a:t>
            </a:r>
            <a:r>
              <a:rPr lang="it-IT" sz="2400" b="1" dirty="0" err="1">
                <a:solidFill>
                  <a:srgbClr val="FFFF66"/>
                </a:solidFill>
              </a:rPr>
              <a:t>gallery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62391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E4E9D-6AF0-4841-883B-0CEE68BCE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b="7250"/>
          <a:stretch/>
        </p:blipFill>
        <p:spPr>
          <a:xfrm>
            <a:off x="1295400" y="914400"/>
            <a:ext cx="6243368" cy="5418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9272D4-D4AA-BA4C-B7DF-B9DEBA675212}"/>
              </a:ext>
            </a:extLst>
          </p:cNvPr>
          <p:cNvSpPr txBox="1"/>
          <p:nvPr/>
        </p:nvSpPr>
        <p:spPr>
          <a:xfrm>
            <a:off x="-1236822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F5BC3-AB8D-D544-8321-F671B56733EC}"/>
              </a:ext>
            </a:extLst>
          </p:cNvPr>
          <p:cNvSpPr/>
          <p:nvPr/>
        </p:nvSpPr>
        <p:spPr>
          <a:xfrm>
            <a:off x="2256890" y="228600"/>
            <a:ext cx="4815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66"/>
                </a:solidFill>
              </a:rPr>
              <a:t>50 MW X-band </a:t>
            </a:r>
            <a:r>
              <a:rPr lang="it-IT" sz="2800" b="1" dirty="0" err="1">
                <a:solidFill>
                  <a:srgbClr val="FFFF66"/>
                </a:solidFill>
              </a:rPr>
              <a:t>distribution</a:t>
            </a:r>
            <a:r>
              <a:rPr lang="it-IT" sz="2800" b="1" dirty="0">
                <a:solidFill>
                  <a:srgbClr val="FFFF66"/>
                </a:solidFill>
              </a:rPr>
              <a:t> </a:t>
            </a:r>
            <a:endParaRPr lang="it-IT" sz="2800" dirty="0">
              <a:solidFill>
                <a:srgbClr val="FFFF6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8A21C-233D-0E43-A3E5-E8FC86B0C562}"/>
              </a:ext>
            </a:extLst>
          </p:cNvPr>
          <p:cNvSpPr txBox="1"/>
          <p:nvPr/>
        </p:nvSpPr>
        <p:spPr>
          <a:xfrm>
            <a:off x="1628500" y="5841811"/>
            <a:ext cx="557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</a:t>
            </a:r>
            <a:r>
              <a:rPr lang="it-IT" dirty="0" err="1"/>
              <a:t>modulator&amp;klystron</a:t>
            </a:r>
            <a:r>
              <a:rPr lang="it-IT" dirty="0"/>
              <a:t> -&gt; 4 RF </a:t>
            </a:r>
            <a:r>
              <a:rPr lang="it-IT" dirty="0" err="1"/>
              <a:t>accelerating</a:t>
            </a:r>
            <a:r>
              <a:rPr lang="it-IT" dirty="0"/>
              <a:t> </a:t>
            </a:r>
            <a:r>
              <a:rPr lang="it-IT" dirty="0" err="1"/>
              <a:t>structures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090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CE23A-7CF1-6B46-9C42-3BA60FEE2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35151"/>
            <a:ext cx="8613320" cy="5742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6F047-BC2E-524B-966B-AAED01129637}"/>
              </a:ext>
            </a:extLst>
          </p:cNvPr>
          <p:cNvSpPr txBox="1"/>
          <p:nvPr/>
        </p:nvSpPr>
        <p:spPr>
          <a:xfrm>
            <a:off x="-1236822" y="647402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EuPRAXIA@SPARC_LAB</a:t>
            </a:r>
            <a:r>
              <a:rPr lang="it-IT" sz="1400" dirty="0">
                <a:solidFill>
                  <a:schemeClr val="bg1"/>
                </a:solidFill>
              </a:rPr>
              <a:t> TDR </a:t>
            </a:r>
            <a:r>
              <a:rPr lang="it-IT" sz="1400" dirty="0" err="1">
                <a:solidFill>
                  <a:schemeClr val="bg1"/>
                </a:solidFill>
              </a:rPr>
              <a:t>Rev.Committee</a:t>
            </a:r>
            <a:r>
              <a:rPr lang="it-IT" sz="1400" dirty="0">
                <a:solidFill>
                  <a:schemeClr val="bg1"/>
                </a:solidFill>
              </a:rPr>
              <a:t>	     </a:t>
            </a:r>
            <a:r>
              <a:rPr lang="it-IT" sz="1400" dirty="0" err="1">
                <a:solidFill>
                  <a:schemeClr val="bg1"/>
                </a:solidFill>
              </a:rPr>
              <a:t>A.Ghigo</a:t>
            </a:r>
            <a:r>
              <a:rPr lang="it-IT" sz="1400" dirty="0">
                <a:solidFill>
                  <a:schemeClr val="bg1"/>
                </a:solidFill>
              </a:rPr>
              <a:t>    	 Frascati </a:t>
            </a:r>
            <a:r>
              <a:rPr lang="it-IT" sz="1400" dirty="0" err="1">
                <a:solidFill>
                  <a:schemeClr val="bg1"/>
                </a:solidFill>
              </a:rPr>
              <a:t>October</a:t>
            </a:r>
            <a:r>
              <a:rPr lang="it-IT" sz="1400" dirty="0">
                <a:solidFill>
                  <a:schemeClr val="bg1"/>
                </a:solidFill>
              </a:rPr>
              <a:t> 26, 2021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0F5604-0025-8A48-A834-F12A6D7C68A4}"/>
              </a:ext>
            </a:extLst>
          </p:cNvPr>
          <p:cNvSpPr/>
          <p:nvPr/>
        </p:nvSpPr>
        <p:spPr>
          <a:xfrm>
            <a:off x="530680" y="208139"/>
            <a:ext cx="8047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FF66"/>
                </a:solidFill>
              </a:rPr>
              <a:t>Schematic</a:t>
            </a:r>
            <a:r>
              <a:rPr lang="it-IT" sz="2400" b="1" dirty="0">
                <a:solidFill>
                  <a:srgbClr val="FFFF66"/>
                </a:solidFill>
              </a:rPr>
              <a:t> layout of the machine and klystron </a:t>
            </a:r>
            <a:r>
              <a:rPr lang="it-IT" sz="2400" b="1" dirty="0" err="1">
                <a:solidFill>
                  <a:srgbClr val="FFFF66"/>
                </a:solidFill>
              </a:rPr>
              <a:t>gallery</a:t>
            </a:r>
            <a:r>
              <a:rPr lang="it-IT" sz="2400" b="1" dirty="0">
                <a:solidFill>
                  <a:srgbClr val="FFFF66"/>
                </a:solidFill>
              </a:rPr>
              <a:t> </a:t>
            </a:r>
            <a:endParaRPr lang="it-IT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763A7D-83A0-EA4E-BD48-C54B06C897FF}"/>
              </a:ext>
            </a:extLst>
          </p:cNvPr>
          <p:cNvSpPr/>
          <p:nvPr/>
        </p:nvSpPr>
        <p:spPr>
          <a:xfrm>
            <a:off x="381000" y="1143000"/>
            <a:ext cx="5719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25 MW X-band modulator &amp; klystron   </a:t>
            </a:r>
            <a:endParaRPr lang="it-IT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027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35571</TotalTime>
  <Words>680</Words>
  <Application>Microsoft Macintosh PowerPoint</Application>
  <PresentationFormat>On-screen Show (4:3)</PresentationFormat>
  <Paragraphs>84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ＭＳ Ｐゴシック</vt:lpstr>
      <vt:lpstr>Yu Gothic UI Light</vt:lpstr>
      <vt:lpstr>Arial</vt:lpstr>
      <vt:lpstr>Default Design</vt:lpstr>
      <vt:lpstr>EuPRAXIA@SPARC-LAB: Machine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the attention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 dei Laboratori Nazionali di Frascati</dc:title>
  <dc:creator>Microsoft Office User</dc:creator>
  <cp:lastModifiedBy>Microsoft Office User</cp:lastModifiedBy>
  <cp:revision>182</cp:revision>
  <cp:lastPrinted>2021-10-25T15:46:26Z</cp:lastPrinted>
  <dcterms:created xsi:type="dcterms:W3CDTF">2017-05-02T08:21:11Z</dcterms:created>
  <dcterms:modified xsi:type="dcterms:W3CDTF">2021-10-26T07:07:44Z</dcterms:modified>
</cp:coreProperties>
</file>