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760" r:id="rId2"/>
  </p:sldMasterIdLst>
  <p:notesMasterIdLst>
    <p:notesMasterId r:id="rId37"/>
  </p:notesMasterIdLst>
  <p:handoutMasterIdLst>
    <p:handoutMasterId r:id="rId38"/>
  </p:handoutMasterIdLst>
  <p:sldIdLst>
    <p:sldId id="1566" r:id="rId3"/>
    <p:sldId id="1594" r:id="rId4"/>
    <p:sldId id="1571" r:id="rId5"/>
    <p:sldId id="1600" r:id="rId6"/>
    <p:sldId id="1601" r:id="rId7"/>
    <p:sldId id="1581" r:id="rId8"/>
    <p:sldId id="1675" r:id="rId9"/>
    <p:sldId id="1676" r:id="rId10"/>
    <p:sldId id="1597" r:id="rId11"/>
    <p:sldId id="1573" r:id="rId12"/>
    <p:sldId id="1598" r:id="rId13"/>
    <p:sldId id="1719" r:id="rId14"/>
    <p:sldId id="1732" r:id="rId15"/>
    <p:sldId id="1603" r:id="rId16"/>
    <p:sldId id="258" r:id="rId17"/>
    <p:sldId id="259" r:id="rId18"/>
    <p:sldId id="1605" r:id="rId19"/>
    <p:sldId id="1630" r:id="rId20"/>
    <p:sldId id="1672" r:id="rId21"/>
    <p:sldId id="1634" r:id="rId22"/>
    <p:sldId id="1635" r:id="rId23"/>
    <p:sldId id="1673" r:id="rId24"/>
    <p:sldId id="1670" r:id="rId25"/>
    <p:sldId id="1669" r:id="rId26"/>
    <p:sldId id="1671" r:id="rId27"/>
    <p:sldId id="1677" r:id="rId28"/>
    <p:sldId id="1674" r:id="rId29"/>
    <p:sldId id="1636" r:id="rId30"/>
    <p:sldId id="1506" r:id="rId31"/>
    <p:sldId id="1595" r:id="rId32"/>
    <p:sldId id="1629" r:id="rId33"/>
    <p:sldId id="1633" r:id="rId34"/>
    <p:sldId id="1584" r:id="rId35"/>
    <p:sldId id="159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FEBBA5"/>
    <a:srgbClr val="5D407F"/>
    <a:srgbClr val="73943B"/>
    <a:srgbClr val="C300BC"/>
    <a:srgbClr val="92D050"/>
    <a:srgbClr val="139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6" autoAdjust="0"/>
    <p:restoredTop sz="95574" autoAdjust="0"/>
  </p:normalViewPr>
  <p:slideViewPr>
    <p:cSldViewPr snapToGrid="0" showGuides="1">
      <p:cViewPr varScale="1">
        <p:scale>
          <a:sx n="117" d="100"/>
          <a:sy n="117" d="100"/>
        </p:scale>
        <p:origin x="200" y="224"/>
      </p:cViewPr>
      <p:guideLst>
        <p:guide orient="horz" pos="913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25.10.21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25.10.21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Maria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76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Maria</a:t>
            </a:r>
          </a:p>
          <a:p>
            <a:pPr marL="0" indent="0">
              <a:buFontTx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1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Maria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9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Maria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6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Massimo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1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Massimo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8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6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3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5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Ralph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5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/>
              <a:t>Massimo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5697182"/>
            <a:ext cx="1067253" cy="7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3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6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5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81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44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94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9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503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95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10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017" y="100425"/>
            <a:ext cx="679856" cy="44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F7430-E5E4-4E3E-967C-CA4BF4306AA7}"/>
              </a:ext>
            </a:extLst>
          </p:cNvPr>
          <p:cNvSpPr txBox="1"/>
          <p:nvPr userDrawn="1"/>
        </p:nvSpPr>
        <p:spPr>
          <a:xfrm>
            <a:off x="10967126" y="490883"/>
            <a:ext cx="1086567" cy="26160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60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1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5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5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424" y="6556139"/>
            <a:ext cx="9289032" cy="165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45434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75854"/>
            <a:ext cx="419951" cy="1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6538054"/>
            <a:ext cx="591254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0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24" Type="http://schemas.openxmlformats.org/officeDocument/2006/relationships/image" Target="../media/image42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gif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jpeg"/><Relationship Id="rId27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674A81-205C-FE44-9626-06B2BC0CF8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Prospects for </a:t>
            </a:r>
            <a:r>
              <a:rPr lang="en-US" dirty="0" err="1"/>
              <a:t>EuPRAXIA</a:t>
            </a:r>
            <a:r>
              <a:rPr lang="en-US" dirty="0"/>
              <a:t> in the Framework of the ESFRI Road Map </a:t>
            </a:r>
            <a:endParaRPr lang="de-DE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49A9AAC4-9A2C-C840-9D8B-AEABAA375E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Ralph W. Aßmann, </a:t>
            </a:r>
            <a:r>
              <a:rPr lang="de-DE" dirty="0" err="1"/>
              <a:t>Coordinator</a:t>
            </a:r>
            <a:r>
              <a:rPr lang="de-DE" dirty="0"/>
              <a:t> </a:t>
            </a:r>
            <a:r>
              <a:rPr lang="de-DE" dirty="0" err="1"/>
              <a:t>EuPRAXIA</a:t>
            </a:r>
            <a:r>
              <a:rPr lang="de-DE" dirty="0"/>
              <a:t>, DESY &amp; INFN</a:t>
            </a:r>
          </a:p>
          <a:p>
            <a:r>
              <a:rPr lang="de-DE" dirty="0" err="1"/>
              <a:t>EuPRAXIA@SPARClab</a:t>
            </a:r>
            <a:r>
              <a:rPr lang="de-DE" dirty="0"/>
              <a:t> Review </a:t>
            </a:r>
            <a:r>
              <a:rPr lang="de-DE" dirty="0" err="1"/>
              <a:t>Committee</a:t>
            </a:r>
            <a:endParaRPr lang="de-DE" dirty="0"/>
          </a:p>
          <a:p>
            <a:r>
              <a:rPr lang="de-DE" dirty="0"/>
              <a:t>LNF </a:t>
            </a:r>
            <a:r>
              <a:rPr lang="de-DE" dirty="0" err="1"/>
              <a:t>Frascati</a:t>
            </a:r>
            <a:r>
              <a:rPr lang="de-DE" dirty="0"/>
              <a:t>, </a:t>
            </a:r>
            <a:r>
              <a:rPr lang="de-DE" dirty="0" err="1"/>
              <a:t>Rome</a:t>
            </a:r>
            <a:endParaRPr lang="de-DE" dirty="0"/>
          </a:p>
          <a:p>
            <a:r>
              <a:rPr lang="de-DE" dirty="0"/>
              <a:t>26 </a:t>
            </a:r>
            <a:r>
              <a:rPr lang="de-DE" dirty="0" err="1"/>
              <a:t>October</a:t>
            </a:r>
            <a:r>
              <a:rPr lang="de-DE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95573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D1AAF-F39F-7645-809A-734AFE776D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pic>
        <p:nvPicPr>
          <p:cNvPr id="5" name="Image 3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131A0FD6-FA98-294E-A420-83523F8B6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2"/>
            <a:ext cx="12289536" cy="6912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6C8BDE-5DFE-B04A-9FC3-C89D953949AA}"/>
              </a:ext>
            </a:extLst>
          </p:cNvPr>
          <p:cNvSpPr/>
          <p:nvPr/>
        </p:nvSpPr>
        <p:spPr>
          <a:xfrm>
            <a:off x="1" y="30303"/>
            <a:ext cx="12289534" cy="437043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2000" b="1" dirty="0">
                <a:sym typeface="Wingdings"/>
              </a:rPr>
              <a:t>IMPORTANT: EuPRAXIA design includes RF injectors, transfer lines, undulator lines, shielding, ...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E962632-BD49-634C-A279-0A11CC8DF716}"/>
              </a:ext>
            </a:extLst>
          </p:cNvPr>
          <p:cNvSpPr txBox="1">
            <a:spLocks/>
          </p:cNvSpPr>
          <p:nvPr/>
        </p:nvSpPr>
        <p:spPr>
          <a:xfrm>
            <a:off x="0" y="4333501"/>
            <a:ext cx="6096000" cy="260966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Realistic intermediate goals at established labs: </a:t>
            </a:r>
          </a:p>
          <a:p>
            <a:pPr marL="192088" lvl="1" indent="-173038">
              <a:lnSpc>
                <a:spcPct val="120000"/>
              </a:lnSpc>
            </a:pPr>
            <a:r>
              <a:rPr lang="en-US" sz="2000" dirty="0"/>
              <a:t>150 MeV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/>
              <a:t>1 GeV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5 GeV </a:t>
            </a:r>
            <a:r>
              <a:rPr lang="en-US" sz="2000" dirty="0">
                <a:sym typeface="Wingdings"/>
              </a:rPr>
              <a:t>(FEL + other applications) </a:t>
            </a:r>
          </a:p>
          <a:p>
            <a:pPr marL="192088" lvl="1" indent="-173038">
              <a:lnSpc>
                <a:spcPct val="120000"/>
              </a:lnSpc>
            </a:pPr>
            <a:r>
              <a:rPr lang="en-US" sz="2000" dirty="0">
                <a:sym typeface="Wingdings"/>
              </a:rPr>
              <a:t>1 plasma stage 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2 plasma stages </a:t>
            </a:r>
            <a:r>
              <a:rPr lang="en-US" sz="2000" dirty="0">
                <a:sym typeface="Wingdings"/>
              </a:rPr>
              <a:t> multiple</a:t>
            </a:r>
          </a:p>
          <a:p>
            <a:pPr marL="192088" lvl="1" indent="-173038">
              <a:lnSpc>
                <a:spcPct val="120000"/>
              </a:lnSpc>
            </a:pPr>
            <a:r>
              <a:rPr lang="en-US" sz="2000" dirty="0">
                <a:sym typeface="Wingdings"/>
              </a:rPr>
              <a:t>factor 3 facility size reduction 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factor 10 </a:t>
            </a:r>
            <a:r>
              <a:rPr lang="en-US" sz="2000" dirty="0">
                <a:sym typeface="Wingdings"/>
              </a:rPr>
              <a:t> ...</a:t>
            </a:r>
          </a:p>
          <a:p>
            <a:pPr marL="192088" lvl="1" indent="-173038">
              <a:lnSpc>
                <a:spcPct val="120000"/>
              </a:lnSpc>
            </a:pPr>
            <a:r>
              <a:rPr lang="en-US" sz="2000" dirty="0">
                <a:sym typeface="Wingdings"/>
              </a:rPr>
              <a:t>Low charge, 10 Hz apps of e- (+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positron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dirty="0">
                <a:sym typeface="Wingdings"/>
              </a:rPr>
              <a:t>generation) </a:t>
            </a:r>
            <a:br>
              <a:rPr lang="en-US" sz="2000" dirty="0">
                <a:sym typeface="Wingdings"/>
              </a:rPr>
            </a:br>
            <a:r>
              <a:rPr lang="en-US" sz="2000" dirty="0">
                <a:sym typeface="Wingdings"/>
              </a:rPr>
              <a:t> high charge, 10 Hz applications (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FEL</a:t>
            </a:r>
            <a:r>
              <a:rPr lang="en-US" sz="2000" dirty="0">
                <a:sym typeface="Wingdings"/>
              </a:rPr>
              <a:t>)  100 Hz</a:t>
            </a:r>
          </a:p>
        </p:txBody>
      </p:sp>
    </p:spTree>
    <p:extLst>
      <p:ext uri="{BB962C8B-B14F-4D97-AF65-F5344CB8AC3E}">
        <p14:creationId xmlns:p14="http://schemas.microsoft.com/office/powerpoint/2010/main" val="1087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679185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EuPRAXIA Schedule</a:t>
            </a:r>
          </a:p>
        </p:txBody>
      </p:sp>
      <p:pic>
        <p:nvPicPr>
          <p:cNvPr id="5" name="Picture 4" descr="ESFRI-EuPRAXIA-14-Planning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3862"/>
            <a:ext cx="12194940" cy="230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SFRI-EuPRAXIA-14-Planning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389" y="820461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SFRI-EuPRAXIA-14-Planning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376" y="864434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ESFRI-EuPRAXIA-14-Planning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089" y="846449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ESFRI-EuPRAXIA-14-Planning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040" y="828463"/>
            <a:ext cx="1409301" cy="805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ESFRI-EuPRAXIA-14-Planning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054" y="4271589"/>
            <a:ext cx="3205771" cy="24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56196" y="4321581"/>
            <a:ext cx="2455130" cy="1440529"/>
            <a:chOff x="402657" y="4662361"/>
            <a:chExt cx="2455130" cy="1440529"/>
          </a:xfrm>
        </p:grpSpPr>
        <p:pic>
          <p:nvPicPr>
            <p:cNvPr id="10" name="Picture 9" descr="ESFRI-EuPRAXIA-14-Planning.pdf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139" y="4662361"/>
              <a:ext cx="2439648" cy="14405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 descr="ESFRI-EuPRAXIA-14-Planning.pdf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657" y="5127040"/>
              <a:ext cx="123895" cy="26332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4" name="Picture 13" descr="ESFRI-EuPRAXIA-14-Planning.pdf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60" y="848944"/>
            <a:ext cx="1409301" cy="8059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453953" y="4282233"/>
            <a:ext cx="3127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cs typeface="Calibri"/>
              </a:rPr>
              <a:t>European World-Class RI on </a:t>
            </a:r>
            <a:r>
              <a:rPr lang="de-DE" sz="2800" b="1" dirty="0" err="1">
                <a:cs typeface="Calibri"/>
              </a:rPr>
              <a:t>compact</a:t>
            </a:r>
            <a:r>
              <a:rPr lang="de-DE" sz="2800" b="1" dirty="0">
                <a:cs typeface="Calibri"/>
              </a:rPr>
              <a:t> </a:t>
            </a:r>
            <a:r>
              <a:rPr lang="de-DE" sz="2800" b="1" dirty="0" err="1">
                <a:cs typeface="Calibri"/>
              </a:rPr>
              <a:t>accelerators</a:t>
            </a:r>
            <a:r>
              <a:rPr lang="de-DE" sz="2800" b="1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for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the</a:t>
            </a:r>
            <a:r>
              <a:rPr lang="de-DE" sz="2000" dirty="0">
                <a:cs typeface="Calibri"/>
              </a:rPr>
              <a:t> end </a:t>
            </a:r>
            <a:r>
              <a:rPr lang="de-DE" sz="2000" dirty="0" err="1">
                <a:cs typeface="Calibri"/>
              </a:rPr>
              <a:t>of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the</a:t>
            </a:r>
            <a:r>
              <a:rPr lang="de-DE" sz="2000" dirty="0">
                <a:cs typeface="Calibri"/>
              </a:rPr>
              <a:t> 2020‘s </a:t>
            </a:r>
            <a:r>
              <a:rPr lang="de-DE" sz="2000" dirty="0" err="1">
                <a:cs typeface="Calibri"/>
              </a:rPr>
              <a:t>to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the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beginning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of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the</a:t>
            </a:r>
            <a:r>
              <a:rPr lang="de-DE" sz="2000" dirty="0">
                <a:cs typeface="Calibri"/>
              </a:rPr>
              <a:t> 2060‘s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68580" y="5142533"/>
            <a:ext cx="1288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More detail in Master Schedule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FFA0BA-52D1-E24F-B65F-1BB21DD3F7EA}"/>
              </a:ext>
            </a:extLst>
          </p:cNvPr>
          <p:cNvSpPr txBox="1"/>
          <p:nvPr/>
        </p:nvSpPr>
        <p:spPr>
          <a:xfrm>
            <a:off x="236175" y="5839198"/>
            <a:ext cx="290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</a:rPr>
              <a:t>SUCCESS – ON TRACK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01D9C3-A5C0-9F48-93A1-70607BB10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75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0A31D-8893-4692-BFBA-98F3BE2F22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4F2B07-3F42-4461-8107-CDB8554E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68" y="-12083"/>
            <a:ext cx="915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C3E753-F24D-9D46-B566-D0648B08D4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A0B7C2-2E48-1F46-ACEE-B2BA6E6FAB39}"/>
              </a:ext>
            </a:extLst>
          </p:cNvPr>
          <p:cNvSpPr txBox="1"/>
          <p:nvPr/>
        </p:nvSpPr>
        <p:spPr>
          <a:xfrm>
            <a:off x="3480091" y="1904999"/>
            <a:ext cx="523181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 err="1">
                <a:solidFill>
                  <a:srgbClr val="002060"/>
                </a:solidFill>
              </a:rPr>
              <a:t>EuPRAXIA</a:t>
            </a:r>
            <a:endParaRPr lang="de-DE" sz="4400" b="1" dirty="0">
              <a:solidFill>
                <a:srgbClr val="002060"/>
              </a:solidFill>
            </a:endParaRPr>
          </a:p>
          <a:p>
            <a:pPr algn="ctr"/>
            <a:endParaRPr lang="de-DE" sz="4400" b="1" dirty="0">
              <a:solidFill>
                <a:srgbClr val="002060"/>
              </a:solidFill>
            </a:endParaRPr>
          </a:p>
          <a:p>
            <a:pPr algn="ctr"/>
            <a:r>
              <a:rPr lang="de-DE" sz="2800" b="1" dirty="0" err="1">
                <a:solidFill>
                  <a:srgbClr val="002060"/>
                </a:solidFill>
              </a:rPr>
              <a:t>and</a:t>
            </a:r>
            <a:endParaRPr lang="de-DE" sz="4400" b="1" dirty="0">
              <a:solidFill>
                <a:srgbClr val="002060"/>
              </a:solidFill>
            </a:endParaRPr>
          </a:p>
          <a:p>
            <a:pPr algn="ctr"/>
            <a:endParaRPr lang="de-DE" sz="4400" b="1" dirty="0">
              <a:solidFill>
                <a:srgbClr val="002060"/>
              </a:solidFill>
            </a:endParaRPr>
          </a:p>
          <a:p>
            <a:pPr algn="ctr"/>
            <a:r>
              <a:rPr lang="de-DE" sz="4400" b="1" dirty="0" err="1">
                <a:solidFill>
                  <a:srgbClr val="002060"/>
                </a:solidFill>
              </a:rPr>
              <a:t>EuPRAXIA@SPARClab</a:t>
            </a:r>
            <a:endParaRPr lang="de-DE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9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125F62-12E4-2D40-ABAB-01712FDDF0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9D2B23-A1C8-C344-8A6A-292DD890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3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FAD541-5316-224C-8649-AAE6868B426F}"/>
              </a:ext>
            </a:extLst>
          </p:cNvPr>
          <p:cNvSpPr/>
          <p:nvPr/>
        </p:nvSpPr>
        <p:spPr>
          <a:xfrm>
            <a:off x="482600" y="4061362"/>
            <a:ext cx="11404600" cy="54626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D8A73-7D36-7942-9CF8-920A97B6FB9A}"/>
              </a:ext>
            </a:extLst>
          </p:cNvPr>
          <p:cNvSpPr txBox="1"/>
          <p:nvPr/>
        </p:nvSpPr>
        <p:spPr>
          <a:xfrm>
            <a:off x="6096000" y="905496"/>
            <a:ext cx="5880100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DE" sz="1600" b="1" u="sng" dirty="0"/>
              <a:t>Responsibility of EuPRAXIA consortium and HQ office: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and management of EuPRAXIA as European (ESFRI) research infrastructure, including Frascati site: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and definition of </a:t>
            </a:r>
            <a:r>
              <a:rPr lang="en-DE" sz="1600" b="1" dirty="0">
                <a:solidFill>
                  <a:srgbClr val="FF0000"/>
                </a:solidFill>
              </a:rPr>
              <a:t>legal model for EuPRAXIA RI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b="1" dirty="0">
                <a:solidFill>
                  <a:srgbClr val="FF0000"/>
                </a:solidFill>
              </a:rPr>
              <a:t>Definition and management of access to EuPRAXIA facilities</a:t>
            </a:r>
            <a:r>
              <a:rPr lang="en-DE" sz="1600" dirty="0"/>
              <a:t> (includes all user access, user infrastructure, computing facilities, …)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Definition and management of </a:t>
            </a:r>
            <a:r>
              <a:rPr lang="en-DE" sz="1600" b="1" dirty="0">
                <a:solidFill>
                  <a:srgbClr val="FF0000"/>
                </a:solidFill>
              </a:rPr>
              <a:t>collaborative work</a:t>
            </a:r>
            <a:r>
              <a:rPr lang="en-DE" sz="1600" dirty="0"/>
              <a:t>, including shared design work, prototyping and construction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of </a:t>
            </a:r>
            <a:r>
              <a:rPr lang="en-DE" sz="1600" b="1" dirty="0">
                <a:solidFill>
                  <a:srgbClr val="FF0000"/>
                </a:solidFill>
              </a:rPr>
              <a:t>funding model for </a:t>
            </a:r>
            <a:r>
              <a:rPr lang="en-DE" sz="1600" b="1">
                <a:solidFill>
                  <a:srgbClr val="FF0000"/>
                </a:solidFill>
              </a:rPr>
              <a:t>full facility</a:t>
            </a:r>
            <a:endParaRPr lang="de-CH" sz="1600" b="1" dirty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de-CH" sz="1000" dirty="0"/>
              <a:t> </a:t>
            </a:r>
            <a:endParaRPr lang="en-DE" sz="10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of TDR (site Frascati, site 2, collaborative projects) – Scientific management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Consortium meetings, EuPRAXIA advisory boards (scientific, user, …)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European projects that involve EuPRAXIA at any level: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b="1" dirty="0">
                <a:solidFill>
                  <a:srgbClr val="FF0000"/>
                </a:solidFill>
              </a:rPr>
              <a:t>Preparation of funding applications </a:t>
            </a:r>
            <a:r>
              <a:rPr lang="en-DE" sz="1600" dirty="0"/>
              <a:t>at EU and national level that aim at EU funding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Management of EU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AA6E7-D99D-0E47-89F9-D2AC64742139}"/>
              </a:ext>
            </a:extLst>
          </p:cNvPr>
          <p:cNvSpPr txBox="1"/>
          <p:nvPr/>
        </p:nvSpPr>
        <p:spPr>
          <a:xfrm>
            <a:off x="165100" y="905496"/>
            <a:ext cx="5880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DE" sz="1600" b="1" u="sng" dirty="0"/>
              <a:t>Responsibility of EuPRAXIA@SPARClab local project team: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and setup of local facility at Frascati: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Define and construct local infrastructure on-schedule and on-budget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Define and </a:t>
            </a:r>
            <a:r>
              <a:rPr lang="en-DE" sz="1600"/>
              <a:t>construct EuPRAXIA</a:t>
            </a:r>
            <a:r>
              <a:rPr lang="de-CH" sz="1600" dirty="0"/>
              <a:t>@</a:t>
            </a:r>
            <a:r>
              <a:rPr lang="de-CH" sz="1600" dirty="0" err="1"/>
              <a:t>SPARClab</a:t>
            </a:r>
            <a:r>
              <a:rPr lang="en-DE" sz="1600"/>
              <a:t> </a:t>
            </a:r>
            <a:r>
              <a:rPr lang="en-DE" sz="1600" dirty="0"/>
              <a:t>building on-schedule and on-budget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Prototyping, testing and procurement of local technical equipment (X band RF, undulators, …) on-schedule and on-budget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Local project management (earned value management, planning, project resources including FTE, procurement)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Preparation of TDR (site Frascati) – </a:t>
            </a:r>
            <a:r>
              <a:rPr lang="en-DE" sz="1600"/>
              <a:t>Scientific management</a:t>
            </a:r>
            <a:endParaRPr lang="de-CH" sz="1600" dirty="0"/>
          </a:p>
          <a:p>
            <a:pPr lvl="1">
              <a:spcAft>
                <a:spcPts val="600"/>
              </a:spcAft>
            </a:pPr>
            <a:endParaRPr lang="en-DE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600" dirty="0"/>
              <a:t>Project oversight committees and reporting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169376BD-0CE3-834B-B4AD-360971E6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/>
          <a:lstStyle/>
          <a:p>
            <a:r>
              <a:rPr lang="en-US" dirty="0"/>
              <a:t>Different Responsibilities and Overlaps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9E50D4B-3C90-3642-A468-F3D80388F6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2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B47BC7-CBA1-C047-A86F-5CDF8E6D6DE0}"/>
              </a:ext>
            </a:extLst>
          </p:cNvPr>
          <p:cNvSpPr txBox="1"/>
          <p:nvPr/>
        </p:nvSpPr>
        <p:spPr>
          <a:xfrm>
            <a:off x="787400" y="1283684"/>
            <a:ext cx="2084225" cy="426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DE" dirty="0"/>
              <a:t>Beam Physics 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Injector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Linac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  <a:p>
            <a:pPr>
              <a:spcAft>
                <a:spcPts val="600"/>
              </a:spcAft>
            </a:pPr>
            <a:r>
              <a:rPr lang="en-DE" i="1" dirty="0"/>
              <a:t>Integration</a:t>
            </a:r>
          </a:p>
          <a:p>
            <a:pPr>
              <a:spcAft>
                <a:spcPts val="600"/>
              </a:spcAft>
            </a:pPr>
            <a:r>
              <a:rPr lang="en-DE" i="1" dirty="0"/>
              <a:t>Infrastructures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Plasma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FEL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Users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High Power Laser</a:t>
            </a:r>
            <a:r>
              <a:rPr lang="en-DE"/>
              <a:t>	</a:t>
            </a:r>
            <a:r>
              <a:rPr lang="de-CH" dirty="0"/>
              <a:t> </a:t>
            </a:r>
            <a:endParaRPr lang="en-DE"/>
          </a:p>
          <a:p>
            <a:pPr>
              <a:spcAft>
                <a:spcPts val="600"/>
              </a:spcAft>
              <a:tabLst>
                <a:tab pos="439738" algn="l"/>
              </a:tabLst>
            </a:pPr>
            <a:r>
              <a:rPr lang="en-DE"/>
              <a:t>WP: </a:t>
            </a:r>
            <a:r>
              <a:rPr lang="en-DE" sz="1400"/>
              <a:t>Beam diagnostics 	</a:t>
            </a:r>
            <a:r>
              <a:rPr lang="de-CH" sz="1400" dirty="0"/>
              <a:t> </a:t>
            </a:r>
            <a:endParaRPr lang="en-DE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CE1BE-0C51-8243-A1DD-2A82385B20CB}"/>
              </a:ext>
            </a:extLst>
          </p:cNvPr>
          <p:cNvSpPr txBox="1"/>
          <p:nvPr/>
        </p:nvSpPr>
        <p:spPr>
          <a:xfrm>
            <a:off x="6096000" y="1283684"/>
            <a:ext cx="57277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DE" dirty="0"/>
              <a:t>Theory &amp; Simulation 	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RF Technology 		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Magnets &amp; Other Beamline Components 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Plasma Components &amp; Systems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>
                <a:solidFill>
                  <a:srgbClr val="FF0000"/>
                </a:solidFill>
              </a:rPr>
              <a:t>Applications (PP)	</a:t>
            </a:r>
            <a:r>
              <a:rPr lang="en-DE" dirty="0"/>
              <a:t>		</a:t>
            </a:r>
            <a:r>
              <a:rPr lang="en-DE"/>
              <a:t>	</a:t>
            </a:r>
          </a:p>
          <a:p>
            <a:pPr>
              <a:spcAft>
                <a:spcPts val="600"/>
              </a:spcAft>
            </a:pPr>
            <a:endParaRPr lang="en-DE"/>
          </a:p>
          <a:p>
            <a:pPr>
              <a:spcAft>
                <a:spcPts val="600"/>
              </a:spcAft>
            </a:pPr>
            <a:r>
              <a:rPr lang="en-DE">
                <a:solidFill>
                  <a:srgbClr val="FF0000"/>
                </a:solidFill>
              </a:rPr>
              <a:t>Implementation</a:t>
            </a:r>
            <a:r>
              <a:rPr lang="en-DE" dirty="0">
                <a:solidFill>
                  <a:srgbClr val="FF0000"/>
                </a:solidFill>
              </a:rPr>
              <a:t>, Layout, Users (PP)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Laser Technology		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Diagnostics		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>
                <a:solidFill>
                  <a:srgbClr val="FF0000"/>
                </a:solidFill>
              </a:rPr>
              <a:t>Training, Outreach &amp; Dissemination (PP)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r>
              <a:rPr lang="en-DE" dirty="0"/>
              <a:t>Transformative Innovation Paths 	</a:t>
            </a:r>
            <a:r>
              <a:rPr lang="en-DE"/>
              <a:t>	</a:t>
            </a:r>
            <a:r>
              <a:rPr lang="de-CH" dirty="0"/>
              <a:t> </a:t>
            </a:r>
            <a:endParaRPr lang="en-DE" dirty="0"/>
          </a:p>
          <a:p>
            <a:pPr>
              <a:spcAft>
                <a:spcPts val="600"/>
              </a:spcAft>
            </a:pPr>
            <a:endParaRPr lang="en-D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556337-FF89-4D4A-801C-D70A2067C3FB}"/>
              </a:ext>
            </a:extLst>
          </p:cNvPr>
          <p:cNvCxnSpPr/>
          <p:nvPr/>
        </p:nvCxnSpPr>
        <p:spPr>
          <a:xfrm>
            <a:off x="596900" y="12836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73FAC9-B7C8-284C-9FBC-32795520C485}"/>
              </a:ext>
            </a:extLst>
          </p:cNvPr>
          <p:cNvCxnSpPr/>
          <p:nvPr/>
        </p:nvCxnSpPr>
        <p:spPr>
          <a:xfrm>
            <a:off x="596900" y="16392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F0B028-A1E8-7D47-B9EA-D88428C66671}"/>
              </a:ext>
            </a:extLst>
          </p:cNvPr>
          <p:cNvCxnSpPr/>
          <p:nvPr/>
        </p:nvCxnSpPr>
        <p:spPr>
          <a:xfrm>
            <a:off x="609600" y="20075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71A24-E035-174A-B966-68DCF8075F98}"/>
              </a:ext>
            </a:extLst>
          </p:cNvPr>
          <p:cNvCxnSpPr/>
          <p:nvPr/>
        </p:nvCxnSpPr>
        <p:spPr>
          <a:xfrm>
            <a:off x="596900" y="23504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C03A5A-708C-D745-A294-78704A714373}"/>
              </a:ext>
            </a:extLst>
          </p:cNvPr>
          <p:cNvCxnSpPr/>
          <p:nvPr/>
        </p:nvCxnSpPr>
        <p:spPr>
          <a:xfrm>
            <a:off x="596900" y="26806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617E0F-7CE8-E44D-BDF6-26B252613FEA}"/>
              </a:ext>
            </a:extLst>
          </p:cNvPr>
          <p:cNvCxnSpPr/>
          <p:nvPr/>
        </p:nvCxnSpPr>
        <p:spPr>
          <a:xfrm>
            <a:off x="596900" y="30362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ACB4F-A946-A943-AD38-62F07ED7672E}"/>
              </a:ext>
            </a:extLst>
          </p:cNvPr>
          <p:cNvCxnSpPr/>
          <p:nvPr/>
        </p:nvCxnSpPr>
        <p:spPr>
          <a:xfrm>
            <a:off x="609600" y="34045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107363-3162-2747-8A76-90EF00C0F5C5}"/>
              </a:ext>
            </a:extLst>
          </p:cNvPr>
          <p:cNvCxnSpPr/>
          <p:nvPr/>
        </p:nvCxnSpPr>
        <p:spPr>
          <a:xfrm>
            <a:off x="596900" y="37474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F9D9F5-DD9B-A24E-8E38-AC2C09F6A25C}"/>
              </a:ext>
            </a:extLst>
          </p:cNvPr>
          <p:cNvCxnSpPr/>
          <p:nvPr/>
        </p:nvCxnSpPr>
        <p:spPr>
          <a:xfrm>
            <a:off x="596900" y="41030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7DEFA-7708-2540-A71F-C4CFEB18399F}"/>
              </a:ext>
            </a:extLst>
          </p:cNvPr>
          <p:cNvCxnSpPr/>
          <p:nvPr/>
        </p:nvCxnSpPr>
        <p:spPr>
          <a:xfrm>
            <a:off x="596900" y="44586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65ACBA-1437-9641-A488-5C0A4CDF0F9A}"/>
              </a:ext>
            </a:extLst>
          </p:cNvPr>
          <p:cNvCxnSpPr/>
          <p:nvPr/>
        </p:nvCxnSpPr>
        <p:spPr>
          <a:xfrm>
            <a:off x="609600" y="48269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C42EE1-C2E3-DB44-A353-C8D924DDBE07}"/>
              </a:ext>
            </a:extLst>
          </p:cNvPr>
          <p:cNvCxnSpPr/>
          <p:nvPr/>
        </p:nvCxnSpPr>
        <p:spPr>
          <a:xfrm>
            <a:off x="596900" y="51698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BF2FC7-07F9-F44D-B23A-39D5495B33D9}"/>
              </a:ext>
            </a:extLst>
          </p:cNvPr>
          <p:cNvCxnSpPr/>
          <p:nvPr/>
        </p:nvCxnSpPr>
        <p:spPr>
          <a:xfrm>
            <a:off x="609600" y="55000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BC0C2B-1B38-3146-9C89-B17D53C3C141}"/>
              </a:ext>
            </a:extLst>
          </p:cNvPr>
          <p:cNvCxnSpPr/>
          <p:nvPr/>
        </p:nvCxnSpPr>
        <p:spPr>
          <a:xfrm>
            <a:off x="609600" y="58556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D68000-9C82-8849-9556-17A7271641D2}"/>
              </a:ext>
            </a:extLst>
          </p:cNvPr>
          <p:cNvCxnSpPr/>
          <p:nvPr/>
        </p:nvCxnSpPr>
        <p:spPr>
          <a:xfrm>
            <a:off x="622300" y="62239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2E25E6-8FEC-8444-8F70-05940F25A43E}"/>
              </a:ext>
            </a:extLst>
          </p:cNvPr>
          <p:cNvCxnSpPr/>
          <p:nvPr/>
        </p:nvCxnSpPr>
        <p:spPr>
          <a:xfrm>
            <a:off x="609600" y="65668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2B96A9-912A-2349-BC3F-4CDACEBD0C2B}"/>
              </a:ext>
            </a:extLst>
          </p:cNvPr>
          <p:cNvCxnSpPr/>
          <p:nvPr/>
        </p:nvCxnSpPr>
        <p:spPr>
          <a:xfrm>
            <a:off x="609600" y="915384"/>
            <a:ext cx="1064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08E18EE-6309-A24B-8A94-3CE11A1827F0}"/>
              </a:ext>
            </a:extLst>
          </p:cNvPr>
          <p:cNvSpPr/>
          <p:nvPr/>
        </p:nvSpPr>
        <p:spPr>
          <a:xfrm>
            <a:off x="4114800" y="1283684"/>
            <a:ext cx="736600" cy="1066800"/>
          </a:xfrm>
          <a:prstGeom prst="rightBrace">
            <a:avLst>
              <a:gd name="adj1" fmla="val 8333"/>
              <a:gd name="adj2" fmla="val 16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BBE3A8B0-193B-DA49-BA78-53197D146697}"/>
              </a:ext>
            </a:extLst>
          </p:cNvPr>
          <p:cNvSpPr/>
          <p:nvPr/>
        </p:nvSpPr>
        <p:spPr>
          <a:xfrm>
            <a:off x="4597400" y="1651985"/>
            <a:ext cx="736600" cy="1016000"/>
          </a:xfrm>
          <a:prstGeom prst="rightBrace">
            <a:avLst>
              <a:gd name="adj1" fmla="val 8333"/>
              <a:gd name="adj2" fmla="val 452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B091976F-F5CD-C041-9F3E-1E24E6C86D02}"/>
              </a:ext>
            </a:extLst>
          </p:cNvPr>
          <p:cNvSpPr/>
          <p:nvPr/>
        </p:nvSpPr>
        <p:spPr>
          <a:xfrm>
            <a:off x="5143500" y="1664685"/>
            <a:ext cx="736600" cy="1016000"/>
          </a:xfrm>
          <a:prstGeom prst="rightBrace">
            <a:avLst>
              <a:gd name="adj1" fmla="val 8333"/>
              <a:gd name="adj2" fmla="val 802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3A190D-8904-E845-8331-EDBA9B6D522C}"/>
              </a:ext>
            </a:extLst>
          </p:cNvPr>
          <p:cNvCxnSpPr/>
          <p:nvPr/>
        </p:nvCxnSpPr>
        <p:spPr>
          <a:xfrm>
            <a:off x="4207119" y="3569684"/>
            <a:ext cx="1672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1C89B4-D1F5-0248-BD8E-3B8F3CCBFD3A}"/>
              </a:ext>
            </a:extLst>
          </p:cNvPr>
          <p:cNvCxnSpPr/>
          <p:nvPr/>
        </p:nvCxnSpPr>
        <p:spPr>
          <a:xfrm>
            <a:off x="4219819" y="3925284"/>
            <a:ext cx="1672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0C27F9-B918-8F4A-A3E1-D6B76FFC25C9}"/>
              </a:ext>
            </a:extLst>
          </p:cNvPr>
          <p:cNvCxnSpPr/>
          <p:nvPr/>
        </p:nvCxnSpPr>
        <p:spPr>
          <a:xfrm>
            <a:off x="4219819" y="4992084"/>
            <a:ext cx="1672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37B7496-66F1-354D-BA5D-3E7C7FD44779}"/>
              </a:ext>
            </a:extLst>
          </p:cNvPr>
          <p:cNvCxnSpPr/>
          <p:nvPr/>
        </p:nvCxnSpPr>
        <p:spPr>
          <a:xfrm>
            <a:off x="4232519" y="5360384"/>
            <a:ext cx="1672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51AB1C-D751-CF49-933D-CF84375D7CF8}"/>
              </a:ext>
            </a:extLst>
          </p:cNvPr>
          <p:cNvSpPr txBox="1"/>
          <p:nvPr/>
        </p:nvSpPr>
        <p:spPr>
          <a:xfrm>
            <a:off x="795943" y="914869"/>
            <a:ext cx="340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EuPRAXIA@SPARClab Work Areas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F9E1C7-3065-B346-A5B5-DB6032D0D248}"/>
              </a:ext>
            </a:extLst>
          </p:cNvPr>
          <p:cNvSpPr txBox="1"/>
          <p:nvPr/>
        </p:nvSpPr>
        <p:spPr>
          <a:xfrm>
            <a:off x="6096000" y="901652"/>
            <a:ext cx="262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EuPRAXIA Clusters / WP’s</a:t>
            </a:r>
          </a:p>
        </p:txBody>
      </p:sp>
      <p:sp>
        <p:nvSpPr>
          <p:cNvPr id="35" name="Titel 2">
            <a:extLst>
              <a:ext uri="{FF2B5EF4-FFF2-40B4-BE49-F238E27FC236}">
                <a16:creationId xmlns:a16="http://schemas.microsoft.com/office/drawing/2014/main" id="{B9995808-231A-C54E-83A1-9C9DD22F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/>
          <a:lstStyle/>
          <a:p>
            <a:r>
              <a:rPr lang="en-US" dirty="0"/>
              <a:t>Complementarity in Work Areas / Packages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5F2B38E-D287-C44C-9E9E-198B7A7355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69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4" y="994002"/>
            <a:ext cx="11239149" cy="5109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Physical sciences and accelerators have a long history of </a:t>
            </a:r>
            <a:r>
              <a:rPr lang="en-US" sz="2400" b="1" dirty="0"/>
              <a:t>fruitful collaboration </a:t>
            </a:r>
            <a:r>
              <a:rPr lang="en-US" sz="2400" dirty="0"/>
              <a:t>in Europe and world-wide. Working together makes us stronger and more competitive! </a:t>
            </a:r>
          </a:p>
          <a:p>
            <a:pPr marL="0" indent="0">
              <a:buNone/>
            </a:pPr>
            <a:r>
              <a:rPr lang="en-US" sz="800" dirty="0"/>
              <a:t> </a:t>
            </a:r>
          </a:p>
          <a:p>
            <a:r>
              <a:rPr lang="en-US" sz="2400" b="1" dirty="0"/>
              <a:t>Preparatory phase project </a:t>
            </a:r>
            <a:r>
              <a:rPr lang="en-US" sz="2400" dirty="0"/>
              <a:t>with funding to define important aspects of a European research infrastructure. </a:t>
            </a:r>
          </a:p>
          <a:p>
            <a:r>
              <a:rPr lang="en-US" sz="2400" dirty="0"/>
              <a:t>Well </a:t>
            </a:r>
            <a:r>
              <a:rPr lang="en-US" sz="2400" b="1" dirty="0"/>
              <a:t>defined, formal legal model</a:t>
            </a:r>
            <a:r>
              <a:rPr lang="en-US" sz="2400" dirty="0"/>
              <a:t> of final Research Infrastructure (RI) including European shareholders with rights and duties.</a:t>
            </a:r>
          </a:p>
          <a:p>
            <a:r>
              <a:rPr lang="en-US" sz="2400" dirty="0"/>
              <a:t>Defined </a:t>
            </a:r>
            <a:r>
              <a:rPr lang="en-US" sz="2400" b="1" dirty="0"/>
              <a:t>access models according to European standards</a:t>
            </a:r>
            <a:r>
              <a:rPr lang="en-US" sz="2400" dirty="0"/>
              <a:t>: excellence and access. </a:t>
            </a:r>
          </a:p>
          <a:p>
            <a:r>
              <a:rPr lang="en-US" sz="2400" b="1" dirty="0">
                <a:sym typeface="Wingdings" pitchFamily="2" charset="2"/>
              </a:rPr>
              <a:t>Open innovation model </a:t>
            </a:r>
            <a:r>
              <a:rPr lang="en-US" sz="2400" dirty="0">
                <a:sym typeface="Wingdings" pitchFamily="2" charset="2"/>
              </a:rPr>
              <a:t>(European approach) versus closed innovation.</a:t>
            </a:r>
          </a:p>
          <a:p>
            <a:pPr marL="0" indent="0">
              <a:buNone/>
            </a:pPr>
            <a:r>
              <a:rPr lang="en-US" sz="800" dirty="0"/>
              <a:t> </a:t>
            </a:r>
          </a:p>
          <a:p>
            <a:pPr marL="0" indent="0">
              <a:buNone/>
            </a:pPr>
            <a:r>
              <a:rPr lang="en-US" sz="2400" dirty="0"/>
              <a:t>Prospects for </a:t>
            </a:r>
            <a:r>
              <a:rPr lang="en-US" sz="2400" dirty="0" err="1"/>
              <a:t>EuPRAXIA</a:t>
            </a:r>
            <a:r>
              <a:rPr lang="en-US" sz="2400" dirty="0"/>
              <a:t> in the Framework of the ESFRI Road Map: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ym typeface="Wingdings" pitchFamily="2" charset="2"/>
              </a:rPr>
              <a:t>EuPRAXIA@SPARClab</a:t>
            </a:r>
            <a:r>
              <a:rPr lang="en-US" sz="2400" dirty="0">
                <a:sym typeface="Wingdings" pitchFamily="2" charset="2"/>
              </a:rPr>
              <a:t> as a truly European RI with outreach to many other countries (interest of Spain and Greece to join).</a:t>
            </a:r>
          </a:p>
          <a:p>
            <a:endParaRPr lang="en-US" sz="2400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Value </a:t>
            </a:r>
            <a:r>
              <a:rPr lang="en-US" dirty="0" err="1"/>
              <a:t>EuPRAXIA</a:t>
            </a:r>
            <a:r>
              <a:rPr lang="en-US" dirty="0"/>
              <a:t> in ESFRI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63344E-3426-7045-B6AC-AA156BC2DD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253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50C538-CFBF-2243-87AB-8A2ABBC7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ESFRI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9605B4-9D77-FF46-8B20-F60A164478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0F927D-2058-BA4C-B504-3311C177CFAE}"/>
              </a:ext>
            </a:extLst>
          </p:cNvPr>
          <p:cNvSpPr/>
          <p:nvPr/>
        </p:nvSpPr>
        <p:spPr>
          <a:xfrm>
            <a:off x="5892802" y="4041834"/>
            <a:ext cx="439782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Fu</a:t>
            </a:r>
            <a:r>
              <a:rPr lang="en-DE" sz="2400" b="1">
                <a:solidFill>
                  <a:srgbClr val="FF0000"/>
                </a:solidFill>
              </a:rPr>
              <a:t>nding model for full facility</a:t>
            </a:r>
            <a:r>
              <a:rPr lang="de-CH" sz="2400" b="1" dirty="0">
                <a:solidFill>
                  <a:srgbClr val="FF0000"/>
                </a:solidFill>
              </a:rPr>
              <a:t>, </a:t>
            </a:r>
            <a:r>
              <a:rPr lang="de-CH" sz="2400" b="1" dirty="0" err="1">
                <a:solidFill>
                  <a:srgbClr val="FF0000"/>
                </a:solidFill>
              </a:rPr>
              <a:t>including</a:t>
            </a:r>
            <a:r>
              <a:rPr lang="de-CH" sz="2400" b="1" dirty="0">
                <a:solidFill>
                  <a:srgbClr val="FF0000"/>
                </a:solidFill>
              </a:rPr>
              <a:t> p</a:t>
            </a:r>
            <a:r>
              <a:rPr lang="en-DE" sz="2400" b="1">
                <a:solidFill>
                  <a:srgbClr val="FF0000"/>
                </a:solidFill>
              </a:rPr>
              <a:t>reparation of funding applications </a:t>
            </a:r>
            <a:r>
              <a:rPr lang="en-DE" sz="2400"/>
              <a:t>at EU and national level that aim at EU funding</a:t>
            </a:r>
            <a:endParaRPr lang="en-DE" sz="2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500CE6-DB89-4A49-92E4-C5B865AFCDD4}"/>
              </a:ext>
            </a:extLst>
          </p:cNvPr>
          <p:cNvSpPr/>
          <p:nvPr/>
        </p:nvSpPr>
        <p:spPr>
          <a:xfrm>
            <a:off x="6513698" y="1583241"/>
            <a:ext cx="356317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Le</a:t>
            </a:r>
            <a:r>
              <a:rPr lang="en-DE" sz="2400" b="1">
                <a:solidFill>
                  <a:srgbClr val="FF0000"/>
                </a:solidFill>
              </a:rPr>
              <a:t>gal model for EuPRAXIA RI</a:t>
            </a:r>
            <a:r>
              <a:rPr lang="en-DE" sz="2400"/>
              <a:t> (includes all user access, user infrastructure, computing facilities, …)</a:t>
            </a:r>
            <a:endParaRPr lang="en-DE" sz="2400" b="1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DEA981-8E7B-7842-8268-6D7927A75AC1}"/>
              </a:ext>
            </a:extLst>
          </p:cNvPr>
          <p:cNvSpPr/>
          <p:nvPr/>
        </p:nvSpPr>
        <p:spPr>
          <a:xfrm>
            <a:off x="1455633" y="4502959"/>
            <a:ext cx="353307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en-DE" sz="2400" b="1">
                <a:solidFill>
                  <a:srgbClr val="FF0000"/>
                </a:solidFill>
              </a:rPr>
              <a:t>Definition and management of access to EuPRAXIA facilities</a:t>
            </a:r>
            <a:r>
              <a:rPr lang="en-DE" sz="2400"/>
              <a:t> </a:t>
            </a:r>
            <a:endParaRPr lang="de-CH" sz="24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8704C4-9FB8-B74C-BF33-B3B10AD898A9}"/>
              </a:ext>
            </a:extLst>
          </p:cNvPr>
          <p:cNvSpPr/>
          <p:nvPr/>
        </p:nvSpPr>
        <p:spPr>
          <a:xfrm>
            <a:off x="2115124" y="1581828"/>
            <a:ext cx="367978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Co</a:t>
            </a:r>
            <a:r>
              <a:rPr lang="en-DE" sz="2400" b="1">
                <a:solidFill>
                  <a:srgbClr val="FF0000"/>
                </a:solidFill>
              </a:rPr>
              <a:t>llaborative work</a:t>
            </a:r>
            <a:r>
              <a:rPr lang="de-CH" sz="2400" b="1" dirty="0">
                <a:solidFill>
                  <a:srgbClr val="FF0000"/>
                </a:solidFill>
              </a:rPr>
              <a:t> in open </a:t>
            </a:r>
            <a:r>
              <a:rPr lang="de-CH" sz="2400" b="1" dirty="0" err="1">
                <a:solidFill>
                  <a:srgbClr val="FF0000"/>
                </a:solidFill>
              </a:rPr>
              <a:t>innovation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approach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88394C-CD3C-8F43-A6D6-FF3B004274B8}"/>
              </a:ext>
            </a:extLst>
          </p:cNvPr>
          <p:cNvSpPr/>
          <p:nvPr/>
        </p:nvSpPr>
        <p:spPr>
          <a:xfrm>
            <a:off x="1621971" y="3001517"/>
            <a:ext cx="316059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Data </a:t>
            </a:r>
            <a:r>
              <a:rPr lang="de-CH" sz="2400" b="1" dirty="0" err="1">
                <a:solidFill>
                  <a:srgbClr val="FF0000"/>
                </a:solidFill>
              </a:rPr>
              <a:t>policy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and</a:t>
            </a:r>
            <a:r>
              <a:rPr lang="de-CH" sz="2400" b="1" dirty="0">
                <a:solidFill>
                  <a:srgbClr val="FF0000"/>
                </a:solidFill>
              </a:rPr>
              <a:t> digital </a:t>
            </a:r>
            <a:r>
              <a:rPr lang="de-CH" sz="2400" b="1" dirty="0" err="1">
                <a:solidFill>
                  <a:srgbClr val="FF0000"/>
                </a:solidFill>
              </a:rPr>
              <a:t>infrastructure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50C538-CFBF-2243-87AB-8A2ABBC7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ESFRI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9605B4-9D77-FF46-8B20-F60A164478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0F927D-2058-BA4C-B504-3311C177CFAE}"/>
              </a:ext>
            </a:extLst>
          </p:cNvPr>
          <p:cNvSpPr/>
          <p:nvPr/>
        </p:nvSpPr>
        <p:spPr>
          <a:xfrm>
            <a:off x="5892802" y="4041834"/>
            <a:ext cx="439782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Fu</a:t>
            </a:r>
            <a:r>
              <a:rPr lang="en-DE" sz="2400" b="1">
                <a:solidFill>
                  <a:srgbClr val="FF0000"/>
                </a:solidFill>
              </a:rPr>
              <a:t>nding model for full facility</a:t>
            </a:r>
            <a:r>
              <a:rPr lang="de-CH" sz="2400" b="1" dirty="0">
                <a:solidFill>
                  <a:srgbClr val="FF0000"/>
                </a:solidFill>
              </a:rPr>
              <a:t>, </a:t>
            </a:r>
            <a:r>
              <a:rPr lang="de-CH" sz="2400" b="1" dirty="0" err="1">
                <a:solidFill>
                  <a:srgbClr val="FF0000"/>
                </a:solidFill>
              </a:rPr>
              <a:t>including</a:t>
            </a:r>
            <a:r>
              <a:rPr lang="de-CH" sz="2400" b="1" dirty="0">
                <a:solidFill>
                  <a:srgbClr val="FF0000"/>
                </a:solidFill>
              </a:rPr>
              <a:t> p</a:t>
            </a:r>
            <a:r>
              <a:rPr lang="en-DE" sz="2400" b="1">
                <a:solidFill>
                  <a:srgbClr val="FF0000"/>
                </a:solidFill>
              </a:rPr>
              <a:t>reparation of funding applications </a:t>
            </a:r>
            <a:r>
              <a:rPr lang="en-DE" sz="2400"/>
              <a:t>at EU and national level that aim at EU funding</a:t>
            </a:r>
            <a:endParaRPr lang="en-DE" sz="2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500CE6-DB89-4A49-92E4-C5B865AFCDD4}"/>
              </a:ext>
            </a:extLst>
          </p:cNvPr>
          <p:cNvSpPr/>
          <p:nvPr/>
        </p:nvSpPr>
        <p:spPr>
          <a:xfrm>
            <a:off x="6513698" y="1583241"/>
            <a:ext cx="356317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Le</a:t>
            </a:r>
            <a:r>
              <a:rPr lang="en-DE" sz="2400" b="1">
                <a:solidFill>
                  <a:srgbClr val="FF0000"/>
                </a:solidFill>
              </a:rPr>
              <a:t>gal model for EuPRAXIA RI</a:t>
            </a:r>
            <a:r>
              <a:rPr lang="en-DE" sz="2400"/>
              <a:t> (includes all user access, user infrastructure, computing facilities, …)</a:t>
            </a:r>
            <a:endParaRPr lang="en-DE" sz="2400" b="1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DEA981-8E7B-7842-8268-6D7927A75AC1}"/>
              </a:ext>
            </a:extLst>
          </p:cNvPr>
          <p:cNvSpPr/>
          <p:nvPr/>
        </p:nvSpPr>
        <p:spPr>
          <a:xfrm>
            <a:off x="1455633" y="4502959"/>
            <a:ext cx="353307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en-DE" sz="2400" b="1">
                <a:solidFill>
                  <a:srgbClr val="FF0000"/>
                </a:solidFill>
              </a:rPr>
              <a:t>Definition and management of access to EuPRAXIA facilities</a:t>
            </a:r>
            <a:r>
              <a:rPr lang="en-DE" sz="2400"/>
              <a:t> </a:t>
            </a:r>
            <a:endParaRPr lang="de-CH" sz="24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8704C4-9FB8-B74C-BF33-B3B10AD898A9}"/>
              </a:ext>
            </a:extLst>
          </p:cNvPr>
          <p:cNvSpPr/>
          <p:nvPr/>
        </p:nvSpPr>
        <p:spPr>
          <a:xfrm>
            <a:off x="2115124" y="1581828"/>
            <a:ext cx="367978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Co</a:t>
            </a:r>
            <a:r>
              <a:rPr lang="en-DE" sz="2400" b="1">
                <a:solidFill>
                  <a:srgbClr val="FF0000"/>
                </a:solidFill>
              </a:rPr>
              <a:t>llaborative work</a:t>
            </a:r>
            <a:r>
              <a:rPr lang="de-CH" sz="2400" b="1" dirty="0">
                <a:solidFill>
                  <a:srgbClr val="FF0000"/>
                </a:solidFill>
              </a:rPr>
              <a:t> in open </a:t>
            </a:r>
            <a:r>
              <a:rPr lang="de-CH" sz="2400" b="1" dirty="0" err="1">
                <a:solidFill>
                  <a:srgbClr val="FF0000"/>
                </a:solidFill>
              </a:rPr>
              <a:t>innovation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approach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88394C-CD3C-8F43-A6D6-FF3B004274B8}"/>
              </a:ext>
            </a:extLst>
          </p:cNvPr>
          <p:cNvSpPr/>
          <p:nvPr/>
        </p:nvSpPr>
        <p:spPr>
          <a:xfrm>
            <a:off x="1621971" y="3001517"/>
            <a:ext cx="316059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Data </a:t>
            </a:r>
            <a:r>
              <a:rPr lang="de-CH" sz="2400" b="1" dirty="0" err="1">
                <a:solidFill>
                  <a:srgbClr val="FF0000"/>
                </a:solidFill>
              </a:rPr>
              <a:t>policy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and</a:t>
            </a:r>
            <a:r>
              <a:rPr lang="de-CH" sz="2400" b="1" dirty="0">
                <a:solidFill>
                  <a:srgbClr val="FF0000"/>
                </a:solidFill>
              </a:rPr>
              <a:t> digital </a:t>
            </a:r>
            <a:r>
              <a:rPr lang="de-CH" sz="2400" b="1" dirty="0" err="1">
                <a:solidFill>
                  <a:srgbClr val="FF0000"/>
                </a:solidFill>
              </a:rPr>
              <a:t>infrastructure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7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86305F-6EB8-A948-AD32-39223EA0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30303"/>
            <a:ext cx="7961747" cy="1023074"/>
          </a:xfrm>
        </p:spPr>
        <p:txBody>
          <a:bodyPr/>
          <a:lstStyle/>
          <a:p>
            <a:r>
              <a:rPr lang="en-US" sz="3600" b="0" dirty="0"/>
              <a:t>Press Release ESFRI 30.6.21 </a:t>
            </a:r>
            <a:endParaRPr lang="de-DE" b="0" dirty="0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3A5F13-E1CE-9740-A4C1-74D3524FC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1" y="1178373"/>
            <a:ext cx="695416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2ADB7CF-A355-6B40-A8EE-87C21469B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878" y="454474"/>
            <a:ext cx="6382727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F2F66AD-C28B-3A40-98C3-74F33C08518B}"/>
              </a:ext>
            </a:extLst>
          </p:cNvPr>
          <p:cNvSpPr/>
          <p:nvPr/>
        </p:nvSpPr>
        <p:spPr>
          <a:xfrm>
            <a:off x="5702300" y="4559301"/>
            <a:ext cx="5715000" cy="18768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 dirty="0" err="1">
              <a:solidFill>
                <a:schemeClr val="tx1"/>
              </a:solidFill>
            </a:endParaRPr>
          </a:p>
        </p:txBody>
      </p:sp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699E459-369E-E040-B4B8-F59A3B85F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57" y="1091955"/>
            <a:ext cx="7891891" cy="215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138D1AB2-2D99-A846-B9E9-C8E6BCE86FAC}"/>
              </a:ext>
            </a:extLst>
          </p:cNvPr>
          <p:cNvSpPr/>
          <p:nvPr/>
        </p:nvSpPr>
        <p:spPr>
          <a:xfrm>
            <a:off x="5275015" y="6500811"/>
            <a:ext cx="6845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none" sz="1600" i="1" dirty="0"/>
              <a:t>https://www.esfri.eu/latest-esfri-news/new-ris-roadmap-2021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1E0E5F-3470-7F4B-BFFB-7CD80FA721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91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A66A8-279B-C741-8AAA-99F8B081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EuPRAXIA Open Innovation Concept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7F12-50B5-A149-9D46-8FD47C1455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C35DF-0570-7A47-B74B-E728E19FCF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38" y="977718"/>
            <a:ext cx="9320169" cy="390709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BA25B5-CAE0-42FF-B4ED-51BF2F2BBF7C}"/>
              </a:ext>
            </a:extLst>
          </p:cNvPr>
          <p:cNvSpPr txBox="1"/>
          <p:nvPr/>
        </p:nvSpPr>
        <p:spPr>
          <a:xfrm>
            <a:off x="240618" y="5008230"/>
            <a:ext cx="887105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EuPRAXIA open innovation concept </a:t>
            </a:r>
            <a:r>
              <a:rPr lang="en-US" b="1" dirty="0"/>
              <a:t>involves all nodes and stake-holders</a:t>
            </a:r>
            <a:r>
              <a:rPr lang="en-US" dirty="0"/>
              <a:t> of the project, for example excellence centers as support facilities, end users, industry, trainees, … in a well-defined open and effective approach</a:t>
            </a:r>
          </a:p>
          <a:p>
            <a:pPr algn="r">
              <a:spcAft>
                <a:spcPts val="600"/>
              </a:spcAft>
            </a:pPr>
            <a:r>
              <a:rPr lang="en-US" dirty="0"/>
              <a:t>EuPRAXIA follows open innovation/science developments and learns from it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9087800-24B1-40A0-AA0D-DD45AF47DAD2}"/>
              </a:ext>
            </a:extLst>
          </p:cNvPr>
          <p:cNvSpPr/>
          <p:nvPr/>
        </p:nvSpPr>
        <p:spPr>
          <a:xfrm>
            <a:off x="9480026" y="853573"/>
            <a:ext cx="2650921" cy="55564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en-US" sz="1400" b="1" dirty="0"/>
              <a:t>Recent example of success for open innovation: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Fighting COVID-19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Mechanical Ventilator Milano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INFN plus industry project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Robust, low-cost design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/>
              <a:t>half the cost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In </a:t>
            </a:r>
            <a:r>
              <a:rPr lang="en-US" sz="1800" b="1" dirty="0"/>
              <a:t>1 year</a:t>
            </a:r>
            <a:r>
              <a:rPr lang="en-US" sz="1800" dirty="0"/>
              <a:t> from the concept to &gt; 6,000 ventilators in stock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Canada-sponsored production, also for less developed countries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93ADC984-B935-484F-91AF-314371D99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431" y="5067443"/>
            <a:ext cx="2492109" cy="1271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7CCB29-0528-1148-8C25-9A20D0F6385D}"/>
              </a:ext>
            </a:extLst>
          </p:cNvPr>
          <p:cNvSpPr/>
          <p:nvPr/>
        </p:nvSpPr>
        <p:spPr>
          <a:xfrm>
            <a:off x="1226170" y="853384"/>
            <a:ext cx="6819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24B93"/>
                </a:solidFill>
                <a:latin typeface="Helvetica" pitchFamily="2" charset="0"/>
              </a:rPr>
              <a:t>share the work, share the publication, share the innovation 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673392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A66A8-279B-C741-8AAA-99F8B081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8643359" cy="803122"/>
          </a:xfrm>
        </p:spPr>
        <p:txBody>
          <a:bodyPr>
            <a:noAutofit/>
          </a:bodyPr>
          <a:lstStyle/>
          <a:p>
            <a:r>
              <a:rPr lang="en-DE" sz="3200"/>
              <a:t>Long-Term Benefits: Share in IP, Privileged Access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7F12-50B5-A149-9D46-8FD47C1455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B1FE654-A558-4FBA-9FC1-AE78C37A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01" y="940198"/>
            <a:ext cx="7474105" cy="5522373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sz="2000"/>
              <a:t>EuPRAXIA partners within the future EuPRAXIA legal entity (ERIC or else) will benefit from:</a:t>
            </a:r>
          </a:p>
          <a:p>
            <a:pPr>
              <a:lnSpc>
                <a:spcPts val="3000"/>
              </a:lnSpc>
            </a:pPr>
            <a:r>
              <a:rPr lang="en-US" sz="1800" b="1"/>
              <a:t>Overcoming</a:t>
            </a:r>
            <a:r>
              <a:rPr lang="en-US" sz="1800"/>
              <a:t> of local </a:t>
            </a:r>
            <a:r>
              <a:rPr lang="en-US" sz="1800" b="1"/>
              <a:t>limits</a:t>
            </a:r>
            <a:r>
              <a:rPr lang="en-US" sz="1800"/>
              <a:t> in funding and facility size</a:t>
            </a:r>
          </a:p>
          <a:p>
            <a:pPr>
              <a:lnSpc>
                <a:spcPts val="3000"/>
              </a:lnSpc>
            </a:pPr>
            <a:r>
              <a:rPr lang="en-US" sz="1800" b="1"/>
              <a:t>Increased visibility and impact </a:t>
            </a:r>
            <a:r>
              <a:rPr lang="en-US" sz="1800"/>
              <a:t>on an international scale</a:t>
            </a:r>
          </a:p>
          <a:p>
            <a:pPr>
              <a:lnSpc>
                <a:spcPts val="3000"/>
              </a:lnSpc>
            </a:pPr>
            <a:r>
              <a:rPr lang="en-US" sz="1800" b="1"/>
              <a:t>Decision</a:t>
            </a:r>
            <a:r>
              <a:rPr lang="en-US" sz="1800"/>
              <a:t> power in the EuPRAXIA legal entity’s Collaboration Board (or equivalent)</a:t>
            </a:r>
          </a:p>
          <a:p>
            <a:pPr>
              <a:lnSpc>
                <a:spcPts val="3000"/>
              </a:lnSpc>
            </a:pPr>
            <a:r>
              <a:rPr lang="en-US" sz="1800"/>
              <a:t>Opportunities to </a:t>
            </a:r>
            <a:r>
              <a:rPr lang="en-US" sz="1800" b="1"/>
              <a:t>participate in technological developments</a:t>
            </a:r>
            <a:r>
              <a:rPr lang="en-US" sz="1800"/>
              <a:t> at EuPRAXIA (with co-developers)</a:t>
            </a:r>
          </a:p>
          <a:p>
            <a:pPr>
              <a:lnSpc>
                <a:spcPts val="3000"/>
              </a:lnSpc>
            </a:pPr>
            <a:r>
              <a:rPr lang="en-US" sz="1800"/>
              <a:t>Direct </a:t>
            </a:r>
            <a:r>
              <a:rPr lang="en-US" sz="1800" b="1"/>
              <a:t>access to technology and knowledge </a:t>
            </a:r>
            <a:r>
              <a:rPr lang="en-US" sz="1800"/>
              <a:t>generated by the EuPRAXIA Consortium</a:t>
            </a:r>
          </a:p>
          <a:p>
            <a:pPr>
              <a:lnSpc>
                <a:spcPts val="3000"/>
              </a:lnSpc>
            </a:pPr>
            <a:r>
              <a:rPr lang="en-US" sz="1800"/>
              <a:t>Privileged </a:t>
            </a:r>
            <a:r>
              <a:rPr lang="en-US" sz="1800" b="1"/>
              <a:t>access to beamlines </a:t>
            </a:r>
            <a:r>
              <a:rPr lang="en-US" sz="1800"/>
              <a:t>through the quota-based access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D91832-8A96-B44A-878C-6FB3E3620A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463" y="2826582"/>
            <a:ext cx="4199893" cy="3557587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891BA25-7054-8340-AC62-09610F1E4E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463" y="857615"/>
            <a:ext cx="4199893" cy="20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4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50C538-CFBF-2243-87AB-8A2ABBC7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ESFRI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9605B4-9D77-FF46-8B20-F60A164478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0F927D-2058-BA4C-B504-3311C177CFAE}"/>
              </a:ext>
            </a:extLst>
          </p:cNvPr>
          <p:cNvSpPr/>
          <p:nvPr/>
        </p:nvSpPr>
        <p:spPr>
          <a:xfrm>
            <a:off x="5892802" y="4041834"/>
            <a:ext cx="439782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Fu</a:t>
            </a:r>
            <a:r>
              <a:rPr lang="en-DE" sz="2400" b="1">
                <a:solidFill>
                  <a:srgbClr val="FF0000"/>
                </a:solidFill>
              </a:rPr>
              <a:t>nding model for full facility</a:t>
            </a:r>
            <a:r>
              <a:rPr lang="de-CH" sz="2400" b="1" dirty="0">
                <a:solidFill>
                  <a:srgbClr val="FF0000"/>
                </a:solidFill>
              </a:rPr>
              <a:t>, </a:t>
            </a:r>
            <a:r>
              <a:rPr lang="de-CH" sz="2400" b="1" dirty="0" err="1">
                <a:solidFill>
                  <a:srgbClr val="FF0000"/>
                </a:solidFill>
              </a:rPr>
              <a:t>including</a:t>
            </a:r>
            <a:r>
              <a:rPr lang="de-CH" sz="2400" b="1" dirty="0">
                <a:solidFill>
                  <a:srgbClr val="FF0000"/>
                </a:solidFill>
              </a:rPr>
              <a:t> p</a:t>
            </a:r>
            <a:r>
              <a:rPr lang="en-DE" sz="2400" b="1">
                <a:solidFill>
                  <a:srgbClr val="FF0000"/>
                </a:solidFill>
              </a:rPr>
              <a:t>reparation of funding applications </a:t>
            </a:r>
            <a:r>
              <a:rPr lang="en-DE" sz="2400"/>
              <a:t>at EU and national level that aim at EU funding</a:t>
            </a:r>
            <a:endParaRPr lang="en-DE" sz="2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500CE6-DB89-4A49-92E4-C5B865AFCDD4}"/>
              </a:ext>
            </a:extLst>
          </p:cNvPr>
          <p:cNvSpPr/>
          <p:nvPr/>
        </p:nvSpPr>
        <p:spPr>
          <a:xfrm>
            <a:off x="6513698" y="1583241"/>
            <a:ext cx="356317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Le</a:t>
            </a:r>
            <a:r>
              <a:rPr lang="en-DE" sz="2400" b="1">
                <a:solidFill>
                  <a:srgbClr val="FF0000"/>
                </a:solidFill>
              </a:rPr>
              <a:t>gal model for EuPRAXIA RI</a:t>
            </a:r>
            <a:r>
              <a:rPr lang="en-DE" sz="2400"/>
              <a:t> (includes all user access, user infrastructure, computing facilities, …)</a:t>
            </a:r>
            <a:endParaRPr lang="en-DE" sz="2400" b="1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DEA981-8E7B-7842-8268-6D7927A75AC1}"/>
              </a:ext>
            </a:extLst>
          </p:cNvPr>
          <p:cNvSpPr/>
          <p:nvPr/>
        </p:nvSpPr>
        <p:spPr>
          <a:xfrm>
            <a:off x="1455633" y="4502959"/>
            <a:ext cx="353307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en-DE" sz="2400" b="1">
                <a:solidFill>
                  <a:srgbClr val="FF0000"/>
                </a:solidFill>
              </a:rPr>
              <a:t>Definition and management of access to EuPRAXIA facilities</a:t>
            </a:r>
            <a:r>
              <a:rPr lang="en-DE" sz="2400"/>
              <a:t> </a:t>
            </a:r>
            <a:endParaRPr lang="de-CH" sz="24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8704C4-9FB8-B74C-BF33-B3B10AD898A9}"/>
              </a:ext>
            </a:extLst>
          </p:cNvPr>
          <p:cNvSpPr/>
          <p:nvPr/>
        </p:nvSpPr>
        <p:spPr>
          <a:xfrm>
            <a:off x="2115124" y="1581828"/>
            <a:ext cx="367978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Co</a:t>
            </a:r>
            <a:r>
              <a:rPr lang="en-DE" sz="2400" b="1">
                <a:solidFill>
                  <a:srgbClr val="FF0000"/>
                </a:solidFill>
              </a:rPr>
              <a:t>llaborative work</a:t>
            </a:r>
            <a:r>
              <a:rPr lang="de-CH" sz="2400" b="1" dirty="0">
                <a:solidFill>
                  <a:srgbClr val="FF0000"/>
                </a:solidFill>
              </a:rPr>
              <a:t> in open </a:t>
            </a:r>
            <a:r>
              <a:rPr lang="de-CH" sz="2400" b="1" dirty="0" err="1">
                <a:solidFill>
                  <a:srgbClr val="FF0000"/>
                </a:solidFill>
              </a:rPr>
              <a:t>innovation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approach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88394C-CD3C-8F43-A6D6-FF3B004274B8}"/>
              </a:ext>
            </a:extLst>
          </p:cNvPr>
          <p:cNvSpPr/>
          <p:nvPr/>
        </p:nvSpPr>
        <p:spPr>
          <a:xfrm>
            <a:off x="1621971" y="3001517"/>
            <a:ext cx="316059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Data </a:t>
            </a:r>
            <a:r>
              <a:rPr lang="de-CH" sz="2400" b="1" dirty="0" err="1">
                <a:solidFill>
                  <a:srgbClr val="FF0000"/>
                </a:solidFill>
              </a:rPr>
              <a:t>policy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and</a:t>
            </a:r>
            <a:r>
              <a:rPr lang="de-CH" sz="2400" b="1" dirty="0">
                <a:solidFill>
                  <a:srgbClr val="FF0000"/>
                </a:solidFill>
              </a:rPr>
              <a:t> digital </a:t>
            </a:r>
            <a:r>
              <a:rPr lang="de-CH" sz="2400" b="1" dirty="0" err="1">
                <a:solidFill>
                  <a:srgbClr val="FF0000"/>
                </a:solidFill>
              </a:rPr>
              <a:t>infrastructure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38F8905-56F3-614B-86D9-1AA29ABB89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275" y="1042988"/>
          <a:ext cx="6928485" cy="4419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2285">
                  <a:extLst>
                    <a:ext uri="{9D8B030D-6E8A-4147-A177-3AD203B41FA5}">
                      <a16:colId xmlns:a16="http://schemas.microsoft.com/office/drawing/2014/main" val="2700339835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409718667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932346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DE" sz="18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Beam-Driven Site (A - Frascati)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Laser-Driven Site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33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Access unit (AU) 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 AU = 12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/>
                        <a:t>1 AU = 12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628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Operation mode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24/7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/>
                        <a:t>24/7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5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 b="0" dirty="0"/>
                        <a:t>Access end users /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0"/>
                        <a:t>168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/>
                        <a:t>168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97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Machine studies / year</a:t>
                      </a:r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63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63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09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Maintenance/shutdown / year</a:t>
                      </a:r>
                      <a:endParaRPr lang="en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134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134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46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dirty="0"/>
                        <a:t>End-user a</a:t>
                      </a:r>
                      <a:r>
                        <a:rPr lang="en-DE" sz="1800" b="1" dirty="0"/>
                        <a:t>ccess total /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336 AU</a:t>
                      </a:r>
                      <a:endParaRPr lang="en-DE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672</a:t>
                      </a:r>
                      <a:r>
                        <a:rPr lang="en-DE" sz="1800" b="1" dirty="0"/>
                        <a:t>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4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/>
                        <a:t>Typical experiment duration </a:t>
                      </a:r>
                      <a:r>
                        <a:rPr lang="en-DE" sz="1800"/>
                        <a:t>(including 4 AU machine preparation)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10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10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 b="1"/>
                        <a:t>Annual number of</a:t>
                      </a:r>
                      <a:r>
                        <a:rPr lang="de-DE" sz="1800" b="1"/>
                        <a:t> end-user</a:t>
                      </a:r>
                      <a:r>
                        <a:rPr lang="en-DE" sz="1800" b="1"/>
                        <a:t> experiments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/>
                        <a:t>33</a:t>
                      </a:r>
                      <a:endParaRPr lang="en-DE" sz="18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66</a:t>
                      </a:r>
                      <a:endParaRPr lang="en-DE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022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71F272E-45EE-D446-9FAB-B0A00DFA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Experiments in Two EuPRAXIA User Sites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05AE5-A01E-3F47-8E56-BF3C19093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pic>
        <p:nvPicPr>
          <p:cNvPr id="2050" name="Picture 2" descr="In this picture of the Sincrotrone Trieste area both the Elettra... |  Download Scientific Diagram">
            <a:extLst>
              <a:ext uri="{FF2B5EF4-FFF2-40B4-BE49-F238E27FC236}">
                <a16:creationId xmlns:a16="http://schemas.microsoft.com/office/drawing/2014/main" id="{349D16AC-F435-F644-88C7-AFA7EDD6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085" y="1042988"/>
            <a:ext cx="4358640" cy="28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A30767-146D-8646-9E8D-7C4139D702A3}"/>
              </a:ext>
            </a:extLst>
          </p:cNvPr>
          <p:cNvSpPr txBox="1"/>
          <p:nvPr/>
        </p:nvSpPr>
        <p:spPr>
          <a:xfrm>
            <a:off x="7538086" y="3999322"/>
            <a:ext cx="435864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i="1" dirty="0"/>
              <a:t>FEL experiment based on experience with fully RF based free-electron lasers like </a:t>
            </a:r>
            <a:r>
              <a:rPr lang="en-DE" sz="1600" b="1" i="1" dirty="0"/>
              <a:t>FERMI</a:t>
            </a:r>
            <a:r>
              <a:rPr lang="en-DE" sz="1600" i="1" dirty="0"/>
              <a:t> (see above), </a:t>
            </a:r>
            <a:r>
              <a:rPr lang="en-DE" sz="1600" b="1" i="1" dirty="0"/>
              <a:t>FLASH</a:t>
            </a:r>
            <a:r>
              <a:rPr lang="en-DE" sz="1600" i="1" dirty="0"/>
              <a:t> and </a:t>
            </a:r>
            <a:r>
              <a:rPr lang="en-DE" sz="1600" b="1" i="1" dirty="0"/>
              <a:t>FELBE</a:t>
            </a:r>
            <a:r>
              <a:rPr lang="en-DE" sz="1600" i="1" dirty="0"/>
              <a:t>.</a:t>
            </a:r>
          </a:p>
          <a:p>
            <a:endParaRPr lang="en-DE" dirty="0"/>
          </a:p>
          <a:p>
            <a:r>
              <a:rPr lang="en-DE" sz="1800" dirty="0"/>
              <a:t>NOTE: EuPRAXIA laser-based facility provides enhanced parallel operation, therefore twice as many experiments.</a:t>
            </a:r>
          </a:p>
        </p:txBody>
      </p:sp>
    </p:spTree>
    <p:extLst>
      <p:ext uri="{BB962C8B-B14F-4D97-AF65-F5344CB8AC3E}">
        <p14:creationId xmlns:p14="http://schemas.microsoft.com/office/powerpoint/2010/main" val="2593022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3874144-CB70-034D-8974-0B91CD3020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275" y="966788"/>
          <a:ext cx="11560176" cy="3479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696">
                  <a:extLst>
                    <a:ext uri="{9D8B030D-6E8A-4147-A177-3AD203B41FA5}">
                      <a16:colId xmlns:a16="http://schemas.microsoft.com/office/drawing/2014/main" val="468383524"/>
                    </a:ext>
                  </a:extLst>
                </a:gridCol>
                <a:gridCol w="1926696">
                  <a:extLst>
                    <a:ext uri="{9D8B030D-6E8A-4147-A177-3AD203B41FA5}">
                      <a16:colId xmlns:a16="http://schemas.microsoft.com/office/drawing/2014/main" val="2849220236"/>
                    </a:ext>
                  </a:extLst>
                </a:gridCol>
                <a:gridCol w="1926696">
                  <a:extLst>
                    <a:ext uri="{9D8B030D-6E8A-4147-A177-3AD203B41FA5}">
                      <a16:colId xmlns:a16="http://schemas.microsoft.com/office/drawing/2014/main" val="4182332335"/>
                    </a:ext>
                  </a:extLst>
                </a:gridCol>
                <a:gridCol w="1926696">
                  <a:extLst>
                    <a:ext uri="{9D8B030D-6E8A-4147-A177-3AD203B41FA5}">
                      <a16:colId xmlns:a16="http://schemas.microsoft.com/office/drawing/2014/main" val="2146372647"/>
                    </a:ext>
                  </a:extLst>
                </a:gridCol>
                <a:gridCol w="1926696">
                  <a:extLst>
                    <a:ext uri="{9D8B030D-6E8A-4147-A177-3AD203B41FA5}">
                      <a16:colId xmlns:a16="http://schemas.microsoft.com/office/drawing/2014/main" val="3568911816"/>
                    </a:ext>
                  </a:extLst>
                </a:gridCol>
                <a:gridCol w="1926696">
                  <a:extLst>
                    <a:ext uri="{9D8B030D-6E8A-4147-A177-3AD203B41FA5}">
                      <a16:colId xmlns:a16="http://schemas.microsoft.com/office/drawing/2014/main" val="2263622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Data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800"/>
                        <a:t>Data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800"/>
                        <a:t>Data / exp for online analysis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800"/>
                        <a:t>Reduced data / exp for long term storage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800"/>
                        <a:t>Long term storage (reduced data)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1800" dirty="0"/>
                        <a:t>Exchange (derived data and meta data)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44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Modeling and simulations (3D)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300 T</a:t>
                      </a:r>
                      <a:r>
                        <a:rPr lang="en-GB" sz="1800"/>
                        <a:t>B</a:t>
                      </a:r>
                      <a:r>
                        <a:rPr lang="en-DE" sz="1800"/>
                        <a:t> /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/>
                        <a:t>900 TB</a:t>
                      </a:r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dirty="0"/>
                        <a:t>0.1 PB/y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12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4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Machine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dirty="0"/>
                        <a:t>20 T</a:t>
                      </a:r>
                      <a:r>
                        <a:rPr lang="en-GB" sz="1800" dirty="0"/>
                        <a:t>B</a:t>
                      </a:r>
                      <a:r>
                        <a:rPr lang="en-DE" sz="1800" dirty="0"/>
                        <a:t> /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dirty="0"/>
                        <a:t>2.4 PB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/>
                        <a:t>5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dirty="0"/>
                        <a:t>0.17 P</a:t>
                      </a:r>
                      <a:r>
                        <a:rPr lang="en-GB" sz="1800" dirty="0"/>
                        <a:t>B</a:t>
                      </a:r>
                      <a:r>
                        <a:rPr lang="en-DE" sz="1800" dirty="0"/>
                        <a:t>/y (A)</a:t>
                      </a:r>
                    </a:p>
                    <a:p>
                      <a:pPr algn="ctr"/>
                      <a:r>
                        <a:rPr lang="en-DE" sz="1800" dirty="0"/>
                        <a:t>0.33 P</a:t>
                      </a:r>
                      <a:r>
                        <a:rPr lang="en-GB" sz="1800" dirty="0"/>
                        <a:t>B</a:t>
                      </a:r>
                      <a:r>
                        <a:rPr lang="en-DE" sz="1800" dirty="0"/>
                        <a:t>/y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20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8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End user exp.</a:t>
                      </a:r>
                    </a:p>
                    <a:p>
                      <a:r>
                        <a:rPr lang="en-DE" sz="1800"/>
                        <a:t>(e.g. PCO Edge at 8 MB @ 100 Hz)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2.9 T</a:t>
                      </a:r>
                      <a:r>
                        <a:rPr lang="en-GB" sz="1800"/>
                        <a:t>B</a:t>
                      </a:r>
                      <a:r>
                        <a:rPr lang="en-DE" sz="1800"/>
                        <a:t> /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207 </a:t>
                      </a:r>
                      <a:r>
                        <a:rPr lang="de-DE" sz="1800"/>
                        <a:t>TB</a:t>
                      </a:r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20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dirty="0"/>
                        <a:t>0.66 PB /y (A)</a:t>
                      </a:r>
                    </a:p>
                    <a:p>
                      <a:pPr algn="ctr"/>
                      <a:r>
                        <a:rPr lang="en-DE" sz="1800" dirty="0"/>
                        <a:t>1.32 PB/y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/>
                        <a:t>100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8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1" dirty="0"/>
                        <a:t>≈ 2.6 PB/y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1" dirty="0"/>
                        <a:t>≈ 132 TB/y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455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9DDFE4E-6DA2-5F4F-B43F-DAC56C8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/>
              <a:t>Data Rate and Networking Capacity</a:t>
            </a:r>
            <a:br>
              <a:rPr lang="en-DE"/>
            </a:br>
            <a:r>
              <a:rPr lang="en-DE" sz="2000" b="0" i="1"/>
              <a:t>(numbers refer to maximum rate operation at 100 Hz)</a:t>
            </a:r>
            <a:endParaRPr lang="en-DE" b="0" i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79FD6-0F3D-2141-8E7B-A503E7480B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B1AE-E25C-EA47-8355-FB39AF83D55A}"/>
              </a:ext>
            </a:extLst>
          </p:cNvPr>
          <p:cNvSpPr/>
          <p:nvPr/>
        </p:nvSpPr>
        <p:spPr>
          <a:xfrm>
            <a:off x="5667293" y="4630619"/>
            <a:ext cx="63703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Networking capacity </a:t>
            </a:r>
            <a:r>
              <a:rPr lang="en-US" sz="1800" b="1" dirty="0"/>
              <a:t>10 Gbit/s </a:t>
            </a:r>
            <a:r>
              <a:rPr lang="en-US" sz="1800" dirty="0"/>
              <a:t>sufficient for data rates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Exists at Frascati (LHC computing needs) and the EuPRAXIA candidate sites – benefit of existing sites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Specified for 1 PB high performance parallel file system (online analysis) and 100 GBE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see E-Infrastructure slide)</a:t>
            </a:r>
          </a:p>
        </p:txBody>
      </p:sp>
      <p:pic>
        <p:nvPicPr>
          <p:cNvPr id="9" name="Picture 8" descr="A picture containing electronics, indoor, camera&#10;&#10;Description automatically generated">
            <a:extLst>
              <a:ext uri="{FF2B5EF4-FFF2-40B4-BE49-F238E27FC236}">
                <a16:creationId xmlns:a16="http://schemas.microsoft.com/office/drawing/2014/main" id="{A3CFDC9D-ACB1-6E44-9044-82FFE7B72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4770232"/>
            <a:ext cx="1978660" cy="1531256"/>
          </a:xfrm>
          <a:prstGeom prst="rect">
            <a:avLst/>
          </a:prstGeom>
        </p:spPr>
      </p:pic>
      <p:pic>
        <p:nvPicPr>
          <p:cNvPr id="10" name="Picture 9" descr="ESFRI-EuPRAXIA-03-highlight-picture.jpg">
            <a:extLst>
              <a:ext uri="{FF2B5EF4-FFF2-40B4-BE49-F238E27FC236}">
                <a16:creationId xmlns:a16="http://schemas.microsoft.com/office/drawing/2014/main" id="{378A2AEC-F80B-B64D-8547-C8373D7F0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907" y="4770116"/>
            <a:ext cx="1386841" cy="154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ILATUS3 S 6M - Dectris">
            <a:extLst>
              <a:ext uri="{FF2B5EF4-FFF2-40B4-BE49-F238E27FC236}">
                <a16:creationId xmlns:a16="http://schemas.microsoft.com/office/drawing/2014/main" id="{AC7E9F14-AA88-0B46-BF19-2B1D20CE3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9894" y="4793179"/>
            <a:ext cx="1794426" cy="15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16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50F24-C876-9C4D-8F47-1783270CC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95" y="1029844"/>
            <a:ext cx="6205678" cy="5185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Will define living data object catalogue and dedicated data policy. Data management plans shaped to </a:t>
            </a:r>
            <a:r>
              <a:rPr lang="en-US" sz="2000" b="1" dirty="0"/>
              <a:t>maximize data and scientific software reuse </a:t>
            </a:r>
            <a:r>
              <a:rPr lang="en-US" sz="2000" dirty="0"/>
              <a:t>across scientific domains and across institutional boundaries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Store only absolutely necessary primary data, use online analysis for data reduction and derived data generation: </a:t>
            </a:r>
            <a:r>
              <a:rPr lang="en-US" sz="2000" b="1" dirty="0"/>
              <a:t>Stored data must make experiment and simulation reproducible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Store mostly derived data and meta data from experiment and simulation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Long-term, </a:t>
            </a:r>
            <a:r>
              <a:rPr lang="en-US" sz="2000" b="1" dirty="0"/>
              <a:t>F.A.I.R.-compliant data object storage</a:t>
            </a:r>
            <a:r>
              <a:rPr lang="en-US" sz="2000" dirty="0"/>
              <a:t>, work together with </a:t>
            </a:r>
            <a:r>
              <a:rPr lang="en-US" sz="2000" b="1" dirty="0"/>
              <a:t>EOSC</a:t>
            </a:r>
            <a:r>
              <a:rPr lang="en-US" sz="2000" dirty="0"/>
              <a:t> projects such as ESCAPE on data management. International best practices for data and metadata standards (</a:t>
            </a:r>
            <a:r>
              <a:rPr lang="en-US" sz="2000" b="1" dirty="0"/>
              <a:t>ISO</a:t>
            </a:r>
            <a:r>
              <a:rPr lang="en-US" sz="2000" dirty="0"/>
              <a:t>), in line with other European RI’s.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A01390-9602-5F49-8B07-681A9A34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Archiving and Data Openness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8AEA-8823-C049-9729-07F549A780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933EE-1A68-A54D-A4FF-120214719893}"/>
              </a:ext>
            </a:extLst>
          </p:cNvPr>
          <p:cNvSpPr txBox="1"/>
          <p:nvPr/>
        </p:nvSpPr>
        <p:spPr>
          <a:xfrm>
            <a:off x="6952599" y="912300"/>
            <a:ext cx="1273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i="1" dirty="0"/>
              <a:t>Figure from Steve Aplin, Eu-XFEL, LEAPS Data WG Co-Chair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D13EF88-3EFD-3849-9EC1-E464B5A6C3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866" y="912300"/>
            <a:ext cx="3702019" cy="209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4808AC53-1569-4643-8319-0C0D2B956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1585" y="3271959"/>
            <a:ext cx="5002313" cy="310093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680165C-C9EC-458C-A542-F8CA4D5A33A5}"/>
              </a:ext>
            </a:extLst>
          </p:cNvPr>
          <p:cNvSpPr txBox="1"/>
          <p:nvPr/>
        </p:nvSpPr>
        <p:spPr>
          <a:xfrm>
            <a:off x="6531766" y="2908238"/>
            <a:ext cx="1536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EuPRAXIA CDR</a:t>
            </a:r>
            <a:endParaRPr lang="en-DE" sz="1600" i="1" dirty="0"/>
          </a:p>
        </p:txBody>
      </p:sp>
    </p:spTree>
    <p:extLst>
      <p:ext uri="{BB962C8B-B14F-4D97-AF65-F5344CB8AC3E}">
        <p14:creationId xmlns:p14="http://schemas.microsoft.com/office/powerpoint/2010/main" val="6170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C10697-F4C8-164A-A868-7E10940043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275" y="1042988"/>
          <a:ext cx="11559598" cy="516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5549">
                  <a:extLst>
                    <a:ext uri="{9D8B030D-6E8A-4147-A177-3AD203B41FA5}">
                      <a16:colId xmlns:a16="http://schemas.microsoft.com/office/drawing/2014/main" val="4052176410"/>
                    </a:ext>
                  </a:extLst>
                </a:gridCol>
                <a:gridCol w="9524049">
                  <a:extLst>
                    <a:ext uri="{9D8B030D-6E8A-4147-A177-3AD203B41FA5}">
                      <a16:colId xmlns:a16="http://schemas.microsoft.com/office/drawing/2014/main" val="1447537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2000"/>
                        <a:t>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sz="2000"/>
                        <a:t>Plans for Resource 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91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 dirty="0"/>
                        <a:t>Institutional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noProof="0" dirty="0"/>
                        <a:t>1 </a:t>
                      </a:r>
                      <a:r>
                        <a:rPr lang="en-US" sz="1800" b="1" noProof="0" dirty="0" err="1"/>
                        <a:t>PByte</a:t>
                      </a:r>
                      <a:r>
                        <a:rPr lang="en-US" sz="1800" b="1" noProof="0" dirty="0"/>
                        <a:t> </a:t>
                      </a:r>
                      <a:r>
                        <a:rPr lang="en-US" sz="1800" noProof="0" dirty="0"/>
                        <a:t>high performance parallel file system</a:t>
                      </a:r>
                    </a:p>
                    <a:p>
                      <a:pPr marL="34290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noProof="0" dirty="0"/>
                        <a:t>100 GBE </a:t>
                      </a:r>
                      <a:r>
                        <a:rPr lang="en-US" sz="1800" noProof="0" dirty="0"/>
                        <a:t>network connection on site</a:t>
                      </a:r>
                    </a:p>
                    <a:p>
                      <a:pPr marL="34290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noProof="0" dirty="0"/>
                        <a:t>~ 8192 cores, 32 </a:t>
                      </a:r>
                      <a:r>
                        <a:rPr lang="en-US" sz="1800" b="1" noProof="0" dirty="0" err="1"/>
                        <a:t>TByte</a:t>
                      </a:r>
                      <a:r>
                        <a:rPr lang="en-US" sz="1800" b="1" noProof="0" dirty="0"/>
                        <a:t> </a:t>
                      </a:r>
                      <a:r>
                        <a:rPr lang="en-US" sz="1800" noProof="0" dirty="0"/>
                        <a:t>main memory for cloud hardware with </a:t>
                      </a:r>
                      <a:r>
                        <a:rPr lang="en-US" sz="1800" noProof="0" dirty="0" err="1"/>
                        <a:t>Infiniband</a:t>
                      </a:r>
                      <a:r>
                        <a:rPr lang="en-US" sz="1800" noProof="0" dirty="0"/>
                        <a:t> connect</a:t>
                      </a:r>
                    </a:p>
                    <a:p>
                      <a:pPr marL="34290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noProof="0" dirty="0"/>
                        <a:t>16 GPUs </a:t>
                      </a:r>
                      <a:r>
                        <a:rPr lang="en-US" sz="1800" noProof="0" dirty="0"/>
                        <a:t>for Machine Learning / fast image analysis</a:t>
                      </a:r>
                    </a:p>
                    <a:p>
                      <a:pPr marL="34290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noProof="0" dirty="0"/>
                        <a:t>Open Source cloud infrastructure </a:t>
                      </a:r>
                      <a:r>
                        <a:rPr lang="en-US" sz="1800" noProof="0" dirty="0"/>
                        <a:t>(Open Stack + scalable data analytics via e.g. </a:t>
                      </a:r>
                      <a:r>
                        <a:rPr lang="en-US" sz="1800" noProof="0" dirty="0" err="1"/>
                        <a:t>Jupyter</a:t>
                      </a:r>
                      <a:r>
                        <a:rPr lang="en-US" sz="1800" noProof="0" dirty="0"/>
                        <a:t> Hub, Apache Kafka, ..)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5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Regional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/>
                        <a:t>Tier 3 centers at </a:t>
                      </a:r>
                      <a:r>
                        <a:rPr lang="en-US" sz="1800" b="1" noProof="0"/>
                        <a:t>universities</a:t>
                      </a:r>
                      <a:r>
                        <a:rPr lang="en-US" sz="1800" noProof="0"/>
                        <a:t> for offline data analysis and small-scale simulations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/>
                        <a:t>Tier 2 centers at </a:t>
                      </a:r>
                      <a:r>
                        <a:rPr lang="en-US" sz="1800" b="1" noProof="0"/>
                        <a:t>laboratories</a:t>
                      </a:r>
                      <a:r>
                        <a:rPr lang="en-US" sz="1800" noProof="0"/>
                        <a:t> for data analysis and capacity simulations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387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National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/>
                        <a:t>Tier 1 and especially Tier 0 systems such as </a:t>
                      </a:r>
                      <a:r>
                        <a:rPr lang="en-US" sz="1800" b="1" noProof="0"/>
                        <a:t>MARCONI</a:t>
                      </a:r>
                      <a:r>
                        <a:rPr lang="en-US" sz="1800" b="1" noProof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b="1" noProof="0"/>
                        <a:t>LEONARDO</a:t>
                      </a:r>
                      <a:r>
                        <a:rPr lang="en-US" sz="1800" noProof="0"/>
                        <a:t>, both for full-scale 3D capability simulations but also for high performance data analysis of selected data sets, especially when developing AI surrogate models of the accelerator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891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DE" sz="1800"/>
                        <a:t>International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/>
                        <a:t>Build on EuPRAXIA partner links to </a:t>
                      </a:r>
                      <a:r>
                        <a:rPr lang="en-US" sz="1800" b="1" noProof="0" dirty="0"/>
                        <a:t>WLCG</a:t>
                      </a:r>
                      <a:r>
                        <a:rPr lang="en-US" sz="1800" noProof="0" dirty="0"/>
                        <a:t> and the </a:t>
                      </a:r>
                      <a:r>
                        <a:rPr lang="en-US" sz="1800" b="1" noProof="0" dirty="0"/>
                        <a:t>EGI</a:t>
                      </a:r>
                      <a:r>
                        <a:rPr lang="en-US" sz="1800" noProof="0" dirty="0"/>
                        <a:t> Federation</a:t>
                      </a:r>
                    </a:p>
                    <a:p>
                      <a:pPr marL="342900" marR="0" lvl="0" indent="-34290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/>
                        <a:t>EuPRAXIA will contribute to and exploit </a:t>
                      </a:r>
                      <a:r>
                        <a:rPr lang="en-US" sz="1800" b="1" noProof="0" dirty="0"/>
                        <a:t>EOSC</a:t>
                      </a:r>
                      <a:r>
                        <a:rPr lang="en-US" sz="1800" noProof="0" dirty="0"/>
                        <a:t> in its digital infrastructure</a:t>
                      </a:r>
                    </a:p>
                    <a:p>
                      <a:pPr marL="342900" marR="0" lvl="0" indent="-34290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noProof="0" dirty="0"/>
                        <a:t>PRACE</a:t>
                      </a:r>
                      <a:r>
                        <a:rPr lang="en-US" sz="1800" noProof="0" dirty="0"/>
                        <a:t> </a:t>
                      </a:r>
                      <a:r>
                        <a:rPr lang="en-US" sz="1600" i="1" noProof="0" dirty="0"/>
                        <a:t>(Partnership for Advanced Computing in Europe)</a:t>
                      </a:r>
                      <a:r>
                        <a:rPr lang="en-US" sz="1800" noProof="0" dirty="0"/>
                        <a:t> for large-scale simulations &amp; AI learning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7145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ED5667A-A345-5B42-9556-0836B332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 Infrastructure Concept and Scale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5967F-9833-D14E-A3AC-1328E8E7C7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50C538-CFBF-2243-87AB-8A2ABBC7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ESFRI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9605B4-9D77-FF46-8B20-F60A164478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0F927D-2058-BA4C-B504-3311C177CFAE}"/>
              </a:ext>
            </a:extLst>
          </p:cNvPr>
          <p:cNvSpPr/>
          <p:nvPr/>
        </p:nvSpPr>
        <p:spPr>
          <a:xfrm>
            <a:off x="5892802" y="4041834"/>
            <a:ext cx="439782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Fu</a:t>
            </a:r>
            <a:r>
              <a:rPr lang="en-DE" sz="2400" b="1">
                <a:solidFill>
                  <a:srgbClr val="FF0000"/>
                </a:solidFill>
              </a:rPr>
              <a:t>nding model for full facility</a:t>
            </a:r>
            <a:r>
              <a:rPr lang="de-CH" sz="2400" b="1" dirty="0">
                <a:solidFill>
                  <a:srgbClr val="FF0000"/>
                </a:solidFill>
              </a:rPr>
              <a:t>, </a:t>
            </a:r>
            <a:r>
              <a:rPr lang="de-CH" sz="2400" b="1" dirty="0" err="1">
                <a:solidFill>
                  <a:srgbClr val="FF0000"/>
                </a:solidFill>
              </a:rPr>
              <a:t>including</a:t>
            </a:r>
            <a:r>
              <a:rPr lang="de-CH" sz="2400" b="1" dirty="0">
                <a:solidFill>
                  <a:srgbClr val="FF0000"/>
                </a:solidFill>
              </a:rPr>
              <a:t> p</a:t>
            </a:r>
            <a:r>
              <a:rPr lang="en-DE" sz="2400" b="1">
                <a:solidFill>
                  <a:srgbClr val="FF0000"/>
                </a:solidFill>
              </a:rPr>
              <a:t>reparation of funding applications </a:t>
            </a:r>
            <a:r>
              <a:rPr lang="en-DE" sz="2400"/>
              <a:t>at EU and national level that aim at EU funding</a:t>
            </a:r>
            <a:endParaRPr lang="en-DE" sz="2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500CE6-DB89-4A49-92E4-C5B865AFCDD4}"/>
              </a:ext>
            </a:extLst>
          </p:cNvPr>
          <p:cNvSpPr/>
          <p:nvPr/>
        </p:nvSpPr>
        <p:spPr>
          <a:xfrm>
            <a:off x="6513698" y="1583241"/>
            <a:ext cx="3563178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Le</a:t>
            </a:r>
            <a:r>
              <a:rPr lang="en-DE" sz="2400" b="1">
                <a:solidFill>
                  <a:srgbClr val="FF0000"/>
                </a:solidFill>
              </a:rPr>
              <a:t>gal model for EuPRAXIA RI</a:t>
            </a:r>
            <a:r>
              <a:rPr lang="en-DE" sz="2400"/>
              <a:t> (includes all user access, user infrastructure, computing facilities, …)</a:t>
            </a:r>
            <a:endParaRPr lang="en-DE" sz="2400" b="1">
              <a:solidFill>
                <a:srgbClr val="FF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DEA981-8E7B-7842-8268-6D7927A75AC1}"/>
              </a:ext>
            </a:extLst>
          </p:cNvPr>
          <p:cNvSpPr/>
          <p:nvPr/>
        </p:nvSpPr>
        <p:spPr>
          <a:xfrm>
            <a:off x="1455633" y="4502959"/>
            <a:ext cx="353307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en-DE" sz="2400" b="1">
                <a:solidFill>
                  <a:srgbClr val="FF0000"/>
                </a:solidFill>
              </a:rPr>
              <a:t>Definition and management of access to EuPRAXIA facilities</a:t>
            </a:r>
            <a:r>
              <a:rPr lang="en-DE" sz="2400"/>
              <a:t> </a:t>
            </a:r>
            <a:endParaRPr lang="de-CH" sz="24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8704C4-9FB8-B74C-BF33-B3B10AD898A9}"/>
              </a:ext>
            </a:extLst>
          </p:cNvPr>
          <p:cNvSpPr/>
          <p:nvPr/>
        </p:nvSpPr>
        <p:spPr>
          <a:xfrm>
            <a:off x="2115124" y="1581828"/>
            <a:ext cx="367978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Co</a:t>
            </a:r>
            <a:r>
              <a:rPr lang="en-DE" sz="2400" b="1">
                <a:solidFill>
                  <a:srgbClr val="FF0000"/>
                </a:solidFill>
              </a:rPr>
              <a:t>llaborative work</a:t>
            </a:r>
            <a:r>
              <a:rPr lang="de-CH" sz="2400" b="1" dirty="0">
                <a:solidFill>
                  <a:srgbClr val="FF0000"/>
                </a:solidFill>
              </a:rPr>
              <a:t> in open </a:t>
            </a:r>
            <a:r>
              <a:rPr lang="de-CH" sz="2400" b="1" dirty="0" err="1">
                <a:solidFill>
                  <a:srgbClr val="FF0000"/>
                </a:solidFill>
              </a:rPr>
              <a:t>innovation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approach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88394C-CD3C-8F43-A6D6-FF3B004274B8}"/>
              </a:ext>
            </a:extLst>
          </p:cNvPr>
          <p:cNvSpPr/>
          <p:nvPr/>
        </p:nvSpPr>
        <p:spPr>
          <a:xfrm>
            <a:off x="1621971" y="3001517"/>
            <a:ext cx="316059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>
              <a:spcAft>
                <a:spcPts val="600"/>
              </a:spcAft>
            </a:pPr>
            <a:r>
              <a:rPr lang="de-CH" sz="2400" b="1" dirty="0">
                <a:solidFill>
                  <a:srgbClr val="FF0000"/>
                </a:solidFill>
              </a:rPr>
              <a:t>Data </a:t>
            </a:r>
            <a:r>
              <a:rPr lang="de-CH" sz="2400" b="1" dirty="0" err="1">
                <a:solidFill>
                  <a:srgbClr val="FF0000"/>
                </a:solidFill>
              </a:rPr>
              <a:t>policy</a:t>
            </a:r>
            <a:r>
              <a:rPr lang="de-CH" sz="2400" b="1" dirty="0">
                <a:solidFill>
                  <a:srgbClr val="FF0000"/>
                </a:solidFill>
              </a:rPr>
              <a:t> </a:t>
            </a:r>
            <a:r>
              <a:rPr lang="de-CH" sz="2400" b="1" dirty="0" err="1">
                <a:solidFill>
                  <a:srgbClr val="FF0000"/>
                </a:solidFill>
              </a:rPr>
              <a:t>and</a:t>
            </a:r>
            <a:r>
              <a:rPr lang="de-CH" sz="2400" b="1" dirty="0">
                <a:solidFill>
                  <a:srgbClr val="FF0000"/>
                </a:solidFill>
              </a:rPr>
              <a:t> digital </a:t>
            </a:r>
            <a:r>
              <a:rPr lang="de-CH" sz="2400" b="1" dirty="0" err="1">
                <a:solidFill>
                  <a:srgbClr val="FF0000"/>
                </a:solidFill>
              </a:rPr>
              <a:t>infrastructure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42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D09301-431B-3F49-B483-B5DBC790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8944758" cy="803122"/>
          </a:xfrm>
        </p:spPr>
        <p:txBody>
          <a:bodyPr>
            <a:noAutofit/>
          </a:bodyPr>
          <a:lstStyle/>
          <a:p>
            <a:r>
              <a:rPr lang="en-DE" sz="2800" dirty="0"/>
              <a:t>Single-Entry Point for Access, Alignment of European Resources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6186-D670-8C48-A262-15FEE446C9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C023AB-2937-354C-A808-9315A6D06CC3}"/>
              </a:ext>
            </a:extLst>
          </p:cNvPr>
          <p:cNvGrpSpPr/>
          <p:nvPr/>
        </p:nvGrpSpPr>
        <p:grpSpPr>
          <a:xfrm>
            <a:off x="244194" y="1461003"/>
            <a:ext cx="9755728" cy="4322643"/>
            <a:chOff x="191185" y="984836"/>
            <a:chExt cx="11906578" cy="5275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FB0BF8-3787-E843-AFD8-1585BEF8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185" y="984836"/>
              <a:ext cx="7238311" cy="5275656"/>
            </a:xfrm>
            <a:prstGeom prst="rect">
              <a:avLst/>
            </a:prstGeom>
          </p:spPr>
        </p:pic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1D8C4845-C820-DC48-A957-FB6A8395ED69}"/>
                </a:ext>
              </a:extLst>
            </p:cNvPr>
            <p:cNvSpPr/>
            <p:nvPr/>
          </p:nvSpPr>
          <p:spPr>
            <a:xfrm rot="5400000">
              <a:off x="6620470" y="1793864"/>
              <a:ext cx="5275656" cy="3657604"/>
            </a:xfrm>
            <a:prstGeom prst="triangl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FC8EFA-534A-5444-8175-D1EC85CF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2761" y="2800626"/>
              <a:ext cx="3095002" cy="13297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939CAEF-D5D4-DD47-A81E-117174B00913}"/>
              </a:ext>
            </a:extLst>
          </p:cNvPr>
          <p:cNvSpPr/>
          <p:nvPr/>
        </p:nvSpPr>
        <p:spPr>
          <a:xfrm>
            <a:off x="8587084" y="2145841"/>
            <a:ext cx="3170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347663" algn="l"/>
                <a:tab pos="830263" algn="l"/>
                <a:tab pos="1330325" algn="l"/>
                <a:tab pos="1812925" algn="l"/>
                <a:tab pos="2222500" algn="l"/>
                <a:tab pos="2614613" algn="l"/>
              </a:tabLst>
            </a:pPr>
            <a:r>
              <a:rPr lang="en-DE" sz="2000" b="1" dirty="0"/>
              <a:t>Alignment </a:t>
            </a:r>
            <a:r>
              <a:rPr lang="en-DE" sz="2000" b="1"/>
              <a:t>of </a:t>
            </a:r>
            <a:r>
              <a:rPr lang="en-GB" sz="2000" b="1" dirty="0"/>
              <a:t>scientific goals</a:t>
            </a:r>
            <a:r>
              <a:rPr lang="en-GB" sz="2000" dirty="0"/>
              <a:t> &amp; </a:t>
            </a:r>
            <a:r>
              <a:rPr lang="en-DE" sz="2000"/>
              <a:t>resources</a:t>
            </a:r>
            <a:endParaRPr lang="en-GB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41C30C-4478-9D47-80F2-26349FC07969}"/>
              </a:ext>
            </a:extLst>
          </p:cNvPr>
          <p:cNvSpPr/>
          <p:nvPr/>
        </p:nvSpPr>
        <p:spPr>
          <a:xfrm>
            <a:off x="8757216" y="4521591"/>
            <a:ext cx="3097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DE" sz="2000" dirty="0"/>
              <a:t>Policy of open innovation and </a:t>
            </a:r>
            <a:r>
              <a:rPr lang="en-DE" sz="2000" b="1" dirty="0"/>
              <a:t>open science </a:t>
            </a:r>
            <a:endParaRPr lang="en-DE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F311E-4410-4E42-A4DE-96B3ED3F6740}"/>
              </a:ext>
            </a:extLst>
          </p:cNvPr>
          <p:cNvSpPr/>
          <p:nvPr/>
        </p:nvSpPr>
        <p:spPr>
          <a:xfrm>
            <a:off x="9999922" y="3144298"/>
            <a:ext cx="2190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347663" algn="l"/>
                <a:tab pos="830263" algn="l"/>
                <a:tab pos="1330325" algn="l"/>
                <a:tab pos="1812925" algn="l"/>
                <a:tab pos="2222500" algn="l"/>
                <a:tab pos="2614613" algn="l"/>
              </a:tabLst>
            </a:pPr>
            <a:r>
              <a:rPr lang="en-DE" sz="2000" b="1" dirty="0"/>
              <a:t>Single point of access under EuPRAXIA rules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201D56-C5F1-E249-B482-88987FFD0E06}"/>
              </a:ext>
            </a:extLst>
          </p:cNvPr>
          <p:cNvSpPr/>
          <p:nvPr/>
        </p:nvSpPr>
        <p:spPr>
          <a:xfrm>
            <a:off x="7243966" y="1200559"/>
            <a:ext cx="3441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347663" algn="l"/>
                <a:tab pos="830263" algn="l"/>
                <a:tab pos="1330325" algn="l"/>
                <a:tab pos="1812925" algn="l"/>
                <a:tab pos="2222500" algn="l"/>
                <a:tab pos="2614613" algn="l"/>
              </a:tabLst>
            </a:pPr>
            <a:r>
              <a:rPr lang="en-DE" sz="2000" dirty="0"/>
              <a:t>Bringing benefits of compact technology to </a:t>
            </a:r>
            <a:r>
              <a:rPr lang="en-DE" sz="2000" b="1" dirty="0"/>
              <a:t>external users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3F4F4-31BA-0C49-BF5E-18C0F249B212}"/>
              </a:ext>
            </a:extLst>
          </p:cNvPr>
          <p:cNvSpPr/>
          <p:nvPr/>
        </p:nvSpPr>
        <p:spPr>
          <a:xfrm>
            <a:off x="7067233" y="5352845"/>
            <a:ext cx="4843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347663" algn="l"/>
                <a:tab pos="830263" algn="l"/>
                <a:tab pos="1330325" algn="l"/>
                <a:tab pos="1812925" algn="l"/>
                <a:tab pos="2222500" algn="l"/>
                <a:tab pos="2614613" algn="l"/>
              </a:tabLst>
            </a:pPr>
            <a:r>
              <a:rPr lang="en-US" sz="2000" dirty="0"/>
              <a:t>Defending and strengthening </a:t>
            </a:r>
            <a:r>
              <a:rPr lang="en-US" sz="2000" b="1" dirty="0"/>
              <a:t>EU leadership </a:t>
            </a:r>
            <a:r>
              <a:rPr lang="en-US" sz="2000" dirty="0"/>
              <a:t>in this field </a:t>
            </a:r>
            <a:r>
              <a:rPr lang="en-US" sz="1600" i="1" dirty="0"/>
              <a:t>(world-wide 1</a:t>
            </a:r>
            <a:r>
              <a:rPr lang="en-US" sz="1600" i="1" baseline="30000" dirty="0"/>
              <a:t>st</a:t>
            </a:r>
            <a:r>
              <a:rPr lang="en-US" sz="1600" i="1" dirty="0"/>
              <a:t> RI concept of this kind)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425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Targeted User Communities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538" y="967447"/>
            <a:ext cx="118539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EuPRAXIA provides </a:t>
            </a:r>
            <a:r>
              <a:rPr lang="en-US" sz="2400" b="1" dirty="0"/>
              <a:t>particle and photon beams with exceptionally short duration and small size </a:t>
            </a:r>
            <a:r>
              <a:rPr lang="en-US" sz="2400" dirty="0"/>
              <a:t>–  ideal for the study of complex systems and ultrafast processes:</a:t>
            </a:r>
          </a:p>
          <a:p>
            <a:endParaRPr lang="en-US" sz="2000" dirty="0"/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Biology</a:t>
            </a:r>
            <a:r>
              <a:rPr lang="en-US" sz="2000" dirty="0"/>
              <a:t> 	</a:t>
            </a:r>
            <a:r>
              <a:rPr lang="en-US" sz="1800" dirty="0"/>
              <a:t>structural biology, research on understanding molecular structures and biochemical processes</a:t>
            </a:r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Chemistry</a:t>
            </a:r>
            <a:r>
              <a:rPr lang="en-US" sz="2000" dirty="0"/>
              <a:t> 	</a:t>
            </a:r>
            <a:r>
              <a:rPr lang="en-US" sz="1800" dirty="0"/>
              <a:t>crystallography, research on understanding molecular structures and chemical processes</a:t>
            </a:r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Medicine</a:t>
            </a:r>
            <a:r>
              <a:rPr lang="en-US" sz="2000" dirty="0"/>
              <a:t> 	</a:t>
            </a:r>
            <a:r>
              <a:rPr lang="en-US" sz="1800" dirty="0"/>
              <a:t>pharmacological developments, research on understanding underlying mechanisms of drug </a:t>
            </a:r>
          </a:p>
          <a:p>
            <a:pPr marL="273050" indent="-273050">
              <a:tabLst>
                <a:tab pos="2874963" algn="l"/>
              </a:tabLst>
            </a:pPr>
            <a:r>
              <a:rPr lang="en-US" sz="2000" dirty="0"/>
              <a:t>		</a:t>
            </a:r>
            <a:r>
              <a:rPr lang="en-US" sz="1800" dirty="0"/>
              <a:t>operating modes and delivery, diseases, etc.</a:t>
            </a:r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Material science</a:t>
            </a:r>
            <a:r>
              <a:rPr lang="en-US" sz="2000" dirty="0"/>
              <a:t> 	</a:t>
            </a:r>
            <a:r>
              <a:rPr lang="en-US" sz="1800" dirty="0"/>
              <a:t>crystallography, research on understanding molecular structures and processes, e-beam 	machining, material analysis</a:t>
            </a:r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Physics</a:t>
            </a:r>
            <a:r>
              <a:rPr lang="en-US" sz="2000" dirty="0"/>
              <a:t> 	</a:t>
            </a:r>
            <a:r>
              <a:rPr lang="en-US" sz="1800" dirty="0"/>
              <a:t>crystallography, research on understanding structures and processes</a:t>
            </a:r>
            <a:endParaRPr lang="en-US" sz="2000" dirty="0"/>
          </a:p>
          <a:p>
            <a:pPr marL="273050" indent="-273050">
              <a:buFont typeface="Arial"/>
              <a:buChar char="•"/>
              <a:tabLst>
                <a:tab pos="2874963" algn="l"/>
              </a:tabLst>
            </a:pPr>
            <a:r>
              <a:rPr lang="en-US" sz="2000" b="1" dirty="0"/>
              <a:t>Archaeology &amp; history</a:t>
            </a:r>
            <a:r>
              <a:rPr lang="en-US" sz="2000" dirty="0"/>
              <a:t> 	</a:t>
            </a:r>
            <a:r>
              <a:rPr lang="en-US" sz="1800" dirty="0"/>
              <a:t>non-destructive testing, material analysis</a:t>
            </a:r>
          </a:p>
          <a:p>
            <a:pPr marL="273050" indent="-273050">
              <a:buFont typeface="Arial"/>
              <a:buChar char="•"/>
              <a:tabLst>
                <a:tab pos="2690813" algn="l"/>
              </a:tabLst>
            </a:pPr>
            <a:endParaRPr lang="en-US" sz="2000" dirty="0"/>
          </a:p>
          <a:p>
            <a:pPr>
              <a:tabLst>
                <a:tab pos="2690813" algn="l"/>
              </a:tabLst>
            </a:pPr>
            <a:r>
              <a:rPr lang="en-US" sz="2000" dirty="0"/>
              <a:t>Beyond those applications various </a:t>
            </a:r>
            <a:r>
              <a:rPr lang="en-US" sz="2000" b="1" dirty="0"/>
              <a:t>use cases of co-development</a:t>
            </a:r>
            <a:r>
              <a:rPr lang="en-US" sz="2000" dirty="0"/>
              <a:t> including </a:t>
            </a:r>
            <a:r>
              <a:rPr lang="en-US" sz="2000" b="1" dirty="0"/>
              <a:t>accelerator R&amp;D</a:t>
            </a:r>
            <a:r>
              <a:rPr lang="en-US" sz="2000" dirty="0"/>
              <a:t>, </a:t>
            </a:r>
            <a:r>
              <a:rPr lang="en-US" sz="2000" b="1" dirty="0"/>
              <a:t>photon science </a:t>
            </a:r>
            <a:r>
              <a:rPr lang="en-US" sz="2000" dirty="0"/>
              <a:t>technologies, </a:t>
            </a:r>
            <a:r>
              <a:rPr lang="en-US" sz="2000" b="1" dirty="0"/>
              <a:t>compact and industrial </a:t>
            </a:r>
            <a:r>
              <a:rPr lang="en-US" sz="2000" dirty="0"/>
              <a:t>applications, plasma-based acceleration and secondary sources for </a:t>
            </a:r>
            <a:r>
              <a:rPr lang="en-US" sz="2400" b="1" dirty="0"/>
              <a:t>high-energy physics</a:t>
            </a:r>
            <a:r>
              <a:rPr lang="en-US" sz="18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513" y="2008649"/>
            <a:ext cx="2805084" cy="2583123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F81E56-D49D-BB4C-A715-ABE2406E05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82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30" y="-272186"/>
            <a:ext cx="5266216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Calibri"/>
                <a:cs typeface="Calibri"/>
              </a:rPr>
              <a:t>The EuPRAXIA Project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220858" y="842469"/>
            <a:ext cx="8124856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sym typeface="Wingdings"/>
              </a:rPr>
              <a:t>First ever international design of a </a:t>
            </a:r>
            <a:r>
              <a:rPr lang="en-US" sz="2400" b="1" dirty="0">
                <a:sym typeface="Wingdings"/>
              </a:rPr>
              <a:t>plasma accelerator facility</a:t>
            </a:r>
            <a:r>
              <a:rPr lang="en-US" sz="2400" dirty="0">
                <a:sym typeface="Wingding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cs typeface="Calibri"/>
              </a:rPr>
              <a:t>Challenges addressed by EuPRAXIA since 2015: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Calibri"/>
              </a:rPr>
              <a:t>How </a:t>
            </a:r>
            <a:r>
              <a:rPr lang="en-US" sz="2000" b="1" dirty="0">
                <a:solidFill>
                  <a:srgbClr val="FF0000"/>
                </a:solidFill>
                <a:cs typeface="Calibri"/>
              </a:rPr>
              <a:t>can plasma accelerators produce usable electron beams</a:t>
            </a:r>
            <a:r>
              <a:rPr lang="en-US" sz="2000" dirty="0">
                <a:cs typeface="Calibri"/>
              </a:rPr>
              <a:t>?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For what can we use those beams </a:t>
            </a:r>
            <a:r>
              <a:rPr lang="en-US" sz="2000" dirty="0"/>
              <a:t>while we increase the beam energy towards HEP and collider usages?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CDR for a distributed research infrastructure </a:t>
            </a:r>
            <a:r>
              <a:rPr lang="en-US" sz="2400" dirty="0"/>
              <a:t>funded by </a:t>
            </a:r>
            <a:r>
              <a:rPr lang="en-US" sz="2400" dirty="0">
                <a:sym typeface="Wingdings"/>
              </a:rPr>
              <a:t>EU Horizon2020 program. Completed by 16+25 institutes.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ym typeface="Wingdings"/>
              </a:rPr>
              <a:t>Next phase consortium </a:t>
            </a:r>
            <a:r>
              <a:rPr lang="en-US" sz="2400" dirty="0">
                <a:sym typeface="Wingdings"/>
              </a:rPr>
              <a:t>with 40 partners + 10 observers.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FB874-D206-4783-9D14-E1CA93C9BAC3}"/>
              </a:ext>
            </a:extLst>
          </p:cNvPr>
          <p:cNvSpPr/>
          <p:nvPr/>
        </p:nvSpPr>
        <p:spPr>
          <a:xfrm>
            <a:off x="7381345" y="198234"/>
            <a:ext cx="3539111" cy="3847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457167"/>
            <a:r>
              <a:rPr lang="en-US" dirty="0">
                <a:solidFill>
                  <a:prstClr val="black"/>
                </a:solidFill>
                <a:latin typeface="Arial"/>
              </a:rPr>
              <a:t>http://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www.eupraxia-project.eu</a:t>
            </a:r>
            <a:r>
              <a:rPr lang="en-US" dirty="0">
                <a:solidFill>
                  <a:prstClr val="black"/>
                </a:solidFill>
                <a:latin typeface="Arial"/>
              </a:rPr>
              <a:t>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C455C4-DA47-0840-B9DF-115E0497DE68}"/>
              </a:ext>
            </a:extLst>
          </p:cNvPr>
          <p:cNvGrpSpPr/>
          <p:nvPr/>
        </p:nvGrpSpPr>
        <p:grpSpPr>
          <a:xfrm>
            <a:off x="7721600" y="842469"/>
            <a:ext cx="4316456" cy="5512464"/>
            <a:chOff x="7721600" y="842469"/>
            <a:chExt cx="4316456" cy="55124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A41401-B385-4D39-8354-9AE0E2534144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r" defTabSz="457167"/>
              <a:r>
                <a:rPr lang="en-US" sz="1600" b="1" dirty="0">
                  <a:solidFill>
                    <a:prstClr val="black"/>
                  </a:solidFill>
                  <a:latin typeface="Arial"/>
                </a:rPr>
                <a:t>600+ page CDR, </a:t>
              </a:r>
              <a:r>
                <a:rPr lang="en-US" sz="1600" dirty="0">
                  <a:solidFill>
                    <a:prstClr val="black"/>
                  </a:solidFill>
                  <a:latin typeface="Arial"/>
                </a:rPr>
                <a:t>240 scientists contributed</a:t>
              </a:r>
            </a:p>
          </p:txBody>
        </p:sp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076CEEA-04DF-B248-A14D-419B97BA5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8945" y="842469"/>
              <a:ext cx="3539111" cy="5147364"/>
            </a:xfrm>
            <a:prstGeom prst="rect">
              <a:avLst/>
            </a:prstGeom>
          </p:spPr>
        </p:pic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EAC910-FF42-6540-B24C-DB4975BB85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4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EuPRAXIA Deliverables and User Interests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383" y="1031253"/>
            <a:ext cx="3753259" cy="3046988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EuPRAXIA is designed to deliver at </a:t>
            </a:r>
            <a:r>
              <a:rPr lang="en-US" sz="2400" b="1" dirty="0"/>
              <a:t>10-100 Hz </a:t>
            </a:r>
            <a:r>
              <a:rPr lang="en-US" sz="2400" dirty="0"/>
              <a:t>ultra-short pulses of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Electrons (</a:t>
            </a:r>
            <a:r>
              <a:rPr lang="en-US" sz="2000" b="1" dirty="0"/>
              <a:t>0.1-5 GeV, 30 </a:t>
            </a:r>
            <a:r>
              <a:rPr lang="en-US" sz="2000" b="1" dirty="0" err="1"/>
              <a:t>pC</a:t>
            </a:r>
            <a:r>
              <a:rPr lang="en-US" sz="2000" dirty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Positrons (0.5-10 MeV, 10</a:t>
            </a:r>
            <a:r>
              <a:rPr lang="en-US" sz="2000" baseline="30000" dirty="0"/>
              <a:t>6</a:t>
            </a:r>
            <a:r>
              <a:rPr lang="en-US" sz="2000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Positrons (GeV source)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Lasers (100 J, 50 </a:t>
            </a:r>
            <a:r>
              <a:rPr lang="en-US" sz="2000" dirty="0" err="1"/>
              <a:t>fs</a:t>
            </a:r>
            <a:r>
              <a:rPr lang="en-US" sz="2000" dirty="0"/>
              <a:t>, 10-100 Hz)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Betatron X rays (5-18 </a:t>
            </a:r>
            <a:r>
              <a:rPr lang="en-US" sz="2000" dirty="0" err="1"/>
              <a:t>keV</a:t>
            </a:r>
            <a:r>
              <a:rPr lang="en-US" sz="2000" dirty="0"/>
              <a:t>, 10</a:t>
            </a:r>
            <a:r>
              <a:rPr lang="en-US" sz="2000" baseline="30000" dirty="0"/>
              <a:t>10</a:t>
            </a:r>
            <a:r>
              <a:rPr lang="en-US" sz="2000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FEL light (0.2-36 nm, 10</a:t>
            </a:r>
            <a:r>
              <a:rPr lang="en-US" sz="2000" baseline="30000" dirty="0"/>
              <a:t>9</a:t>
            </a:r>
            <a:r>
              <a:rPr lang="en-US" sz="2000" dirty="0"/>
              <a:t>-10</a:t>
            </a:r>
            <a:r>
              <a:rPr lang="en-US" sz="2000" baseline="30000" dirty="0"/>
              <a:t>13</a:t>
            </a:r>
            <a:r>
              <a:rPr lang="en-US" sz="2000" dirty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07886" y="845339"/>
            <a:ext cx="7942246" cy="5513938"/>
            <a:chOff x="80261" y="817425"/>
            <a:chExt cx="7942246" cy="55139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61" y="817425"/>
              <a:ext cx="7942246" cy="35196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301" y="4389558"/>
              <a:ext cx="4789408" cy="19418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97" y="4522957"/>
              <a:ext cx="2999027" cy="175028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83449" y="4752766"/>
            <a:ext cx="3503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Expressions of interest from </a:t>
            </a:r>
            <a:r>
              <a:rPr lang="en-US" sz="2000" b="1" dirty="0"/>
              <a:t>95 research groups</a:t>
            </a:r>
            <a:r>
              <a:rPr lang="en-US" sz="2000" dirty="0"/>
              <a:t> representing several thousand scientists in total.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5985727-52CB-8F4C-8482-44FF4D31D6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065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B4F0E-B944-E944-BCE7-D7F7D4A0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Access Plan and Choice of Beamlines 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8F30-97B7-7F46-BBE9-67C44611A9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92F162B-2231-4D4A-BC37-77B6443D1CC2}"/>
              </a:ext>
            </a:extLst>
          </p:cNvPr>
          <p:cNvSpPr txBox="1">
            <a:spLocks/>
          </p:cNvSpPr>
          <p:nvPr/>
        </p:nvSpPr>
        <p:spPr>
          <a:xfrm>
            <a:off x="150089" y="5151298"/>
            <a:ext cx="10232957" cy="1251766"/>
          </a:xfrm>
          <a:prstGeom prst="rect">
            <a:avLst/>
          </a:prstGeom>
        </p:spPr>
        <p:txBody>
          <a:bodyPr vert="horz" lIns="91428" tIns="45718" rIns="91428" bIns="45718" rtlCol="0">
            <a:noAutofit/>
          </a:bodyPr>
          <a:lstStyle>
            <a:lvl1pPr marL="228568" indent="-228568" algn="l" defTabSz="9142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2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0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60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91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24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6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8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22" indent="-228568" algn="l" defTabSz="9142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DE" sz="2200" b="1"/>
              <a:t>Choice of beamlines: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1800"/>
              <a:t>Basic design in CDR, f</a:t>
            </a:r>
            <a:r>
              <a:rPr lang="en-DE" sz="1800"/>
              <a:t>inalized in </a:t>
            </a:r>
            <a:r>
              <a:rPr lang="en-GB" sz="1800"/>
              <a:t>p</a:t>
            </a:r>
            <a:r>
              <a:rPr lang="en-DE" sz="1800"/>
              <a:t>reparatory phase, technical design report</a:t>
            </a:r>
            <a:r>
              <a:rPr lang="en-GB" sz="1800"/>
              <a:t>.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1800"/>
              <a:t>Selection driven by (1) user needs and priorities, (2) existing demand and competition.</a:t>
            </a:r>
            <a:endParaRPr lang="en-DE" sz="1800"/>
          </a:p>
          <a:p>
            <a:pPr marL="0" indent="0">
              <a:spcAft>
                <a:spcPts val="600"/>
              </a:spcAft>
              <a:buNone/>
            </a:pPr>
            <a:endParaRPr lang="en-DE" sz="22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4F898-6EF1-4715-87B4-2D43067F4EED}"/>
              </a:ext>
            </a:extLst>
          </p:cNvPr>
          <p:cNvSpPr txBox="1"/>
          <p:nvPr/>
        </p:nvSpPr>
        <p:spPr>
          <a:xfrm>
            <a:off x="183563" y="884084"/>
            <a:ext cx="6643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/>
              <a:t>Facility access and experiment selection: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C037954-D075-41BA-9134-4129831DD194}"/>
              </a:ext>
            </a:extLst>
          </p:cNvPr>
          <p:cNvGrpSpPr/>
          <p:nvPr/>
        </p:nvGrpSpPr>
        <p:grpSpPr>
          <a:xfrm>
            <a:off x="244360" y="1498456"/>
            <a:ext cx="7494415" cy="3058438"/>
            <a:chOff x="497424" y="1732529"/>
            <a:chExt cx="7494415" cy="30584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A4B9F6-EA33-42E7-AAA2-AFE209A79005}"/>
                </a:ext>
              </a:extLst>
            </p:cNvPr>
            <p:cNvSpPr/>
            <p:nvPr/>
          </p:nvSpPr>
          <p:spPr>
            <a:xfrm>
              <a:off x="497424" y="1732529"/>
              <a:ext cx="1266156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Excellence-driven access (60%)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B2F705-9793-4DFA-8C5A-B6D566758114}"/>
                </a:ext>
              </a:extLst>
            </p:cNvPr>
            <p:cNvSpPr/>
            <p:nvPr/>
          </p:nvSpPr>
          <p:spPr>
            <a:xfrm>
              <a:off x="497424" y="2262835"/>
              <a:ext cx="1266156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Quota-based access (22%)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DDA35F-581D-4CBB-98AE-D7A5765B0727}"/>
                </a:ext>
              </a:extLst>
            </p:cNvPr>
            <p:cNvSpPr/>
            <p:nvPr/>
          </p:nvSpPr>
          <p:spPr>
            <a:xfrm>
              <a:off x="497424" y="2795289"/>
              <a:ext cx="1266156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Market-driven access (5%)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50A996-DBA2-465B-93AC-685BEF388DE3}"/>
                </a:ext>
              </a:extLst>
            </p:cNvPr>
            <p:cNvSpPr/>
            <p:nvPr/>
          </p:nvSpPr>
          <p:spPr>
            <a:xfrm>
              <a:off x="497424" y="3323447"/>
              <a:ext cx="1266156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Training access (10%)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F84C60-BCB2-4297-A2A6-E17919E39B08}"/>
                </a:ext>
              </a:extLst>
            </p:cNvPr>
            <p:cNvSpPr/>
            <p:nvPr/>
          </p:nvSpPr>
          <p:spPr>
            <a:xfrm>
              <a:off x="497424" y="3853753"/>
              <a:ext cx="1266156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Fast-track access (3%)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2CCFC8-52AB-4A8D-9A4E-E582F17158A4}"/>
                </a:ext>
              </a:extLst>
            </p:cNvPr>
            <p:cNvSpPr/>
            <p:nvPr/>
          </p:nvSpPr>
          <p:spPr>
            <a:xfrm>
              <a:off x="497424" y="4384059"/>
              <a:ext cx="2496024" cy="406908"/>
            </a:xfrm>
            <a:prstGeom prst="rect">
              <a:avLst/>
            </a:prstGeom>
            <a:solidFill>
              <a:srgbClr val="2A3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Wide access (i.e. access to data)</a:t>
              </a:r>
            </a:p>
          </p:txBody>
        </p:sp>
        <p:sp>
          <p:nvSpPr>
            <p:cNvPr id="18" name="Rectangle: Diagonal Corners Snipped 17">
              <a:extLst>
                <a:ext uri="{FF2B5EF4-FFF2-40B4-BE49-F238E27FC236}">
                  <a16:creationId xmlns:a16="http://schemas.microsoft.com/office/drawing/2014/main" id="{62F00C98-EC2C-41C1-BF64-6ABA10FA328F}"/>
                </a:ext>
              </a:extLst>
            </p:cNvPr>
            <p:cNvSpPr/>
            <p:nvPr/>
          </p:nvSpPr>
          <p:spPr>
            <a:xfrm>
              <a:off x="1943100" y="1762499"/>
              <a:ext cx="126615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Feasibility Review</a:t>
              </a:r>
            </a:p>
          </p:txBody>
        </p:sp>
        <p:sp>
          <p:nvSpPr>
            <p:cNvPr id="19" name="Rectangle: Diagonal Corners Snipped 18">
              <a:extLst>
                <a:ext uri="{FF2B5EF4-FFF2-40B4-BE49-F238E27FC236}">
                  <a16:creationId xmlns:a16="http://schemas.microsoft.com/office/drawing/2014/main" id="{55CCECB7-2FEF-457E-895B-C2EB5DEF894E}"/>
                </a:ext>
              </a:extLst>
            </p:cNvPr>
            <p:cNvSpPr/>
            <p:nvPr/>
          </p:nvSpPr>
          <p:spPr>
            <a:xfrm>
              <a:off x="1943100" y="2292805"/>
              <a:ext cx="126615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Feasibility Review</a:t>
              </a:r>
            </a:p>
          </p:txBody>
        </p:sp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B1B76619-7367-43D3-B438-757B256287BC}"/>
                </a:ext>
              </a:extLst>
            </p:cNvPr>
            <p:cNvSpPr/>
            <p:nvPr/>
          </p:nvSpPr>
          <p:spPr>
            <a:xfrm>
              <a:off x="1943100" y="2825259"/>
              <a:ext cx="126615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Feasibility Review</a:t>
              </a:r>
            </a:p>
          </p:txBody>
        </p:sp>
        <p:sp>
          <p:nvSpPr>
            <p:cNvPr id="21" name="Rectangle: Diagonal Corners Snipped 20">
              <a:extLst>
                <a:ext uri="{FF2B5EF4-FFF2-40B4-BE49-F238E27FC236}">
                  <a16:creationId xmlns:a16="http://schemas.microsoft.com/office/drawing/2014/main" id="{E9EC345E-2EED-4A55-9AF8-0D54533436FE}"/>
                </a:ext>
              </a:extLst>
            </p:cNvPr>
            <p:cNvSpPr/>
            <p:nvPr/>
          </p:nvSpPr>
          <p:spPr>
            <a:xfrm>
              <a:off x="1943100" y="3353417"/>
              <a:ext cx="126615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Feasibility Review</a:t>
              </a:r>
            </a:p>
          </p:txBody>
        </p:sp>
        <p:sp>
          <p:nvSpPr>
            <p:cNvPr id="22" name="Rectangle: Diagonal Corners Snipped 21">
              <a:extLst>
                <a:ext uri="{FF2B5EF4-FFF2-40B4-BE49-F238E27FC236}">
                  <a16:creationId xmlns:a16="http://schemas.microsoft.com/office/drawing/2014/main" id="{2A25870D-609E-4D5A-87E3-4C503C020A93}"/>
                </a:ext>
              </a:extLst>
            </p:cNvPr>
            <p:cNvSpPr/>
            <p:nvPr/>
          </p:nvSpPr>
          <p:spPr>
            <a:xfrm>
              <a:off x="3397776" y="1762499"/>
              <a:ext cx="202461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Evaluation &amp; proposal acceptance</a:t>
              </a:r>
            </a:p>
          </p:txBody>
        </p:sp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73091E91-70F5-4E99-A00A-FEC7F6BE09A2}"/>
                </a:ext>
              </a:extLst>
            </p:cNvPr>
            <p:cNvSpPr/>
            <p:nvPr/>
          </p:nvSpPr>
          <p:spPr>
            <a:xfrm>
              <a:off x="3397776" y="2292805"/>
              <a:ext cx="202461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Evaluation &amp; proposal acceptance</a:t>
              </a:r>
            </a:p>
          </p:txBody>
        </p:sp>
        <p:sp>
          <p:nvSpPr>
            <p:cNvPr id="24" name="Rectangle: Diagonal Corners Snipped 23">
              <a:extLst>
                <a:ext uri="{FF2B5EF4-FFF2-40B4-BE49-F238E27FC236}">
                  <a16:creationId xmlns:a16="http://schemas.microsoft.com/office/drawing/2014/main" id="{76D7C5FF-981F-40CB-A1E9-A211A1215ED7}"/>
                </a:ext>
              </a:extLst>
            </p:cNvPr>
            <p:cNvSpPr/>
            <p:nvPr/>
          </p:nvSpPr>
          <p:spPr>
            <a:xfrm>
              <a:off x="3876979" y="2825259"/>
              <a:ext cx="1066211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Contract</a:t>
              </a:r>
            </a:p>
          </p:txBody>
        </p:sp>
        <p:sp>
          <p:nvSpPr>
            <p:cNvPr id="25" name="Rectangle: Diagonal Corners Snipped 24">
              <a:extLst>
                <a:ext uri="{FF2B5EF4-FFF2-40B4-BE49-F238E27FC236}">
                  <a16:creationId xmlns:a16="http://schemas.microsoft.com/office/drawing/2014/main" id="{4C01ED89-E147-49A0-9E76-8C577FE0956B}"/>
                </a:ext>
              </a:extLst>
            </p:cNvPr>
            <p:cNvSpPr/>
            <p:nvPr/>
          </p:nvSpPr>
          <p:spPr>
            <a:xfrm>
              <a:off x="3397776" y="3353417"/>
              <a:ext cx="2024616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Long- or short-term agreement</a:t>
              </a:r>
            </a:p>
          </p:txBody>
        </p:sp>
        <p:sp>
          <p:nvSpPr>
            <p:cNvPr id="26" name="Rectangle: Diagonal Corners Snipped 25">
              <a:extLst>
                <a:ext uri="{FF2B5EF4-FFF2-40B4-BE49-F238E27FC236}">
                  <a16:creationId xmlns:a16="http://schemas.microsoft.com/office/drawing/2014/main" id="{0E463B05-BB3A-489D-8871-03C8F13537DE}"/>
                </a:ext>
              </a:extLst>
            </p:cNvPr>
            <p:cNvSpPr/>
            <p:nvPr/>
          </p:nvSpPr>
          <p:spPr>
            <a:xfrm>
              <a:off x="2312220" y="3883723"/>
              <a:ext cx="2771588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Evaluation of urgency + Feasibility review</a:t>
              </a:r>
            </a:p>
          </p:txBody>
        </p:sp>
        <p:sp>
          <p:nvSpPr>
            <p:cNvPr id="27" name="Rectangle: Diagonal Corners Snipped 26">
              <a:extLst>
                <a:ext uri="{FF2B5EF4-FFF2-40B4-BE49-F238E27FC236}">
                  <a16:creationId xmlns:a16="http://schemas.microsoft.com/office/drawing/2014/main" id="{75CCD8D8-CBA9-4867-82BE-78BD5AC53E2F}"/>
                </a:ext>
              </a:extLst>
            </p:cNvPr>
            <p:cNvSpPr/>
            <p:nvPr/>
          </p:nvSpPr>
          <p:spPr>
            <a:xfrm>
              <a:off x="5736468" y="2701815"/>
              <a:ext cx="1185540" cy="346969"/>
            </a:xfrm>
            <a:prstGeom prst="snip2Diag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tx1"/>
                  </a:solidFill>
                </a:rPr>
                <a:t>Scheduling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DD4D791-8D29-4C23-907E-7A591C14CF27}"/>
                </a:ext>
              </a:extLst>
            </p:cNvPr>
            <p:cNvGrpSpPr/>
            <p:nvPr/>
          </p:nvGrpSpPr>
          <p:grpSpPr>
            <a:xfrm>
              <a:off x="7079743" y="2551775"/>
              <a:ext cx="912096" cy="647048"/>
              <a:chOff x="7137817" y="2698523"/>
              <a:chExt cx="912096" cy="647048"/>
            </a:xfrm>
          </p:grpSpPr>
          <p:sp>
            <p:nvSpPr>
              <p:cNvPr id="28" name="Rectangle: Top Corners Snipped 27">
                <a:extLst>
                  <a:ext uri="{FF2B5EF4-FFF2-40B4-BE49-F238E27FC236}">
                    <a16:creationId xmlns:a16="http://schemas.microsoft.com/office/drawing/2014/main" id="{199D936B-934D-48DA-812F-313204EB8F01}"/>
                  </a:ext>
                </a:extLst>
              </p:cNvPr>
              <p:cNvSpPr/>
              <p:nvPr/>
            </p:nvSpPr>
            <p:spPr>
              <a:xfrm>
                <a:off x="7137817" y="2698523"/>
                <a:ext cx="912096" cy="647048"/>
              </a:xfrm>
              <a:prstGeom prst="snip2SameRect">
                <a:avLst/>
              </a:prstGeom>
              <a:solidFill>
                <a:srgbClr val="E7E6E6"/>
              </a:solidFill>
              <a:ln w="28575">
                <a:solidFill>
                  <a:srgbClr val="2E3C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BAF1A"/>
                  </a:solidFill>
                </a:endParaRPr>
              </a:p>
              <a:p>
                <a:pPr algn="ctr"/>
                <a:r>
                  <a:rPr lang="en-GB" sz="900">
                    <a:solidFill>
                      <a:srgbClr val="FBAF1A"/>
                    </a:solidFill>
                  </a:rPr>
                  <a:t> </a:t>
                </a:r>
              </a:p>
              <a:p>
                <a:pPr algn="ctr"/>
                <a:r>
                  <a:rPr lang="en-GB" sz="1200">
                    <a:solidFill>
                      <a:srgbClr val="FBAF1A"/>
                    </a:solidFill>
                  </a:rPr>
                  <a:t>ACCESS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EA6ACF3-76B3-49A1-867A-97CC25140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3703" y="2722460"/>
                <a:ext cx="840323" cy="424704"/>
              </a:xfrm>
              <a:prstGeom prst="rect">
                <a:avLst/>
              </a:prstGeom>
            </p:spPr>
          </p:pic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DBCFC16-822A-4CFB-8ADA-9D5053286DEB}"/>
                </a:ext>
              </a:extLst>
            </p:cNvPr>
            <p:cNvCxnSpPr>
              <a:stCxn id="12" idx="3"/>
              <a:endCxn id="18" idx="2"/>
            </p:cNvCxnSpPr>
            <p:nvPr/>
          </p:nvCxnSpPr>
          <p:spPr>
            <a:xfrm>
              <a:off x="1763580" y="1935983"/>
              <a:ext cx="1795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607C6DD-155D-4661-BFDD-70FD8510D2C5}"/>
                </a:ext>
              </a:extLst>
            </p:cNvPr>
            <p:cNvCxnSpPr>
              <a:stCxn id="13" idx="3"/>
              <a:endCxn id="19" idx="2"/>
            </p:cNvCxnSpPr>
            <p:nvPr/>
          </p:nvCxnSpPr>
          <p:spPr>
            <a:xfrm>
              <a:off x="1763580" y="2466289"/>
              <a:ext cx="1795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45FAE17-8B71-4442-AE36-7AB705B639D5}"/>
                </a:ext>
              </a:extLst>
            </p:cNvPr>
            <p:cNvCxnSpPr>
              <a:stCxn id="14" idx="3"/>
              <a:endCxn id="20" idx="2"/>
            </p:cNvCxnSpPr>
            <p:nvPr/>
          </p:nvCxnSpPr>
          <p:spPr>
            <a:xfrm>
              <a:off x="1763580" y="2998743"/>
              <a:ext cx="1795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345601A-3E7E-4159-9DFF-ED45BEA52BA2}"/>
                </a:ext>
              </a:extLst>
            </p:cNvPr>
            <p:cNvCxnSpPr>
              <a:stCxn id="15" idx="3"/>
              <a:endCxn id="21" idx="2"/>
            </p:cNvCxnSpPr>
            <p:nvPr/>
          </p:nvCxnSpPr>
          <p:spPr>
            <a:xfrm>
              <a:off x="1763580" y="3526901"/>
              <a:ext cx="1795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5DC312D-DB52-4035-B97B-3AFE18BDDE7F}"/>
                </a:ext>
              </a:extLst>
            </p:cNvPr>
            <p:cNvCxnSpPr>
              <a:cxnSpLocks/>
              <a:stCxn id="16" idx="3"/>
              <a:endCxn id="26" idx="2"/>
            </p:cNvCxnSpPr>
            <p:nvPr/>
          </p:nvCxnSpPr>
          <p:spPr>
            <a:xfrm>
              <a:off x="1763580" y="4057207"/>
              <a:ext cx="54864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DB71C79-5C8B-4E1F-AFED-D612A29CE14A}"/>
                </a:ext>
              </a:extLst>
            </p:cNvPr>
            <p:cNvCxnSpPr>
              <a:cxnSpLocks/>
              <a:stCxn id="18" idx="0"/>
              <a:endCxn id="22" idx="2"/>
            </p:cNvCxnSpPr>
            <p:nvPr/>
          </p:nvCxnSpPr>
          <p:spPr>
            <a:xfrm>
              <a:off x="3209256" y="1935984"/>
              <a:ext cx="188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B5546D1-B9BB-41FA-81D4-A5977C3FFA54}"/>
                </a:ext>
              </a:extLst>
            </p:cNvPr>
            <p:cNvCxnSpPr>
              <a:cxnSpLocks/>
              <a:stCxn id="19" idx="0"/>
              <a:endCxn id="23" idx="2"/>
            </p:cNvCxnSpPr>
            <p:nvPr/>
          </p:nvCxnSpPr>
          <p:spPr>
            <a:xfrm>
              <a:off x="3209256" y="2466290"/>
              <a:ext cx="188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79D3FFA-7AD8-4D8D-BABF-338B754B9F0E}"/>
                </a:ext>
              </a:extLst>
            </p:cNvPr>
            <p:cNvCxnSpPr>
              <a:cxnSpLocks/>
              <a:stCxn id="20" idx="0"/>
              <a:endCxn id="24" idx="2"/>
            </p:cNvCxnSpPr>
            <p:nvPr/>
          </p:nvCxnSpPr>
          <p:spPr>
            <a:xfrm>
              <a:off x="3209256" y="2998744"/>
              <a:ext cx="66772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0F53510-A8B3-421D-880D-836701B7A0A1}"/>
                </a:ext>
              </a:extLst>
            </p:cNvPr>
            <p:cNvCxnSpPr>
              <a:cxnSpLocks/>
              <a:stCxn id="21" idx="0"/>
              <a:endCxn id="25" idx="2"/>
            </p:cNvCxnSpPr>
            <p:nvPr/>
          </p:nvCxnSpPr>
          <p:spPr>
            <a:xfrm>
              <a:off x="3209256" y="3526902"/>
              <a:ext cx="188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AF90613-0777-4ECA-B73F-CD78FB0FE76D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5564124" y="2875300"/>
              <a:ext cx="172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01FB41A-D454-41A9-84C9-B65997663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7820" y="1931411"/>
              <a:ext cx="155448" cy="4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4202E7A-FA33-464A-949B-9A15948E6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124" y="1922269"/>
              <a:ext cx="0" cy="21395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CC9AFC9-308E-4414-B8D1-AF1509923267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>
              <a:off x="5083808" y="4057208"/>
              <a:ext cx="4894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4632AF1-1676-4EA5-BA81-109185EFBB8E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>
              <a:off x="5422392" y="3526902"/>
              <a:ext cx="15087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4208D21-1F5D-458D-A6BC-6E92A960AC23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>
              <a:off x="4943190" y="2998744"/>
              <a:ext cx="6255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59C64C7-943A-4F1E-8DB2-44FDDF0500FA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>
              <a:off x="5422392" y="2466290"/>
              <a:ext cx="1463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5898C809-CC96-453F-8E3A-453DAD9D565E}"/>
                </a:ext>
              </a:extLst>
            </p:cNvPr>
            <p:cNvCxnSpPr>
              <a:cxnSpLocks/>
              <a:stCxn id="27" idx="0"/>
              <a:endCxn id="28" idx="2"/>
            </p:cNvCxnSpPr>
            <p:nvPr/>
          </p:nvCxnSpPr>
          <p:spPr>
            <a:xfrm flipV="1">
              <a:off x="6922008" y="2875299"/>
              <a:ext cx="15773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3A33601-53C0-4938-901C-F281D59308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5790" y="3212890"/>
              <a:ext cx="1" cy="138869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449470D-B0C0-4015-9BC4-309A8AF56D8D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2993448" y="4587513"/>
              <a:ext cx="45423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C63D00F-565B-4E95-B9EE-9FA9A4416347}"/>
              </a:ext>
            </a:extLst>
          </p:cNvPr>
          <p:cNvSpPr txBox="1"/>
          <p:nvPr/>
        </p:nvSpPr>
        <p:spPr>
          <a:xfrm>
            <a:off x="7833046" y="904052"/>
            <a:ext cx="4212928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dirty="0"/>
              <a:t>Access strategy </a:t>
            </a:r>
            <a:r>
              <a:rPr lang="en-GB" sz="1700" b="1" dirty="0"/>
              <a:t>fully compliant with European Charter for Access to Research Infrastructures.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dirty="0"/>
              <a:t>Five experimental access modes, majority of access </a:t>
            </a:r>
            <a:r>
              <a:rPr lang="en-GB" sz="1700" b="1" dirty="0"/>
              <a:t>driven by scientific excellence.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b="1" dirty="0"/>
              <a:t>Yearly user meeting </a:t>
            </a:r>
            <a:r>
              <a:rPr lang="en-GB" sz="1700" dirty="0"/>
              <a:t>to present results and discuss future experiment themes.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dirty="0"/>
              <a:t>Users answer </a:t>
            </a:r>
            <a:r>
              <a:rPr lang="en-GB" sz="1700" b="1" dirty="0"/>
              <a:t>open calls </a:t>
            </a:r>
            <a:r>
              <a:rPr lang="en-GB" sz="1700" dirty="0"/>
              <a:t>and submit proposals through </a:t>
            </a:r>
            <a:r>
              <a:rPr lang="en-GB" sz="1700" b="1" dirty="0"/>
              <a:t>single-entry-point web-based system.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b="1" dirty="0"/>
              <a:t>Research Program Advisory Committee </a:t>
            </a:r>
            <a:r>
              <a:rPr lang="en-GB" sz="1700" dirty="0"/>
              <a:t>(independent, international experts) evaluates proposals.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700" b="1" dirty="0"/>
              <a:t>Feasibility review and experiment scheduling</a:t>
            </a:r>
            <a:r>
              <a:rPr lang="en-GB" sz="1700" dirty="0"/>
              <a:t> with User Support Team.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433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233D99-7A0C-C048-9259-4B82196A4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0" y="1043747"/>
            <a:ext cx="7502865" cy="518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Yearly report of performance to governance and advisory committees, as well as funding agencies.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8B4F0E-B944-E944-BCE7-D7F7D4A0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834216" cy="1325563"/>
          </a:xfrm>
        </p:spPr>
        <p:txBody>
          <a:bodyPr/>
          <a:lstStyle/>
          <a:p>
            <a:r>
              <a:rPr lang="en-DE"/>
              <a:t>Performance Benchmarking and Comparison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8F30-97B7-7F46-BBE9-67C44611A9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301E4C-B05B-9A4B-AF6B-248BCC8D1A28}"/>
              </a:ext>
            </a:extLst>
          </p:cNvPr>
          <p:cNvGrpSpPr/>
          <p:nvPr/>
        </p:nvGrpSpPr>
        <p:grpSpPr>
          <a:xfrm>
            <a:off x="7829549" y="968135"/>
            <a:ext cx="4219575" cy="2446580"/>
            <a:chOff x="0" y="-25157"/>
            <a:chExt cx="12192000" cy="6858000"/>
          </a:xfrm>
        </p:grpSpPr>
        <p:pic>
          <p:nvPicPr>
            <p:cNvPr id="6" name="Picture 5" descr="A picture containing indoor, table, counter, kitchen&#10;&#10;Description automatically generated">
              <a:extLst>
                <a:ext uri="{FF2B5EF4-FFF2-40B4-BE49-F238E27FC236}">
                  <a16:creationId xmlns:a16="http://schemas.microsoft.com/office/drawing/2014/main" id="{5F7A4D7D-BEA7-104E-BFBC-145F1D39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5157"/>
              <a:ext cx="12192000" cy="6858000"/>
            </a:xfrm>
            <a:prstGeom prst="rect">
              <a:avLst/>
            </a:prstGeom>
          </p:spPr>
        </p:pic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38B938F8-732F-F840-BA42-E6BE5619BD74}"/>
                </a:ext>
              </a:extLst>
            </p:cNvPr>
            <p:cNvGrpSpPr/>
            <p:nvPr/>
          </p:nvGrpSpPr>
          <p:grpSpPr>
            <a:xfrm rot="16200000">
              <a:off x="10191710" y="-773252"/>
              <a:ext cx="1015171" cy="2801501"/>
              <a:chOff x="9706890" y="0"/>
              <a:chExt cx="2485110" cy="6858000"/>
            </a:xfrm>
            <a:solidFill>
              <a:srgbClr val="224B93"/>
            </a:solidFill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68221BC2-A3B6-2348-98D8-C4330225E82B}"/>
                  </a:ext>
                </a:extLst>
              </p:cNvPr>
              <p:cNvSpPr/>
              <p:nvPr/>
            </p:nvSpPr>
            <p:spPr>
              <a:xfrm>
                <a:off x="9706890" y="0"/>
                <a:ext cx="2485110" cy="6858000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55"/>
                <a:endParaRPr lang="en-US" sz="1600" err="1">
                  <a:solidFill>
                    <a:prstClr val="black"/>
                  </a:solidFill>
                  <a:latin typeface="Arial"/>
                </a:endParaRPr>
              </a:p>
            </p:txBody>
          </p:sp>
          <p:pic>
            <p:nvPicPr>
              <p:cNvPr id="9" name="Picture 12">
                <a:extLst>
                  <a:ext uri="{FF2B5EF4-FFF2-40B4-BE49-F238E27FC236}">
                    <a16:creationId xmlns:a16="http://schemas.microsoft.com/office/drawing/2014/main" id="{50708627-DE99-D84F-8605-85DC7EA76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226017" y="2196221"/>
                <a:ext cx="5461452" cy="2470513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7CDC6EC-3FDA-6E40-AA18-6ECB1D41F6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85" y="3597625"/>
            <a:ext cx="3795727" cy="2836073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EE791B3-EE6D-5248-B37A-5B467586CAF1}"/>
              </a:ext>
            </a:extLst>
          </p:cNvPr>
          <p:cNvGraphicFramePr>
            <a:graphicFrameLocks noGrp="1"/>
          </p:cNvGraphicFramePr>
          <p:nvPr/>
        </p:nvGraphicFramePr>
        <p:xfrm>
          <a:off x="629557" y="1977427"/>
          <a:ext cx="5591949" cy="3977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91949">
                  <a:extLst>
                    <a:ext uri="{9D8B030D-6E8A-4147-A177-3AD203B41FA5}">
                      <a16:colId xmlns:a16="http://schemas.microsoft.com/office/drawing/2014/main" val="964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1800"/>
                        <a:t>KEY PERFORMANCE INDICATOR (main)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02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Number of </a:t>
                      </a:r>
                      <a:r>
                        <a:rPr lang="en-GB" sz="1800" b="1" dirty="0"/>
                        <a:t>users</a:t>
                      </a:r>
                      <a:r>
                        <a:rPr lang="en-GB" sz="1800" dirty="0"/>
                        <a:t> supported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96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User</a:t>
                      </a:r>
                      <a:r>
                        <a:rPr lang="en-GB" sz="1800" dirty="0"/>
                        <a:t> satisfaction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5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Electron/photon/FEL pulse intensities </a:t>
                      </a:r>
                      <a:r>
                        <a:rPr lang="en-GB" sz="1800" b="1" dirty="0"/>
                        <a:t>delivered to users </a:t>
                      </a:r>
                      <a:r>
                        <a:rPr lang="en-GB" sz="1800" dirty="0"/>
                        <a:t>(peak/integrated)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173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/>
                        <a:t>Machine</a:t>
                      </a:r>
                      <a:r>
                        <a:rPr lang="en-GB" sz="1800" dirty="0"/>
                        <a:t> uptime versus scheduled</a:t>
                      </a:r>
                      <a:endParaRPr lang="en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44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Number of publications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7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Number of patents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3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Number of PhD’s produced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1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Number of spin-off companies</a:t>
                      </a:r>
                      <a:endParaRPr lang="en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481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Cost efficiency (scientific output per investment)</a:t>
                      </a:r>
                      <a:endParaRPr lang="en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3156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C7059C1-E302-420F-B087-69A9DC7C1EF5}"/>
              </a:ext>
            </a:extLst>
          </p:cNvPr>
          <p:cNvSpPr txBox="1"/>
          <p:nvPr/>
        </p:nvSpPr>
        <p:spPr>
          <a:xfrm>
            <a:off x="4997506" y="3991053"/>
            <a:ext cx="2946726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/>
              <a:t>Extended list of for performance / benchmarking parameters as KPIs in Q9.6, ESFRI application</a:t>
            </a:r>
          </a:p>
        </p:txBody>
      </p:sp>
    </p:spTree>
    <p:extLst>
      <p:ext uri="{BB962C8B-B14F-4D97-AF65-F5344CB8AC3E}">
        <p14:creationId xmlns:p14="http://schemas.microsoft.com/office/powerpoint/2010/main" val="4055163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601" y="950241"/>
            <a:ext cx="11374797" cy="51099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We consider it a major success that </a:t>
            </a:r>
            <a:r>
              <a:rPr lang="en-US" sz="2400" dirty="0" err="1"/>
              <a:t>EuPRAXIA</a:t>
            </a:r>
            <a:r>
              <a:rPr lang="en-US" sz="2400" dirty="0"/>
              <a:t> was selected for the 2021 update of the ESFRI Roadmap (besides Einstein Telescope the only project from physical sciences). We think it reflects on </a:t>
            </a:r>
            <a:r>
              <a:rPr lang="en-US" sz="2400" b="1" dirty="0"/>
              <a:t>quality and readiness </a:t>
            </a:r>
            <a:r>
              <a:rPr lang="en-US" sz="2400" dirty="0"/>
              <a:t>of our work and technology.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EuPRAXIA</a:t>
            </a:r>
            <a:r>
              <a:rPr lang="en-US" sz="2400" dirty="0"/>
              <a:t> is the </a:t>
            </a:r>
            <a:r>
              <a:rPr lang="en-US" sz="2400" b="1" dirty="0"/>
              <a:t>first ever plasma accelerator project with a Conceptual Design Report</a:t>
            </a:r>
            <a:r>
              <a:rPr lang="en-US" sz="24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EuPRAXIA</a:t>
            </a:r>
            <a:r>
              <a:rPr lang="en-US" sz="2400" dirty="0"/>
              <a:t> is the </a:t>
            </a:r>
            <a:r>
              <a:rPr lang="en-US" sz="2400" b="1" dirty="0"/>
              <a:t>first ever plasma accelerator project on the ESFRI roadmap</a:t>
            </a:r>
            <a:r>
              <a:rPr lang="en-US" sz="24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Being on the ESFRI roadmap: </a:t>
            </a:r>
            <a:r>
              <a:rPr lang="en-US" sz="2400" dirty="0" err="1"/>
              <a:t>EuPRAXIA</a:t>
            </a:r>
            <a:r>
              <a:rPr lang="en-US" sz="2400" dirty="0"/>
              <a:t> with </a:t>
            </a:r>
            <a:r>
              <a:rPr lang="en-US" sz="2400" dirty="0" err="1"/>
              <a:t>EuPRAXIA@SPARClab</a:t>
            </a:r>
            <a:r>
              <a:rPr lang="en-US" sz="2400" dirty="0"/>
              <a:t> as one of its two flagships will be a </a:t>
            </a:r>
            <a:r>
              <a:rPr lang="en-US" sz="2400" b="1" dirty="0"/>
              <a:t>fully European project</a:t>
            </a:r>
            <a:r>
              <a:rPr lang="en-US" sz="2400" dirty="0"/>
              <a:t>, with European shareholders.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We hope to make it an </a:t>
            </a:r>
            <a:r>
              <a:rPr lang="en-US" sz="2400" b="1" dirty="0"/>
              <a:t>example of European innovation</a:t>
            </a:r>
            <a:r>
              <a:rPr lang="en-US" sz="2400" dirty="0"/>
              <a:t>, bringing science to new applications and new areas. Following inspiration of particle physics detectors.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Heavy effort on </a:t>
            </a:r>
            <a:r>
              <a:rPr lang="en-US" sz="2400" b="1" dirty="0"/>
              <a:t>funding applications </a:t>
            </a:r>
            <a:r>
              <a:rPr lang="en-US" sz="2400" dirty="0"/>
              <a:t>(we do not complain), but major work ahead for </a:t>
            </a:r>
            <a:r>
              <a:rPr lang="en-US" sz="2400" b="1" dirty="0"/>
              <a:t>legal model, user access, data policy, digital infrastructure</a:t>
            </a:r>
            <a:r>
              <a:rPr lang="en-US" sz="2400" dirty="0"/>
              <a:t>, … in parallel to </a:t>
            </a:r>
            <a:r>
              <a:rPr lang="en-US" sz="2400" b="1" dirty="0"/>
              <a:t>TDR</a:t>
            </a:r>
            <a:r>
              <a:rPr lang="en-US" sz="2400" dirty="0"/>
              <a:t> work.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Still in start-up mode…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F065F9-D700-904B-889A-EE338D7A7D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745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674A81-205C-FE44-9626-06B2BC0CF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417" y="3010559"/>
            <a:ext cx="7813967" cy="1043855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Thank you for your attention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36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429654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Consortium</a:t>
            </a:r>
            <a:br>
              <a:rPr lang="en-US" sz="3200" dirty="0">
                <a:latin typeface="+mn-lt"/>
              </a:rPr>
            </a:br>
            <a:r>
              <a:rPr lang="en-US" sz="2400" b="0" i="1" dirty="0">
                <a:latin typeface="+mn-lt"/>
              </a:rPr>
              <a:t>(from 16 to 40 members in new Dec 2020 consortium)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82" y="817759"/>
            <a:ext cx="7698447" cy="5612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35489B-8A6D-409E-BBA0-EE11C712A036}"/>
              </a:ext>
            </a:extLst>
          </p:cNvPr>
          <p:cNvSpPr txBox="1"/>
          <p:nvPr/>
        </p:nvSpPr>
        <p:spPr>
          <a:xfrm>
            <a:off x="7985357" y="745703"/>
            <a:ext cx="4051352" cy="60708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GB" b="1" dirty="0"/>
              <a:t>40 Member institutions in: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Italy</a:t>
            </a:r>
            <a:r>
              <a:rPr lang="en-GB" sz="1500" dirty="0"/>
              <a:t> </a:t>
            </a:r>
            <a:r>
              <a:rPr lang="en-GB" sz="1200" dirty="0"/>
              <a:t>(INFN, CNR, </a:t>
            </a:r>
            <a:r>
              <a:rPr lang="en-GB" sz="1200" dirty="0" err="1"/>
              <a:t>Elettra</a:t>
            </a:r>
            <a:r>
              <a:rPr lang="en-GB" sz="1200" dirty="0"/>
              <a:t>, ENEA, Sapienza </a:t>
            </a:r>
            <a:r>
              <a:rPr lang="en-GB" sz="1200" dirty="0" err="1"/>
              <a:t>Università</a:t>
            </a:r>
            <a:r>
              <a:rPr lang="en-GB" sz="1200" dirty="0"/>
              <a:t> di Roma, </a:t>
            </a:r>
            <a:r>
              <a:rPr lang="en-GB" sz="1200" dirty="0" err="1"/>
              <a:t>Università</a:t>
            </a:r>
            <a:r>
              <a:rPr lang="en-GB" sz="1200" dirty="0"/>
              <a:t> </a:t>
            </a:r>
            <a:r>
              <a:rPr lang="en-GB" sz="1200" dirty="0" err="1"/>
              <a:t>degli</a:t>
            </a:r>
            <a:r>
              <a:rPr lang="en-GB" sz="1200" dirty="0"/>
              <a:t> </a:t>
            </a:r>
            <a:r>
              <a:rPr lang="en-GB" sz="1200" dirty="0" err="1"/>
              <a:t>Studi</a:t>
            </a:r>
            <a:r>
              <a:rPr lang="en-GB" sz="1200" dirty="0"/>
              <a:t> di Roma “Tor </a:t>
            </a:r>
            <a:r>
              <a:rPr lang="en-GB" sz="1200" dirty="0" err="1"/>
              <a:t>Vergata</a:t>
            </a:r>
            <a:r>
              <a:rPr lang="en-GB" sz="1200" dirty="0"/>
              <a:t>”)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France</a:t>
            </a:r>
            <a:r>
              <a:rPr lang="en-GB" sz="1500" dirty="0"/>
              <a:t> </a:t>
            </a:r>
            <a:r>
              <a:rPr lang="en-GB" sz="1200" dirty="0"/>
              <a:t>(CEA, SOLEIL, CNRS)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Switzerland</a:t>
            </a:r>
            <a:r>
              <a:rPr lang="en-GB" sz="1500" dirty="0"/>
              <a:t> </a:t>
            </a:r>
            <a:r>
              <a:rPr lang="en-GB" sz="1200" dirty="0"/>
              <a:t>(EMPA, </a:t>
            </a:r>
            <a:r>
              <a:rPr lang="fr-FR" sz="1200" dirty="0"/>
              <a:t>Ecole Polytechnique Fédérale de Lausanne)</a:t>
            </a:r>
            <a:endParaRPr lang="en-GB" sz="1200" dirty="0"/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Germany</a:t>
            </a:r>
            <a:r>
              <a:rPr lang="en-GB" sz="1500" dirty="0"/>
              <a:t> </a:t>
            </a:r>
            <a:r>
              <a:rPr lang="en-GB" sz="1200" dirty="0"/>
              <a:t>(DESY, Ferdinand-Braun-</a:t>
            </a:r>
            <a:r>
              <a:rPr lang="en-GB" sz="1200" dirty="0" err="1"/>
              <a:t>Institut</a:t>
            </a:r>
            <a:r>
              <a:rPr lang="en-GB" sz="1200" dirty="0"/>
              <a:t>, Fraunhofer Institute for Laser Technology, </a:t>
            </a:r>
            <a:r>
              <a:rPr lang="en-GB" sz="1200" dirty="0" err="1"/>
              <a:t>Forschungszentrum</a:t>
            </a:r>
            <a:r>
              <a:rPr lang="en-GB" sz="1200" dirty="0"/>
              <a:t> </a:t>
            </a:r>
            <a:r>
              <a:rPr lang="en-GB" sz="1200" dirty="0" err="1"/>
              <a:t>Jülich</a:t>
            </a:r>
            <a:r>
              <a:rPr lang="en-GB" sz="1200" dirty="0"/>
              <a:t>, HZDR, KIT, LMU München) 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United Kingdom</a:t>
            </a:r>
            <a:r>
              <a:rPr lang="en-GB" sz="1500" dirty="0"/>
              <a:t> </a:t>
            </a:r>
            <a:r>
              <a:rPr lang="en-GB" sz="1200" dirty="0"/>
              <a:t>(Imperial College London, Queen’s University of Belfast, STFC, University of Liverpool, University of Manchester, University of Oxford, University of Strathclyde, University of York)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Poland</a:t>
            </a:r>
            <a:r>
              <a:rPr lang="en-GB" sz="1500" dirty="0"/>
              <a:t> </a:t>
            </a:r>
            <a:r>
              <a:rPr lang="en-GB" sz="1200" dirty="0"/>
              <a:t>(Institute of Plasma Physics and Laser </a:t>
            </a:r>
            <a:r>
              <a:rPr lang="en-GB" sz="1200" dirty="0" err="1"/>
              <a:t>Microfusion</a:t>
            </a:r>
            <a:r>
              <a:rPr lang="en-GB" sz="1200" dirty="0"/>
              <a:t>, Lodz University of Technology, Military University of Technology, NCBJ, Warsaw University of Technology)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Portugal</a:t>
            </a:r>
            <a:r>
              <a:rPr lang="en-GB" sz="1500" dirty="0"/>
              <a:t> </a:t>
            </a:r>
            <a:r>
              <a:rPr lang="en-GB" sz="1200" dirty="0"/>
              <a:t>(IST)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Hungary</a:t>
            </a:r>
            <a:r>
              <a:rPr lang="en-GB" sz="1500" dirty="0"/>
              <a:t> </a:t>
            </a:r>
            <a:r>
              <a:rPr lang="en-GB" sz="1200" dirty="0"/>
              <a:t>(Wigner Research Centre for Physics)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Sweden</a:t>
            </a:r>
            <a:r>
              <a:rPr lang="en-GB" sz="1500" dirty="0"/>
              <a:t> </a:t>
            </a:r>
            <a:r>
              <a:rPr lang="en-GB" sz="1200" dirty="0"/>
              <a:t>(Lund University)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Israel</a:t>
            </a:r>
            <a:r>
              <a:rPr lang="en-GB" sz="1500" dirty="0"/>
              <a:t> </a:t>
            </a:r>
            <a:r>
              <a:rPr lang="en-GB" sz="1200" dirty="0"/>
              <a:t>(Hebrew University of Jerusalem)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Russia</a:t>
            </a:r>
            <a:r>
              <a:rPr lang="en-GB" sz="1500" dirty="0"/>
              <a:t> </a:t>
            </a:r>
            <a:r>
              <a:rPr lang="en-GB" sz="1200" dirty="0"/>
              <a:t>(Institute of Applied Physics, Joint Institute for High Temperatures)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i="1" dirty="0"/>
              <a:t>United States</a:t>
            </a:r>
            <a:r>
              <a:rPr lang="en-GB" sz="1500" i="1" dirty="0"/>
              <a:t> </a:t>
            </a:r>
            <a:r>
              <a:rPr lang="en-GB" sz="1200" dirty="0"/>
              <a:t>(UCLA) 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CERN</a:t>
            </a:r>
          </a:p>
          <a:p>
            <a:pPr marL="179384" indent="-179384"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500" b="1" dirty="0"/>
              <a:t>ELI Beamlines</a:t>
            </a:r>
          </a:p>
          <a:p>
            <a:pPr marL="179384" indent="-179384">
              <a:spcAft>
                <a:spcPts val="200"/>
              </a:spcAft>
              <a:tabLst>
                <a:tab pos="179384" algn="l"/>
              </a:tabLst>
            </a:pPr>
            <a:endParaRPr lang="en-GB" sz="15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81DADA4-332A-ED41-8F96-BB2BADB778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10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uPRAXIACA-ProspectiveObservers-Sep202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4" y="869755"/>
            <a:ext cx="12192000" cy="55191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4638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</a:rPr>
              <a:t>Consortium</a:t>
            </a:r>
            <a:br>
              <a:rPr lang="en-US" sz="3200" dirty="0">
                <a:latin typeface="+mn-lt"/>
              </a:rPr>
            </a:br>
            <a:r>
              <a:rPr lang="en-US" sz="2000" b="0" i="1" dirty="0">
                <a:latin typeface="+mn-lt"/>
              </a:rPr>
              <a:t>(10 observer institutes)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5489B-8A6D-409E-BBA0-EE11C712A036}"/>
              </a:ext>
            </a:extLst>
          </p:cNvPr>
          <p:cNvSpPr txBox="1"/>
          <p:nvPr/>
        </p:nvSpPr>
        <p:spPr>
          <a:xfrm>
            <a:off x="138101" y="4208172"/>
            <a:ext cx="4392488" cy="17491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</a:rPr>
              <a:t>10 Observer institutions in:</a:t>
            </a: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France</a:t>
            </a:r>
            <a:r>
              <a:rPr lang="en-GB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(Amplitude Technologies, Thales LAS France SAS)</a:t>
            </a: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Germany</a:t>
            </a:r>
            <a:r>
              <a:rPr lang="en-GB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(Helmholtz-</a:t>
            </a:r>
            <a:r>
              <a:rPr lang="en-GB" sz="1100" dirty="0" err="1">
                <a:solidFill>
                  <a:prstClr val="black"/>
                </a:solidFill>
                <a:latin typeface="Calibri"/>
              </a:rPr>
              <a:t>Institut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 Jena) </a:t>
            </a: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Poland</a:t>
            </a:r>
            <a:r>
              <a:rPr lang="en-GB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(University of Warsaw)</a:t>
            </a: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United States</a:t>
            </a:r>
            <a:r>
              <a:rPr lang="en-GB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(LBNL)</a:t>
            </a:r>
          </a:p>
          <a:p>
            <a:pPr marL="179384" indent="-179384">
              <a:spcAft>
                <a:spcPts val="200"/>
              </a:spcAft>
              <a:tabLst>
                <a:tab pos="179384" algn="l"/>
              </a:tabLst>
            </a:pPr>
            <a:endParaRPr lang="en-GB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33D09-AB4B-4994-854F-FC0161EE8CDC}"/>
              </a:ext>
            </a:extLst>
          </p:cNvPr>
          <p:cNvSpPr txBox="1"/>
          <p:nvPr/>
        </p:nvSpPr>
        <p:spPr>
          <a:xfrm>
            <a:off x="4423148" y="5202187"/>
            <a:ext cx="4392488" cy="1338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spcAft>
                <a:spcPts val="600"/>
              </a:spcAft>
            </a:pPr>
            <a:endParaRPr lang="en-GB" sz="1600" b="1" dirty="0">
              <a:solidFill>
                <a:prstClr val="black"/>
              </a:solidFill>
              <a:latin typeface="Calibri"/>
            </a:endParaRP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China </a:t>
            </a:r>
            <a:r>
              <a:rPr lang="en-GB" sz="1100" dirty="0">
                <a:solidFill>
                  <a:prstClr val="black"/>
                </a:solidFill>
                <a:latin typeface="Calibri"/>
              </a:rPr>
              <a:t>(Shanghai Jiao Tong University)</a:t>
            </a:r>
          </a:p>
          <a:p>
            <a:pPr marL="179384" indent="-179384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4" algn="l"/>
              </a:tabLst>
            </a:pPr>
            <a:r>
              <a:rPr lang="en-GB" sz="1300" b="1" dirty="0">
                <a:solidFill>
                  <a:prstClr val="black"/>
                </a:solidFill>
                <a:latin typeface="Calibri"/>
              </a:rPr>
              <a:t>Japan </a:t>
            </a:r>
            <a:r>
              <a:rPr lang="en-GB" sz="1100" dirty="0">
                <a:solidFill>
                  <a:prstClr val="black"/>
                </a:solidFill>
                <a:latin typeface="Calibri Light"/>
              </a:rPr>
              <a:t>(</a:t>
            </a:r>
            <a:r>
              <a:rPr lang="en-GB" sz="1100" dirty="0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Institute for Molecular Science, Osaka University, Kansai Photon Science Institute, RIKEN SPring-8 </a:t>
            </a:r>
            <a:r>
              <a:rPr lang="en-GB" sz="1100" dirty="0" err="1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lang="en-GB" sz="1100" dirty="0">
                <a:solidFill>
                  <a:prstClr val="black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solidFill>
                <a:prstClr val="black"/>
              </a:solidFill>
              <a:latin typeface="Calibri Light"/>
            </a:endParaRPr>
          </a:p>
          <a:p>
            <a:pPr marL="179384" indent="-179384">
              <a:spcAft>
                <a:spcPts val="200"/>
              </a:spcAft>
              <a:tabLst>
                <a:tab pos="179384" algn="l"/>
              </a:tabLst>
            </a:pPr>
            <a:endParaRPr lang="en-GB" sz="13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8922">
            <a:off x="9834471" y="4459254"/>
            <a:ext cx="1577280" cy="223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3E55C1C-588B-8548-90E2-CCDBC72A4A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88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5129" y="-272186"/>
            <a:ext cx="8613987" cy="1325563"/>
          </a:xfrm>
        </p:spPr>
        <p:txBody>
          <a:bodyPr>
            <a:normAutofit/>
          </a:bodyPr>
          <a:lstStyle/>
          <a:p>
            <a:r>
              <a:rPr lang="de-DE" sz="3200" b="0" dirty="0" err="1">
                <a:latin typeface="Calibri"/>
                <a:cs typeface="Calibri"/>
              </a:rPr>
              <a:t>Concept</a:t>
            </a:r>
            <a:r>
              <a:rPr lang="de-DE" sz="3200" b="0" dirty="0">
                <a:latin typeface="Calibri"/>
                <a:cs typeface="Calibri"/>
              </a:rPr>
              <a:t> Distributed Research Infrastructure</a:t>
            </a:r>
            <a:endParaRPr lang="en-US" sz="1600" b="0" i="1" dirty="0">
              <a:latin typeface="Calibri"/>
              <a:cs typeface="Calibri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379" r="26667" b="12140"/>
          <a:stretch/>
        </p:blipFill>
        <p:spPr>
          <a:xfrm>
            <a:off x="287061" y="851924"/>
            <a:ext cx="11464927" cy="5684667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146572-4DCE-A64E-BCD4-EA3325EE97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29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010C6D1-8EBD-064F-83CB-5DD9FD63D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3671868"/>
            <a:ext cx="2850641" cy="1965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DDC0ED-D1A5-8949-B73D-6DF11A59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Reminder: Candidate 2</a:t>
            </a:r>
            <a:r>
              <a:rPr lang="en-DE" baseline="30000"/>
              <a:t>nd</a:t>
            </a:r>
            <a:r>
              <a:rPr lang="en-DE"/>
              <a:t> Sites from CDR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7271-5EB4-944A-A44A-24BD3B43B7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947C8-AC75-904A-88FA-4B892C56BF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1200276"/>
            <a:ext cx="2561890" cy="206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8AD5A-D22D-7143-84D5-04F7DC2AC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436" y="960326"/>
            <a:ext cx="4950237" cy="2470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731B5-E0E8-4447-A379-5A49309A6F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8" y="960326"/>
            <a:ext cx="4375068" cy="2468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Screen Shot 2017-06-05 at 11.56.21.png">
            <a:extLst>
              <a:ext uri="{FF2B5EF4-FFF2-40B4-BE49-F238E27FC236}">
                <a16:creationId xmlns:a16="http://schemas.microsoft.com/office/drawing/2014/main" id="{200BCCD7-5A5A-D64A-A059-BF5386046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250" y="4416483"/>
            <a:ext cx="2396385" cy="169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C89333-6CA5-BD44-B45D-4C41D393B7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r="13281"/>
          <a:stretch/>
        </p:blipFill>
        <p:spPr>
          <a:xfrm>
            <a:off x="2519605" y="3663545"/>
            <a:ext cx="4065396" cy="259317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B758-B3BC-C849-8D33-50D6745F5FB2}"/>
              </a:ext>
            </a:extLst>
          </p:cNvPr>
          <p:cNvGrpSpPr/>
          <p:nvPr/>
        </p:nvGrpSpPr>
        <p:grpSpPr>
          <a:xfrm>
            <a:off x="115321" y="3699402"/>
            <a:ext cx="2403035" cy="2557927"/>
            <a:chOff x="8554502" y="2778929"/>
            <a:chExt cx="2540962" cy="270474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2AD1A8-A324-5D4F-8D3A-3609F9D84D6C}"/>
                </a:ext>
              </a:extLst>
            </p:cNvPr>
            <p:cNvSpPr/>
            <p:nvPr/>
          </p:nvSpPr>
          <p:spPr>
            <a:xfrm>
              <a:off x="8554502" y="3100014"/>
              <a:ext cx="2540962" cy="238366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0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AFFEFB-D973-2D49-9EA0-935E5C06BABE}"/>
                </a:ext>
              </a:extLst>
            </p:cNvPr>
            <p:cNvGrpSpPr/>
            <p:nvPr/>
          </p:nvGrpSpPr>
          <p:grpSpPr>
            <a:xfrm>
              <a:off x="8559702" y="2778929"/>
              <a:ext cx="2442115" cy="2511146"/>
              <a:chOff x="6156176" y="444934"/>
              <a:chExt cx="2893690" cy="3024189"/>
            </a:xfrm>
          </p:grpSpPr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2E112574-E668-604C-AE69-1B9ACD95F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219" y="444934"/>
                <a:ext cx="2046208" cy="3024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3" descr="http://www.adams-institute.ac.uk/sites/jai.physics.ox.ac.uk/themes/micrositetheme/logo.png">
                <a:extLst>
                  <a:ext uri="{FF2B5EF4-FFF2-40B4-BE49-F238E27FC236}">
                    <a16:creationId xmlns:a16="http://schemas.microsoft.com/office/drawing/2014/main" id="{549783F4-4DC5-534A-BA8A-F59D4ECD1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4623" y="2429967"/>
                <a:ext cx="834874" cy="26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top_logo">
                <a:extLst>
                  <a:ext uri="{FF2B5EF4-FFF2-40B4-BE49-F238E27FC236}">
                    <a16:creationId xmlns:a16="http://schemas.microsoft.com/office/drawing/2014/main" id="{E47BD981-18EE-DB40-9ECC-676E3AE48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4899" y="2243407"/>
                <a:ext cx="632235" cy="318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 descr="Image result for lancaster university logo">
                <a:extLst>
                  <a:ext uri="{FF2B5EF4-FFF2-40B4-BE49-F238E27FC236}">
                    <a16:creationId xmlns:a16="http://schemas.microsoft.com/office/drawing/2014/main" id="{8DA873E2-BFA3-F04B-8594-42326A891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3163" y="1933055"/>
                <a:ext cx="827670" cy="25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 descr="Image result for york university logo">
                <a:extLst>
                  <a:ext uri="{FF2B5EF4-FFF2-40B4-BE49-F238E27FC236}">
                    <a16:creationId xmlns:a16="http://schemas.microsoft.com/office/drawing/2014/main" id="{E77F604F-9A50-BB40-B4D3-917E30C3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085" y="1545115"/>
                <a:ext cx="876303" cy="38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EA1D25CF-8AC5-EA46-BD74-876C0D93C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8292" y="1955760"/>
                <a:ext cx="1105356" cy="339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285750" indent="-285750" defTabSz="914400" eaLnBrk="1" hangingPunct="1">
                  <a:spcBef>
                    <a:spcPct val="0"/>
                  </a:spcBef>
                  <a:defRPr/>
                </a:pPr>
                <a:endParaRPr lang="en-US" altLang="de-DE" sz="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endParaRPr>
              </a:p>
              <a:p>
                <a:pPr defTabSz="914400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de-DE" sz="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500000000000000" pitchFamily="34" charset="0"/>
                  </a:rPr>
                  <a:t>PWASC</a:t>
                </a:r>
              </a:p>
              <a:p>
                <a:pPr marL="285750" indent="-285750" defTabSz="914400" eaLnBrk="1" hangingPunct="1">
                  <a:spcBef>
                    <a:spcPct val="0"/>
                  </a:spcBef>
                  <a:defRPr/>
                </a:pPr>
                <a:endParaRPr lang="en-US" altLang="de-DE" sz="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endParaRPr>
              </a:p>
            </p:txBody>
          </p:sp>
          <p:pic>
            <p:nvPicPr>
              <p:cNvPr id="37" name="Picture 8" descr="Image result for university of liverpool logo">
                <a:extLst>
                  <a:ext uri="{FF2B5EF4-FFF2-40B4-BE49-F238E27FC236}">
                    <a16:creationId xmlns:a16="http://schemas.microsoft.com/office/drawing/2014/main" id="{AE3A5269-EED0-1149-AB36-E82D5646C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2036796"/>
                <a:ext cx="1212234" cy="47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" descr="Image result for university of manchester logo">
                <a:extLst>
                  <a:ext uri="{FF2B5EF4-FFF2-40B4-BE49-F238E27FC236}">
                    <a16:creationId xmlns:a16="http://schemas.microsoft.com/office/drawing/2014/main" id="{70E377F7-8376-9C4C-81B4-BAD6C3BB8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2135" y="1886851"/>
                <a:ext cx="789843" cy="322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4" descr="Image result for university college london logo">
                <a:extLst>
                  <a:ext uri="{FF2B5EF4-FFF2-40B4-BE49-F238E27FC236}">
                    <a16:creationId xmlns:a16="http://schemas.microsoft.com/office/drawing/2014/main" id="{98EDD3EC-4693-2643-8D76-0C6695718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5616" y="2706320"/>
                <a:ext cx="770029" cy="21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">
                <a:extLst>
                  <a:ext uri="{FF2B5EF4-FFF2-40B4-BE49-F238E27FC236}">
                    <a16:creationId xmlns:a16="http://schemas.microsoft.com/office/drawing/2014/main" id="{E4E2EBE9-1280-DA41-B151-BAADE8610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2727" y="1241737"/>
                <a:ext cx="692577" cy="379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3C6BD913-9B94-E44C-B550-889F5279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328" y="2599963"/>
                <a:ext cx="928538" cy="236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973E600-68F3-FD4D-981E-3FEB63585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5304" y="2559861"/>
                <a:ext cx="679067" cy="51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B05E97D6-2AFA-6642-B676-54F81E0C5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558" y="1204251"/>
                <a:ext cx="1234750" cy="524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A3F05CC-8442-3540-A45C-FD422E266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4126" y="1635780"/>
                <a:ext cx="788943" cy="275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D73A3D-55C3-EA4C-965D-2B813A017723}"/>
              </a:ext>
            </a:extLst>
          </p:cNvPr>
          <p:cNvGrpSpPr/>
          <p:nvPr/>
        </p:nvGrpSpPr>
        <p:grpSpPr>
          <a:xfrm>
            <a:off x="6257023" y="3660000"/>
            <a:ext cx="2622905" cy="620181"/>
            <a:chOff x="5404181" y="3652985"/>
            <a:chExt cx="3514504" cy="830998"/>
          </a:xfrm>
        </p:grpSpPr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4C7245-B56E-D441-8895-82CDF750A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4181" y="3652985"/>
              <a:ext cx="1887249" cy="83099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7D7E83-3420-654A-A138-443D40580B7E}"/>
                </a:ext>
              </a:extLst>
            </p:cNvPr>
            <p:cNvSpPr txBox="1"/>
            <p:nvPr/>
          </p:nvSpPr>
          <p:spPr>
            <a:xfrm>
              <a:off x="7278259" y="3707082"/>
              <a:ext cx="1640426" cy="65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libri"/>
                </a:rPr>
                <a:t>@ EPAC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81B3BB1-E7FA-954B-857C-22CF95890569}"/>
              </a:ext>
            </a:extLst>
          </p:cNvPr>
          <p:cNvSpPr/>
          <p:nvPr/>
        </p:nvSpPr>
        <p:spPr>
          <a:xfrm>
            <a:off x="17638" y="3663545"/>
            <a:ext cx="8964997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7F44DF-1FC4-7441-AFB9-C9EF89015B45}"/>
              </a:ext>
            </a:extLst>
          </p:cNvPr>
          <p:cNvSpPr txBox="1"/>
          <p:nvPr/>
        </p:nvSpPr>
        <p:spPr>
          <a:xfrm>
            <a:off x="9321157" y="5676529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/>
              <a:t>CNR Campus Pisa</a:t>
            </a:r>
          </a:p>
        </p:txBody>
      </p:sp>
      <p:pic>
        <p:nvPicPr>
          <p:cNvPr id="51" name="Immagine 3">
            <a:extLst>
              <a:ext uri="{FF2B5EF4-FFF2-40B4-BE49-F238E27FC236}">
                <a16:creationId xmlns:a16="http://schemas.microsoft.com/office/drawing/2014/main" id="{A25D19D3-52CF-B440-8C2E-0C44B27CE3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17019" y="4320454"/>
            <a:ext cx="1994188" cy="659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BD5AF1-F315-744F-8A90-2D1C0079A178}"/>
              </a:ext>
            </a:extLst>
          </p:cNvPr>
          <p:cNvSpPr/>
          <p:nvPr/>
        </p:nvSpPr>
        <p:spPr>
          <a:xfrm>
            <a:off x="9292983" y="3652870"/>
            <a:ext cx="2854173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2" name="Picture 2" descr="CLF | WayForLight">
            <a:extLst>
              <a:ext uri="{FF2B5EF4-FFF2-40B4-BE49-F238E27FC236}">
                <a16:creationId xmlns:a16="http://schemas.microsoft.com/office/drawing/2014/main" id="{40BBB5F1-68F2-8644-8E71-999C4A8B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307" y="3673773"/>
            <a:ext cx="770186" cy="7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275CE0-2FDC-734B-B154-79E24CCD43C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38" y="988000"/>
            <a:ext cx="1681229" cy="673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759BA-83FB-F645-AAC0-EACBDD8FD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0" y="3659783"/>
            <a:ext cx="773468" cy="51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12B29-C8C4-2D48-9D51-736BD380874C}"/>
              </a:ext>
            </a:extLst>
          </p:cNvPr>
          <p:cNvSpPr txBox="1"/>
          <p:nvPr/>
        </p:nvSpPr>
        <p:spPr>
          <a:xfrm>
            <a:off x="7311590" y="4100580"/>
            <a:ext cx="170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Rutherford, STFC, UK</a:t>
            </a:r>
          </a:p>
        </p:txBody>
      </p:sp>
      <p:pic>
        <p:nvPicPr>
          <p:cNvPr id="1028" name="Picture 4" descr="Flag of the Czech Republic - Wikipedia">
            <a:extLst>
              <a:ext uri="{FF2B5EF4-FFF2-40B4-BE49-F238E27FC236}">
                <a16:creationId xmlns:a16="http://schemas.microsoft.com/office/drawing/2014/main" id="{6702FB39-EE04-2F4D-A72E-247B2C11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" y="975814"/>
            <a:ext cx="835331" cy="55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28852-B208-2D4B-846C-82F03328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940" y="3659783"/>
            <a:ext cx="812567" cy="5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2D09613-A434-F346-99E2-166EF6014D90}"/>
              </a:ext>
            </a:extLst>
          </p:cNvPr>
          <p:cNvSpPr txBox="1"/>
          <p:nvPr/>
        </p:nvSpPr>
        <p:spPr>
          <a:xfrm>
            <a:off x="2275967" y="930204"/>
            <a:ext cx="994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Prague, Czech Republi</a:t>
            </a:r>
            <a:r>
              <a:rPr lang="en-GB" sz="1400" dirty="0"/>
              <a:t>c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313299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AD1EAA8-F7C6-9649-B12B-C6F64C2528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1251" y="939699"/>
          <a:ext cx="11603994" cy="51742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7998">
                  <a:extLst>
                    <a:ext uri="{9D8B030D-6E8A-4147-A177-3AD203B41FA5}">
                      <a16:colId xmlns:a16="http://schemas.microsoft.com/office/drawing/2014/main" val="2006704976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382776220"/>
                    </a:ext>
                  </a:extLst>
                </a:gridCol>
                <a:gridCol w="3867998">
                  <a:extLst>
                    <a:ext uri="{9D8B030D-6E8A-4147-A177-3AD203B41FA5}">
                      <a16:colId xmlns:a16="http://schemas.microsoft.com/office/drawing/2014/main" val="2234901617"/>
                    </a:ext>
                  </a:extLst>
                </a:gridCol>
              </a:tblGrid>
              <a:tr h="579551"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Legal/Political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Technical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000"/>
                        <a:t>Financial</a:t>
                      </a:r>
                    </a:p>
                  </a:txBody>
                  <a:tcPr marL="216000" marR="216000" marT="144000" marB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54522"/>
                  </a:ext>
                </a:extLst>
              </a:tr>
              <a:tr h="1238644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Compliance of host institution with </a:t>
                      </a:r>
                      <a:r>
                        <a:rPr lang="en-GB" sz="1800" b="1"/>
                        <a:t>EuPRAXIA Access </a:t>
                      </a:r>
                      <a:r>
                        <a:rPr lang="en-GB" sz="1800" b="0"/>
                        <a:t>Policy</a:t>
                      </a:r>
                      <a:endParaRPr lang="en-DE" sz="1800" b="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Site provides sufficient </a:t>
                      </a:r>
                      <a:r>
                        <a:rPr lang="en-GB" sz="1800" b="1"/>
                        <a:t>space</a:t>
                      </a:r>
                      <a:r>
                        <a:rPr lang="en-GB" sz="1800"/>
                        <a:t> (about 175 m x 35 m)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Commitment to </a:t>
                      </a:r>
                      <a:r>
                        <a:rPr lang="en-GB" sz="1800" b="1"/>
                        <a:t>sustainability</a:t>
                      </a:r>
                      <a:r>
                        <a:rPr lang="en-GB" sz="1800"/>
                        <a:t> of EuPRAXIA (host lab covers site operation costs) </a:t>
                      </a:r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44613"/>
                  </a:ext>
                </a:extLst>
              </a:tr>
              <a:tr h="1258294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Compliance of host institution with </a:t>
                      </a:r>
                      <a:r>
                        <a:rPr lang="en-GB" sz="1800" b="1"/>
                        <a:t>EuPRAXIA Open Innovation </a:t>
                      </a:r>
                      <a:r>
                        <a:rPr lang="en-GB" sz="1800"/>
                        <a:t>and </a:t>
                      </a:r>
                      <a:r>
                        <a:rPr lang="en-GB" sz="1800" b="1"/>
                        <a:t>Open Science </a:t>
                      </a:r>
                      <a:r>
                        <a:rPr lang="en-GB" sz="1800"/>
                        <a:t>Policy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Laboratory has </a:t>
                      </a:r>
                      <a:r>
                        <a:rPr lang="en-GB" sz="1800" b="1"/>
                        <a:t>infrastructures</a:t>
                      </a:r>
                      <a:r>
                        <a:rPr lang="en-GB" sz="1800"/>
                        <a:t> in one or several of RF accelerators, laser installations, user access.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/>
                        <a:t>Previous investments </a:t>
                      </a:r>
                      <a:r>
                        <a:rPr lang="en-DE" sz="1800"/>
                        <a:t>into local infrastructures of relevance for EuPRAXIA (leverage effect)</a:t>
                      </a:r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024526"/>
                  </a:ext>
                </a:extLst>
              </a:tr>
              <a:tr h="1160667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Agreement of host institution with the </a:t>
                      </a:r>
                      <a:r>
                        <a:rPr lang="en-GB" sz="1800" b="1"/>
                        <a:t>long-term scientific agenda </a:t>
                      </a:r>
                      <a:r>
                        <a:rPr lang="en-GB" sz="1800"/>
                        <a:t>of EuPRAXIA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Site provides required </a:t>
                      </a:r>
                      <a:r>
                        <a:rPr lang="en-GB" sz="1800" b="1"/>
                        <a:t>services</a:t>
                      </a:r>
                      <a:r>
                        <a:rPr lang="en-GB" sz="1800"/>
                        <a:t> and facilities for support of external users, including E infrastructure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Existence of one or a mix of </a:t>
                      </a:r>
                      <a:r>
                        <a:rPr lang="en-GB" sz="1800" b="1"/>
                        <a:t>funding sources </a:t>
                      </a:r>
                      <a:r>
                        <a:rPr lang="en-GB" sz="1800"/>
                        <a:t>able to finance implementation of the site</a:t>
                      </a: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981959"/>
                  </a:ext>
                </a:extLst>
              </a:tr>
              <a:tr h="923882"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800"/>
                    </a:p>
                  </a:txBody>
                  <a:tcPr marL="216000" marR="216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33512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DB90ABD-6D66-DA44-86DA-5B953C8A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/>
              <a:t>Selection Criteria 2</a:t>
            </a:r>
            <a:r>
              <a:rPr lang="en-DE" baseline="30000"/>
              <a:t>nd</a:t>
            </a:r>
            <a:r>
              <a:rPr lang="en-DE"/>
              <a:t> EuPRAXIA Site</a:t>
            </a:r>
            <a:br>
              <a:rPr lang="en-DE"/>
            </a:br>
            <a:r>
              <a:rPr lang="en-DE" sz="2000" b="0" i="1"/>
              <a:t>(from CDR, fulfilled by 1</a:t>
            </a:r>
            <a:r>
              <a:rPr lang="en-DE" sz="2000" b="0" i="1" baseline="30000"/>
              <a:t>st</a:t>
            </a:r>
            <a:r>
              <a:rPr lang="en-DE" sz="2000" b="0" i="1"/>
              <a:t> Site LNF/INFN)</a:t>
            </a:r>
            <a:endParaRPr lang="en-DE" b="0" i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41B8-E634-1546-9C20-2888480CE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96FA5-ECE0-3148-82A8-8FB6C4E0C665}"/>
              </a:ext>
            </a:extLst>
          </p:cNvPr>
          <p:cNvSpPr/>
          <p:nvPr/>
        </p:nvSpPr>
        <p:spPr>
          <a:xfrm>
            <a:off x="661552" y="5364595"/>
            <a:ext cx="69207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800"/>
              <a:t>Laboratory has existing groups in place to guarantee </a:t>
            </a:r>
            <a:r>
              <a:rPr lang="en-GB" sz="1800" b="1"/>
              <a:t>safety</a:t>
            </a:r>
            <a:r>
              <a:rPr lang="en-GB" sz="1800"/>
              <a:t> requirements (laser, radio-protection, access control) and rules</a:t>
            </a:r>
            <a:endParaRPr lang="en-DE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A904F-73CC-1F48-A67B-7E6F17EFCCF4}"/>
              </a:ext>
            </a:extLst>
          </p:cNvPr>
          <p:cNvSpPr txBox="1"/>
          <p:nvPr/>
        </p:nvSpPr>
        <p:spPr>
          <a:xfrm>
            <a:off x="8104889" y="5462927"/>
            <a:ext cx="394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1800" i="1"/>
              <a:t>Note: approach reduces cost (pre-invest) and risks of cost-overun.</a:t>
            </a:r>
          </a:p>
        </p:txBody>
      </p:sp>
    </p:spTree>
    <p:extLst>
      <p:ext uri="{BB962C8B-B14F-4D97-AF65-F5344CB8AC3E}">
        <p14:creationId xmlns:p14="http://schemas.microsoft.com/office/powerpoint/2010/main" val="94403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>
              <a:defRPr/>
            </a:pPr>
            <a:endParaRPr lang="en-GB" dirty="0">
              <a:latin typeface="Calibri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5487" y="0"/>
            <a:ext cx="10197489" cy="685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9149412" y="3060282"/>
            <a:ext cx="47038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b="1" dirty="0" err="1">
                <a:solidFill>
                  <a:srgbClr val="334186"/>
                </a:solidFill>
                <a:ea typeface="+mj-ea"/>
                <a:cs typeface="Calibri"/>
              </a:rPr>
              <a:t>Organization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6789706"/>
      </p:ext>
    </p:extLst>
  </p:cSld>
  <p:clrMapOvr>
    <a:masterClrMapping/>
  </p:clrMapOvr>
</p:sld>
</file>

<file path=ppt/theme/theme1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3042</Words>
  <Application>Microsoft Macintosh PowerPoint</Application>
  <PresentationFormat>Breitbild</PresentationFormat>
  <Paragraphs>374</Paragraphs>
  <Slides>34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Helvetica</vt:lpstr>
      <vt:lpstr>Wingdings</vt:lpstr>
      <vt:lpstr>DTS Master</vt:lpstr>
      <vt:lpstr>4_Office Theme</vt:lpstr>
      <vt:lpstr>Prospects for EuPRAXIA in the Framework of the ESFRI Road Map </vt:lpstr>
      <vt:lpstr>Press Release ESFRI 30.6.21 </vt:lpstr>
      <vt:lpstr>The EuPRAXIA Project</vt:lpstr>
      <vt:lpstr>Consortium (from 16 to 40 members in new Dec 2020 consortium)</vt:lpstr>
      <vt:lpstr>Consortium (10 observer institutes)</vt:lpstr>
      <vt:lpstr>Concept Distributed Research Infrastructure</vt:lpstr>
      <vt:lpstr>Reminder: Candidate 2nd Sites from CDR</vt:lpstr>
      <vt:lpstr>Selection Criteria 2nd EuPRAXIA Site (from CDR, fulfilled by 1st Site LNF/INFN)</vt:lpstr>
      <vt:lpstr>PowerPoint-Präsentation</vt:lpstr>
      <vt:lpstr>PowerPoint-Präsentation</vt:lpstr>
      <vt:lpstr>EuPRAXIA Schedule</vt:lpstr>
      <vt:lpstr>PowerPoint-Präsentation</vt:lpstr>
      <vt:lpstr>PowerPoint-Präsentation</vt:lpstr>
      <vt:lpstr>PowerPoint-Präsentation</vt:lpstr>
      <vt:lpstr>Different Responsibilities and Overlaps</vt:lpstr>
      <vt:lpstr>Complementarity in Work Areas / Packages</vt:lpstr>
      <vt:lpstr>Added Value EuPRAXIA in ESFRI</vt:lpstr>
      <vt:lpstr>Important ESFRI Aspects</vt:lpstr>
      <vt:lpstr>Important ESFRI Aspects</vt:lpstr>
      <vt:lpstr>EuPRAXIA Open Innovation Concept</vt:lpstr>
      <vt:lpstr>Long-Term Benefits: Share in IP, Privileged Access</vt:lpstr>
      <vt:lpstr>Important ESFRI Aspects</vt:lpstr>
      <vt:lpstr>Experiments in Two EuPRAXIA User Sites</vt:lpstr>
      <vt:lpstr>Data Rate and Networking Capacity (numbers refer to maximum rate operation at 100 Hz)</vt:lpstr>
      <vt:lpstr>Data Archiving and Data Openness </vt:lpstr>
      <vt:lpstr>E Infrastructure Concept and Scale</vt:lpstr>
      <vt:lpstr>Important ESFRI Aspects</vt:lpstr>
      <vt:lpstr>Single-Entry Point for Access, Alignment of European Resources </vt:lpstr>
      <vt:lpstr>Targeted User Communities</vt:lpstr>
      <vt:lpstr>EuPRAXIA Deliverables and User Interests</vt:lpstr>
      <vt:lpstr>User Access Plan and Choice of Beamlines </vt:lpstr>
      <vt:lpstr>Performance Benchmarking and Comparison</vt:lpstr>
      <vt:lpstr>Conclusions</vt:lpstr>
      <vt:lpstr>Thank you for your attention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Ralph W. Assmann</cp:lastModifiedBy>
  <cp:revision>630</cp:revision>
  <dcterms:created xsi:type="dcterms:W3CDTF">2017-10-27T13:42:35Z</dcterms:created>
  <dcterms:modified xsi:type="dcterms:W3CDTF">2021-10-25T15:48:53Z</dcterms:modified>
</cp:coreProperties>
</file>