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7B776-BD64-42F1-BAB6-1A29E2B1519F}" type="datetimeFigureOut">
              <a:rPr lang="en-US" smtClean="0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D0EC-8A7B-40B6-83D3-915EB0CFC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5626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https://twiki.cern.ch/twiki/bin/view/CMS/HiggsVBFbbPisa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7564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/>
              <a:t>qq’H→qq</a:t>
            </a:r>
            <a:r>
              <a:rPr lang="en-US" sz="6600" dirty="0" smtClean="0"/>
              <a:t>’ bb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Summarizing the status:</a:t>
            </a:r>
          </a:p>
          <a:p>
            <a:endParaRPr lang="en-US" sz="2400" b="1" u="sng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120.000 signal events produced at 7 </a:t>
            </a:r>
            <a:r>
              <a:rPr lang="en-US" dirty="0" err="1" smtClean="0"/>
              <a:t>TeV</a:t>
            </a:r>
            <a:r>
              <a:rPr lang="en-US" dirty="0" smtClean="0"/>
              <a:t> with CMSSW_3_8_5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first signal plots but until now no serious selection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some background samples identified, even if not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QCD </a:t>
            </a:r>
            <a:r>
              <a:rPr lang="en-US" sz="1600" dirty="0" err="1" smtClean="0">
                <a:solidFill>
                  <a:srgbClr val="FF0000"/>
                </a:solidFill>
              </a:rPr>
              <a:t>MadGraph</a:t>
            </a:r>
            <a:r>
              <a:rPr lang="en-US" sz="1600" dirty="0" smtClean="0">
                <a:solidFill>
                  <a:srgbClr val="FF0000"/>
                </a:solidFill>
              </a:rPr>
              <a:t> in bin </a:t>
            </a:r>
            <a:r>
              <a:rPr lang="en-US" sz="1600" dirty="0" err="1" smtClean="0">
                <a:solidFill>
                  <a:srgbClr val="FF0000"/>
                </a:solidFill>
              </a:rPr>
              <a:t>di</a:t>
            </a:r>
            <a:r>
              <a:rPr lang="en-US" sz="1600" dirty="0" smtClean="0">
                <a:solidFill>
                  <a:srgbClr val="FF0000"/>
                </a:solidFill>
              </a:rPr>
              <a:t> ht:                                                                                   </a:t>
            </a:r>
            <a:r>
              <a:rPr lang="en-US" sz="1600" dirty="0" smtClean="0"/>
              <a:t>#</a:t>
            </a:r>
            <a:r>
              <a:rPr lang="en-US" sz="1600" dirty="0" err="1" smtClean="0"/>
              <a:t>eventi</a:t>
            </a:r>
            <a:r>
              <a:rPr lang="en-US" sz="1600" dirty="0" smtClean="0"/>
              <a:t>   sigma(</a:t>
            </a:r>
            <a:r>
              <a:rPr lang="en-US" sz="1600" dirty="0" err="1" smtClean="0"/>
              <a:t>pb</a:t>
            </a:r>
            <a:r>
              <a:rPr lang="en-US" sz="1600" dirty="0" smtClean="0"/>
              <a:t>)   </a:t>
            </a:r>
            <a:r>
              <a:rPr lang="en-US" sz="1600" dirty="0" err="1" smtClean="0"/>
              <a:t>lumi</a:t>
            </a:r>
            <a:r>
              <a:rPr lang="en-US" sz="1600" dirty="0" smtClean="0"/>
              <a:t>(pb-1) </a:t>
            </a:r>
          </a:p>
          <a:p>
            <a:r>
              <a:rPr lang="en-US" sz="1600" dirty="0" smtClean="0"/>
              <a:t>/QCD_TuneD6T_HT-100To250_7TeV-madgraph/Fall10-START38_V12-v1        10M       7e+6             1.42</a:t>
            </a:r>
          </a:p>
          <a:p>
            <a:r>
              <a:rPr lang="en-US" sz="1600" dirty="0" smtClean="0"/>
              <a:t> /QCD_TuneD6T_HT-250To500_7TeV-madgraph/Fall10-START38_V12-v1       4.5M      171e+3         26.3 </a:t>
            </a:r>
          </a:p>
          <a:p>
            <a:r>
              <a:rPr lang="en-US" sz="1600" dirty="0" smtClean="0"/>
              <a:t>/QCD_TuneD6T_HT-500To1000_7TeV-madgraph/Fall10-START38_V12-v1      7M          5.2e+3          1346. </a:t>
            </a:r>
          </a:p>
          <a:p>
            <a:r>
              <a:rPr lang="en-US" sz="1600" dirty="0" smtClean="0"/>
              <a:t>/QCD_TuneD6T_HT-1000_7TeV-madgraph/Fall10-START38_V12-v1                 1.5M       83e+3         18+e3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some initial code written: an analyzer that produces </a:t>
            </a:r>
            <a:r>
              <a:rPr lang="en-US" dirty="0" err="1" smtClean="0"/>
              <a:t>rootuples</a:t>
            </a:r>
            <a:r>
              <a:rPr lang="en-US" dirty="0" smtClean="0"/>
              <a:t>  and a C++ program to run on them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linkst</a:t>
            </a:r>
            <a:r>
              <a:rPr lang="en-US" dirty="0" smtClean="0"/>
              <a:t> o the code and to some plots are 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4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8896289" cy="42696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47564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/>
              <a:t>qq’H→qq</a:t>
            </a:r>
            <a:r>
              <a:rPr lang="en-US" sz="6600" dirty="0" smtClean="0"/>
              <a:t>’ bb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066800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PT of quarks at hard interaction level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0"/>
            <a:ext cx="35869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η of quarks at hard interaction level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19812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20574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q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1148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q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1148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791200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 ~ 60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b more central but light quarks not so forward…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7564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/>
              <a:t>qq’H→qq</a:t>
            </a:r>
            <a:r>
              <a:rPr lang="en-US" sz="6600" dirty="0" smtClean="0"/>
              <a:t>’ bb</a:t>
            </a:r>
            <a:endParaRPr lang="en-US" sz="6600" dirty="0"/>
          </a:p>
        </p:txBody>
      </p:sp>
      <p:pic>
        <p:nvPicPr>
          <p:cNvPr id="2050" name="Picture 2" descr="C:\Documents and Settings\Administrator\Desktop\4q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066800"/>
            <a:ext cx="5618954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1752600"/>
            <a:ext cx="260109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Sorted in Pt: </a:t>
            </a:r>
          </a:p>
          <a:p>
            <a:endParaRPr lang="en-US" b="1" i="1" u="sng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Leadinq</a:t>
            </a:r>
            <a:r>
              <a:rPr lang="en-US" b="1" dirty="0" smtClean="0">
                <a:solidFill>
                  <a:srgbClr val="FF0000"/>
                </a:solidFill>
              </a:rPr>
              <a:t> quark pt&gt;50 </a:t>
            </a:r>
            <a:r>
              <a:rPr lang="en-US" b="1" dirty="0" err="1" smtClean="0">
                <a:solidFill>
                  <a:srgbClr val="FF0000"/>
                </a:solidFill>
              </a:rPr>
              <a:t>GeV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Softest quark is very soft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&lt;Pt&gt;  ~28 </a:t>
            </a:r>
            <a:r>
              <a:rPr lang="en-US" b="1" dirty="0" err="1" smtClean="0">
                <a:solidFill>
                  <a:srgbClr val="00B0F0"/>
                </a:solidFill>
              </a:rPr>
              <a:t>GeV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7564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/>
              <a:t>qq’H→qq</a:t>
            </a:r>
            <a:r>
              <a:rPr lang="en-US" sz="6600" dirty="0" smtClean="0"/>
              <a:t>’ bb</a:t>
            </a:r>
            <a:endParaRPr lang="en-US" sz="6600" dirty="0"/>
          </a:p>
        </p:txBody>
      </p:sp>
      <p:pic>
        <p:nvPicPr>
          <p:cNvPr id="3074" name="Picture 2" descr="C:\Documents and Settings\Administrator\Desktop\4qe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382488"/>
            <a:ext cx="4648200" cy="44755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143000"/>
            <a:ext cx="8759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Sorted in </a:t>
            </a:r>
            <a:r>
              <a:rPr lang="el-GR" b="1" i="1" u="sng" dirty="0" smtClean="0"/>
              <a:t>η</a:t>
            </a:r>
            <a:r>
              <a:rPr lang="en-US" b="1" i="1" u="sng" dirty="0" smtClean="0"/>
              <a:t>:</a:t>
            </a:r>
          </a:p>
          <a:p>
            <a:r>
              <a:rPr lang="en-US" dirty="0" smtClean="0"/>
              <a:t>The most central </a:t>
            </a:r>
            <a:r>
              <a:rPr lang="en-US" dirty="0" err="1" smtClean="0"/>
              <a:t>parton</a:t>
            </a:r>
            <a:r>
              <a:rPr lang="en-US" dirty="0" smtClean="0"/>
              <a:t>  is a b (from the </a:t>
            </a:r>
            <a:r>
              <a:rPr lang="en-US" dirty="0" err="1" smtClean="0"/>
              <a:t>higgs</a:t>
            </a:r>
            <a:r>
              <a:rPr lang="en-US" dirty="0" smtClean="0"/>
              <a:t> decay) only 3/4 of the times.</a:t>
            </a:r>
          </a:p>
          <a:p>
            <a:r>
              <a:rPr lang="en-US" dirty="0" smtClean="0"/>
              <a:t> In pairs, the two most central </a:t>
            </a:r>
            <a:r>
              <a:rPr lang="en-US" dirty="0" err="1" smtClean="0"/>
              <a:t>partons</a:t>
            </a:r>
            <a:r>
              <a:rPr lang="en-US" dirty="0" smtClean="0"/>
              <a:t> can be: the two b-quarks (45%),one b-quark and one</a:t>
            </a:r>
          </a:p>
          <a:p>
            <a:r>
              <a:rPr lang="en-US" dirty="0" smtClean="0"/>
              <a:t> associated-quark (54%), the two associated-quarks (1%). 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TCHP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1" y="304799"/>
            <a:ext cx="4345982" cy="294727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TCH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352800"/>
            <a:ext cx="4309820" cy="29227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47564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/>
              <a:t>qq’H→qq</a:t>
            </a:r>
            <a:r>
              <a:rPr lang="en-US" sz="6600" dirty="0" smtClean="0"/>
              <a:t>’ bb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4280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tagging discriminator on b-jet in the </a:t>
            </a:r>
          </a:p>
          <a:p>
            <a:r>
              <a:rPr lang="en-US" dirty="0" smtClean="0"/>
              <a:t>signal (black) and light-quarks jet in the </a:t>
            </a:r>
          </a:p>
          <a:p>
            <a:r>
              <a:rPr lang="en-US" dirty="0" smtClean="0"/>
              <a:t>signal (red) for TCHP, TCHE and JP algorithm</a:t>
            </a:r>
            <a:endParaRPr lang="en-US" dirty="0"/>
          </a:p>
        </p:txBody>
      </p:sp>
      <p:pic>
        <p:nvPicPr>
          <p:cNvPr id="1028" name="Picture 4" descr="C:\Documents and Settings\Administrator\Desktop\J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352800"/>
            <a:ext cx="4343400" cy="2945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352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INFN Sez. Pisa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Office 2004 Test Drive User</cp:lastModifiedBy>
  <cp:revision>8</cp:revision>
  <dcterms:created xsi:type="dcterms:W3CDTF">2010-11-26T08:37:53Z</dcterms:created>
  <dcterms:modified xsi:type="dcterms:W3CDTF">2010-11-26T08:39:01Z</dcterms:modified>
</cp:coreProperties>
</file>