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D7EA-7E4D-45D4-8D95-7B6317C639DD}" type="datetimeFigureOut">
              <a:rPr lang="it-IT" smtClean="0"/>
              <a:pPr/>
              <a:t>11/26/10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C04A-E293-4B7D-A8BB-8B16F44C7F84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r>
              <a:rPr lang="it-IT" dirty="0" smtClean="0"/>
              <a:t>Kinematic variables</a:t>
            </a:r>
            <a:endParaRPr lang="it-IT" dirty="0"/>
          </a:p>
        </p:txBody>
      </p:sp>
      <p:pic>
        <p:nvPicPr>
          <p:cNvPr id="1026" name="Picture 2" descr="C:\Users\ffiori\Desktop\PsiP\ptComparison_PT1_Y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4572000" cy="2933480"/>
          </a:xfrm>
          <a:prstGeom prst="rect">
            <a:avLst/>
          </a:prstGeom>
          <a:noFill/>
        </p:spPr>
      </p:pic>
      <p:pic>
        <p:nvPicPr>
          <p:cNvPr id="1027" name="Picture 3" descr="C:\Users\ffiori\Desktop\PsiP\etaComparison_PT1_Y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0395" y="1700808"/>
            <a:ext cx="4713605" cy="30243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5013176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pT and Rapidity of J/psi and Psi(2S) in invariant mass window of 100 MeV around respective peaks (3.097 and 3.68 GeV)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measure the Psi(2S) to </a:t>
            </a:r>
            <a:r>
              <a:rPr lang="en-US" dirty="0" err="1" smtClean="0"/>
              <a:t>Jpsi</a:t>
            </a:r>
            <a:r>
              <a:rPr lang="en-US" dirty="0" smtClean="0"/>
              <a:t> ratio in the same bins of the </a:t>
            </a:r>
            <a:r>
              <a:rPr lang="en-US" dirty="0" err="1" smtClean="0"/>
              <a:t>Jpsi</a:t>
            </a:r>
            <a:r>
              <a:rPr lang="en-US" dirty="0" smtClean="0"/>
              <a:t> cross section paper</a:t>
            </a:r>
          </a:p>
          <a:p>
            <a:pPr lvl="1"/>
            <a:r>
              <a:rPr lang="en-US" dirty="0" smtClean="0"/>
              <a:t>Possibly a fast paper given that the acceptance and efficiencies factor out</a:t>
            </a:r>
          </a:p>
          <a:p>
            <a:pPr lvl="2"/>
            <a:r>
              <a:rPr lang="en-US" dirty="0" smtClean="0"/>
              <a:t>To be checked</a:t>
            </a:r>
          </a:p>
          <a:p>
            <a:pPr lvl="1"/>
            <a:r>
              <a:rPr lang="en-US" dirty="0" smtClean="0"/>
              <a:t>Independent fits of the </a:t>
            </a:r>
            <a:r>
              <a:rPr lang="en-US" dirty="0" err="1" smtClean="0"/>
              <a:t>Jpsi</a:t>
            </a:r>
            <a:r>
              <a:rPr lang="en-US" dirty="0" smtClean="0"/>
              <a:t> and Psi(2S) mass shapes or some correlations from fixing some parameters?</a:t>
            </a:r>
          </a:p>
          <a:p>
            <a:pPr lvl="1"/>
            <a:r>
              <a:rPr lang="en-US" dirty="0" smtClean="0"/>
              <a:t>Also to be checked that the </a:t>
            </a:r>
            <a:r>
              <a:rPr lang="en-US" dirty="0" err="1" smtClean="0"/>
              <a:t>b</a:t>
            </a:r>
            <a:r>
              <a:rPr lang="en-US" dirty="0" smtClean="0"/>
              <a:t>-fraction fit does correctly the job </a:t>
            </a:r>
          </a:p>
          <a:p>
            <a:pPr lvl="2"/>
            <a:r>
              <a:rPr lang="en-US" dirty="0" smtClean="0"/>
              <a:t>Avoid correlations coming from choosing the same mass range for the side </a:t>
            </a:r>
            <a:r>
              <a:rPr lang="en-US" smtClean="0"/>
              <a:t>bands fits.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66260"/>
            <a:ext cx="8229600" cy="1143000"/>
          </a:xfrm>
        </p:spPr>
        <p:txBody>
          <a:bodyPr/>
          <a:lstStyle/>
          <a:p>
            <a:r>
              <a:rPr lang="it-IT" dirty="0" smtClean="0"/>
              <a:t>Mass Fits</a:t>
            </a: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119268" y="86146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A first try of mass fits in bins very similar to theose used in lifetime fits in J/psi paper </a:t>
            </a:r>
          </a:p>
          <a:p>
            <a:r>
              <a:rPr lang="it-IT" sz="1600" dirty="0" smtClean="0"/>
              <a:t>3 Y bins with boundaries: (0,1.2,1.6,2.4)</a:t>
            </a:r>
          </a:p>
          <a:p>
            <a:r>
              <a:rPr lang="it-IT" sz="1600" dirty="0" smtClean="0"/>
              <a:t>10 pT bins with boundaries: (0,1.25,2,2.75,3.50,4.50,6.50,10,20,30,50)</a:t>
            </a:r>
          </a:p>
          <a:p>
            <a:endParaRPr lang="it-IT" sz="2000" dirty="0"/>
          </a:p>
          <a:p>
            <a:r>
              <a:rPr lang="it-IT" sz="2000" b="1" dirty="0"/>
              <a:t>F</a:t>
            </a:r>
            <a:r>
              <a:rPr lang="it-IT" sz="2000" b="1" dirty="0" smtClean="0"/>
              <a:t>it functions: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CB+Gauss for the J/psi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/>
              <a:t> </a:t>
            </a:r>
            <a:r>
              <a:rPr lang="it-IT" sz="1600" dirty="0" smtClean="0"/>
              <a:t>CB for the psi(2S)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/>
              <a:t> </a:t>
            </a:r>
            <a:r>
              <a:rPr lang="it-IT" sz="1600" dirty="0" smtClean="0"/>
              <a:t>Exponential for the background</a:t>
            </a:r>
          </a:p>
          <a:p>
            <a:pPr>
              <a:buFont typeface="Arial" pitchFamily="34" charset="0"/>
              <a:buChar char="•"/>
            </a:pPr>
            <a:endParaRPr lang="it-IT" sz="2000" dirty="0"/>
          </a:p>
          <a:p>
            <a:r>
              <a:rPr lang="it-IT" sz="2000" b="1" dirty="0"/>
              <a:t>A</a:t>
            </a:r>
            <a:r>
              <a:rPr lang="it-IT" sz="2000" b="1" dirty="0" smtClean="0"/>
              <a:t>n unbinned likelihood fit is used, to fix some parameters to resonable values a prefit is performed on: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/>
              <a:t> </a:t>
            </a:r>
            <a:r>
              <a:rPr lang="it-IT" sz="1600" dirty="0" smtClean="0"/>
              <a:t>Bkg in the sidebands (only to give a resonable starting point)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/>
              <a:t> </a:t>
            </a:r>
            <a:r>
              <a:rPr lang="it-IT" sz="1600" dirty="0" smtClean="0"/>
              <a:t> Jpsi peak in range (than fix  alpha and n in CB)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 Psi(2S) peak (than fix n in CB)</a:t>
            </a:r>
          </a:p>
          <a:p>
            <a:endParaRPr lang="it-IT" sz="2000" dirty="0" smtClean="0"/>
          </a:p>
          <a:p>
            <a:r>
              <a:rPr lang="it-IT" sz="2000" dirty="0" smtClean="0"/>
              <a:t>For technical problems only the </a:t>
            </a:r>
            <a:r>
              <a:rPr lang="it-IT" sz="2000" b="1" dirty="0" smtClean="0"/>
              <a:t>Global-Global</a:t>
            </a:r>
            <a:r>
              <a:rPr lang="it-IT" sz="2000" dirty="0" smtClean="0"/>
              <a:t> dimuons are considered (the analysis will use all the dimuon types)</a:t>
            </a:r>
          </a:p>
          <a:p>
            <a:endParaRPr lang="it-IT" sz="2000" dirty="0"/>
          </a:p>
          <a:p>
            <a:r>
              <a:rPr lang="it-IT" sz="2000" dirty="0" smtClean="0"/>
              <a:t>The selection criteria are the same as for the J/psi paper</a:t>
            </a:r>
          </a:p>
          <a:p>
            <a:r>
              <a:rPr lang="it-IT" sz="2000" b="1" dirty="0" smtClean="0"/>
              <a:t>A total of 28 1/pb of data is used</a:t>
            </a:r>
            <a:endParaRPr lang="it-IT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it-IT" dirty="0" smtClean="0"/>
              <a:t>Some examples ...</a:t>
            </a: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35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smtClean="0"/>
              <a:t>Barrel region (i.e |Y| &lt; 1.2</a:t>
            </a:r>
            <a:endParaRPr lang="it-IT" sz="2400" b="1" i="1" dirty="0"/>
          </a:p>
        </p:txBody>
      </p:sp>
      <p:pic>
        <p:nvPicPr>
          <p:cNvPr id="2050" name="Picture 2" descr="C:\Users\ffiori\Desktop\PsiP\massfit_PT9_Y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77072"/>
            <a:ext cx="4067944" cy="2610068"/>
          </a:xfrm>
          <a:prstGeom prst="rect">
            <a:avLst/>
          </a:prstGeom>
          <a:noFill/>
        </p:spPr>
      </p:pic>
      <p:pic>
        <p:nvPicPr>
          <p:cNvPr id="2051" name="Picture 3" descr="C:\Users\ffiori\Desktop\PsiP\massfit_PT7_Y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4109782" cy="2636912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2051720" y="299695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 7"/>
          <p:cNvSpPr/>
          <p:nvPr/>
        </p:nvSpPr>
        <p:spPr>
          <a:xfrm>
            <a:off x="2051720" y="5373216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4283968" y="170080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exponential fit tends to overestimate bkg between the two peaks, at higher pT seems better but the errors are larger</a:t>
            </a:r>
            <a:endParaRPr lang="it-IT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627784" y="2204864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ffiori\Desktop\PsiP\ratioVspt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501008"/>
            <a:ext cx="4683168" cy="317594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355976" y="3140968"/>
            <a:ext cx="45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#Psi(2S) / #J/psi ( not corrected for acc. and eff.</a:t>
            </a:r>
            <a:endParaRPr lang="it-IT" dirty="0"/>
          </a:p>
        </p:txBody>
      </p:sp>
      <p:pic>
        <p:nvPicPr>
          <p:cNvPr id="15" name="Picture 1" descr="C:\Users\ffiori\Documents\Paris\CDFrati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653136"/>
            <a:ext cx="2160240" cy="154704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788024" y="558924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CDF |Y| &lt; 0.6</a:t>
            </a:r>
            <a:endParaRPr lang="it-IT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300192" y="5589240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examples ...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4012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smtClean="0"/>
              <a:t>Mid region (i.e  1.2 &lt; |Y| &lt; 1.6</a:t>
            </a:r>
            <a:endParaRPr lang="it-IT" sz="2400" b="1" i="1" dirty="0"/>
          </a:p>
        </p:txBody>
      </p:sp>
      <p:pic>
        <p:nvPicPr>
          <p:cNvPr id="3074" name="Picture 2" descr="C:\Users\ffiori\Desktop\PsiP\massfit_PT8_Y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4118175" cy="2642297"/>
          </a:xfrm>
          <a:prstGeom prst="rect">
            <a:avLst/>
          </a:prstGeom>
          <a:noFill/>
        </p:spPr>
      </p:pic>
      <p:pic>
        <p:nvPicPr>
          <p:cNvPr id="3075" name="Picture 3" descr="C:\Users\ffiori\Desktop\PsiP\massfit_PT6_Y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7090"/>
            <a:ext cx="3960440" cy="2541091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2051720" y="2852936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 8"/>
          <p:cNvSpPr/>
          <p:nvPr/>
        </p:nvSpPr>
        <p:spPr>
          <a:xfrm>
            <a:off x="2123728" y="5445224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4283968" y="148478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Same as before, but seems that things improve with statistics</a:t>
            </a:r>
            <a:endParaRPr lang="it-IT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627784" y="2204864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ffiori\Desktop\PsiP\ratioVspt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140968"/>
            <a:ext cx="4976167" cy="337464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355976" y="2780928"/>
            <a:ext cx="45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#Psi(2S) / #J/psi ( not corrected for acc. and eff.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examples ...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382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smtClean="0"/>
              <a:t>Forward region (i.e |Y| &gt; 2.4</a:t>
            </a:r>
            <a:endParaRPr lang="it-IT" sz="2400" b="1" i="1" dirty="0"/>
          </a:p>
        </p:txBody>
      </p:sp>
      <p:pic>
        <p:nvPicPr>
          <p:cNvPr id="4098" name="Picture 2" descr="C:\Users\ffiori\Desktop\PsiP\massfit_PT3_Y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97" y="1449340"/>
            <a:ext cx="4104456" cy="2633495"/>
          </a:xfrm>
          <a:prstGeom prst="rect">
            <a:avLst/>
          </a:prstGeom>
          <a:noFill/>
        </p:spPr>
      </p:pic>
      <p:pic>
        <p:nvPicPr>
          <p:cNvPr id="4099" name="Picture 3" descr="C:\Users\ffiori\Desktop\PsiP\massfit_PT1_Y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1947" y="1412776"/>
            <a:ext cx="4152461" cy="26642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940152" y="285293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ym typeface="Wingdings" pitchFamily="2" charset="2"/>
              </a:rPr>
              <a:t></a:t>
            </a:r>
            <a:endParaRPr lang="it-IT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2492896"/>
            <a:ext cx="148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Lowest pT bin</a:t>
            </a:r>
            <a:endParaRPr lang="it-IT" dirty="0"/>
          </a:p>
        </p:txBody>
      </p:sp>
      <p:pic>
        <p:nvPicPr>
          <p:cNvPr id="4100" name="Picture 4" descr="C:\Users\ffiori\Desktop\PsiP\massfit_PT8_Y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4013176" cy="257492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67744" y="47971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At higher pT all goes better</a:t>
            </a:r>
            <a:endParaRPr lang="it-IT" b="1" dirty="0"/>
          </a:p>
        </p:txBody>
      </p:sp>
      <p:sp>
        <p:nvSpPr>
          <p:cNvPr id="12" name="Oval 11"/>
          <p:cNvSpPr/>
          <p:nvPr/>
        </p:nvSpPr>
        <p:spPr>
          <a:xfrm>
            <a:off x="467544" y="2996952"/>
            <a:ext cx="72008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 12"/>
          <p:cNvSpPr/>
          <p:nvPr/>
        </p:nvSpPr>
        <p:spPr>
          <a:xfrm>
            <a:off x="3419872" y="2492896"/>
            <a:ext cx="72008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475656" y="299695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Problematic background modelling, much worse at lower pT</a:t>
            </a:r>
            <a:endParaRPr lang="it-IT" sz="14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43808" y="3573016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 descr="C:\Users\ffiori\Desktop\PsiP\ratioVspt_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365346"/>
            <a:ext cx="3675608" cy="249265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355976" y="4077072"/>
            <a:ext cx="45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#Psi(2S) / #J/psi ( not corrected for acc. and eff.</a:t>
            </a:r>
            <a:endParaRPr lang="it-IT" dirty="0"/>
          </a:p>
        </p:txBody>
      </p:sp>
      <p:sp>
        <p:nvSpPr>
          <p:cNvPr id="19" name="Oval 18"/>
          <p:cNvSpPr/>
          <p:nvPr/>
        </p:nvSpPr>
        <p:spPr>
          <a:xfrm>
            <a:off x="4788024" y="4581128"/>
            <a:ext cx="648072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868144" y="4941168"/>
            <a:ext cx="136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bad fits here</a:t>
            </a:r>
            <a:endParaRPr lang="it-IT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 flipV="1">
            <a:off x="5292080" y="5125834"/>
            <a:ext cx="576064" cy="17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449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Kinematic variables</vt:lpstr>
      <vt:lpstr>Aim</vt:lpstr>
      <vt:lpstr>Slide 3</vt:lpstr>
      <vt:lpstr>Mass Fits</vt:lpstr>
      <vt:lpstr>Some examples ...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variables</dc:title>
  <dc:creator>ffiori</dc:creator>
  <cp:lastModifiedBy>Office 2004 Test Drive User</cp:lastModifiedBy>
  <cp:revision>5</cp:revision>
  <dcterms:created xsi:type="dcterms:W3CDTF">2010-11-26T08:11:14Z</dcterms:created>
  <dcterms:modified xsi:type="dcterms:W3CDTF">2010-11-26T08:16:44Z</dcterms:modified>
</cp:coreProperties>
</file>