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8E9B70-F34A-6E4E-92AE-71DF552F024E}" v="20" dt="2022-05-23T17:38:39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7"/>
    <p:restoredTop sz="94656"/>
  </p:normalViewPr>
  <p:slideViewPr>
    <p:cSldViewPr snapToGrid="0" snapToObjects="1">
      <p:cViewPr varScale="1">
        <p:scale>
          <a:sx n="107" d="100"/>
          <a:sy n="107" d="100"/>
        </p:scale>
        <p:origin x="8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13585A-5A5D-5245-988F-372B9ADB3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5D7617-F3A8-514F-B092-FD5F80965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E584D7-B02C-F948-B5A0-122B56608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E960-7F8F-5449-A8CF-54A36A9F1C84}" type="datetimeFigureOut">
              <a:rPr lang="it-IT" smtClean="0"/>
              <a:t>24/05/22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9DD88-8B30-D340-98D4-B0FF0DB9C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FF8489-BCFC-2149-A858-A2E45361C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0C35-7D50-CC40-B527-99F2FB1F4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6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3A7844-C492-2344-96ED-211F769D6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79B79FD-E80D-564F-A516-3C5B9EC15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1E2E8A-CC99-BC4E-A5A6-DE3714E86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E960-7F8F-5449-A8CF-54A36A9F1C84}" type="datetimeFigureOut">
              <a:rPr lang="it-IT" smtClean="0"/>
              <a:t>24/05/22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666235-5348-1141-A232-D019977F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0461C3-74FE-D54C-A147-39A91D7C3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0C35-7D50-CC40-B527-99F2FB1F4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42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9DE4928-D55A-F247-82CA-7B83967EE3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862522B-CBCD-3F44-B97E-250389682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E198F1-34A5-3F4A-8AE1-40C74950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E960-7F8F-5449-A8CF-54A36A9F1C84}" type="datetimeFigureOut">
              <a:rPr lang="it-IT" smtClean="0"/>
              <a:t>24/05/22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58E667-F31B-D145-A464-C00206648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E2290A-1F12-804C-A614-FF0C4453E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0C35-7D50-CC40-B527-99F2FB1F4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985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306DAD-6745-A748-BD0B-2B879B4E9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99362E-33F9-B045-A45A-47B009E6C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86E7E3-F674-3A49-AF20-555FD1D9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E960-7F8F-5449-A8CF-54A36A9F1C84}" type="datetimeFigureOut">
              <a:rPr lang="it-IT" smtClean="0"/>
              <a:t>24/05/22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969EBD-CE72-6F42-9B0F-3481B60B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8FC21A-706A-204F-A2E7-9BA4F8B45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0C35-7D50-CC40-B527-99F2FB1F4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9589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AF78E5-D3A8-9248-AC78-80C04E1DD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5FCAB6-6AC2-784F-B1CA-5A14E69A8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CBAF35-5C74-984B-8FA6-B09231695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E960-7F8F-5449-A8CF-54A36A9F1C84}" type="datetimeFigureOut">
              <a:rPr lang="it-IT" smtClean="0"/>
              <a:t>24/05/22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1545E6-8AFD-A449-B6FA-620DF08B8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5D06A7-FF32-A540-B788-AB171B9F7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0C35-7D50-CC40-B527-99F2FB1F4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62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C4A6C5-76D3-CE4A-96C2-8C5A89843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10E3D7-9078-C547-B017-A82E60756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06080E7-0646-B040-8353-B7BAA49FF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97EF408-C3B3-DE44-8A3B-C7EC2FA38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E960-7F8F-5449-A8CF-54A36A9F1C84}" type="datetimeFigureOut">
              <a:rPr lang="it-IT" smtClean="0"/>
              <a:t>24/05/22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FE8CE4-1FC1-DA45-B412-263133CEB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AA5EBD-1F61-6B46-8F74-A0596C7E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0C35-7D50-CC40-B527-99F2FB1F4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218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4C097E-251F-3548-BD05-75BFBF571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8F2C7C-F25D-AA48-8C4D-0F71EF1F9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D5E6DEE-859C-F844-8E22-106EF80D4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CE647E7-2685-DD4D-84CF-D9E25E94DD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B361534-EA13-4C46-8204-424608295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D5B0D55-08F7-F344-8683-9FE270CF5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E960-7F8F-5449-A8CF-54A36A9F1C84}" type="datetimeFigureOut">
              <a:rPr lang="it-IT" smtClean="0"/>
              <a:t>24/05/22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96F23F4-EBCD-284A-AE47-B17901884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F482D20-0DB9-4945-A0C2-01C6963F8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0C35-7D50-CC40-B527-99F2FB1F4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053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64D9A9-2B1E-A946-B483-ED2432E6A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FFE8A94-9DCD-BE42-87C8-8F2984309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E960-7F8F-5449-A8CF-54A36A9F1C84}" type="datetimeFigureOut">
              <a:rPr lang="it-IT" smtClean="0"/>
              <a:t>24/05/22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F4584EC-B6EE-D943-908E-35E76EEB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3C29DD4-86AE-094E-894C-5B83C3CB1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0C35-7D50-CC40-B527-99F2FB1F4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89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F6B38A1-B1B8-0D45-81B8-DAAD8961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E960-7F8F-5449-A8CF-54A36A9F1C84}" type="datetimeFigureOut">
              <a:rPr lang="it-IT" smtClean="0"/>
              <a:t>24/05/22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502C43E-FE55-2E43-AA3D-9E665485D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1AAA013-1250-3141-81F0-FCAA014D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0C35-7D50-CC40-B527-99F2FB1F4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12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C649A9-283D-A640-A9B9-1EC3F096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131CB8-0658-8844-81C0-08AA05327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65D1430-81CA-3042-AD55-D46389F68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105E7F-9302-5D4A-9ADB-BC1A3683D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E960-7F8F-5449-A8CF-54A36A9F1C84}" type="datetimeFigureOut">
              <a:rPr lang="it-IT" smtClean="0"/>
              <a:t>24/05/22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FC64C2C-7131-9845-AAF3-F1DFAC1D2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63337CA-01A7-8642-83EC-5CF16303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0C35-7D50-CC40-B527-99F2FB1F4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699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A67C39-900E-E84C-B336-FF0F92DDA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DD5ED84-9770-1745-84D0-ED73F3DA7A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0CC65E3-A286-B746-9DA5-7679551E9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1D209F7-CE98-2447-943A-909E587EB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E960-7F8F-5449-A8CF-54A36A9F1C84}" type="datetimeFigureOut">
              <a:rPr lang="it-IT" smtClean="0"/>
              <a:t>24/05/22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612683-902F-7443-AD32-E400390C9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B74549C-CD64-EE4B-9C6D-D86517210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0C35-7D50-CC40-B527-99F2FB1F4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041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E1E8A7B-B155-4142-ABEC-1C368ECA4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E7B7E7-7E5E-8442-B8BD-82EF12CD3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ABAFEC-0832-1649-8079-5191FE340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2E960-7F8F-5449-A8CF-54A36A9F1C84}" type="datetimeFigureOut">
              <a:rPr lang="it-IT" smtClean="0"/>
              <a:t>24/05/22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E2BC3F-69EE-D345-857D-2F8AB5B1C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348646-5E55-8C43-85BD-C9491CE4F3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00C35-7D50-CC40-B527-99F2FB1F4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39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upecc.org/jenaa/?display=diversit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upap.org/strategic-plan/diversity-in-physics-2/waterloo-charter-for-women-in-physic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enato.it/1025?sezione=118&amp;articolo_numero_articolo=8" TargetMode="External"/><Relationship Id="rId3" Type="http://schemas.openxmlformats.org/officeDocument/2006/relationships/hyperlink" Target="https://senato.it/1025?sezione=121&amp;articolo_numero_articolo=29" TargetMode="External"/><Relationship Id="rId7" Type="http://schemas.openxmlformats.org/officeDocument/2006/relationships/hyperlink" Target="https://senato.it/1025?sezione=118&amp;articolo_numero_articolo=6" TargetMode="External"/><Relationship Id="rId2" Type="http://schemas.openxmlformats.org/officeDocument/2006/relationships/hyperlink" Target="https://senato.it/1025?sezione=140&amp;articolo_numero_articolo=XI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nato.it/1025?sezione=123&amp;articolo_numero_articolo=51" TargetMode="External"/><Relationship Id="rId5" Type="http://schemas.openxmlformats.org/officeDocument/2006/relationships/hyperlink" Target="https://senato.it/1025?sezione=123&amp;articolo_numero_articolo=48" TargetMode="External"/><Relationship Id="rId10" Type="http://schemas.openxmlformats.org/officeDocument/2006/relationships/hyperlink" Target="https://senato.it/1025?sezione=120&amp;articolo_numero_articolo=22" TargetMode="External"/><Relationship Id="rId4" Type="http://schemas.openxmlformats.org/officeDocument/2006/relationships/hyperlink" Target="https://senato.it/1025?sezione=122&amp;articolo_numero_articolo=37" TargetMode="External"/><Relationship Id="rId9" Type="http://schemas.openxmlformats.org/officeDocument/2006/relationships/hyperlink" Target="https://senato.it/1025?sezione=120&amp;articolo_numero_articolo=19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F69D5E1-F900-4A44-B7B6-64931CDC1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Una riflessione sui Diversity Charter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5A83231-78C3-EE4E-972C-AFFB3AB52C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/>
              <a:t>Gruppo EDI: </a:t>
            </a:r>
          </a:p>
          <a:p>
            <a:pPr algn="l"/>
            <a:r>
              <a:rPr lang="en-US" dirty="0"/>
              <a:t>Isabella </a:t>
            </a:r>
            <a:r>
              <a:rPr lang="en-US" dirty="0" err="1"/>
              <a:t>Garzia</a:t>
            </a:r>
            <a:r>
              <a:rPr lang="en-US" dirty="0"/>
              <a:t>, Silvia </a:t>
            </a:r>
            <a:r>
              <a:rPr lang="en-US" dirty="0" err="1"/>
              <a:t>Pascoli</a:t>
            </a:r>
            <a:r>
              <a:rPr lang="en-US" dirty="0"/>
              <a:t>, Sara Valentinetti, </a:t>
            </a:r>
            <a:r>
              <a:rPr lang="en-US" u="sng" dirty="0"/>
              <a:t>Alessia Bruni</a:t>
            </a: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Mesi</a:t>
            </a:r>
            <a:r>
              <a:rPr lang="en-US" dirty="0"/>
              <a:t> fa ICHEP2022 e’ </a:t>
            </a:r>
            <a:r>
              <a:rPr lang="en-US" dirty="0" err="1"/>
              <a:t>stata</a:t>
            </a:r>
            <a:r>
              <a:rPr lang="en-US" dirty="0"/>
              <a:t> </a:t>
            </a:r>
            <a:r>
              <a:rPr lang="en-US" dirty="0" err="1"/>
              <a:t>contattata</a:t>
            </a:r>
            <a:r>
              <a:rPr lang="en-US" dirty="0"/>
              <a:t> </a:t>
            </a:r>
            <a:r>
              <a:rPr lang="en-US" dirty="0" err="1"/>
              <a:t>affinche</a:t>
            </a:r>
            <a:r>
              <a:rPr lang="en-US" dirty="0"/>
              <a:t>’      </a:t>
            </a:r>
            <a:r>
              <a:rPr lang="en-US" dirty="0" err="1"/>
              <a:t>firmasse</a:t>
            </a:r>
            <a:r>
              <a:rPr lang="en-US" dirty="0"/>
              <a:t> il Diversity Charter di </a:t>
            </a:r>
            <a:r>
              <a:rPr lang="en-US" dirty="0" err="1"/>
              <a:t>ECFA+NuPECC+APEC</a:t>
            </a: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Vi </a:t>
            </a:r>
            <a:r>
              <a:rPr lang="en-US" dirty="0" err="1"/>
              <a:t>proponiamo</a:t>
            </a:r>
            <a:r>
              <a:rPr lang="en-US" dirty="0"/>
              <a:t> le </a:t>
            </a:r>
            <a:r>
              <a:rPr lang="en-US" dirty="0" err="1"/>
              <a:t>nostre</a:t>
            </a:r>
            <a:r>
              <a:rPr lang="en-US" dirty="0"/>
              <a:t> </a:t>
            </a:r>
            <a:r>
              <a:rPr lang="en-US" dirty="0" err="1"/>
              <a:t>riflessioni</a:t>
            </a:r>
            <a:r>
              <a:rPr lang="en-US" dirty="0"/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38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B824B0F7-4FC2-B942-ACBD-D9EB128E9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908AB5E5-84FE-8845-823E-1F6DFBBE7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37" y="1426"/>
            <a:ext cx="10959084" cy="720299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0C6F91E-81C1-604E-A253-87BAFACB21EF}"/>
              </a:ext>
            </a:extLst>
          </p:cNvPr>
          <p:cNvSpPr txBox="1"/>
          <p:nvPr/>
        </p:nvSpPr>
        <p:spPr>
          <a:xfrm>
            <a:off x="4781027" y="4593682"/>
            <a:ext cx="6717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C00000"/>
                </a:solidFill>
              </a:rPr>
              <a:t>ECFA+NuPECC+APEC</a:t>
            </a:r>
            <a:endParaRPr lang="it-IT" sz="2000" dirty="0">
              <a:solidFill>
                <a:srgbClr val="C00000"/>
              </a:solidFill>
            </a:endParaRPr>
          </a:p>
          <a:p>
            <a:r>
              <a:rPr lang="it-IT" sz="2000" dirty="0">
                <a:solidFill>
                  <a:srgbClr val="C00000"/>
                </a:solidFill>
                <a:hlinkClick r:id="rId3"/>
              </a:rPr>
              <a:t>http://nupecc.org/jenaa/?display=diversity</a:t>
            </a:r>
            <a:endParaRPr lang="it-IT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91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F8A140-75C4-EC43-86CB-E9348507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9F4D835-5800-0646-82F0-1F676771041D}"/>
              </a:ext>
            </a:extLst>
          </p:cNvPr>
          <p:cNvSpPr txBox="1"/>
          <p:nvPr/>
        </p:nvSpPr>
        <p:spPr>
          <a:xfrm>
            <a:off x="721426" y="1707515"/>
            <a:ext cx="402799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>
                <a:solidFill>
                  <a:srgbClr val="C00000"/>
                </a:solidFill>
              </a:rPr>
              <a:t>Nel </a:t>
            </a:r>
            <a:r>
              <a:rPr lang="it-IT" dirty="0" err="1">
                <a:solidFill>
                  <a:srgbClr val="C00000"/>
                </a:solidFill>
              </a:rPr>
              <a:t>Diversity</a:t>
            </a:r>
            <a:r>
              <a:rPr lang="it-IT" dirty="0">
                <a:solidFill>
                  <a:srgbClr val="C00000"/>
                </a:solidFill>
              </a:rPr>
              <a:t> Charter e nei documenti di accompagnamento non </a:t>
            </a:r>
            <a:r>
              <a:rPr lang="it-IT" dirty="0" err="1">
                <a:solidFill>
                  <a:srgbClr val="C00000"/>
                </a:solidFill>
              </a:rPr>
              <a:t>e’</a:t>
            </a:r>
            <a:r>
              <a:rPr lang="it-IT" dirty="0">
                <a:solidFill>
                  <a:srgbClr val="C00000"/>
                </a:solidFill>
              </a:rPr>
              <a:t> indicata una chiara strategia per aumentare la </a:t>
            </a:r>
            <a:r>
              <a:rPr lang="it-IT" dirty="0" err="1">
                <a:solidFill>
                  <a:srgbClr val="C00000"/>
                </a:solidFill>
              </a:rPr>
              <a:t>diversita’</a:t>
            </a:r>
            <a:r>
              <a:rPr lang="it-IT" dirty="0">
                <a:solidFill>
                  <a:srgbClr val="C00000"/>
                </a:solidFill>
              </a:rPr>
              <a:t>.</a:t>
            </a:r>
          </a:p>
          <a:p>
            <a:endParaRPr lang="it-IT" dirty="0">
              <a:solidFill>
                <a:srgbClr val="C00000"/>
              </a:solidFill>
            </a:endParaRPr>
          </a:p>
          <a:p>
            <a:r>
              <a:rPr lang="it-IT" dirty="0">
                <a:solidFill>
                  <a:srgbClr val="C00000"/>
                </a:solidFill>
              </a:rPr>
              <a:t>In questa prima fase l’indicazione </a:t>
            </a:r>
            <a:r>
              <a:rPr lang="it-IT" dirty="0" err="1">
                <a:solidFill>
                  <a:srgbClr val="C00000"/>
                </a:solidFill>
              </a:rPr>
              <a:t>e’</a:t>
            </a:r>
            <a:r>
              <a:rPr lang="it-IT" dirty="0">
                <a:solidFill>
                  <a:srgbClr val="C00000"/>
                </a:solidFill>
              </a:rPr>
              <a:t> aderire a un monitoraggio.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http://</a:t>
            </a:r>
            <a:r>
              <a:rPr lang="it-IT" dirty="0" err="1"/>
              <a:t>nupecc.org</a:t>
            </a:r>
            <a:r>
              <a:rPr lang="it-IT" dirty="0"/>
              <a:t>/</a:t>
            </a:r>
            <a:r>
              <a:rPr lang="it-IT" dirty="0" err="1"/>
              <a:t>jenaa</a:t>
            </a:r>
            <a:r>
              <a:rPr lang="it-IT" dirty="0"/>
              <a:t>/</a:t>
            </a:r>
            <a:r>
              <a:rPr lang="it-IT" dirty="0" err="1"/>
              <a:t>docs</a:t>
            </a:r>
            <a:r>
              <a:rPr lang="it-IT" dirty="0"/>
              <a:t>/Monitoring_Diversity_Charter_of_APPEC__ECFA__NUPPEC-9.pdf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C5CEEBA-BA9F-2C4D-9477-1AA561EA5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763" y="117780"/>
            <a:ext cx="6911268" cy="66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4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20543E-B43D-364E-B2D7-F953EA61F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50EF2F18-B438-D14B-AEC0-9600C2E1C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39" y="0"/>
            <a:ext cx="11359166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8B8FF95-57BD-9D43-88A7-EFA5F2666359}"/>
              </a:ext>
            </a:extLst>
          </p:cNvPr>
          <p:cNvSpPr txBox="1"/>
          <p:nvPr/>
        </p:nvSpPr>
        <p:spPr>
          <a:xfrm>
            <a:off x="857618" y="1095888"/>
            <a:ext cx="10659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IUPAP ha documenti programmatici molto articolati per l’inclusione e la differenza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525A914-0E06-8F4D-9404-A41DA470CB58}"/>
              </a:ext>
            </a:extLst>
          </p:cNvPr>
          <p:cNvSpPr txBox="1"/>
          <p:nvPr/>
        </p:nvSpPr>
        <p:spPr>
          <a:xfrm>
            <a:off x="1877971" y="1439455"/>
            <a:ext cx="10108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effectLst/>
                <a:latin typeface="Helvetica" pitchFamily="2" charset="0"/>
                <a:hlinkClick r:id="rId3"/>
              </a:rPr>
              <a:t>https://iupap.org/strategic-plan/diversity-in-physics-2/waterloo-charter-for-women-in-physics/</a:t>
            </a:r>
            <a:r>
              <a:rPr lang="it-IT" b="0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373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B872E98-5CCF-664A-A5F2-81CF226D7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786"/>
            <a:ext cx="10515600" cy="563672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C00000"/>
                </a:solidFill>
              </a:rPr>
              <a:t>IUPAP e Costituzione hanno approccio analogo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E595A99-340A-2145-8163-E539F3CCF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507" y="851770"/>
            <a:ext cx="11812532" cy="60062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sz="2900" dirty="0">
                <a:solidFill>
                  <a:srgbClr val="0070C0"/>
                </a:solidFill>
              </a:rPr>
              <a:t>IUPAP, Waterloo Charter. </a:t>
            </a:r>
            <a:r>
              <a:rPr lang="it-IT" sz="2900" dirty="0" err="1"/>
              <a:t>We</a:t>
            </a:r>
            <a:r>
              <a:rPr lang="it-IT" sz="2900" dirty="0"/>
              <a:t> </a:t>
            </a:r>
            <a:r>
              <a:rPr lang="it-IT" sz="2900" dirty="0" err="1"/>
              <a:t>hold</a:t>
            </a:r>
            <a:r>
              <a:rPr lang="it-IT" sz="2900" dirty="0"/>
              <a:t> </a:t>
            </a:r>
            <a:r>
              <a:rPr lang="it-IT" sz="2900" dirty="0" err="1"/>
              <a:t>as</a:t>
            </a:r>
            <a:r>
              <a:rPr lang="it-IT" sz="2900" dirty="0"/>
              <a:t> </a:t>
            </a:r>
            <a:r>
              <a:rPr lang="it-IT" sz="2900" dirty="0" err="1"/>
              <a:t>our</a:t>
            </a:r>
            <a:r>
              <a:rPr lang="it-IT" sz="2900" dirty="0"/>
              <a:t> </a:t>
            </a:r>
            <a:r>
              <a:rPr lang="it-IT" sz="2900" dirty="0" err="1">
                <a:solidFill>
                  <a:srgbClr val="00B050"/>
                </a:solidFill>
              </a:rPr>
              <a:t>guiding</a:t>
            </a:r>
            <a:r>
              <a:rPr lang="it-IT" sz="2900" dirty="0">
                <a:solidFill>
                  <a:srgbClr val="00B050"/>
                </a:solidFill>
              </a:rPr>
              <a:t> </a:t>
            </a:r>
            <a:r>
              <a:rPr lang="it-IT" sz="2900" dirty="0" err="1">
                <a:solidFill>
                  <a:srgbClr val="00B050"/>
                </a:solidFill>
              </a:rPr>
              <a:t>principles</a:t>
            </a:r>
            <a:r>
              <a:rPr lang="it-IT" sz="2900" dirty="0">
                <a:solidFill>
                  <a:srgbClr val="00B050"/>
                </a:solidFill>
              </a:rPr>
              <a:t> </a:t>
            </a:r>
            <a:r>
              <a:rPr lang="it-IT" sz="2900" dirty="0" err="1"/>
              <a:t>that</a:t>
            </a:r>
            <a:r>
              <a:rPr lang="it-IT" sz="2900" dirty="0"/>
              <a:t>:</a:t>
            </a:r>
          </a:p>
          <a:p>
            <a:r>
              <a:rPr lang="it-IT" sz="2900" dirty="0">
                <a:solidFill>
                  <a:srgbClr val="C00000"/>
                </a:solidFill>
              </a:rPr>
              <a:t>People of </a:t>
            </a:r>
            <a:r>
              <a:rPr lang="it-IT" sz="2900" dirty="0" err="1">
                <a:solidFill>
                  <a:srgbClr val="C00000"/>
                </a:solidFill>
              </a:rPr>
              <a:t>all</a:t>
            </a:r>
            <a:r>
              <a:rPr lang="it-IT" sz="2900" dirty="0">
                <a:solidFill>
                  <a:srgbClr val="C00000"/>
                </a:solidFill>
              </a:rPr>
              <a:t> </a:t>
            </a:r>
            <a:r>
              <a:rPr lang="it-IT" sz="2900" dirty="0" err="1">
                <a:solidFill>
                  <a:srgbClr val="C00000"/>
                </a:solidFill>
              </a:rPr>
              <a:t>genders</a:t>
            </a:r>
            <a:r>
              <a:rPr lang="it-IT" sz="2900" dirty="0">
                <a:solidFill>
                  <a:srgbClr val="C00000"/>
                </a:solidFill>
              </a:rPr>
              <a:t> are </a:t>
            </a:r>
            <a:r>
              <a:rPr lang="it-IT" sz="2900" dirty="0" err="1">
                <a:solidFill>
                  <a:srgbClr val="C00000"/>
                </a:solidFill>
              </a:rPr>
              <a:t>equally</a:t>
            </a:r>
            <a:r>
              <a:rPr lang="it-IT" sz="2900" dirty="0">
                <a:solidFill>
                  <a:srgbClr val="C00000"/>
                </a:solidFill>
              </a:rPr>
              <a:t> </a:t>
            </a:r>
            <a:r>
              <a:rPr lang="it-IT" sz="2900" dirty="0" err="1">
                <a:solidFill>
                  <a:srgbClr val="C00000"/>
                </a:solidFill>
              </a:rPr>
              <a:t>good</a:t>
            </a:r>
            <a:r>
              <a:rPr lang="it-IT" sz="2900" dirty="0">
                <a:solidFill>
                  <a:srgbClr val="C00000"/>
                </a:solidFill>
              </a:rPr>
              <a:t> in </a:t>
            </a:r>
            <a:r>
              <a:rPr lang="it-IT" sz="2900" dirty="0" err="1">
                <a:solidFill>
                  <a:srgbClr val="C00000"/>
                </a:solidFill>
              </a:rPr>
              <a:t>doing</a:t>
            </a:r>
            <a:r>
              <a:rPr lang="it-IT" sz="2900" dirty="0">
                <a:solidFill>
                  <a:srgbClr val="C00000"/>
                </a:solidFill>
              </a:rPr>
              <a:t> </a:t>
            </a:r>
            <a:r>
              <a:rPr lang="it-IT" sz="2900" dirty="0" err="1">
                <a:solidFill>
                  <a:srgbClr val="C00000"/>
                </a:solidFill>
              </a:rPr>
              <a:t>excellent</a:t>
            </a:r>
            <a:r>
              <a:rPr lang="it-IT" sz="2900" dirty="0">
                <a:solidFill>
                  <a:srgbClr val="C00000"/>
                </a:solidFill>
              </a:rPr>
              <a:t> science and </a:t>
            </a:r>
            <a:r>
              <a:rPr lang="it-IT" sz="2900" dirty="0" err="1">
                <a:solidFill>
                  <a:schemeClr val="accent6">
                    <a:lumMod val="75000"/>
                  </a:schemeClr>
                </a:solidFill>
              </a:rPr>
              <a:t>deserve</a:t>
            </a:r>
            <a:r>
              <a:rPr lang="it-IT" sz="29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900" dirty="0" err="1">
                <a:solidFill>
                  <a:schemeClr val="accent6">
                    <a:lumMod val="75000"/>
                  </a:schemeClr>
                </a:solidFill>
              </a:rPr>
              <a:t>equal</a:t>
            </a:r>
            <a:r>
              <a:rPr lang="it-IT" sz="29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900" dirty="0" err="1">
                <a:solidFill>
                  <a:schemeClr val="accent6">
                    <a:lumMod val="75000"/>
                  </a:schemeClr>
                </a:solidFill>
              </a:rPr>
              <a:t>opportunity</a:t>
            </a:r>
            <a:r>
              <a:rPr lang="it-IT" sz="2900" dirty="0"/>
              <a:t>.</a:t>
            </a:r>
          </a:p>
          <a:p>
            <a:r>
              <a:rPr lang="it-IT" sz="2900" dirty="0" err="1">
                <a:solidFill>
                  <a:srgbClr val="C00000"/>
                </a:solidFill>
              </a:rPr>
              <a:t>Diversity</a:t>
            </a:r>
            <a:r>
              <a:rPr lang="it-IT" sz="2900" dirty="0">
                <a:solidFill>
                  <a:srgbClr val="C00000"/>
                </a:solidFill>
              </a:rPr>
              <a:t> </a:t>
            </a:r>
            <a:r>
              <a:rPr lang="it-IT" sz="2900" dirty="0" err="1">
                <a:solidFill>
                  <a:srgbClr val="C00000"/>
                </a:solidFill>
              </a:rPr>
              <a:t>contributes</a:t>
            </a:r>
            <a:r>
              <a:rPr lang="it-IT" sz="2900" dirty="0">
                <a:solidFill>
                  <a:srgbClr val="C00000"/>
                </a:solidFill>
              </a:rPr>
              <a:t> to </a:t>
            </a:r>
            <a:r>
              <a:rPr lang="it-IT" sz="2900" dirty="0" err="1">
                <a:solidFill>
                  <a:srgbClr val="C00000"/>
                </a:solidFill>
              </a:rPr>
              <a:t>excellence</a:t>
            </a:r>
            <a:r>
              <a:rPr lang="it-IT" sz="2900" dirty="0">
                <a:solidFill>
                  <a:srgbClr val="C00000"/>
                </a:solidFill>
              </a:rPr>
              <a:t> in science </a:t>
            </a:r>
            <a:r>
              <a:rPr lang="it-IT" sz="2900" dirty="0"/>
              <a:t>so </a:t>
            </a:r>
            <a:r>
              <a:rPr lang="it-IT" sz="2900" dirty="0" err="1"/>
              <a:t>that</a:t>
            </a:r>
            <a:r>
              <a:rPr lang="it-IT" sz="2900" dirty="0"/>
              <a:t> the full </a:t>
            </a:r>
            <a:r>
              <a:rPr lang="it-IT" sz="2900" dirty="0" err="1"/>
              <a:t>participation</a:t>
            </a:r>
            <a:r>
              <a:rPr lang="it-IT" sz="2900" dirty="0"/>
              <a:t> of </a:t>
            </a:r>
            <a:r>
              <a:rPr lang="it-IT" sz="2900" dirty="0" err="1"/>
              <a:t>people</a:t>
            </a:r>
            <a:r>
              <a:rPr lang="it-IT" sz="2900" dirty="0"/>
              <a:t> of </a:t>
            </a:r>
            <a:r>
              <a:rPr lang="it-IT" sz="2900" dirty="0" err="1"/>
              <a:t>all</a:t>
            </a:r>
            <a:r>
              <a:rPr lang="it-IT" sz="2900" dirty="0"/>
              <a:t> </a:t>
            </a:r>
            <a:r>
              <a:rPr lang="it-IT" sz="2900" dirty="0" err="1"/>
              <a:t>genders</a:t>
            </a:r>
            <a:r>
              <a:rPr lang="it-IT" sz="2900" dirty="0"/>
              <a:t> </a:t>
            </a:r>
            <a:r>
              <a:rPr lang="it-IT" sz="2900" dirty="0" err="1"/>
              <a:t>will</a:t>
            </a:r>
            <a:r>
              <a:rPr lang="it-IT" sz="2900" dirty="0"/>
              <a:t> </a:t>
            </a:r>
            <a:r>
              <a:rPr lang="it-IT" sz="2900" dirty="0" err="1"/>
              <a:t>enhance</a:t>
            </a:r>
            <a:r>
              <a:rPr lang="it-IT" sz="2900" dirty="0"/>
              <a:t> </a:t>
            </a:r>
            <a:r>
              <a:rPr lang="it-IT" sz="2900" dirty="0" err="1"/>
              <a:t>excellence</a:t>
            </a:r>
            <a:r>
              <a:rPr lang="it-IT" sz="2900" dirty="0"/>
              <a:t> in the </a:t>
            </a:r>
            <a:r>
              <a:rPr lang="it-IT" sz="2900" dirty="0" err="1"/>
              <a:t>field</a:t>
            </a:r>
            <a:r>
              <a:rPr lang="it-IT" sz="2900" dirty="0"/>
              <a:t> of </a:t>
            </a:r>
            <a:r>
              <a:rPr lang="it-IT" sz="2900" dirty="0" err="1"/>
              <a:t>physics</a:t>
            </a:r>
            <a:r>
              <a:rPr lang="it-IT" sz="2900" dirty="0"/>
              <a:t>.</a:t>
            </a:r>
          </a:p>
          <a:p>
            <a:r>
              <a:rPr lang="it-IT" sz="2900" dirty="0" err="1"/>
              <a:t>Both</a:t>
            </a:r>
            <a:r>
              <a:rPr lang="it-IT" sz="2900" dirty="0"/>
              <a:t> </a:t>
            </a:r>
            <a:r>
              <a:rPr lang="it-IT" sz="2900" dirty="0" err="1"/>
              <a:t>thought</a:t>
            </a:r>
            <a:r>
              <a:rPr lang="it-IT" sz="2900" dirty="0"/>
              <a:t> and </a:t>
            </a:r>
            <a:r>
              <a:rPr lang="it-IT" sz="2900" dirty="0" err="1"/>
              <a:t>action</a:t>
            </a:r>
            <a:r>
              <a:rPr lang="it-IT" sz="2900" dirty="0"/>
              <a:t> are </a:t>
            </a:r>
            <a:r>
              <a:rPr lang="it-IT" sz="2900" dirty="0" err="1"/>
              <a:t>necessary</a:t>
            </a:r>
            <a:r>
              <a:rPr lang="it-IT" sz="2900" dirty="0"/>
              <a:t> to </a:t>
            </a:r>
            <a:r>
              <a:rPr lang="it-IT" sz="2900" dirty="0" err="1"/>
              <a:t>ensure</a:t>
            </a:r>
            <a:r>
              <a:rPr lang="it-IT" sz="2900" dirty="0"/>
              <a:t> </a:t>
            </a:r>
            <a:r>
              <a:rPr lang="it-IT" sz="2900" dirty="0" err="1"/>
              <a:t>equal</a:t>
            </a:r>
            <a:r>
              <a:rPr lang="it-IT" sz="2900" dirty="0"/>
              <a:t> </a:t>
            </a:r>
            <a:r>
              <a:rPr lang="it-IT" sz="2900" dirty="0" err="1"/>
              <a:t>participation</a:t>
            </a:r>
            <a:r>
              <a:rPr lang="it-IT" sz="2900" dirty="0"/>
              <a:t> for </a:t>
            </a:r>
            <a:r>
              <a:rPr lang="it-IT" sz="2900" dirty="0" err="1"/>
              <a:t>all</a:t>
            </a:r>
            <a:r>
              <a:rPr lang="it-IT" sz="2900" dirty="0"/>
              <a:t>.</a:t>
            </a:r>
          </a:p>
          <a:p>
            <a:r>
              <a:rPr lang="it-IT" sz="2900" dirty="0"/>
              <a:t>The </a:t>
            </a:r>
            <a:r>
              <a:rPr lang="it-IT" sz="2900" dirty="0" err="1"/>
              <a:t>attainment</a:t>
            </a:r>
            <a:r>
              <a:rPr lang="it-IT" sz="2900" dirty="0"/>
              <a:t> of </a:t>
            </a:r>
            <a:r>
              <a:rPr lang="it-IT" sz="2900" dirty="0" err="1"/>
              <a:t>equal</a:t>
            </a:r>
            <a:r>
              <a:rPr lang="it-IT" sz="2900" dirty="0"/>
              <a:t> </a:t>
            </a:r>
            <a:r>
              <a:rPr lang="it-IT" sz="2900" dirty="0" err="1"/>
              <a:t>opportunity</a:t>
            </a:r>
            <a:r>
              <a:rPr lang="it-IT" sz="2900" dirty="0"/>
              <a:t> </a:t>
            </a:r>
            <a:r>
              <a:rPr lang="it-IT" sz="2900" dirty="0" err="1"/>
              <a:t>should</a:t>
            </a:r>
            <a:r>
              <a:rPr lang="it-IT" sz="2900" dirty="0"/>
              <a:t> be </a:t>
            </a:r>
            <a:r>
              <a:rPr lang="it-IT" sz="2900" dirty="0" err="1">
                <a:solidFill>
                  <a:srgbClr val="C00000"/>
                </a:solidFill>
              </a:rPr>
              <a:t>measured</a:t>
            </a:r>
            <a:r>
              <a:rPr lang="it-IT" sz="2900" dirty="0">
                <a:solidFill>
                  <a:srgbClr val="C00000"/>
                </a:solidFill>
              </a:rPr>
              <a:t> by </a:t>
            </a:r>
            <a:r>
              <a:rPr lang="it-IT" sz="2900" dirty="0" err="1">
                <a:solidFill>
                  <a:srgbClr val="C00000"/>
                </a:solidFill>
              </a:rPr>
              <a:t>outcomes</a:t>
            </a:r>
            <a:r>
              <a:rPr lang="it-IT" sz="2900" dirty="0"/>
              <a:t>. </a:t>
            </a:r>
            <a:r>
              <a:rPr lang="it-IT" sz="2900" dirty="0" err="1"/>
              <a:t>Thus</a:t>
            </a:r>
            <a:r>
              <a:rPr lang="it-IT" sz="2900" dirty="0"/>
              <a:t>, </a:t>
            </a:r>
            <a:r>
              <a:rPr lang="it-IT" sz="2900" dirty="0" err="1"/>
              <a:t>as</a:t>
            </a:r>
            <a:r>
              <a:rPr lang="it-IT" sz="2900" dirty="0"/>
              <a:t> long </a:t>
            </a:r>
            <a:r>
              <a:rPr lang="it-IT" sz="2900" dirty="0" err="1"/>
              <a:t>as</a:t>
            </a:r>
            <a:r>
              <a:rPr lang="it-IT" sz="2900" dirty="0"/>
              <a:t> the </a:t>
            </a:r>
            <a:r>
              <a:rPr lang="it-IT" sz="2900" dirty="0" err="1"/>
              <a:t>percentage</a:t>
            </a:r>
            <a:r>
              <a:rPr lang="it-IT" sz="2900" dirty="0"/>
              <a:t> of </a:t>
            </a:r>
            <a:r>
              <a:rPr lang="it-IT" sz="2900" dirty="0" err="1"/>
              <a:t>women</a:t>
            </a:r>
            <a:r>
              <a:rPr lang="it-IT" sz="2900" dirty="0"/>
              <a:t> in the </a:t>
            </a:r>
            <a:r>
              <a:rPr lang="it-IT" sz="2900" dirty="0" err="1"/>
              <a:t>next</a:t>
            </a:r>
            <a:r>
              <a:rPr lang="it-IT" sz="2900" dirty="0"/>
              <a:t> </a:t>
            </a:r>
            <a:r>
              <a:rPr lang="it-IT" sz="2900" dirty="0" err="1"/>
              <a:t>level</a:t>
            </a:r>
            <a:r>
              <a:rPr lang="it-IT" sz="2900" dirty="0"/>
              <a:t> of </a:t>
            </a:r>
            <a:r>
              <a:rPr lang="it-IT" sz="2900" dirty="0" err="1"/>
              <a:t>advancement</a:t>
            </a:r>
            <a:r>
              <a:rPr lang="it-IT" sz="2900" dirty="0"/>
              <a:t> </a:t>
            </a:r>
            <a:r>
              <a:rPr lang="it-IT" sz="2900" dirty="0" err="1"/>
              <a:t>does</a:t>
            </a:r>
            <a:r>
              <a:rPr lang="it-IT" sz="2900" dirty="0"/>
              <a:t> </a:t>
            </a:r>
            <a:r>
              <a:rPr lang="it-IT" sz="2900" dirty="0" err="1"/>
              <a:t>not</a:t>
            </a:r>
            <a:r>
              <a:rPr lang="it-IT" sz="2900" dirty="0"/>
              <a:t> </a:t>
            </a:r>
            <a:r>
              <a:rPr lang="it-IT" sz="2900" dirty="0" err="1"/>
              <a:t>equal</a:t>
            </a:r>
            <a:r>
              <a:rPr lang="it-IT" sz="2900" dirty="0"/>
              <a:t> the </a:t>
            </a:r>
            <a:r>
              <a:rPr lang="it-IT" sz="2900" dirty="0" err="1"/>
              <a:t>percentage</a:t>
            </a:r>
            <a:r>
              <a:rPr lang="it-IT" sz="2900" dirty="0"/>
              <a:t> in the pool, </a:t>
            </a:r>
            <a:r>
              <a:rPr lang="it-IT" sz="2900" dirty="0" err="1"/>
              <a:t>equal</a:t>
            </a:r>
            <a:r>
              <a:rPr lang="it-IT" sz="2900" dirty="0"/>
              <a:t> </a:t>
            </a:r>
            <a:r>
              <a:rPr lang="it-IT" sz="2900" dirty="0" err="1"/>
              <a:t>opportunity</a:t>
            </a:r>
            <a:r>
              <a:rPr lang="it-IT" sz="2900" dirty="0"/>
              <a:t> </a:t>
            </a:r>
            <a:r>
              <a:rPr lang="it-IT" sz="2900" dirty="0" err="1"/>
              <a:t>cannot</a:t>
            </a:r>
            <a:r>
              <a:rPr lang="it-IT" sz="2900" dirty="0"/>
              <a:t> be </a:t>
            </a:r>
            <a:r>
              <a:rPr lang="it-IT" sz="2900" dirty="0" err="1"/>
              <a:t>considered</a:t>
            </a:r>
            <a:r>
              <a:rPr lang="it-IT" sz="2900" dirty="0"/>
              <a:t> to </a:t>
            </a:r>
            <a:r>
              <a:rPr lang="it-IT" sz="2900" dirty="0" err="1"/>
              <a:t>exist</a:t>
            </a:r>
            <a:r>
              <a:rPr lang="it-IT" sz="2900" dirty="0"/>
              <a:t>.</a:t>
            </a:r>
          </a:p>
          <a:p>
            <a:r>
              <a:rPr lang="it-IT" sz="2900" dirty="0"/>
              <a:t>Long-</a:t>
            </a:r>
            <a:r>
              <a:rPr lang="it-IT" sz="2900" dirty="0" err="1"/>
              <a:t>term</a:t>
            </a:r>
            <a:r>
              <a:rPr lang="it-IT" sz="2900" dirty="0"/>
              <a:t> </a:t>
            </a:r>
            <a:r>
              <a:rPr lang="it-IT" sz="2900" dirty="0" err="1"/>
              <a:t>change</a:t>
            </a:r>
            <a:r>
              <a:rPr lang="it-IT" sz="2900" dirty="0"/>
              <a:t> </a:t>
            </a:r>
            <a:r>
              <a:rPr lang="it-IT" sz="2900" dirty="0" err="1"/>
              <a:t>requires</a:t>
            </a:r>
            <a:r>
              <a:rPr lang="it-IT" sz="2900" dirty="0"/>
              <a:t> </a:t>
            </a:r>
            <a:r>
              <a:rPr lang="it-IT" sz="2900" dirty="0" err="1"/>
              <a:t>periodic</a:t>
            </a:r>
            <a:r>
              <a:rPr lang="it-IT" sz="2900" dirty="0"/>
              <a:t> </a:t>
            </a:r>
            <a:r>
              <a:rPr lang="it-IT" sz="2900" dirty="0" err="1"/>
              <a:t>evaluation</a:t>
            </a:r>
            <a:r>
              <a:rPr lang="it-IT" sz="2900" dirty="0"/>
              <a:t> of progress and </a:t>
            </a:r>
            <a:r>
              <a:rPr lang="it-IT" sz="2900" dirty="0" err="1"/>
              <a:t>consequent</a:t>
            </a:r>
            <a:r>
              <a:rPr lang="it-IT" sz="2900" dirty="0"/>
              <a:t> </a:t>
            </a:r>
            <a:r>
              <a:rPr lang="it-IT" sz="2900" dirty="0" err="1"/>
              <a:t>action</a:t>
            </a:r>
            <a:r>
              <a:rPr lang="it-IT" sz="2900" dirty="0"/>
              <a:t> to </a:t>
            </a:r>
            <a:r>
              <a:rPr lang="it-IT" sz="2900" dirty="0" err="1"/>
              <a:t>address</a:t>
            </a:r>
            <a:r>
              <a:rPr lang="it-IT" sz="2900" dirty="0"/>
              <a:t> </a:t>
            </a:r>
            <a:r>
              <a:rPr lang="it-IT" sz="2900" dirty="0" err="1"/>
              <a:t>areas</a:t>
            </a:r>
            <a:r>
              <a:rPr lang="it-IT" sz="2900" dirty="0"/>
              <a:t> </a:t>
            </a:r>
            <a:r>
              <a:rPr lang="it-IT" sz="2900" dirty="0" err="1"/>
              <a:t>where</a:t>
            </a:r>
            <a:r>
              <a:rPr lang="it-IT" sz="2900" dirty="0"/>
              <a:t> </a:t>
            </a:r>
            <a:r>
              <a:rPr lang="it-IT" sz="2900" dirty="0" err="1"/>
              <a:t>improvement</a:t>
            </a:r>
            <a:r>
              <a:rPr lang="it-IT" sz="2900" dirty="0"/>
              <a:t> </a:t>
            </a:r>
            <a:r>
              <a:rPr lang="it-IT" sz="2900" dirty="0" err="1"/>
              <a:t>is</a:t>
            </a:r>
            <a:r>
              <a:rPr lang="it-IT" sz="2900" dirty="0"/>
              <a:t> </a:t>
            </a:r>
            <a:r>
              <a:rPr lang="it-IT" sz="2900" dirty="0" err="1"/>
              <a:t>necessary</a:t>
            </a:r>
            <a:r>
              <a:rPr lang="it-IT" sz="2900" dirty="0"/>
              <a:t>.</a:t>
            </a:r>
            <a:endParaRPr lang="it-IT" dirty="0"/>
          </a:p>
          <a:p>
            <a:pPr marL="0" indent="0">
              <a:buNone/>
            </a:pPr>
            <a:r>
              <a:rPr lang="it-IT" dirty="0">
                <a:solidFill>
                  <a:srgbClr val="0070C0"/>
                </a:solidFill>
              </a:rPr>
              <a:t>Costituzione italiana</a:t>
            </a:r>
            <a:r>
              <a:rPr lang="it-IT" dirty="0"/>
              <a:t>, </a:t>
            </a:r>
            <a:r>
              <a:rPr lang="it-IT" b="1" dirty="0"/>
              <a:t>articolo 3</a:t>
            </a:r>
          </a:p>
          <a:p>
            <a:r>
              <a:rPr lang="it-IT" dirty="0"/>
              <a:t>Tutti i cittadini hanno </a:t>
            </a:r>
            <a:r>
              <a:rPr lang="it-IT" dirty="0">
                <a:solidFill>
                  <a:srgbClr val="C00000"/>
                </a:solidFill>
              </a:rPr>
              <a:t>pari dignità sociale </a:t>
            </a:r>
            <a:r>
              <a:rPr lang="it-IT" dirty="0"/>
              <a:t>[</a:t>
            </a:r>
            <a:r>
              <a:rPr lang="it-IT" i="1" dirty="0"/>
              <a:t>cfr. </a:t>
            </a:r>
            <a:r>
              <a:rPr lang="it-IT" i="1" dirty="0">
                <a:hlinkClick r:id="rId2" tooltip="Link alla pagina &lt;navigation&gt;462&lt;/navigation&gt;&lt;inparam&gt;154&lt;/inparam&gt;"/>
              </a:rPr>
              <a:t>XIV</a:t>
            </a:r>
            <a:r>
              <a:rPr lang="it-IT" dirty="0"/>
              <a:t>] e sono </a:t>
            </a:r>
            <a:r>
              <a:rPr lang="it-IT" dirty="0">
                <a:solidFill>
                  <a:srgbClr val="C00000"/>
                </a:solidFill>
              </a:rPr>
              <a:t>eguali davanti alla legge, senza distinzione</a:t>
            </a:r>
            <a:r>
              <a:rPr lang="it-IT" dirty="0"/>
              <a:t> di sesso [</a:t>
            </a:r>
            <a:r>
              <a:rPr lang="it-IT" i="1" dirty="0"/>
              <a:t>cfr. artt. </a:t>
            </a:r>
            <a:r>
              <a:rPr lang="it-IT" i="1" dirty="0">
                <a:hlinkClick r:id="rId3" tooltip="Link alla pagina &lt;navigation&gt;462&lt;/navigation&gt;&lt;inparam&gt;30&lt;/inparam&gt;"/>
              </a:rPr>
              <a:t>29 c. 2</a:t>
            </a:r>
            <a:r>
              <a:rPr lang="it-IT" i="1" dirty="0"/>
              <a:t>, </a:t>
            </a:r>
            <a:r>
              <a:rPr lang="it-IT" i="1" dirty="0">
                <a:hlinkClick r:id="rId4" tooltip="Link alla pagina &lt;navigation&gt;462&lt;/navigation&gt;&lt;inparam&gt;38&lt;/inparam&gt;"/>
              </a:rPr>
              <a:t>37 c. 1</a:t>
            </a:r>
            <a:r>
              <a:rPr lang="it-IT" i="1" dirty="0"/>
              <a:t>, </a:t>
            </a:r>
            <a:r>
              <a:rPr lang="it-IT" i="1" dirty="0">
                <a:hlinkClick r:id="rId5" tooltip="Link alla pagina &lt;navigation&gt;462&lt;/navigation&gt;&lt;inparam&gt;49&lt;/inparam&gt;"/>
              </a:rPr>
              <a:t>48 c. 1</a:t>
            </a:r>
            <a:r>
              <a:rPr lang="it-IT" i="1" dirty="0"/>
              <a:t>, </a:t>
            </a:r>
            <a:r>
              <a:rPr lang="it-IT" i="1" dirty="0">
                <a:hlinkClick r:id="rId6" tooltip="Link alla pagina &lt;navigation&gt;462&lt;/navigation&gt;&lt;inparam&gt;52&lt;/inparam&gt;"/>
              </a:rPr>
              <a:t>51 c. 1</a:t>
            </a:r>
            <a:r>
              <a:rPr lang="it-IT" dirty="0"/>
              <a:t>], di </a:t>
            </a:r>
            <a:r>
              <a:rPr lang="it-IT" dirty="0">
                <a:solidFill>
                  <a:srgbClr val="C00000"/>
                </a:solidFill>
              </a:rPr>
              <a:t>razza</a:t>
            </a:r>
            <a:r>
              <a:rPr lang="it-IT" dirty="0">
                <a:solidFill>
                  <a:srgbClr val="009051"/>
                </a:solidFill>
              </a:rPr>
              <a:t>,</a:t>
            </a:r>
            <a:r>
              <a:rPr lang="it-IT" dirty="0"/>
              <a:t> di lingua [</a:t>
            </a:r>
            <a:r>
              <a:rPr lang="it-IT" i="1" dirty="0"/>
              <a:t>cfr. art. </a:t>
            </a:r>
            <a:r>
              <a:rPr lang="it-IT" i="1" dirty="0">
                <a:hlinkClick r:id="rId7" tooltip="Link alla pagina &lt;navigation&gt;462&lt;/navigation&gt;&lt;inparam&gt;8&lt;/inparam&gt;"/>
              </a:rPr>
              <a:t>6</a:t>
            </a:r>
            <a:r>
              <a:rPr lang="it-IT" dirty="0"/>
              <a:t>], di religione [</a:t>
            </a:r>
            <a:r>
              <a:rPr lang="it-IT" i="1" dirty="0"/>
              <a:t>cfr. artt. </a:t>
            </a:r>
            <a:r>
              <a:rPr lang="it-IT" i="1" dirty="0">
                <a:hlinkClick r:id="rId8" tooltip="Link alla pagina &lt;navigation&gt;462&lt;/navigation&gt;&lt;inparam&gt;10&lt;/inparam&gt;"/>
              </a:rPr>
              <a:t>8</a:t>
            </a:r>
            <a:r>
              <a:rPr lang="it-IT" i="1" dirty="0"/>
              <a:t>, </a:t>
            </a:r>
            <a:r>
              <a:rPr lang="it-IT" i="1" dirty="0">
                <a:hlinkClick r:id="rId9" tooltip="Link alla pagina&lt;navigation&gt;462&lt;/navigation&gt;&lt;inparam&gt;20&lt;/inparam&gt;"/>
              </a:rPr>
              <a:t>19</a:t>
            </a:r>
            <a:r>
              <a:rPr lang="it-IT" dirty="0"/>
              <a:t>], di opinioni politiche [</a:t>
            </a:r>
            <a:r>
              <a:rPr lang="it-IT" i="1" dirty="0"/>
              <a:t>cfr. art. </a:t>
            </a:r>
            <a:r>
              <a:rPr lang="it-IT" i="1" dirty="0">
                <a:hlinkClick r:id="rId10" tooltip="Link alla pagina &lt;navigation&gt;462&lt;/navigation&gt;&lt;inparam&gt;23&lt;/inparam&gt;"/>
              </a:rPr>
              <a:t>22</a:t>
            </a:r>
            <a:r>
              <a:rPr lang="it-IT" dirty="0"/>
              <a:t>], di condizioni personali e sociali.</a:t>
            </a:r>
          </a:p>
          <a:p>
            <a:r>
              <a:rPr lang="it-IT" dirty="0"/>
              <a:t>E` compito della Repubblica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rimuovere gli ostacoli di ordine economico e sociale</a:t>
            </a:r>
            <a:r>
              <a:rPr lang="it-IT" dirty="0"/>
              <a:t>, che, limitando di fatto la libertà e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l'eguaglianza dei cittadini</a:t>
            </a:r>
            <a:r>
              <a:rPr lang="it-IT" dirty="0"/>
              <a:t>, impediscono il pieno sviluppo della persona umana e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l'effettiva partecipazione di tutti i</a:t>
            </a:r>
            <a:r>
              <a:rPr lang="it-IT" dirty="0"/>
              <a:t>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lavorator</a:t>
            </a:r>
            <a:r>
              <a:rPr lang="it-IT" dirty="0"/>
              <a:t>i all'organizzazione politica, economica e sociale del Paese.</a:t>
            </a:r>
          </a:p>
          <a:p>
            <a:pPr marL="0" indent="0">
              <a:buNone/>
            </a:pPr>
            <a:r>
              <a:rPr lang="it-IT" dirty="0">
                <a:solidFill>
                  <a:srgbClr val="0070C0"/>
                </a:solidFill>
              </a:rPr>
              <a:t>NB: i «</a:t>
            </a:r>
            <a:r>
              <a:rPr lang="it-IT" dirty="0" err="1">
                <a:solidFill>
                  <a:srgbClr val="0070C0"/>
                </a:solidFill>
              </a:rPr>
              <a:t>guiding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principles</a:t>
            </a:r>
            <a:r>
              <a:rPr lang="it-IT" dirty="0">
                <a:solidFill>
                  <a:srgbClr val="0070C0"/>
                </a:solidFill>
              </a:rPr>
              <a:t>» indicano la strategia: la differenza </a:t>
            </a:r>
            <a:r>
              <a:rPr lang="it-IT" dirty="0" err="1">
                <a:solidFill>
                  <a:srgbClr val="0070C0"/>
                </a:solidFill>
              </a:rPr>
              <a:t>e’</a:t>
            </a:r>
            <a:r>
              <a:rPr lang="it-IT" dirty="0">
                <a:solidFill>
                  <a:srgbClr val="0070C0"/>
                </a:solidFill>
              </a:rPr>
              <a:t> aumentata se si eliminano gli ostacoli alla </a:t>
            </a:r>
            <a:r>
              <a:rPr lang="it-IT" dirty="0" err="1">
                <a:solidFill>
                  <a:srgbClr val="0070C0"/>
                </a:solidFill>
              </a:rPr>
              <a:t>parita’</a:t>
            </a:r>
            <a:r>
              <a:rPr lang="it-IT" dirty="0">
                <a:solidFill>
                  <a:srgbClr val="0070C0"/>
                </a:solidFill>
              </a:rPr>
              <a:t>, [ad esempio nei concorsi si </a:t>
            </a:r>
            <a:r>
              <a:rPr lang="it-IT" dirty="0" err="1">
                <a:solidFill>
                  <a:srgbClr val="0070C0"/>
                </a:solidFill>
              </a:rPr>
              <a:t>puo’</a:t>
            </a:r>
            <a:r>
              <a:rPr lang="it-IT" dirty="0">
                <a:solidFill>
                  <a:srgbClr val="0070C0"/>
                </a:solidFill>
              </a:rPr>
              <a:t> verificare il success rate sia pari per «categorie» che sono usate come indicatore statistico]</a:t>
            </a:r>
          </a:p>
          <a:p>
            <a:pPr marL="0" indent="0">
              <a:buNone/>
            </a:pPr>
            <a:r>
              <a:rPr lang="it-IT" dirty="0">
                <a:solidFill>
                  <a:srgbClr val="C00000"/>
                </a:solidFill>
              </a:rPr>
              <a:t>In altre parole la differenza </a:t>
            </a:r>
            <a:r>
              <a:rPr lang="it-IT" dirty="0" err="1">
                <a:solidFill>
                  <a:srgbClr val="C00000"/>
                </a:solidFill>
              </a:rPr>
              <a:t>e’</a:t>
            </a:r>
            <a:r>
              <a:rPr lang="it-IT" dirty="0">
                <a:solidFill>
                  <a:srgbClr val="C00000"/>
                </a:solidFill>
              </a:rPr>
              <a:t> possibile in condizioni di uguaglianza nelle </a:t>
            </a:r>
            <a:r>
              <a:rPr lang="it-IT" dirty="0" err="1">
                <a:solidFill>
                  <a:srgbClr val="C00000"/>
                </a:solidFill>
              </a:rPr>
              <a:t>possibilita’</a:t>
            </a:r>
            <a:r>
              <a:rPr lang="it-IT" dirty="0">
                <a:solidFill>
                  <a:srgbClr val="C00000"/>
                </a:solidFill>
              </a:rPr>
              <a:t> e nella </a:t>
            </a:r>
            <a:r>
              <a:rPr lang="it-IT" dirty="0" err="1">
                <a:solidFill>
                  <a:srgbClr val="C00000"/>
                </a:solidFill>
              </a:rPr>
              <a:t>parita’</a:t>
            </a:r>
            <a:r>
              <a:rPr lang="it-IT" dirty="0">
                <a:solidFill>
                  <a:srgbClr val="C00000"/>
                </a:solidFill>
              </a:rPr>
              <a:t> nei rapporti di potere (pari </a:t>
            </a:r>
            <a:r>
              <a:rPr lang="it-IT" dirty="0" err="1">
                <a:solidFill>
                  <a:srgbClr val="C00000"/>
                </a:solidFill>
              </a:rPr>
              <a:t>dignita’</a:t>
            </a:r>
            <a:r>
              <a:rPr lang="it-IT" dirty="0">
                <a:solidFill>
                  <a:srgbClr val="C00000"/>
                </a:solidFill>
              </a:rPr>
              <a:t> sociale) per tutte/i</a:t>
            </a:r>
          </a:p>
          <a:p>
            <a:pPr marL="0" indent="0">
              <a:buNone/>
            </a:pPr>
            <a:r>
              <a:rPr lang="it-IT" dirty="0">
                <a:solidFill>
                  <a:srgbClr val="00B050"/>
                </a:solidFill>
              </a:rPr>
              <a:t>Glossario: preferire </a:t>
            </a:r>
            <a:r>
              <a:rPr lang="it-IT" dirty="0">
                <a:solidFill>
                  <a:srgbClr val="0070C0"/>
                </a:solidFill>
              </a:rPr>
              <a:t>differenza</a:t>
            </a:r>
            <a:r>
              <a:rPr lang="it-IT" dirty="0">
                <a:solidFill>
                  <a:srgbClr val="00B050"/>
                </a:solidFill>
              </a:rPr>
              <a:t> a </a:t>
            </a:r>
            <a:r>
              <a:rPr lang="it-IT" dirty="0" err="1">
                <a:solidFill>
                  <a:srgbClr val="0070C0"/>
                </a:solidFill>
              </a:rPr>
              <a:t>diversita’</a:t>
            </a:r>
            <a:r>
              <a:rPr lang="it-IT" dirty="0">
                <a:solidFill>
                  <a:srgbClr val="00B050"/>
                </a:solidFill>
              </a:rPr>
              <a:t> (che proviene da </a:t>
            </a:r>
            <a:r>
              <a:rPr lang="it-IT" dirty="0">
                <a:solidFill>
                  <a:srgbClr val="0070C0"/>
                </a:solidFill>
              </a:rPr>
              <a:t>divergo</a:t>
            </a:r>
            <a:r>
              <a:rPr lang="it-IT" dirty="0">
                <a:solidFill>
                  <a:srgbClr val="00B050"/>
                </a:solidFill>
              </a:rPr>
              <a:t>, mi allontano dalla strada usuale). La Costituzione contiene la parola razza, ma per negarla (nel senso di bandire il razzismo). </a:t>
            </a:r>
          </a:p>
        </p:txBody>
      </p:sp>
    </p:spTree>
    <p:extLst>
      <p:ext uri="{BB962C8B-B14F-4D97-AF65-F5344CB8AC3E}">
        <p14:creationId xmlns:p14="http://schemas.microsoft.com/office/powerpoint/2010/main" val="262120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>
            <a:extLst>
              <a:ext uri="{FF2B5EF4-FFF2-40B4-BE49-F238E27FC236}">
                <a16:creationId xmlns:a16="http://schemas.microsoft.com/office/drawing/2014/main" id="{0C394CCC-8C74-8A40-A50B-09E57893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C9ADBB4F-6780-444F-A910-546CFDFC6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5574" y="3150804"/>
            <a:ext cx="11916426" cy="2894136"/>
          </a:xfrm>
        </p:spPr>
        <p:txBody>
          <a:bodyPr>
            <a:no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Questa affermazione di VALORE </a:t>
            </a:r>
            <a:r>
              <a:rPr lang="it-IT" sz="2000" dirty="0" err="1">
                <a:solidFill>
                  <a:srgbClr val="002060"/>
                </a:solidFill>
              </a:rPr>
              <a:t>puo’</a:t>
            </a:r>
            <a:r>
              <a:rPr lang="it-IT" sz="2000" dirty="0">
                <a:solidFill>
                  <a:srgbClr val="002060"/>
                </a:solidFill>
              </a:rPr>
              <a:t> suonare adeguata </a:t>
            </a:r>
            <a:r>
              <a:rPr lang="it-IT" sz="2000" dirty="0" err="1">
                <a:solidFill>
                  <a:srgbClr val="002060"/>
                </a:solidFill>
              </a:rPr>
              <a:t>perche</a:t>
            </a:r>
            <a:r>
              <a:rPr lang="it-IT" sz="2000" dirty="0">
                <a:solidFill>
                  <a:srgbClr val="002060"/>
                </a:solidFill>
              </a:rPr>
              <a:t>’ ci </a:t>
            </a:r>
            <a:r>
              <a:rPr lang="it-IT" sz="2000" dirty="0" err="1">
                <a:solidFill>
                  <a:srgbClr val="002060"/>
                </a:solidFill>
              </a:rPr>
              <a:t>e’</a:t>
            </a:r>
            <a:r>
              <a:rPr lang="it-IT" sz="2000" dirty="0">
                <a:solidFill>
                  <a:srgbClr val="002060"/>
                </a:solidFill>
              </a:rPr>
              <a:t> familiare, ma</a:t>
            </a:r>
          </a:p>
          <a:p>
            <a:r>
              <a:rPr lang="it-IT" sz="2000" dirty="0">
                <a:solidFill>
                  <a:srgbClr val="002060"/>
                </a:solidFill>
              </a:rPr>
              <a:t>1)  non risulta «utile» rispetto all’obiettivo di aumentare la differenza:</a:t>
            </a:r>
          </a:p>
          <a:p>
            <a:pPr marL="400050" indent="-400050">
              <a:buAutoNum type="romanLcParenR"/>
            </a:pPr>
            <a:r>
              <a:rPr lang="it-IT" sz="2000" dirty="0">
                <a:solidFill>
                  <a:srgbClr val="002060"/>
                </a:solidFill>
              </a:rPr>
              <a:t>Non implica una strategia, non chiaro come si possa aumentare la differenza. Sistema delle quote? </a:t>
            </a:r>
          </a:p>
          <a:p>
            <a:pPr marL="400050" indent="-400050">
              <a:buAutoNum type="romanLcParenR"/>
            </a:pPr>
            <a:r>
              <a:rPr lang="it-IT" sz="2000" dirty="0">
                <a:solidFill>
                  <a:srgbClr val="002060"/>
                </a:solidFill>
              </a:rPr>
              <a:t>Non </a:t>
            </a:r>
            <a:r>
              <a:rPr lang="it-IT" sz="2000" dirty="0" err="1">
                <a:solidFill>
                  <a:srgbClr val="002060"/>
                </a:solidFill>
              </a:rPr>
              <a:t>e’</a:t>
            </a:r>
            <a:r>
              <a:rPr lang="it-IT" sz="2000" dirty="0">
                <a:solidFill>
                  <a:srgbClr val="002060"/>
                </a:solidFill>
              </a:rPr>
              <a:t> chiaro quali categorie siano rilevanti ai fini della differenza che ci interessa aumentare in fisica. Categorie che l’individuo non sceglie per nascita (sesso, genere, differenze biologiche-</a:t>
            </a:r>
            <a:r>
              <a:rPr lang="it-IT" sz="2000" dirty="0" err="1">
                <a:solidFill>
                  <a:srgbClr val="002060"/>
                </a:solidFill>
              </a:rPr>
              <a:t>abilita’</a:t>
            </a:r>
            <a:r>
              <a:rPr lang="it-IT" sz="2000" dirty="0">
                <a:solidFill>
                  <a:srgbClr val="002060"/>
                </a:solidFill>
              </a:rPr>
              <a:t> e somatiche)? Categorie come le convinzioni filosofiche/religiose? (</a:t>
            </a:r>
            <a:r>
              <a:rPr lang="it-IT" sz="2000" dirty="0" err="1">
                <a:solidFill>
                  <a:srgbClr val="002060"/>
                </a:solidFill>
              </a:rPr>
              <a:t>ie</a:t>
            </a:r>
            <a:r>
              <a:rPr lang="it-IT" sz="2000" dirty="0">
                <a:solidFill>
                  <a:srgbClr val="002060"/>
                </a:solidFill>
              </a:rPr>
              <a:t>. le/gli scienziati sono tutti razionalisti, non sembrerebbe qualificante avere quote per convinti  irrazionalisti)</a:t>
            </a:r>
          </a:p>
          <a:p>
            <a:r>
              <a:rPr lang="it-IT" sz="2000" dirty="0">
                <a:solidFill>
                  <a:srgbClr val="002060"/>
                </a:solidFill>
              </a:rPr>
              <a:t>2) se pensiamo che ogni persona </a:t>
            </a:r>
            <a:r>
              <a:rPr lang="it-IT" sz="2000" dirty="0" err="1">
                <a:solidFill>
                  <a:srgbClr val="002060"/>
                </a:solidFill>
              </a:rPr>
              <a:t>e’</a:t>
            </a:r>
            <a:r>
              <a:rPr lang="it-IT" sz="2000" dirty="0">
                <a:solidFill>
                  <a:srgbClr val="002060"/>
                </a:solidFill>
              </a:rPr>
              <a:t> unica e  irriducibili a categorie, allora questa affermazione </a:t>
            </a:r>
            <a:r>
              <a:rPr lang="it-IT" sz="2000" dirty="0" err="1">
                <a:solidFill>
                  <a:srgbClr val="002060"/>
                </a:solidFill>
              </a:rPr>
              <a:t>e’</a:t>
            </a:r>
            <a:r>
              <a:rPr lang="it-IT" sz="2000" dirty="0">
                <a:solidFill>
                  <a:srgbClr val="002060"/>
                </a:solidFill>
              </a:rPr>
              <a:t> falsa.</a:t>
            </a:r>
          </a:p>
          <a:p>
            <a:r>
              <a:rPr lang="it-IT" sz="2000" dirty="0">
                <a:solidFill>
                  <a:srgbClr val="002060"/>
                </a:solidFill>
              </a:rPr>
              <a:t>3) </a:t>
            </a:r>
            <a:r>
              <a:rPr lang="it-IT" sz="2000" dirty="0" err="1">
                <a:solidFill>
                  <a:srgbClr val="002060"/>
                </a:solidFill>
              </a:rPr>
              <a:t>puo’</a:t>
            </a:r>
            <a:r>
              <a:rPr lang="it-IT" sz="2000" dirty="0">
                <a:solidFill>
                  <a:srgbClr val="002060"/>
                </a:solidFill>
              </a:rPr>
              <a:t> essere «problematica». Notare l’omissione di differenze sociali e il forte riferimento a origini etniche. USA censiscono le persone per origine etnica o razza mentre in Europa il censimento per origine etnica </a:t>
            </a:r>
            <a:r>
              <a:rPr lang="it-IT" sz="2000" dirty="0" err="1">
                <a:solidFill>
                  <a:srgbClr val="002060"/>
                </a:solidFill>
              </a:rPr>
              <a:t>e’</a:t>
            </a:r>
            <a:r>
              <a:rPr lang="it-IT" sz="2000" dirty="0">
                <a:solidFill>
                  <a:srgbClr val="002060"/>
                </a:solidFill>
              </a:rPr>
              <a:t> vietato.</a:t>
            </a: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7AB8B41D-7E88-4A49-8D4F-E46D75C79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9" y="23050"/>
            <a:ext cx="8078744" cy="294827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1C192E0-AC4A-C546-BC05-A0022883077E}"/>
              </a:ext>
            </a:extLst>
          </p:cNvPr>
          <p:cNvSpPr txBox="1"/>
          <p:nvPr/>
        </p:nvSpPr>
        <p:spPr>
          <a:xfrm>
            <a:off x="6334253" y="350915"/>
            <a:ext cx="6717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rgbClr val="C00000"/>
                </a:solidFill>
              </a:rPr>
              <a:t>ECFA+NuPECC+APEC</a:t>
            </a:r>
            <a:endParaRPr lang="it-IT" sz="2400" dirty="0">
              <a:solidFill>
                <a:srgbClr val="C00000"/>
              </a:solidFill>
            </a:endParaRPr>
          </a:p>
          <a:p>
            <a:r>
              <a:rPr lang="it-IT" sz="2400" dirty="0">
                <a:solidFill>
                  <a:srgbClr val="C00000"/>
                </a:solidFill>
              </a:rPr>
              <a:t>http://</a:t>
            </a:r>
            <a:r>
              <a:rPr lang="it-IT" sz="2400" dirty="0" err="1">
                <a:solidFill>
                  <a:srgbClr val="C00000"/>
                </a:solidFill>
              </a:rPr>
              <a:t>nupecc.org</a:t>
            </a:r>
            <a:r>
              <a:rPr lang="it-IT" sz="2400" dirty="0">
                <a:solidFill>
                  <a:srgbClr val="C00000"/>
                </a:solidFill>
              </a:rPr>
              <a:t>/</a:t>
            </a:r>
            <a:r>
              <a:rPr lang="it-IT" sz="2400" dirty="0" err="1">
                <a:solidFill>
                  <a:srgbClr val="C00000"/>
                </a:solidFill>
              </a:rPr>
              <a:t>jenaa</a:t>
            </a:r>
            <a:r>
              <a:rPr lang="it-IT" sz="2400" dirty="0">
                <a:solidFill>
                  <a:srgbClr val="C00000"/>
                </a:solidFill>
              </a:rPr>
              <a:t>/?display=</a:t>
            </a:r>
            <a:r>
              <a:rPr lang="it-IT" sz="2400" dirty="0" err="1">
                <a:solidFill>
                  <a:srgbClr val="C00000"/>
                </a:solidFill>
              </a:rPr>
              <a:t>diversity</a:t>
            </a:r>
            <a:endParaRPr lang="it-IT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9068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9E45588A-F556-DE4F-AD4B-DD24CADE3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" name="Segnaposto contenuto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C059BB69-51A5-0D41-8CD3-35F2C80C4D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2575" y="3821349"/>
            <a:ext cx="9101390" cy="2163637"/>
          </a:xfrm>
        </p:spPr>
      </p:pic>
      <p:pic>
        <p:nvPicPr>
          <p:cNvPr id="10" name="Segnaposto contenuto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A9DFE612-FC52-C946-B6C9-D04E95F7E2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365125"/>
            <a:ext cx="8459123" cy="267979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59C505C-45EE-B445-A421-F606BDFB6AC0}"/>
              </a:ext>
            </a:extLst>
          </p:cNvPr>
          <p:cNvSpPr txBox="1"/>
          <p:nvPr/>
        </p:nvSpPr>
        <p:spPr>
          <a:xfrm>
            <a:off x="5999967" y="6541507"/>
            <a:ext cx="5904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www.anpi.it</a:t>
            </a:r>
            <a:r>
              <a:rPr lang="it-IT" dirty="0"/>
              <a:t>/storia/114/il-manifesto-della-razza-1938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73C4AA3-AF28-E248-917D-B6BB9B6B88A4}"/>
              </a:ext>
            </a:extLst>
          </p:cNvPr>
          <p:cNvSpPr txBox="1"/>
          <p:nvPr/>
        </p:nvSpPr>
        <p:spPr>
          <a:xfrm>
            <a:off x="541318" y="2981200"/>
            <a:ext cx="110965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0070C0"/>
                </a:solidFill>
              </a:rPr>
              <a:t>Ovviamente nessuno </a:t>
            </a:r>
            <a:r>
              <a:rPr lang="it-IT" dirty="0">
                <a:solidFill>
                  <a:srgbClr val="0070C0"/>
                </a:solidFill>
              </a:rPr>
              <a:t>mette in discussione la </a:t>
            </a:r>
            <a:r>
              <a:rPr lang="it-IT" dirty="0" err="1">
                <a:solidFill>
                  <a:srgbClr val="0070C0"/>
                </a:solidFill>
              </a:rPr>
              <a:t>volonta’</a:t>
            </a:r>
            <a:r>
              <a:rPr lang="it-IT" dirty="0">
                <a:solidFill>
                  <a:srgbClr val="0070C0"/>
                </a:solidFill>
              </a:rPr>
              <a:t> di </a:t>
            </a:r>
            <a:r>
              <a:rPr lang="it-IT" dirty="0" err="1">
                <a:solidFill>
                  <a:srgbClr val="0070C0"/>
                </a:solidFill>
              </a:rPr>
              <a:t>ECFA+NuPECC+APECC</a:t>
            </a:r>
            <a:r>
              <a:rPr lang="it-IT" dirty="0">
                <a:solidFill>
                  <a:srgbClr val="0070C0"/>
                </a:solidFill>
              </a:rPr>
              <a:t> di aumentare la </a:t>
            </a:r>
            <a:r>
              <a:rPr lang="it-IT" dirty="0" err="1">
                <a:solidFill>
                  <a:srgbClr val="0070C0"/>
                </a:solidFill>
              </a:rPr>
              <a:t>diversita’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sz="1800" dirty="0">
                <a:solidFill>
                  <a:srgbClr val="0070C0"/>
                </a:solidFill>
              </a:rPr>
              <a:t>, ma questa affermazione di valori non </a:t>
            </a:r>
            <a:r>
              <a:rPr lang="it-IT" sz="1800" dirty="0" err="1">
                <a:solidFill>
                  <a:srgbClr val="0070C0"/>
                </a:solidFill>
              </a:rPr>
              <a:t>e’</a:t>
            </a:r>
            <a:r>
              <a:rPr lang="it-IT" sz="1800" dirty="0">
                <a:solidFill>
                  <a:srgbClr val="0070C0"/>
                </a:solidFill>
              </a:rPr>
              <a:t> sufficientemente distante </a:t>
            </a:r>
            <a:r>
              <a:rPr lang="it-IT" dirty="0">
                <a:solidFill>
                  <a:srgbClr val="0070C0"/>
                </a:solidFill>
              </a:rPr>
              <a:t>da quella </a:t>
            </a:r>
            <a:r>
              <a:rPr lang="it-IT">
                <a:solidFill>
                  <a:srgbClr val="0070C0"/>
                </a:solidFill>
              </a:rPr>
              <a:t>del </a:t>
            </a:r>
            <a:r>
              <a:rPr lang="it-IT" sz="1800">
                <a:solidFill>
                  <a:srgbClr val="0070C0"/>
                </a:solidFill>
              </a:rPr>
              <a:t>documento </a:t>
            </a:r>
            <a:r>
              <a:rPr lang="it-IT" sz="1800" dirty="0">
                <a:solidFill>
                  <a:srgbClr val="0070C0"/>
                </a:solidFill>
              </a:rPr>
              <a:t>pubblicato  </a:t>
            </a:r>
            <a:r>
              <a:rPr lang="it-IT" dirty="0">
                <a:solidFill>
                  <a:srgbClr val="0070C0"/>
                </a:solidFill>
              </a:rPr>
              <a:t>da «scienziati italiani» nel 1938 (i.e. sostituendo alla parola razza le parole origine etnica, sesso, </a:t>
            </a:r>
            <a:r>
              <a:rPr lang="it-IT" dirty="0" err="1">
                <a:solidFill>
                  <a:srgbClr val="0070C0"/>
                </a:solidFill>
              </a:rPr>
              <a:t>eta’</a:t>
            </a:r>
            <a:r>
              <a:rPr lang="it-IT" dirty="0">
                <a:solidFill>
                  <a:srgbClr val="0070C0"/>
                </a:solidFill>
              </a:rPr>
              <a:t>, differenze biologiche …)</a:t>
            </a:r>
            <a:endParaRPr lang="it-IT" sz="1800" dirty="0">
              <a:solidFill>
                <a:srgbClr val="0070C0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76C255-FF89-3D41-B8D4-F4BF0EEB3534}"/>
              </a:ext>
            </a:extLst>
          </p:cNvPr>
          <p:cNvSpPr txBox="1"/>
          <p:nvPr/>
        </p:nvSpPr>
        <p:spPr>
          <a:xfrm>
            <a:off x="6334253" y="350915"/>
            <a:ext cx="6717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rgbClr val="C00000"/>
                </a:solidFill>
              </a:rPr>
              <a:t>ECFA+NuPECC+APEC</a:t>
            </a:r>
            <a:endParaRPr lang="it-IT" sz="2400" dirty="0">
              <a:solidFill>
                <a:srgbClr val="C00000"/>
              </a:solidFill>
            </a:endParaRPr>
          </a:p>
          <a:p>
            <a:r>
              <a:rPr lang="it-IT" sz="2400" dirty="0">
                <a:solidFill>
                  <a:srgbClr val="C00000"/>
                </a:solidFill>
              </a:rPr>
              <a:t>http://</a:t>
            </a:r>
            <a:r>
              <a:rPr lang="it-IT" sz="2400" dirty="0" err="1">
                <a:solidFill>
                  <a:srgbClr val="C00000"/>
                </a:solidFill>
              </a:rPr>
              <a:t>nupecc.org</a:t>
            </a:r>
            <a:r>
              <a:rPr lang="it-IT" sz="2400" dirty="0">
                <a:solidFill>
                  <a:srgbClr val="C00000"/>
                </a:solidFill>
              </a:rPr>
              <a:t>/</a:t>
            </a:r>
            <a:r>
              <a:rPr lang="it-IT" sz="2400" dirty="0" err="1">
                <a:solidFill>
                  <a:srgbClr val="C00000"/>
                </a:solidFill>
              </a:rPr>
              <a:t>jenaa</a:t>
            </a:r>
            <a:r>
              <a:rPr lang="it-IT" sz="2400" dirty="0">
                <a:solidFill>
                  <a:srgbClr val="C00000"/>
                </a:solidFill>
              </a:rPr>
              <a:t>/?display=</a:t>
            </a:r>
            <a:r>
              <a:rPr lang="it-IT" sz="2400" dirty="0" err="1">
                <a:solidFill>
                  <a:srgbClr val="C00000"/>
                </a:solidFill>
              </a:rPr>
              <a:t>diversity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3717C5F-12F3-A741-B8E5-FAB97C35C49E}"/>
              </a:ext>
            </a:extLst>
          </p:cNvPr>
          <p:cNvSpPr txBox="1"/>
          <p:nvPr/>
        </p:nvSpPr>
        <p:spPr>
          <a:xfrm>
            <a:off x="35626" y="6044540"/>
            <a:ext cx="11930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Accento non </a:t>
            </a:r>
            <a:r>
              <a:rPr lang="it-IT" dirty="0" err="1">
                <a:solidFill>
                  <a:srgbClr val="C00000"/>
                </a:solidFill>
              </a:rPr>
              <a:t>e’</a:t>
            </a:r>
            <a:r>
              <a:rPr lang="it-IT" dirty="0">
                <a:solidFill>
                  <a:srgbClr val="C00000"/>
                </a:solidFill>
              </a:rPr>
              <a:t> su uguaglianza sociale di persone differenti, ma su categorie che rendono le persone intrinsecamente differenti</a:t>
            </a:r>
          </a:p>
        </p:txBody>
      </p:sp>
    </p:spTree>
    <p:extLst>
      <p:ext uri="{BB962C8B-B14F-4D97-AF65-F5344CB8AC3E}">
        <p14:creationId xmlns:p14="http://schemas.microsoft.com/office/powerpoint/2010/main" val="1444138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7A15A6D-A90F-FC4B-9DB0-C776A07C2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1E6E47-FB12-FD4C-9B8A-8B37E1CB3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2415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Il gruppo EDI </a:t>
            </a:r>
          </a:p>
          <a:p>
            <a:r>
              <a:rPr lang="it-IT" dirty="0"/>
              <a:t>Ritiene che gli scienziati abbiano avuto e abbiano una </a:t>
            </a:r>
            <a:r>
              <a:rPr lang="it-IT" dirty="0" err="1"/>
              <a:t>responsabilita’</a:t>
            </a:r>
            <a:r>
              <a:rPr lang="it-IT" dirty="0"/>
              <a:t> storica nel giustificare il razzismo [</a:t>
            </a:r>
            <a:r>
              <a:rPr lang="it-IT" sz="2000" dirty="0" err="1"/>
              <a:t>https</a:t>
            </a:r>
            <a:r>
              <a:rPr lang="it-IT" sz="2000" dirty="0"/>
              <a:t>://</a:t>
            </a:r>
            <a:r>
              <a:rPr lang="it-IT" sz="2000" dirty="0" err="1"/>
              <a:t>en.wikipedia.org</a:t>
            </a:r>
            <a:r>
              <a:rPr lang="it-IT" sz="2000" dirty="0"/>
              <a:t>/</a:t>
            </a:r>
            <a:r>
              <a:rPr lang="it-IT" sz="2000" dirty="0" err="1"/>
              <a:t>wiki</a:t>
            </a:r>
            <a:r>
              <a:rPr lang="it-IT" sz="2000" dirty="0"/>
              <a:t>/</a:t>
            </a:r>
            <a:r>
              <a:rPr lang="it-IT" sz="2000" dirty="0" err="1"/>
              <a:t>Scientific_racism</a:t>
            </a:r>
            <a:r>
              <a:rPr lang="it-IT" dirty="0"/>
              <a:t>] e che quindi opportuno fare attenzione alle affermazioni</a:t>
            </a:r>
          </a:p>
          <a:p>
            <a:r>
              <a:rPr lang="it-IT" dirty="0"/>
              <a:t>Riconosce che il Waterloo Charter for gender </a:t>
            </a:r>
            <a:r>
              <a:rPr lang="it-IT" dirty="0" err="1"/>
              <a:t>inclusion</a:t>
            </a:r>
            <a:r>
              <a:rPr lang="it-IT" dirty="0"/>
              <a:t> and </a:t>
            </a:r>
            <a:r>
              <a:rPr lang="it-IT" dirty="0" err="1"/>
              <a:t>diversity</a:t>
            </a:r>
            <a:r>
              <a:rPr lang="it-IT" dirty="0"/>
              <a:t> in </a:t>
            </a:r>
            <a:r>
              <a:rPr lang="it-IT" dirty="0" err="1"/>
              <a:t>physics</a:t>
            </a:r>
            <a:r>
              <a:rPr lang="it-IT" dirty="0"/>
              <a:t> di IUPAP ha approccio coerente con i valori costituzionali e della funzione pubblica</a:t>
            </a:r>
          </a:p>
          <a:p>
            <a:r>
              <a:rPr lang="it-IT" dirty="0"/>
              <a:t>Non ritiene adeguata l’affermazione di principio del </a:t>
            </a:r>
            <a:r>
              <a:rPr lang="it-IT" dirty="0" err="1"/>
              <a:t>Diversity</a:t>
            </a:r>
            <a:r>
              <a:rPr lang="it-IT" dirty="0"/>
              <a:t> Charter e propone di non firmarlo come ICHEP2022 il</a:t>
            </a:r>
          </a:p>
          <a:p>
            <a:r>
              <a:rPr lang="it-IT" dirty="0"/>
              <a:t>Propone di inviare questa riflessioni ai </a:t>
            </a:r>
            <a:r>
              <a:rPr lang="it-IT" dirty="0" err="1"/>
              <a:t>diversity</a:t>
            </a:r>
            <a:r>
              <a:rPr lang="it-IT" dirty="0"/>
              <a:t> </a:t>
            </a:r>
            <a:r>
              <a:rPr lang="it-IT" dirty="0" err="1"/>
              <a:t>members</a:t>
            </a:r>
            <a:r>
              <a:rPr lang="it-IT" dirty="0"/>
              <a:t> che hanno contattato ICHEP2022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25495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934</Words>
  <Application>Microsoft Macintosh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Tema di Office</vt:lpstr>
      <vt:lpstr>Una riflessione sui Diversity Charter</vt:lpstr>
      <vt:lpstr>Presentazione standard di PowerPoint</vt:lpstr>
      <vt:lpstr>Presentazione standard di PowerPoint</vt:lpstr>
      <vt:lpstr>Presentazione standard di PowerPoint</vt:lpstr>
      <vt:lpstr>IUPAP e Costituzione hanno approccio analogo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Alessia Bruni</dc:creator>
  <cp:lastModifiedBy>Alessia Bruni</cp:lastModifiedBy>
  <cp:revision>12</cp:revision>
  <dcterms:created xsi:type="dcterms:W3CDTF">2022-05-23T14:14:32Z</dcterms:created>
  <dcterms:modified xsi:type="dcterms:W3CDTF">2022-05-24T15:21:40Z</dcterms:modified>
</cp:coreProperties>
</file>