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FF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387" autoAdjust="0"/>
  </p:normalViewPr>
  <p:slideViewPr>
    <p:cSldViewPr snapToGrid="0">
      <p:cViewPr varScale="1">
        <p:scale>
          <a:sx n="78" d="100"/>
          <a:sy n="78" d="100"/>
        </p:scale>
        <p:origin x="13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0594C14-6685-4FDF-BD39-54457CD904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E1CC11C5-FE57-4883-A896-011A436D07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2039AC7-6A29-44FB-8979-EA62C3B2E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6EC50-BB51-4B16-AA6E-DF5A1958DC36}" type="datetimeFigureOut">
              <a:rPr lang="zh-CN" altLang="en-US" smtClean="0"/>
              <a:t>2022/6/12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9512D98-C583-4B1D-B858-6F723D3C1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04AF8AA-2ECA-4506-9836-02ED1C86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A9653-9F34-4C11-A459-64258A3DF6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44111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E97E3E7-EC3B-428C-8CA5-FB1F8A146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7C6AA27-4F8C-46B5-9CAB-18B0B1BD4F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D9654C2-167A-4FCE-A4C2-E76687B9C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6EC50-BB51-4B16-AA6E-DF5A1958DC36}" type="datetimeFigureOut">
              <a:rPr lang="zh-CN" altLang="en-US" smtClean="0"/>
              <a:t>2022/6/12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E553E6C-1921-426F-83C5-F58CE0AED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162070-2A68-4AB0-A67F-C1FDA9BC7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A9653-9F34-4C11-A459-64258A3DF6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0746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071DD9-A9B2-4AB8-9B2D-41C1020B20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B88A13E-DE12-42C0-82E8-35F3B65E0C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D26D944-83F5-4BF2-AC30-EB53E2BDA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6EC50-BB51-4B16-AA6E-DF5A1958DC36}" type="datetimeFigureOut">
              <a:rPr lang="zh-CN" altLang="en-US" smtClean="0"/>
              <a:t>2022/6/12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98C0AEE-43F3-4BE7-9AA1-F15831C01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6B6320A-C63C-4BC2-AF98-733DB0A81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A9653-9F34-4C11-A459-64258A3DF6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0329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C04CEA7-4AE7-4DAF-A6A8-747BA72ED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19FF668-E451-476B-9786-F1D287113F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C842B12-75F7-4AE8-ADEB-B9880429B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6EC50-BB51-4B16-AA6E-DF5A1958DC36}" type="datetimeFigureOut">
              <a:rPr lang="zh-CN" altLang="en-US" smtClean="0"/>
              <a:t>2022/6/12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84A5ABC-EFD0-4003-847F-2E33DC84F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A01807D-CD7E-433B-A4DB-7E215A001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A9653-9F34-4C11-A459-64258A3DF6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00073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CB5E321-D7E2-4537-8CE0-4DAB3C748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1163FFC-50B1-4EBA-8AB3-2B4B25F3E7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9B7B922-8D42-4615-BDF2-08731D759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6EC50-BB51-4B16-AA6E-DF5A1958DC36}" type="datetimeFigureOut">
              <a:rPr lang="zh-CN" altLang="en-US" smtClean="0"/>
              <a:t>2022/6/12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60C9C54-ABF4-406F-A64E-5F5F01A01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FBB86E5-4AD9-4A1C-9F4D-E5D84BE45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A9653-9F34-4C11-A459-64258A3DF6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8173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8085F0F-8371-47A2-BB65-CAEE77107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10E3ABB-FE1D-4957-89C4-EB69118ADE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9BF487E1-E731-4AF9-B5EF-698955A1C5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9C133E4-6A67-4B39-84AF-6C820B152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6EC50-BB51-4B16-AA6E-DF5A1958DC36}" type="datetimeFigureOut">
              <a:rPr lang="zh-CN" altLang="en-US" smtClean="0"/>
              <a:t>2022/6/12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B5E9262-9D86-4BD1-9D8F-691938E52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85495C2-A210-41C6-9BFD-3DB4400EE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A9653-9F34-4C11-A459-64258A3DF6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9250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0009F6D-01CD-46A7-ABA7-72D1E531D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375A8C4-6EB4-4EB1-B7BE-C3FDE6CAEA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68635DE-7255-4536-8A31-27C8197C43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E405AD0B-C0F5-43A4-B3BA-2A26B8BBC6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2F46BC02-74F1-4829-8B94-4D20E2FCC4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94B50D26-542F-4E8F-AF33-CF6030770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6EC50-BB51-4B16-AA6E-DF5A1958DC36}" type="datetimeFigureOut">
              <a:rPr lang="zh-CN" altLang="en-US" smtClean="0"/>
              <a:t>2022/6/12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9FA99455-3A8F-414D-90E1-581C45FB0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0E99EBA8-8AEB-4BDD-A58C-435DC3F88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A9653-9F34-4C11-A459-64258A3DF6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37910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A32F234-F3D1-4789-ABA6-BB07CCA56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950748F-7E6F-4E2A-A106-DB459018C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6EC50-BB51-4B16-AA6E-DF5A1958DC36}" type="datetimeFigureOut">
              <a:rPr lang="zh-CN" altLang="en-US" smtClean="0"/>
              <a:t>2022/6/12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6F95A44-95BE-49ED-AADC-5F16BA03C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46F0D805-38CC-45B1-9143-831650442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A9653-9F34-4C11-A459-64258A3DF6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81755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1310AEF5-AE59-4A09-9639-73645A532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6EC50-BB51-4B16-AA6E-DF5A1958DC36}" type="datetimeFigureOut">
              <a:rPr lang="zh-CN" altLang="en-US" smtClean="0"/>
              <a:t>2022/6/12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E7597FC8-454F-4A1B-A7AF-EC0CEBC6C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924B2748-076F-48A6-877E-995262A6D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A9653-9F34-4C11-A459-64258A3DF6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9147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44F82B-E45D-4F6B-B4D4-A08D62714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54B5C39-4703-4C4E-BB2D-905CBCC1A6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DF3509F-B670-46CD-B523-03D1A9355E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6F08335-3456-4A7B-8550-68C0B67A9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6EC50-BB51-4B16-AA6E-DF5A1958DC36}" type="datetimeFigureOut">
              <a:rPr lang="zh-CN" altLang="en-US" smtClean="0"/>
              <a:t>2022/6/12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2FAA166-C4CE-499F-AC03-98D2B73B4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449E53B-E221-4438-9DC8-0EF581BE2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A9653-9F34-4C11-A459-64258A3DF6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6574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CF5A7B5-AD9C-4B22-839C-5213ABE28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61B57FB4-937C-4481-9400-E53B5233CD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52CA715-9BA8-4B95-83F4-BF902BE869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20C87D0-033F-40D4-AA2A-F629C614D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6EC50-BB51-4B16-AA6E-DF5A1958DC36}" type="datetimeFigureOut">
              <a:rPr lang="zh-CN" altLang="en-US" smtClean="0"/>
              <a:t>2022/6/12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A1AAF55-C62E-4B85-A306-D9E5A8EAC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5EE3343-77BA-438B-BE4E-49F7DF8CE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A9653-9F34-4C11-A459-64258A3DF6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724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0CAC3576-2694-4DDA-8D05-C4BD649C5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8EF5EC5-EB48-4497-B813-F7A47A1E0B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70041B4-E458-4A2C-8EDB-F10C0E5F4E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16EC50-BB51-4B16-AA6E-DF5A1958DC36}" type="datetimeFigureOut">
              <a:rPr lang="zh-CN" altLang="en-US" smtClean="0"/>
              <a:t>2022/6/12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BE5C049-D3C9-4281-9CC3-997C63AE44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3578B20-6EBC-469D-A36E-DF0A21D88B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A9653-9F34-4C11-A459-64258A3DF6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9148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E265EF2-33B4-4C3F-9EC2-90219CEE5B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9127" y="1122363"/>
            <a:ext cx="10773746" cy="2387600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The reason of charge equalization in TCAD simulation of AMS-02</a:t>
            </a:r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B234C5BE-1207-4968-9513-34E884D94A7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/>
              <a:t>Rui</a:t>
            </a:r>
            <a:r>
              <a:rPr lang="zh-CN" altLang="en-US" dirty="0"/>
              <a:t> </a:t>
            </a:r>
            <a:r>
              <a:rPr lang="en-US" altLang="zh-CN" dirty="0" err="1"/>
              <a:t>Qiao</a:t>
            </a:r>
            <a:r>
              <a:rPr lang="en-US" altLang="zh-CN" dirty="0"/>
              <a:t>;</a:t>
            </a:r>
            <a:r>
              <a:rPr lang="zh-CN" altLang="en-US" dirty="0"/>
              <a:t> </a:t>
            </a:r>
            <a:r>
              <a:rPr lang="en-US" altLang="zh-CN" dirty="0" err="1"/>
              <a:t>Wenxi</a:t>
            </a:r>
            <a:r>
              <a:rPr lang="zh-CN" altLang="en-US" dirty="0"/>
              <a:t> </a:t>
            </a:r>
            <a:r>
              <a:rPr lang="en-US" altLang="zh-CN" dirty="0"/>
              <a:t>Peng;</a:t>
            </a:r>
            <a:r>
              <a:rPr lang="zh-CN" altLang="en-US" dirty="0"/>
              <a:t> </a:t>
            </a:r>
            <a:r>
              <a:rPr lang="en-US" altLang="zh-CN" dirty="0" err="1"/>
              <a:t>Ke</a:t>
            </a:r>
            <a:r>
              <a:rPr lang="zh-CN" altLang="en-US" dirty="0"/>
              <a:t> </a:t>
            </a:r>
            <a:r>
              <a:rPr lang="en-US" altLang="zh-CN" dirty="0"/>
              <a:t>Gong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54667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742C2B6-2C4A-4CF1-A627-C0F1C37F2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Background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08660F0-8025-437A-9D08-734837B736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When TCAD simulating AMS02 with various coupling capacitance, we found the cumulative charge tend to slowly equalize. With smaller coupling capacitance, the </a:t>
            </a:r>
            <a:r>
              <a:rPr lang="en-US" altLang="zh-CN" b="1" dirty="0">
                <a:solidFill>
                  <a:srgbClr val="FF0000"/>
                </a:solidFill>
              </a:rPr>
              <a:t>charge equalization </a:t>
            </a:r>
            <a:r>
              <a:rPr lang="en-US" altLang="zh-CN" dirty="0"/>
              <a:t>is stronger.</a:t>
            </a:r>
            <a:endParaRPr lang="zh-CN" altLang="en-US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5D9BAD80-80B8-46B6-8FB6-4F55B63AC46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4033" y="3537296"/>
            <a:ext cx="3960000" cy="26396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56B34672-9E47-4E8A-9AEF-6A85E426BE5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2877" y="3533176"/>
            <a:ext cx="3960000" cy="26396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E557B89-EE5F-4068-96D9-E681B41A6ABE}"/>
              </a:ext>
            </a:extLst>
          </p:cNvPr>
          <p:cNvSpPr txBox="1"/>
          <p:nvPr/>
        </p:nvSpPr>
        <p:spPr>
          <a:xfrm>
            <a:off x="2488352" y="6176963"/>
            <a:ext cx="3240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Simulation of AMS02 with </a:t>
            </a:r>
            <a:r>
              <a:rPr lang="en-US" altLang="zh-CN" b="1" dirty="0">
                <a:solidFill>
                  <a:srgbClr val="0070C0"/>
                </a:solidFill>
              </a:rPr>
              <a:t>1uF</a:t>
            </a:r>
            <a:r>
              <a:rPr lang="en-US" altLang="zh-CN" dirty="0"/>
              <a:t> coupling capacitance</a:t>
            </a:r>
            <a:endParaRPr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5C35A4D2-E33C-438B-BA48-EF98D77F39AE}"/>
              </a:ext>
            </a:extLst>
          </p:cNvPr>
          <p:cNvSpPr txBox="1"/>
          <p:nvPr/>
        </p:nvSpPr>
        <p:spPr>
          <a:xfrm>
            <a:off x="6567196" y="6172843"/>
            <a:ext cx="3481874" cy="646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Simulation of AMS02 with </a:t>
            </a:r>
            <a:r>
              <a:rPr lang="en-US" altLang="zh-CN" b="1" dirty="0">
                <a:solidFill>
                  <a:srgbClr val="0070C0"/>
                </a:solidFill>
              </a:rPr>
              <a:t>50pF</a:t>
            </a:r>
            <a:r>
              <a:rPr lang="en-US" altLang="zh-CN" dirty="0"/>
              <a:t> coupling capacitance</a:t>
            </a:r>
            <a:endParaRPr lang="zh-CN" altLang="en-US" dirty="0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78311B79-80C2-45C0-9E7E-BAFAC3B64D72}"/>
              </a:ext>
            </a:extLst>
          </p:cNvPr>
          <p:cNvSpPr/>
          <p:nvPr/>
        </p:nvSpPr>
        <p:spPr>
          <a:xfrm>
            <a:off x="5197151" y="3769567"/>
            <a:ext cx="531845" cy="466531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3B578630-D1CE-4D12-8896-9257A76D6BA2}"/>
              </a:ext>
            </a:extLst>
          </p:cNvPr>
          <p:cNvSpPr/>
          <p:nvPr/>
        </p:nvSpPr>
        <p:spPr>
          <a:xfrm>
            <a:off x="5197151" y="5471907"/>
            <a:ext cx="531845" cy="466531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C96B58BD-F322-418C-BE1F-FD3EC68A0032}"/>
              </a:ext>
            </a:extLst>
          </p:cNvPr>
          <p:cNvSpPr/>
          <p:nvPr/>
        </p:nvSpPr>
        <p:spPr>
          <a:xfrm>
            <a:off x="8830981" y="4548176"/>
            <a:ext cx="956832" cy="466531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18165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75A7306-BA55-410C-8EB5-ACAB3E054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r>
              <a:rPr lang="en-US" altLang="zh-CN" dirty="0"/>
              <a:t>Charge equalization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1DA0768-6D7B-4BFE-BA0D-A9144AAEA1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222196"/>
            <a:ext cx="10515600" cy="2238369"/>
          </a:xfrm>
        </p:spPr>
        <p:txBody>
          <a:bodyPr>
            <a:normAutofit/>
          </a:bodyPr>
          <a:lstStyle/>
          <a:p>
            <a:r>
              <a:rPr lang="en-US" altLang="zh-CN" dirty="0"/>
              <a:t>There are </a:t>
            </a:r>
            <a:r>
              <a:rPr lang="en-US" altLang="zh-CN" b="1" dirty="0">
                <a:solidFill>
                  <a:srgbClr val="0070C0"/>
                </a:solidFill>
              </a:rPr>
              <a:t>only interstrip capacitances </a:t>
            </a:r>
            <a:r>
              <a:rPr lang="en-US" altLang="zh-CN" dirty="0"/>
              <a:t>connecting the two neighboring readout channels. </a:t>
            </a:r>
          </a:p>
          <a:p>
            <a:r>
              <a:rPr lang="en-US" altLang="zh-CN" dirty="0"/>
              <a:t>Capacitance is conductive for fast signal, but non-conductive for slow signal.  So the slow charge equalization is hard to understand.</a:t>
            </a:r>
            <a:endParaRPr lang="zh-CN" altLang="en-US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E586624-4680-45CB-87CB-E1F60CC2C3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6576" y="1190625"/>
            <a:ext cx="5524500" cy="223837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88F1BAD4-B7B7-4C79-B43B-E9DB22AF8ED3}"/>
              </a:ext>
            </a:extLst>
          </p:cNvPr>
          <p:cNvSpPr txBox="1"/>
          <p:nvPr/>
        </p:nvSpPr>
        <p:spPr>
          <a:xfrm>
            <a:off x="7976896" y="2698493"/>
            <a:ext cx="18245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Bulk capacitance</a:t>
            </a:r>
            <a:endParaRPr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87DAAE81-0C24-46B5-A0D6-52DE4661BB60}"/>
              </a:ext>
            </a:extLst>
          </p:cNvPr>
          <p:cNvSpPr txBox="1"/>
          <p:nvPr/>
        </p:nvSpPr>
        <p:spPr>
          <a:xfrm>
            <a:off x="7976896" y="1651823"/>
            <a:ext cx="2307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Coupling capacitance</a:t>
            </a:r>
            <a:endParaRPr lang="zh-CN" altLang="en-US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B37D7BC1-36F1-455B-9732-C2BE46747193}"/>
              </a:ext>
            </a:extLst>
          </p:cNvPr>
          <p:cNvSpPr txBox="1"/>
          <p:nvPr/>
        </p:nvSpPr>
        <p:spPr>
          <a:xfrm>
            <a:off x="7976896" y="2125146"/>
            <a:ext cx="2295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Interstrip capacitance</a:t>
            </a:r>
            <a:endParaRPr lang="zh-CN" altLang="en-US" dirty="0"/>
          </a:p>
        </p:txBody>
      </p:sp>
      <p:cxnSp>
        <p:nvCxnSpPr>
          <p:cNvPr id="10" name="直接箭头连接符 9">
            <a:extLst>
              <a:ext uri="{FF2B5EF4-FFF2-40B4-BE49-F238E27FC236}">
                <a16:creationId xmlns:a16="http://schemas.microsoft.com/office/drawing/2014/main" id="{81610891-A7E7-4152-967B-561EE553E9C3}"/>
              </a:ext>
            </a:extLst>
          </p:cNvPr>
          <p:cNvCxnSpPr>
            <a:cxnSpLocks/>
            <a:stCxn id="7" idx="1"/>
          </p:cNvCxnSpPr>
          <p:nvPr/>
        </p:nvCxnSpPr>
        <p:spPr>
          <a:xfrm flipH="1">
            <a:off x="6211857" y="1836489"/>
            <a:ext cx="1765039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>
            <a:extLst>
              <a:ext uri="{FF2B5EF4-FFF2-40B4-BE49-F238E27FC236}">
                <a16:creationId xmlns:a16="http://schemas.microsoft.com/office/drawing/2014/main" id="{0E8281DC-7766-444C-99E3-07651EAB3557}"/>
              </a:ext>
            </a:extLst>
          </p:cNvPr>
          <p:cNvCxnSpPr>
            <a:cxnSpLocks/>
          </p:cNvCxnSpPr>
          <p:nvPr/>
        </p:nvCxnSpPr>
        <p:spPr>
          <a:xfrm flipH="1">
            <a:off x="7361076" y="2906027"/>
            <a:ext cx="681135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>
            <a:extLst>
              <a:ext uri="{FF2B5EF4-FFF2-40B4-BE49-F238E27FC236}">
                <a16:creationId xmlns:a16="http://schemas.microsoft.com/office/drawing/2014/main" id="{6ED737B0-3A33-42F2-B84B-8DED8B57ACB7}"/>
              </a:ext>
            </a:extLst>
          </p:cNvPr>
          <p:cNvCxnSpPr>
            <a:cxnSpLocks/>
          </p:cNvCxnSpPr>
          <p:nvPr/>
        </p:nvCxnSpPr>
        <p:spPr>
          <a:xfrm flipH="1" flipV="1">
            <a:off x="6755364" y="2192694"/>
            <a:ext cx="1221533" cy="12898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>
            <a:extLst>
              <a:ext uri="{FF2B5EF4-FFF2-40B4-BE49-F238E27FC236}">
                <a16:creationId xmlns:a16="http://schemas.microsoft.com/office/drawing/2014/main" id="{EBF759A4-9F30-4A6E-A010-CCBDFD73926E}"/>
              </a:ext>
            </a:extLst>
          </p:cNvPr>
          <p:cNvCxnSpPr>
            <a:cxnSpLocks/>
            <a:stCxn id="8" idx="1"/>
          </p:cNvCxnSpPr>
          <p:nvPr/>
        </p:nvCxnSpPr>
        <p:spPr>
          <a:xfrm flipH="1">
            <a:off x="6951308" y="2309812"/>
            <a:ext cx="1025588" cy="22688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>
            <a:extLst>
              <a:ext uri="{FF2B5EF4-FFF2-40B4-BE49-F238E27FC236}">
                <a16:creationId xmlns:a16="http://schemas.microsoft.com/office/drawing/2014/main" id="{A011CDE4-F057-46B0-9808-295E2307C7C4}"/>
              </a:ext>
            </a:extLst>
          </p:cNvPr>
          <p:cNvSpPr txBox="1"/>
          <p:nvPr/>
        </p:nvSpPr>
        <p:spPr>
          <a:xfrm>
            <a:off x="3095048" y="3429000"/>
            <a:ext cx="3007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dirty="0"/>
              <a:t>Equivalent circuit of AMS-02</a:t>
            </a:r>
            <a:endParaRPr lang="zh-CN" altLang="en-US" dirty="0"/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CFDD4455-054D-43FA-9825-4815577CDAAC}"/>
              </a:ext>
            </a:extLst>
          </p:cNvPr>
          <p:cNvSpPr txBox="1"/>
          <p:nvPr/>
        </p:nvSpPr>
        <p:spPr>
          <a:xfrm>
            <a:off x="4075146" y="1205319"/>
            <a:ext cx="10916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/>
              <a:t>Readout channels</a:t>
            </a:r>
            <a:endParaRPr lang="zh-CN" altLang="en-US" dirty="0"/>
          </a:p>
        </p:txBody>
      </p:sp>
      <p:cxnSp>
        <p:nvCxnSpPr>
          <p:cNvPr id="21" name="直接箭头连接符 20">
            <a:extLst>
              <a:ext uri="{FF2B5EF4-FFF2-40B4-BE49-F238E27FC236}">
                <a16:creationId xmlns:a16="http://schemas.microsoft.com/office/drawing/2014/main" id="{AEC2E982-4D6C-4845-90D8-47BF8E2763F0}"/>
              </a:ext>
            </a:extLst>
          </p:cNvPr>
          <p:cNvCxnSpPr>
            <a:stCxn id="19" idx="1"/>
          </p:cNvCxnSpPr>
          <p:nvPr/>
        </p:nvCxnSpPr>
        <p:spPr>
          <a:xfrm flipH="1" flipV="1">
            <a:off x="3478376" y="1477059"/>
            <a:ext cx="596770" cy="5142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>
            <a:extLst>
              <a:ext uri="{FF2B5EF4-FFF2-40B4-BE49-F238E27FC236}">
                <a16:creationId xmlns:a16="http://schemas.microsoft.com/office/drawing/2014/main" id="{EECF72C0-29A2-4885-A3E4-027895E101A1}"/>
              </a:ext>
            </a:extLst>
          </p:cNvPr>
          <p:cNvCxnSpPr>
            <a:cxnSpLocks/>
            <a:stCxn id="19" idx="3"/>
          </p:cNvCxnSpPr>
          <p:nvPr/>
        </p:nvCxnSpPr>
        <p:spPr>
          <a:xfrm flipV="1">
            <a:off x="5166828" y="1460936"/>
            <a:ext cx="468862" cy="6754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8262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A8FF801-BD67-4004-B22C-31E8ED3AE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TCAD simulation with simple structure</a:t>
            </a:r>
            <a:endParaRPr lang="zh-CN" altLang="en-US" dirty="0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B108F82D-2D52-4DA1-8277-95F379ADADDA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7462" y="1825625"/>
            <a:ext cx="5156337" cy="3867252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95E10FD3-3B09-49E8-88C0-8E8B9455640E}"/>
              </a:ext>
            </a:extLst>
          </p:cNvPr>
          <p:cNvSpPr txBox="1"/>
          <p:nvPr/>
        </p:nvSpPr>
        <p:spPr>
          <a:xfrm>
            <a:off x="6371767" y="5692877"/>
            <a:ext cx="46895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/>
              <a:t>TCAD charge injection into two-strips detector</a:t>
            </a:r>
            <a:endParaRPr lang="zh-CN" altLang="en-US" sz="2400" dirty="0"/>
          </a:p>
        </p:txBody>
      </p:sp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E8C10312-C4BC-4A6D-B77B-45B3241BC8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0670374"/>
              </p:ext>
            </p:extLst>
          </p:nvPr>
        </p:nvGraphicFramePr>
        <p:xfrm>
          <a:off x="272027" y="2647551"/>
          <a:ext cx="5548209" cy="35294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49403">
                  <a:extLst>
                    <a:ext uri="{9D8B030D-6E8A-4147-A177-3AD203B41FA5}">
                      <a16:colId xmlns:a16="http://schemas.microsoft.com/office/drawing/2014/main" val="2638775428"/>
                    </a:ext>
                  </a:extLst>
                </a:gridCol>
                <a:gridCol w="1849403">
                  <a:extLst>
                    <a:ext uri="{9D8B030D-6E8A-4147-A177-3AD203B41FA5}">
                      <a16:colId xmlns:a16="http://schemas.microsoft.com/office/drawing/2014/main" val="1486097243"/>
                    </a:ext>
                  </a:extLst>
                </a:gridCol>
                <a:gridCol w="1849403">
                  <a:extLst>
                    <a:ext uri="{9D8B030D-6E8A-4147-A177-3AD203B41FA5}">
                      <a16:colId xmlns:a16="http://schemas.microsoft.com/office/drawing/2014/main" val="1844661723"/>
                    </a:ext>
                  </a:extLst>
                </a:gridCol>
              </a:tblGrid>
              <a:tr h="882353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Parameter</a:t>
                      </a:r>
                      <a:endParaRPr lang="zh-CN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TCAD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AMS02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933721"/>
                  </a:ext>
                </a:extLst>
              </a:tr>
              <a:tr h="882353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Strip occupancy</a:t>
                      </a:r>
                      <a:endParaRPr lang="zh-CN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50%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50.9%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8585449"/>
                  </a:ext>
                </a:extLst>
              </a:tr>
              <a:tr h="882353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Strip</a:t>
                      </a:r>
                    </a:p>
                    <a:p>
                      <a:pPr algn="ctr"/>
                      <a:r>
                        <a:rPr lang="en-US" altLang="zh-CN" sz="2400" dirty="0"/>
                        <a:t>Gap [um]</a:t>
                      </a:r>
                      <a:endParaRPr lang="zh-CN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10-&gt;100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13.5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61664"/>
                  </a:ext>
                </a:extLst>
              </a:tr>
              <a:tr h="882353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Coupling</a:t>
                      </a:r>
                    </a:p>
                    <a:p>
                      <a:pPr algn="ctr"/>
                      <a:r>
                        <a:rPr lang="en-US" altLang="zh-CN" sz="2400" dirty="0"/>
                        <a:t>Cap. [pF]</a:t>
                      </a:r>
                      <a:endParaRPr lang="zh-CN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100-&gt;1000</a:t>
                      </a:r>
                    </a:p>
                    <a:p>
                      <a:pPr algn="ctr"/>
                      <a:r>
                        <a:rPr lang="en-US" altLang="zh-CN" sz="2400" dirty="0"/>
                        <a:t>1E6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/>
                        <a:t>700</a:t>
                      </a:r>
                      <a:endParaRPr lang="zh-CN" altLang="en-US" sz="24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265850"/>
                  </a:ext>
                </a:extLst>
              </a:tr>
            </a:tbl>
          </a:graphicData>
        </a:graphic>
      </p:graphicFrame>
      <p:sp>
        <p:nvSpPr>
          <p:cNvPr id="9" name="内容占位符 8">
            <a:extLst>
              <a:ext uri="{FF2B5EF4-FFF2-40B4-BE49-F238E27FC236}">
                <a16:creationId xmlns:a16="http://schemas.microsoft.com/office/drawing/2014/main" id="{DC800253-637A-429E-AB5D-593B0B3487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2994"/>
            <a:ext cx="4894006" cy="973393"/>
          </a:xfrm>
        </p:spPr>
        <p:txBody>
          <a:bodyPr/>
          <a:lstStyle/>
          <a:p>
            <a:r>
              <a:rPr lang="en-US" altLang="zh-CN" dirty="0"/>
              <a:t>Simulation with only two strips.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86508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E22D34A-9DA8-4DA2-8D0E-4C2C80ADE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141951"/>
          </a:xfrm>
        </p:spPr>
        <p:txBody>
          <a:bodyPr/>
          <a:lstStyle/>
          <a:p>
            <a:r>
              <a:rPr lang="en-US" altLang="zh-CN" dirty="0"/>
              <a:t>TCAD simulation with different strip gap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7C38CAC-560A-4598-9C85-64AF33A691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838904"/>
            <a:ext cx="10515600" cy="990173"/>
          </a:xfrm>
        </p:spPr>
        <p:txBody>
          <a:bodyPr/>
          <a:lstStyle/>
          <a:p>
            <a:r>
              <a:rPr lang="en-US" altLang="zh-CN" dirty="0"/>
              <a:t>The 10um strip gap behave </a:t>
            </a:r>
            <a:r>
              <a:rPr lang="en-US" altLang="zh-CN" b="1" dirty="0">
                <a:solidFill>
                  <a:srgbClr val="FF0000"/>
                </a:solidFill>
              </a:rPr>
              <a:t>different</a:t>
            </a:r>
            <a:r>
              <a:rPr lang="en-US" altLang="zh-CN" dirty="0"/>
              <a:t> from others</a:t>
            </a:r>
          </a:p>
          <a:p>
            <a:r>
              <a:rPr lang="en-US" altLang="zh-CN" dirty="0"/>
              <a:t>Charge equalization is </a:t>
            </a:r>
            <a:r>
              <a:rPr lang="en-US" altLang="zh-CN" b="1" dirty="0">
                <a:solidFill>
                  <a:srgbClr val="FF0000"/>
                </a:solidFill>
              </a:rPr>
              <a:t>only</a:t>
            </a:r>
            <a:r>
              <a:rPr lang="en-US" altLang="zh-CN" dirty="0"/>
              <a:t> observed with 10um strip gap.</a:t>
            </a:r>
          </a:p>
          <a:p>
            <a:endParaRPr lang="zh-CN" altLang="en-US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E5DF509B-2E59-4319-9C8A-7CC67AA8A5D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665" y="1009547"/>
            <a:ext cx="5760000" cy="38380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CC0173B2-448E-42D8-83CE-D5CD232B6BF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1335" y="1009547"/>
            <a:ext cx="5760000" cy="38380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461006E6-247F-48FA-99F9-F5476E4DEA33}"/>
              </a:ext>
            </a:extLst>
          </p:cNvPr>
          <p:cNvSpPr txBox="1"/>
          <p:nvPr/>
        </p:nvSpPr>
        <p:spPr>
          <a:xfrm>
            <a:off x="2349909" y="2480689"/>
            <a:ext cx="15953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/>
              <a:t>SEU Strip</a:t>
            </a:r>
            <a:endParaRPr lang="zh-CN" altLang="en-US" sz="2800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A0FB9CFA-EDBF-4E5A-907D-66427C702E44}"/>
              </a:ext>
            </a:extLst>
          </p:cNvPr>
          <p:cNvSpPr txBox="1"/>
          <p:nvPr/>
        </p:nvSpPr>
        <p:spPr>
          <a:xfrm>
            <a:off x="1552154" y="2928579"/>
            <a:ext cx="29370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/>
              <a:t>Neighboring Strip</a:t>
            </a:r>
            <a:endParaRPr lang="zh-CN" altLang="en-US" sz="2800" dirty="0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085F0058-9DEE-45D6-A05D-C0D7187AC9E2}"/>
              </a:ext>
            </a:extLst>
          </p:cNvPr>
          <p:cNvSpPr txBox="1"/>
          <p:nvPr/>
        </p:nvSpPr>
        <p:spPr>
          <a:xfrm>
            <a:off x="8790039" y="2480689"/>
            <a:ext cx="15953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/>
              <a:t>SEU Strip</a:t>
            </a:r>
            <a:endParaRPr lang="zh-CN" altLang="en-US" sz="2800" dirty="0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6E161B1-FFF4-4950-B261-823226950967}"/>
              </a:ext>
            </a:extLst>
          </p:cNvPr>
          <p:cNvSpPr txBox="1"/>
          <p:nvPr/>
        </p:nvSpPr>
        <p:spPr>
          <a:xfrm>
            <a:off x="7992284" y="2928579"/>
            <a:ext cx="29370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/>
              <a:t>Neighboring Strip</a:t>
            </a:r>
            <a:endParaRPr lang="zh-CN" altLang="en-US" sz="2800" dirty="0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2D05B4C0-A624-41B6-953F-96C6486316CC}"/>
              </a:ext>
            </a:extLst>
          </p:cNvPr>
          <p:cNvSpPr txBox="1"/>
          <p:nvPr/>
        </p:nvSpPr>
        <p:spPr>
          <a:xfrm>
            <a:off x="530943" y="4834715"/>
            <a:ext cx="49814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dirty="0"/>
              <a:t>Cumulative Charge(Y) vs Time(X)</a:t>
            </a:r>
          </a:p>
          <a:p>
            <a:pPr algn="ctr"/>
            <a:r>
              <a:rPr lang="en-US" altLang="zh-CN" sz="2400" b="1" dirty="0">
                <a:solidFill>
                  <a:srgbClr val="0070C0"/>
                </a:solidFill>
              </a:rPr>
              <a:t>1uF</a:t>
            </a:r>
            <a:r>
              <a:rPr lang="en-US" altLang="zh-CN" sz="2400" dirty="0"/>
              <a:t> coupling capacitance</a:t>
            </a:r>
            <a:endParaRPr lang="zh-CN" altLang="en-US" sz="2400" dirty="0"/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942704B1-A495-4EE1-B532-7108E0CA59CB}"/>
              </a:ext>
            </a:extLst>
          </p:cNvPr>
          <p:cNvSpPr txBox="1"/>
          <p:nvPr/>
        </p:nvSpPr>
        <p:spPr>
          <a:xfrm>
            <a:off x="6679559" y="4834715"/>
            <a:ext cx="49814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dirty="0"/>
              <a:t>Cumulative Charge(Y) vs Time(X)</a:t>
            </a:r>
          </a:p>
          <a:p>
            <a:pPr algn="ctr"/>
            <a:r>
              <a:rPr lang="en-US" altLang="zh-CN" sz="2400" b="1" dirty="0">
                <a:solidFill>
                  <a:srgbClr val="0070C0"/>
                </a:solidFill>
              </a:rPr>
              <a:t>100pF</a:t>
            </a:r>
            <a:r>
              <a:rPr lang="en-US" altLang="zh-CN" sz="2400" dirty="0"/>
              <a:t> coupling capacitance</a:t>
            </a:r>
            <a:endParaRPr lang="zh-CN" altLang="en-US" sz="2400" dirty="0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07D909E6-951D-465E-84FC-12CD52143DA3}"/>
              </a:ext>
            </a:extLst>
          </p:cNvPr>
          <p:cNvSpPr txBox="1"/>
          <p:nvPr/>
        </p:nvSpPr>
        <p:spPr>
          <a:xfrm>
            <a:off x="5388219" y="2342984"/>
            <a:ext cx="938078" cy="1200329"/>
          </a:xfrm>
          <a:prstGeom prst="rect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altLang="zh-CN" sz="2400" dirty="0"/>
              <a:t>Strip</a:t>
            </a:r>
          </a:p>
          <a:p>
            <a:pPr algn="ctr"/>
            <a:r>
              <a:rPr lang="en-US" altLang="zh-CN" sz="2400" dirty="0"/>
              <a:t>Gap</a:t>
            </a:r>
          </a:p>
          <a:p>
            <a:pPr algn="ctr"/>
            <a:r>
              <a:rPr lang="en-US" altLang="zh-CN" sz="2400" dirty="0"/>
              <a:t>10um</a:t>
            </a:r>
            <a:endParaRPr lang="zh-CN" altLang="en-US" sz="2400" dirty="0"/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98990631-61CB-4688-AB7B-BE06E395FBEE}"/>
              </a:ext>
            </a:extLst>
          </p:cNvPr>
          <p:cNvCxnSpPr>
            <a:stCxn id="13" idx="1"/>
          </p:cNvCxnSpPr>
          <p:nvPr/>
        </p:nvCxnSpPr>
        <p:spPr>
          <a:xfrm flipH="1" flipV="1">
            <a:off x="4876800" y="1848465"/>
            <a:ext cx="511419" cy="109468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>
            <a:extLst>
              <a:ext uri="{FF2B5EF4-FFF2-40B4-BE49-F238E27FC236}">
                <a16:creationId xmlns:a16="http://schemas.microsoft.com/office/drawing/2014/main" id="{3885F125-A5BD-4119-A6DA-301016B9C18A}"/>
              </a:ext>
            </a:extLst>
          </p:cNvPr>
          <p:cNvCxnSpPr>
            <a:cxnSpLocks/>
            <a:stCxn id="13" idx="1"/>
          </p:cNvCxnSpPr>
          <p:nvPr/>
        </p:nvCxnSpPr>
        <p:spPr>
          <a:xfrm flipH="1">
            <a:off x="4876800" y="2943149"/>
            <a:ext cx="511419" cy="129140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>
            <a:extLst>
              <a:ext uri="{FF2B5EF4-FFF2-40B4-BE49-F238E27FC236}">
                <a16:creationId xmlns:a16="http://schemas.microsoft.com/office/drawing/2014/main" id="{E4631D6C-340B-457A-89BA-41C78EF1A6FB}"/>
              </a:ext>
            </a:extLst>
          </p:cNvPr>
          <p:cNvCxnSpPr>
            <a:cxnSpLocks/>
            <a:stCxn id="13" idx="3"/>
          </p:cNvCxnSpPr>
          <p:nvPr/>
        </p:nvCxnSpPr>
        <p:spPr>
          <a:xfrm flipV="1">
            <a:off x="6326297" y="2110479"/>
            <a:ext cx="3134498" cy="83267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>
            <a:extLst>
              <a:ext uri="{FF2B5EF4-FFF2-40B4-BE49-F238E27FC236}">
                <a16:creationId xmlns:a16="http://schemas.microsoft.com/office/drawing/2014/main" id="{86C7F577-C95F-469D-8A61-D15B750ED369}"/>
              </a:ext>
            </a:extLst>
          </p:cNvPr>
          <p:cNvCxnSpPr>
            <a:cxnSpLocks/>
            <a:stCxn id="13" idx="3"/>
          </p:cNvCxnSpPr>
          <p:nvPr/>
        </p:nvCxnSpPr>
        <p:spPr>
          <a:xfrm>
            <a:off x="6326297" y="2943149"/>
            <a:ext cx="2301504" cy="95223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矩形 24">
            <a:extLst>
              <a:ext uri="{FF2B5EF4-FFF2-40B4-BE49-F238E27FC236}">
                <a16:creationId xmlns:a16="http://schemas.microsoft.com/office/drawing/2014/main" id="{625F0372-F9F9-433D-BB20-C1AFF9C7A4A7}"/>
              </a:ext>
            </a:extLst>
          </p:cNvPr>
          <p:cNvSpPr/>
          <p:nvPr/>
        </p:nvSpPr>
        <p:spPr>
          <a:xfrm>
            <a:off x="4784197" y="1464018"/>
            <a:ext cx="531845" cy="466531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E1A7C20F-5100-448C-9805-B25CD056F017}"/>
              </a:ext>
            </a:extLst>
          </p:cNvPr>
          <p:cNvSpPr/>
          <p:nvPr/>
        </p:nvSpPr>
        <p:spPr>
          <a:xfrm>
            <a:off x="4784197" y="4042021"/>
            <a:ext cx="531845" cy="466531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4988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A74BE7C-C767-43C6-B875-1321F8E492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 altLang="zh-CN" dirty="0"/>
              <a:t>TCAD simulation with different coupling cap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6F9179D-8959-4D4C-9343-614B85B225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674483"/>
            <a:ext cx="10515600" cy="1127647"/>
          </a:xfrm>
        </p:spPr>
        <p:txBody>
          <a:bodyPr/>
          <a:lstStyle/>
          <a:p>
            <a:r>
              <a:rPr lang="en-US" altLang="zh-CN" dirty="0"/>
              <a:t>With 20um~100um strip gap (excluding 10um strip gap), </a:t>
            </a:r>
            <a:r>
              <a:rPr lang="en-US" altLang="zh-CN" b="1" dirty="0">
                <a:solidFill>
                  <a:srgbClr val="00B050"/>
                </a:solidFill>
              </a:rPr>
              <a:t>no charge equalization is observed with all coupling capacitance</a:t>
            </a:r>
            <a:r>
              <a:rPr lang="en-US" altLang="zh-CN" dirty="0"/>
              <a:t>.</a:t>
            </a:r>
            <a:endParaRPr lang="zh-CN" altLang="en-US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AF896038-7F82-46F8-BC89-B0C87D75CBD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660" y="1183517"/>
            <a:ext cx="5400000" cy="359818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AEBA0B28-BE20-40D5-9661-36C35C8EA06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0308" y="1183515"/>
            <a:ext cx="5400000" cy="35981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666A59C-FE4A-4F80-9914-350499CF00BC}"/>
              </a:ext>
            </a:extLst>
          </p:cNvPr>
          <p:cNvSpPr txBox="1"/>
          <p:nvPr/>
        </p:nvSpPr>
        <p:spPr>
          <a:xfrm>
            <a:off x="408911" y="4778945"/>
            <a:ext cx="49814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dirty="0"/>
              <a:t>Cumulative Charge(Y) vs Time(X)</a:t>
            </a:r>
          </a:p>
          <a:p>
            <a:pPr algn="ctr"/>
            <a:r>
              <a:rPr lang="en-US" altLang="zh-CN" sz="2400" b="1" dirty="0">
                <a:solidFill>
                  <a:srgbClr val="0070C0"/>
                </a:solidFill>
              </a:rPr>
              <a:t>20um</a:t>
            </a:r>
            <a:r>
              <a:rPr lang="en-US" altLang="zh-CN" sz="2400" dirty="0"/>
              <a:t> strip gap</a:t>
            </a:r>
            <a:endParaRPr lang="zh-CN" altLang="en-US" sz="2400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67F37550-7A9E-43CF-8AA4-1DC64A22D685}"/>
              </a:ext>
            </a:extLst>
          </p:cNvPr>
          <p:cNvSpPr txBox="1"/>
          <p:nvPr/>
        </p:nvSpPr>
        <p:spPr>
          <a:xfrm>
            <a:off x="6679559" y="4790049"/>
            <a:ext cx="49814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dirty="0"/>
              <a:t>Cumulative Charge(Y) vs Time(X)</a:t>
            </a:r>
          </a:p>
          <a:p>
            <a:pPr algn="ctr"/>
            <a:r>
              <a:rPr lang="en-US" altLang="zh-CN" sz="2400" b="1" dirty="0">
                <a:solidFill>
                  <a:srgbClr val="0070C0"/>
                </a:solidFill>
              </a:rPr>
              <a:t>100um</a:t>
            </a:r>
            <a:r>
              <a:rPr lang="en-US" altLang="zh-CN" sz="2400" dirty="0"/>
              <a:t> strip gap</a:t>
            </a:r>
            <a:endParaRPr lang="zh-CN" altLang="en-US" sz="2400" dirty="0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529E0836-B0EE-4AFE-B695-DD16F817F079}"/>
              </a:ext>
            </a:extLst>
          </p:cNvPr>
          <p:cNvSpPr txBox="1"/>
          <p:nvPr/>
        </p:nvSpPr>
        <p:spPr>
          <a:xfrm>
            <a:off x="2349909" y="2487802"/>
            <a:ext cx="15953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/>
              <a:t>SEU Strip</a:t>
            </a:r>
            <a:endParaRPr lang="zh-CN" altLang="en-US" sz="2800" dirty="0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AF1CE6CF-63EB-499D-A49D-60E5965B36E2}"/>
              </a:ext>
            </a:extLst>
          </p:cNvPr>
          <p:cNvSpPr txBox="1"/>
          <p:nvPr/>
        </p:nvSpPr>
        <p:spPr>
          <a:xfrm>
            <a:off x="1552154" y="2935692"/>
            <a:ext cx="29370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/>
              <a:t>Neighboring Strip</a:t>
            </a:r>
            <a:endParaRPr lang="zh-CN" altLang="en-US" sz="2800" dirty="0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CD2C824D-3AAA-4CC9-8E62-25ACFB3002E6}"/>
              </a:ext>
            </a:extLst>
          </p:cNvPr>
          <p:cNvSpPr txBox="1"/>
          <p:nvPr/>
        </p:nvSpPr>
        <p:spPr>
          <a:xfrm>
            <a:off x="8662219" y="2487802"/>
            <a:ext cx="15953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/>
              <a:t>SEU Strip</a:t>
            </a:r>
            <a:endParaRPr lang="zh-CN" altLang="en-US" sz="2800" dirty="0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20ADA9F9-C8F7-49BA-9E4D-C2DD5DCDF127}"/>
              </a:ext>
            </a:extLst>
          </p:cNvPr>
          <p:cNvSpPr txBox="1"/>
          <p:nvPr/>
        </p:nvSpPr>
        <p:spPr>
          <a:xfrm>
            <a:off x="7864464" y="2935692"/>
            <a:ext cx="29370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/>
              <a:t>Neighboring Strip</a:t>
            </a:r>
            <a:endParaRPr lang="zh-CN" altLang="en-US" sz="2800" dirty="0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8537BEEC-1CCD-4816-A248-D22F5BA05066}"/>
              </a:ext>
            </a:extLst>
          </p:cNvPr>
          <p:cNvSpPr/>
          <p:nvPr/>
        </p:nvSpPr>
        <p:spPr>
          <a:xfrm>
            <a:off x="4395020" y="1615659"/>
            <a:ext cx="678426" cy="679356"/>
          </a:xfrm>
          <a:prstGeom prst="rect">
            <a:avLst/>
          </a:prstGeom>
          <a:noFill/>
          <a:ln w="28575">
            <a:solidFill>
              <a:srgbClr val="2FFF6A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F21F8E36-9D47-4200-B6EA-EDDCEC8FFE63}"/>
              </a:ext>
            </a:extLst>
          </p:cNvPr>
          <p:cNvSpPr/>
          <p:nvPr/>
        </p:nvSpPr>
        <p:spPr>
          <a:xfrm>
            <a:off x="4395020" y="3779250"/>
            <a:ext cx="678426" cy="679356"/>
          </a:xfrm>
          <a:prstGeom prst="rect">
            <a:avLst/>
          </a:prstGeom>
          <a:noFill/>
          <a:ln w="28575">
            <a:solidFill>
              <a:srgbClr val="2FFF6A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FC38105A-690C-4D29-BBF6-934D99FE6165}"/>
              </a:ext>
            </a:extLst>
          </p:cNvPr>
          <p:cNvSpPr/>
          <p:nvPr/>
        </p:nvSpPr>
        <p:spPr>
          <a:xfrm>
            <a:off x="10675374" y="1615659"/>
            <a:ext cx="678426" cy="679356"/>
          </a:xfrm>
          <a:prstGeom prst="rect">
            <a:avLst/>
          </a:prstGeom>
          <a:noFill/>
          <a:ln w="28575">
            <a:solidFill>
              <a:srgbClr val="2FFF6A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EC016129-1B09-4E10-A5FC-DBA59EA3551E}"/>
              </a:ext>
            </a:extLst>
          </p:cNvPr>
          <p:cNvSpPr/>
          <p:nvPr/>
        </p:nvSpPr>
        <p:spPr>
          <a:xfrm>
            <a:off x="10675374" y="3779250"/>
            <a:ext cx="678426" cy="679356"/>
          </a:xfrm>
          <a:prstGeom prst="rect">
            <a:avLst/>
          </a:prstGeom>
          <a:noFill/>
          <a:ln w="28575">
            <a:solidFill>
              <a:srgbClr val="2FFF6A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70554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DD495B5-AAB3-44A2-92EB-5A14D2507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Conclusion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08B496A-643D-4493-8C91-75708B8593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No charge equalization is expected via the equivalent circuit of AMS-02.</a:t>
            </a:r>
          </a:p>
          <a:p>
            <a:r>
              <a:rPr lang="en-US" altLang="zh-CN" dirty="0"/>
              <a:t>No charge equalization is observed in TCAD simulation with </a:t>
            </a:r>
          </a:p>
          <a:p>
            <a:pPr lvl="1"/>
            <a:r>
              <a:rPr lang="en-US" altLang="zh-CN" dirty="0"/>
              <a:t>Strip gap: 20~100 um</a:t>
            </a:r>
          </a:p>
          <a:p>
            <a:pPr lvl="1"/>
            <a:r>
              <a:rPr lang="en-US" altLang="zh-CN" dirty="0"/>
              <a:t>Coupling capacitance: 100pF~1uF</a:t>
            </a:r>
          </a:p>
          <a:p>
            <a:r>
              <a:rPr lang="en-US" altLang="zh-CN" dirty="0"/>
              <a:t>Charge equalization is </a:t>
            </a:r>
            <a:r>
              <a:rPr lang="en-US" altLang="zh-CN" b="1" dirty="0">
                <a:solidFill>
                  <a:srgbClr val="FF0000"/>
                </a:solidFill>
              </a:rPr>
              <a:t>only</a:t>
            </a:r>
            <a:r>
              <a:rPr lang="en-US" altLang="zh-CN" dirty="0"/>
              <a:t> observed in TCAD simulation with </a:t>
            </a:r>
            <a:r>
              <a:rPr lang="en-US" altLang="zh-CN" b="1" dirty="0">
                <a:solidFill>
                  <a:srgbClr val="FF0000"/>
                </a:solidFill>
              </a:rPr>
              <a:t>strip gap 10um</a:t>
            </a:r>
            <a:r>
              <a:rPr lang="en-US" altLang="zh-CN" dirty="0"/>
              <a:t>. TCAD is hard to use correctly.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92187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334</Words>
  <Application>Microsoft Office PowerPoint</Application>
  <PresentationFormat>宽屏</PresentationFormat>
  <Paragraphs>62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1" baseType="lpstr">
      <vt:lpstr>等线</vt:lpstr>
      <vt:lpstr>等线 Light</vt:lpstr>
      <vt:lpstr>Arial</vt:lpstr>
      <vt:lpstr>Office 主题​​</vt:lpstr>
      <vt:lpstr>The reason of charge equalization in TCAD simulation of AMS-02</vt:lpstr>
      <vt:lpstr>Background</vt:lpstr>
      <vt:lpstr>Charge equalization</vt:lpstr>
      <vt:lpstr>TCAD simulation with simple structure</vt:lpstr>
      <vt:lpstr>TCAD simulation with different strip gap</vt:lpstr>
      <vt:lpstr>TCAD simulation with different coupling cap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调研电荷均匀化</dc:title>
  <dc:creator>乔锐</dc:creator>
  <cp:lastModifiedBy>乔锐</cp:lastModifiedBy>
  <cp:revision>42</cp:revision>
  <dcterms:created xsi:type="dcterms:W3CDTF">2022-06-12T03:40:51Z</dcterms:created>
  <dcterms:modified xsi:type="dcterms:W3CDTF">2022-06-12T05:10:08Z</dcterms:modified>
</cp:coreProperties>
</file>