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30" r:id="rId2"/>
    <p:sldId id="324" r:id="rId3"/>
    <p:sldId id="284" r:id="rId4"/>
    <p:sldId id="323" r:id="rId5"/>
    <p:sldId id="349" r:id="rId6"/>
    <p:sldId id="267" r:id="rId7"/>
    <p:sldId id="269" r:id="rId8"/>
    <p:sldId id="345" r:id="rId9"/>
    <p:sldId id="314" r:id="rId10"/>
    <p:sldId id="328" r:id="rId11"/>
    <p:sldId id="313" r:id="rId12"/>
    <p:sldId id="347" r:id="rId13"/>
    <p:sldId id="259" r:id="rId14"/>
    <p:sldId id="348" r:id="rId15"/>
    <p:sldId id="258" r:id="rId16"/>
    <p:sldId id="331" r:id="rId17"/>
    <p:sldId id="338" r:id="rId18"/>
    <p:sldId id="264" r:id="rId19"/>
    <p:sldId id="337" r:id="rId20"/>
    <p:sldId id="340" r:id="rId21"/>
    <p:sldId id="341" r:id="rId22"/>
    <p:sldId id="283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1"/>
    <p:restoredTop sz="94703"/>
  </p:normalViewPr>
  <p:slideViewPr>
    <p:cSldViewPr>
      <p:cViewPr varScale="1">
        <p:scale>
          <a:sx n="203" d="100"/>
          <a:sy n="203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A5405-CD48-4A40-95E9-A2949DCFED5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CA53BA-5FFF-487E-94F5-724B5D8F7CFC}">
      <dgm:prSet phldrT="[Text]" custT="1"/>
      <dgm:spPr/>
      <dgm:t>
        <a:bodyPr/>
        <a:lstStyle/>
        <a:p>
          <a:r>
            <a:rPr lang="en-US" sz="1100" b="0" dirty="0">
              <a:solidFill>
                <a:schemeClr val="tx1"/>
              </a:solidFill>
            </a:rPr>
            <a:t>CAD </a:t>
          </a:r>
        </a:p>
        <a:p>
          <a:r>
            <a:rPr lang="en-US" sz="1100" b="0" dirty="0">
              <a:solidFill>
                <a:schemeClr val="tx1"/>
              </a:solidFill>
            </a:rPr>
            <a:t>LAY-OUT GENERAL</a:t>
          </a:r>
        </a:p>
      </dgm:t>
    </dgm:pt>
    <dgm:pt modelId="{87FC4A8F-E5B1-447F-BE28-A66D3630AF0C}" type="parTrans" cxnId="{19DBE671-B12B-4B1E-8100-B3BB11D79932}">
      <dgm:prSet/>
      <dgm:spPr/>
      <dgm:t>
        <a:bodyPr/>
        <a:lstStyle/>
        <a:p>
          <a:endParaRPr lang="en-US"/>
        </a:p>
      </dgm:t>
    </dgm:pt>
    <dgm:pt modelId="{F201BF0C-A5B5-42D5-BF2A-86723C80339E}" type="sibTrans" cxnId="{19DBE671-B12B-4B1E-8100-B3BB11D79932}">
      <dgm:prSet/>
      <dgm:spPr/>
      <dgm:t>
        <a:bodyPr/>
        <a:lstStyle/>
        <a:p>
          <a:endParaRPr lang="en-US"/>
        </a:p>
      </dgm:t>
    </dgm:pt>
    <dgm:pt modelId="{9F852E4D-73A7-49B7-BD67-00E461FC60E0}">
      <dgm:prSet phldrT="[Text]" custT="1"/>
      <dgm:spPr/>
      <dgm:t>
        <a:bodyPr/>
        <a:lstStyle/>
        <a:p>
          <a:r>
            <a:rPr lang="en-US" sz="1100" b="0" dirty="0">
              <a:solidFill>
                <a:schemeClr val="tx1"/>
              </a:solidFill>
            </a:rPr>
            <a:t>LINAC optic </a:t>
          </a:r>
          <a:r>
            <a:rPr lang="en-US" sz="1100" b="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dirty="0">
            <a:solidFill>
              <a:schemeClr val="tx1"/>
            </a:solidFill>
          </a:endParaRPr>
        </a:p>
      </dgm:t>
    </dgm:pt>
    <dgm:pt modelId="{016A6C87-F742-4818-B4BD-7AD5ADDA2B3C}" type="parTrans" cxnId="{ED262CB4-D120-4C8C-9B5C-F92A50AD734B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62D2D6F3-CD64-419C-B7A4-478752372FF5}" type="sibTrans" cxnId="{ED262CB4-D120-4C8C-9B5C-F92A50AD734B}">
      <dgm:prSet/>
      <dgm:spPr/>
      <dgm:t>
        <a:bodyPr/>
        <a:lstStyle/>
        <a:p>
          <a:endParaRPr lang="en-US"/>
        </a:p>
      </dgm:t>
    </dgm:pt>
    <dgm:pt modelId="{B7A66750-CB70-41F5-8E73-131EA54C76F5}">
      <dgm:prSet phldrT="[Text]" custT="1"/>
      <dgm:spPr/>
      <dgm:t>
        <a:bodyPr/>
        <a:lstStyle/>
        <a:p>
          <a:r>
            <a:rPr lang="en-US" sz="1100" b="0" dirty="0">
              <a:solidFill>
                <a:schemeClr val="tx1"/>
              </a:solidFill>
            </a:rPr>
            <a:t>Diagnostics</a:t>
          </a:r>
        </a:p>
      </dgm:t>
    </dgm:pt>
    <dgm:pt modelId="{209519DE-A8BB-40E5-ACEC-3A1A8AF7A0EF}" type="parTrans" cxnId="{42D32D1B-FFFD-4E23-8364-FD8DFD502468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21E65FD1-04F1-4AF9-A45A-439C1B337FEA}" type="sibTrans" cxnId="{42D32D1B-FFFD-4E23-8364-FD8DFD502468}">
      <dgm:prSet/>
      <dgm:spPr/>
      <dgm:t>
        <a:bodyPr/>
        <a:lstStyle/>
        <a:p>
          <a:endParaRPr lang="en-US"/>
        </a:p>
      </dgm:t>
    </dgm:pt>
    <dgm:pt modelId="{C6913722-97AA-4B87-A277-19EB936ACAF9}">
      <dgm:prSet phldrT="[Text]" custT="1"/>
      <dgm:spPr/>
      <dgm:t>
        <a:bodyPr/>
        <a:lstStyle/>
        <a:p>
          <a:pPr algn="ctr"/>
          <a:r>
            <a:rPr lang="en-US" sz="1100" b="0" dirty="0">
              <a:solidFill>
                <a:schemeClr val="tx1"/>
              </a:solidFill>
            </a:rPr>
            <a:t> LINAC </a:t>
          </a:r>
          <a:r>
            <a:rPr lang="en-US" sz="1100" b="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dirty="0">
            <a:solidFill>
              <a:schemeClr val="tx1"/>
            </a:solidFill>
          </a:endParaRPr>
        </a:p>
        <a:p>
          <a:pPr algn="ctr"/>
          <a:r>
            <a:rPr lang="en-US" sz="1100" b="0" dirty="0">
              <a:solidFill>
                <a:schemeClr val="tx1"/>
              </a:solidFill>
            </a:rPr>
            <a:t>Injector</a:t>
          </a:r>
        </a:p>
        <a:p>
          <a:pPr algn="ctr"/>
          <a:r>
            <a:rPr lang="en-US" sz="1100" b="0" dirty="0">
              <a:solidFill>
                <a:schemeClr val="tx1"/>
              </a:solidFill>
            </a:rPr>
            <a:t>Diagnostics</a:t>
          </a:r>
        </a:p>
        <a:p>
          <a:pPr algn="ctr"/>
          <a:r>
            <a:rPr lang="en-US" sz="1100" b="0" dirty="0">
              <a:solidFill>
                <a:schemeClr val="tx1"/>
              </a:solidFill>
            </a:rPr>
            <a:t>nomenclature</a:t>
          </a:r>
        </a:p>
      </dgm:t>
    </dgm:pt>
    <dgm:pt modelId="{AA7C2F1D-569A-43AB-A32B-8D3C6CE4A512}" type="parTrans" cxnId="{937B20E3-3E17-4425-9564-63207D915333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14D195D4-A02A-4ED4-A8A2-A378F9C89918}" type="sibTrans" cxnId="{937B20E3-3E17-4425-9564-63207D915333}">
      <dgm:prSet/>
      <dgm:spPr/>
      <dgm:t>
        <a:bodyPr/>
        <a:lstStyle/>
        <a:p>
          <a:endParaRPr lang="en-US"/>
        </a:p>
      </dgm:t>
    </dgm:pt>
    <dgm:pt modelId="{8E4EEADB-7A09-4F8E-B07A-C1B703C5739F}">
      <dgm:prSet phldrT="[Text]" custT="1"/>
      <dgm:spPr/>
      <dgm:t>
        <a:bodyPr/>
        <a:lstStyle/>
        <a:p>
          <a:r>
            <a:rPr lang="en-US" sz="1100" b="0" dirty="0">
              <a:solidFill>
                <a:schemeClr val="tx1"/>
              </a:solidFill>
            </a:rPr>
            <a:t>LAY-OUT </a:t>
          </a:r>
          <a:r>
            <a:rPr lang="en-US" sz="1100" b="0" dirty="0" err="1">
              <a:solidFill>
                <a:schemeClr val="tx1"/>
              </a:solidFill>
            </a:rPr>
            <a:t>INIETTORE</a:t>
          </a:r>
          <a:endParaRPr lang="en-US" sz="1100" b="0" dirty="0">
            <a:solidFill>
              <a:schemeClr val="tx1"/>
            </a:solidFill>
          </a:endParaRPr>
        </a:p>
        <a:p>
          <a:r>
            <a:rPr lang="en-US" sz="1100" b="0" dirty="0">
              <a:solidFill>
                <a:schemeClr val="tx1"/>
              </a:solidFill>
            </a:rPr>
            <a:t>SPARC like </a:t>
          </a:r>
          <a:r>
            <a:rPr lang="en-US" sz="1100" b="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dirty="0">
            <a:solidFill>
              <a:schemeClr val="tx1"/>
            </a:solidFill>
          </a:endParaRPr>
        </a:p>
      </dgm:t>
    </dgm:pt>
    <dgm:pt modelId="{04B39357-76B6-42AA-BAA0-6238BCB00CAD}" type="parTrans" cxnId="{8A57476D-8223-4FBB-B1D3-BBA44B6231D8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51C6949B-660A-4406-BE80-B79BD4E0F732}" type="sibTrans" cxnId="{8A57476D-8223-4FBB-B1D3-BBA44B6231D8}">
      <dgm:prSet/>
      <dgm:spPr/>
      <dgm:t>
        <a:bodyPr/>
        <a:lstStyle/>
        <a:p>
          <a:endParaRPr lang="en-US"/>
        </a:p>
      </dgm:t>
    </dgm:pt>
    <dgm:pt modelId="{B0ECB99F-46B7-47F8-AD7F-07CC11E8A6B8}">
      <dgm:prSet phldrT="[Text]" custT="1"/>
      <dgm:spPr/>
      <dgm:t>
        <a:bodyPr/>
        <a:lstStyle/>
        <a:p>
          <a:r>
            <a:rPr lang="en-US" sz="1100" b="0" dirty="0">
              <a:solidFill>
                <a:schemeClr val="tx1"/>
              </a:solidFill>
            </a:rPr>
            <a:t>ONDULATORs</a:t>
          </a:r>
        </a:p>
      </dgm:t>
    </dgm:pt>
    <dgm:pt modelId="{78881CC5-8800-452C-9C55-820F7DC719C0}" type="parTrans" cxnId="{A66CC90C-2BD7-40AC-A505-30B269CA94B2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7514FFF0-BACA-423A-A161-B3682722DCAC}" type="sibTrans" cxnId="{A66CC90C-2BD7-40AC-A505-30B269CA94B2}">
      <dgm:prSet/>
      <dgm:spPr/>
      <dgm:t>
        <a:bodyPr/>
        <a:lstStyle/>
        <a:p>
          <a:endParaRPr lang="en-US"/>
        </a:p>
      </dgm:t>
    </dgm:pt>
    <dgm:pt modelId="{6A95E4C7-E90B-4AD4-A213-87DF1B45B579}">
      <dgm:prSet phldrT="[Text]"/>
      <dgm:spPr/>
      <dgm:t>
        <a:bodyPr/>
        <a:lstStyle/>
        <a:p>
          <a:endParaRPr lang="en-US" dirty="0">
            <a:solidFill>
              <a:srgbClr val="00B050"/>
            </a:solidFill>
          </a:endParaRPr>
        </a:p>
      </dgm:t>
    </dgm:pt>
    <dgm:pt modelId="{A2D91FE8-FC5C-4E82-9354-7B77D53E7F5B}" type="parTrans" cxnId="{5A0EE21A-DEB1-485A-9061-3B7B9557C566}">
      <dgm:prSet/>
      <dgm:spPr/>
      <dgm:t>
        <a:bodyPr/>
        <a:lstStyle/>
        <a:p>
          <a:endParaRPr lang="en-US"/>
        </a:p>
      </dgm:t>
    </dgm:pt>
    <dgm:pt modelId="{7E706F31-C6E5-40B6-AE00-6EBA45C907F2}" type="sibTrans" cxnId="{5A0EE21A-DEB1-485A-9061-3B7B9557C566}">
      <dgm:prSet/>
      <dgm:spPr/>
      <dgm:t>
        <a:bodyPr/>
        <a:lstStyle/>
        <a:p>
          <a:endParaRPr lang="en-US"/>
        </a:p>
      </dgm:t>
    </dgm:pt>
    <dgm:pt modelId="{A20618D7-287F-4183-A066-D45C91ED1EAB}">
      <dgm:prSet phldrT="[Text]" custT="1"/>
      <dgm:spPr/>
      <dgm:t>
        <a:bodyPr/>
        <a:lstStyle/>
        <a:p>
          <a:r>
            <a:rPr lang="en-US" sz="1100" b="0" dirty="0">
              <a:solidFill>
                <a:schemeClr val="tx1"/>
              </a:solidFill>
            </a:rPr>
            <a:t>MAGNETs</a:t>
          </a:r>
        </a:p>
      </dgm:t>
    </dgm:pt>
    <dgm:pt modelId="{98892FDE-2D99-4735-A71C-0BD34BC4E0F8}" type="parTrans" cxnId="{11D21CA3-4C80-4CEB-A4DD-18E043F25DD3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A7114898-3B04-4D7E-A8BF-35426D3CF899}" type="sibTrans" cxnId="{11D21CA3-4C80-4CEB-A4DD-18E043F25DD3}">
      <dgm:prSet/>
      <dgm:spPr/>
      <dgm:t>
        <a:bodyPr/>
        <a:lstStyle/>
        <a:p>
          <a:endParaRPr lang="en-US"/>
        </a:p>
      </dgm:t>
    </dgm:pt>
    <dgm:pt modelId="{EE0720E4-B9CF-47C2-94C2-5A30AD743367}">
      <dgm:prSet phldrT="[Text]" custT="1"/>
      <dgm:spPr/>
      <dgm:t>
        <a:bodyPr/>
        <a:lstStyle/>
        <a:p>
          <a:r>
            <a:rPr lang="en-US" sz="1100" b="0" dirty="0">
              <a:solidFill>
                <a:schemeClr val="tx1"/>
              </a:solidFill>
            </a:rPr>
            <a:t>MODULATORs, </a:t>
          </a:r>
        </a:p>
        <a:p>
          <a:r>
            <a:rPr lang="en-US" sz="1100" b="0" dirty="0">
              <a:solidFill>
                <a:schemeClr val="tx1"/>
              </a:solidFill>
            </a:rPr>
            <a:t>GUIDE &amp; RF</a:t>
          </a:r>
        </a:p>
        <a:p>
          <a:r>
            <a:rPr lang="en-US" sz="1100" b="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dirty="0">
            <a:solidFill>
              <a:schemeClr val="tx1"/>
            </a:solidFill>
          </a:endParaRPr>
        </a:p>
      </dgm:t>
    </dgm:pt>
    <dgm:pt modelId="{2CCF916A-0A95-40C4-B1EA-9CE3F670E5E2}" type="parTrans" cxnId="{2AE4328B-1855-48E5-9B51-1A2C9599E047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0720EF16-BCDB-4D77-9496-58A63ECB3851}" type="sibTrans" cxnId="{2AE4328B-1855-48E5-9B51-1A2C9599E047}">
      <dgm:prSet/>
      <dgm:spPr/>
      <dgm:t>
        <a:bodyPr/>
        <a:lstStyle/>
        <a:p>
          <a:endParaRPr lang="en-US"/>
        </a:p>
      </dgm:t>
    </dgm:pt>
    <dgm:pt modelId="{B4F5A189-8387-405C-8B7C-37529C6AEA19}" type="pres">
      <dgm:prSet presAssocID="{E14A5405-CD48-4A40-95E9-A2949DCFE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BEC5461-C756-47B5-BF57-158A40D48A44}" type="pres">
      <dgm:prSet presAssocID="{0BCA53BA-5FFF-487E-94F5-724B5D8F7CFC}" presName="centerShape" presStyleLbl="node0" presStyleIdx="0" presStyleCnt="1"/>
      <dgm:spPr/>
    </dgm:pt>
    <dgm:pt modelId="{7236B550-CC45-4B2C-97ED-AE3FDD955476}" type="pres">
      <dgm:prSet presAssocID="{016A6C87-F742-4818-B4BD-7AD5ADDA2B3C}" presName="parTrans" presStyleLbl="bgSibTrans2D1" presStyleIdx="0" presStyleCnt="7"/>
      <dgm:spPr/>
    </dgm:pt>
    <dgm:pt modelId="{1A0DB2DA-FD09-4B12-AE42-9516EAF3FF00}" type="pres">
      <dgm:prSet presAssocID="{9F852E4D-73A7-49B7-BD67-00E461FC60E0}" presName="node" presStyleLbl="node1" presStyleIdx="0" presStyleCnt="7" custScaleY="158049">
        <dgm:presLayoutVars>
          <dgm:bulletEnabled val="1"/>
        </dgm:presLayoutVars>
      </dgm:prSet>
      <dgm:spPr/>
    </dgm:pt>
    <dgm:pt modelId="{6B7E5688-2318-4784-B359-1E9CF6AD688C}" type="pres">
      <dgm:prSet presAssocID="{209519DE-A8BB-40E5-ACEC-3A1A8AF7A0EF}" presName="parTrans" presStyleLbl="bgSibTrans2D1" presStyleIdx="1" presStyleCnt="7"/>
      <dgm:spPr/>
    </dgm:pt>
    <dgm:pt modelId="{D935F414-6DBF-4442-BAA6-18B89EA27696}" type="pres">
      <dgm:prSet presAssocID="{B7A66750-CB70-41F5-8E73-131EA54C76F5}" presName="node" presStyleLbl="node1" presStyleIdx="1" presStyleCnt="7" custRadScaleRad="111855" custRadScaleInc="-14836">
        <dgm:presLayoutVars>
          <dgm:bulletEnabled val="1"/>
        </dgm:presLayoutVars>
      </dgm:prSet>
      <dgm:spPr/>
    </dgm:pt>
    <dgm:pt modelId="{A7B56E6D-9B20-4C3D-AC1D-5BCA233F89D9}" type="pres">
      <dgm:prSet presAssocID="{AA7C2F1D-569A-43AB-A32B-8D3C6CE4A512}" presName="parTrans" presStyleLbl="bgSibTrans2D1" presStyleIdx="2" presStyleCnt="7"/>
      <dgm:spPr/>
    </dgm:pt>
    <dgm:pt modelId="{C6D66608-FC5E-4B65-9449-04CB58F1703C}" type="pres">
      <dgm:prSet presAssocID="{C6913722-97AA-4B87-A277-19EB936ACAF9}" presName="node" presStyleLbl="node1" presStyleIdx="2" presStyleCnt="7" custScaleX="139302" custScaleY="180920">
        <dgm:presLayoutVars>
          <dgm:bulletEnabled val="1"/>
        </dgm:presLayoutVars>
      </dgm:prSet>
      <dgm:spPr/>
    </dgm:pt>
    <dgm:pt modelId="{610422C7-5476-45D5-9A73-430486DB09B8}" type="pres">
      <dgm:prSet presAssocID="{04B39357-76B6-42AA-BAA0-6238BCB00CAD}" presName="parTrans" presStyleLbl="bgSibTrans2D1" presStyleIdx="3" presStyleCnt="7"/>
      <dgm:spPr/>
    </dgm:pt>
    <dgm:pt modelId="{38E866EE-20A9-4C9E-9FC5-BC4EE521B49E}" type="pres">
      <dgm:prSet presAssocID="{8E4EEADB-7A09-4F8E-B07A-C1B703C5739F}" presName="node" presStyleLbl="node1" presStyleIdx="3" presStyleCnt="7" custRadScaleRad="100067" custRadScaleInc="8146">
        <dgm:presLayoutVars>
          <dgm:bulletEnabled val="1"/>
        </dgm:presLayoutVars>
      </dgm:prSet>
      <dgm:spPr/>
    </dgm:pt>
    <dgm:pt modelId="{194E7C9C-CB78-4EE6-863D-4EF02368B381}" type="pres">
      <dgm:prSet presAssocID="{98892FDE-2D99-4735-A71C-0BD34BC4E0F8}" presName="parTrans" presStyleLbl="bgSibTrans2D1" presStyleIdx="4" presStyleCnt="7"/>
      <dgm:spPr/>
    </dgm:pt>
    <dgm:pt modelId="{5A625855-07CA-46D2-896D-2984C9995C44}" type="pres">
      <dgm:prSet presAssocID="{A20618D7-287F-4183-A066-D45C91ED1EAB}" presName="node" presStyleLbl="node1" presStyleIdx="4" presStyleCnt="7">
        <dgm:presLayoutVars>
          <dgm:bulletEnabled val="1"/>
        </dgm:presLayoutVars>
      </dgm:prSet>
      <dgm:spPr/>
    </dgm:pt>
    <dgm:pt modelId="{DF9B5A2E-B636-4B1F-8130-85F5F2929A11}" type="pres">
      <dgm:prSet presAssocID="{2CCF916A-0A95-40C4-B1EA-9CE3F670E5E2}" presName="parTrans" presStyleLbl="bgSibTrans2D1" presStyleIdx="5" presStyleCnt="7"/>
      <dgm:spPr/>
    </dgm:pt>
    <dgm:pt modelId="{38FC4DB3-2C41-46D7-86EF-D9E75F39B0BD}" type="pres">
      <dgm:prSet presAssocID="{EE0720E4-B9CF-47C2-94C2-5A30AD743367}" presName="node" presStyleLbl="node1" presStyleIdx="5" presStyleCnt="7" custScaleX="124225" custScaleY="89670" custRadScaleRad="98522" custRadScaleInc="5929">
        <dgm:presLayoutVars>
          <dgm:bulletEnabled val="1"/>
        </dgm:presLayoutVars>
      </dgm:prSet>
      <dgm:spPr/>
    </dgm:pt>
    <dgm:pt modelId="{C7CC18B4-6227-4273-87DC-26C48C07AB48}" type="pres">
      <dgm:prSet presAssocID="{78881CC5-8800-452C-9C55-820F7DC719C0}" presName="parTrans" presStyleLbl="bgSibTrans2D1" presStyleIdx="6" presStyleCnt="7"/>
      <dgm:spPr/>
    </dgm:pt>
    <dgm:pt modelId="{002E68FE-197E-47DA-9C6D-D1C388DBB0CA}" type="pres">
      <dgm:prSet presAssocID="{B0ECB99F-46B7-47F8-AD7F-07CC11E8A6B8}" presName="node" presStyleLbl="node1" presStyleIdx="6" presStyleCnt="7">
        <dgm:presLayoutVars>
          <dgm:bulletEnabled val="1"/>
        </dgm:presLayoutVars>
      </dgm:prSet>
      <dgm:spPr/>
    </dgm:pt>
  </dgm:ptLst>
  <dgm:cxnLst>
    <dgm:cxn modelId="{A66CC90C-2BD7-40AC-A505-30B269CA94B2}" srcId="{0BCA53BA-5FFF-487E-94F5-724B5D8F7CFC}" destId="{B0ECB99F-46B7-47F8-AD7F-07CC11E8A6B8}" srcOrd="6" destOrd="0" parTransId="{78881CC5-8800-452C-9C55-820F7DC719C0}" sibTransId="{7514FFF0-BACA-423A-A161-B3682722DCAC}"/>
    <dgm:cxn modelId="{5A0EE21A-DEB1-485A-9061-3B7B9557C566}" srcId="{E14A5405-CD48-4A40-95E9-A2949DCFED54}" destId="{6A95E4C7-E90B-4AD4-A213-87DF1B45B579}" srcOrd="1" destOrd="0" parTransId="{A2D91FE8-FC5C-4E82-9354-7B77D53E7F5B}" sibTransId="{7E706F31-C6E5-40B6-AE00-6EBA45C907F2}"/>
    <dgm:cxn modelId="{42D32D1B-FFFD-4E23-8364-FD8DFD502468}" srcId="{0BCA53BA-5FFF-487E-94F5-724B5D8F7CFC}" destId="{B7A66750-CB70-41F5-8E73-131EA54C76F5}" srcOrd="1" destOrd="0" parTransId="{209519DE-A8BB-40E5-ACEC-3A1A8AF7A0EF}" sibTransId="{21E65FD1-04F1-4AF9-A45A-439C1B337FEA}"/>
    <dgm:cxn modelId="{D762BF25-4B48-44EA-9CE6-DA835F1095EA}" type="presOf" srcId="{A20618D7-287F-4183-A066-D45C91ED1EAB}" destId="{5A625855-07CA-46D2-896D-2984C9995C44}" srcOrd="0" destOrd="0" presId="urn:microsoft.com/office/officeart/2005/8/layout/radial4"/>
    <dgm:cxn modelId="{D256A837-060C-4B38-875A-FAD837E153E7}" type="presOf" srcId="{98892FDE-2D99-4735-A71C-0BD34BC4E0F8}" destId="{194E7C9C-CB78-4EE6-863D-4EF02368B381}" srcOrd="0" destOrd="0" presId="urn:microsoft.com/office/officeart/2005/8/layout/radial4"/>
    <dgm:cxn modelId="{4922E640-0809-4F94-8B57-9617C2B05BA1}" type="presOf" srcId="{B0ECB99F-46B7-47F8-AD7F-07CC11E8A6B8}" destId="{002E68FE-197E-47DA-9C6D-D1C388DBB0CA}" srcOrd="0" destOrd="0" presId="urn:microsoft.com/office/officeart/2005/8/layout/radial4"/>
    <dgm:cxn modelId="{4DAD714E-2F2B-46F2-B289-8FA74D3888BF}" type="presOf" srcId="{B7A66750-CB70-41F5-8E73-131EA54C76F5}" destId="{D935F414-6DBF-4442-BAA6-18B89EA27696}" srcOrd="0" destOrd="0" presId="urn:microsoft.com/office/officeart/2005/8/layout/radial4"/>
    <dgm:cxn modelId="{8A57476D-8223-4FBB-B1D3-BBA44B6231D8}" srcId="{0BCA53BA-5FFF-487E-94F5-724B5D8F7CFC}" destId="{8E4EEADB-7A09-4F8E-B07A-C1B703C5739F}" srcOrd="3" destOrd="0" parTransId="{04B39357-76B6-42AA-BAA0-6238BCB00CAD}" sibTransId="{51C6949B-660A-4406-BE80-B79BD4E0F732}"/>
    <dgm:cxn modelId="{19DBE671-B12B-4B1E-8100-B3BB11D79932}" srcId="{E14A5405-CD48-4A40-95E9-A2949DCFED54}" destId="{0BCA53BA-5FFF-487E-94F5-724B5D8F7CFC}" srcOrd="0" destOrd="0" parTransId="{87FC4A8F-E5B1-447F-BE28-A66D3630AF0C}" sibTransId="{F201BF0C-A5B5-42D5-BF2A-86723C80339E}"/>
    <dgm:cxn modelId="{52AA8C7B-7333-4C10-BDD3-A6211D230FD4}" type="presOf" srcId="{209519DE-A8BB-40E5-ACEC-3A1A8AF7A0EF}" destId="{6B7E5688-2318-4784-B359-1E9CF6AD688C}" srcOrd="0" destOrd="0" presId="urn:microsoft.com/office/officeart/2005/8/layout/radial4"/>
    <dgm:cxn modelId="{FE7BE67B-5E2D-4A0A-8226-0E3EE81D1EEA}" type="presOf" srcId="{C6913722-97AA-4B87-A277-19EB936ACAF9}" destId="{C6D66608-FC5E-4B65-9449-04CB58F1703C}" srcOrd="0" destOrd="0" presId="urn:microsoft.com/office/officeart/2005/8/layout/radial4"/>
    <dgm:cxn modelId="{AC13E17C-3B0B-41CA-BDF9-D857C39AC000}" type="presOf" srcId="{EE0720E4-B9CF-47C2-94C2-5A30AD743367}" destId="{38FC4DB3-2C41-46D7-86EF-D9E75F39B0BD}" srcOrd="0" destOrd="0" presId="urn:microsoft.com/office/officeart/2005/8/layout/radial4"/>
    <dgm:cxn modelId="{25B45784-02C9-45D1-8977-23A6E31CB7FD}" type="presOf" srcId="{E14A5405-CD48-4A40-95E9-A2949DCFED54}" destId="{B4F5A189-8387-405C-8B7C-37529C6AEA19}" srcOrd="0" destOrd="0" presId="urn:microsoft.com/office/officeart/2005/8/layout/radial4"/>
    <dgm:cxn modelId="{2AE4328B-1855-48E5-9B51-1A2C9599E047}" srcId="{0BCA53BA-5FFF-487E-94F5-724B5D8F7CFC}" destId="{EE0720E4-B9CF-47C2-94C2-5A30AD743367}" srcOrd="5" destOrd="0" parTransId="{2CCF916A-0A95-40C4-B1EA-9CE3F670E5E2}" sibTransId="{0720EF16-BCDB-4D77-9496-58A63ECB3851}"/>
    <dgm:cxn modelId="{A5237998-155E-4749-8659-C376EE55F9D4}" type="presOf" srcId="{8E4EEADB-7A09-4F8E-B07A-C1B703C5739F}" destId="{38E866EE-20A9-4C9E-9FC5-BC4EE521B49E}" srcOrd="0" destOrd="0" presId="urn:microsoft.com/office/officeart/2005/8/layout/radial4"/>
    <dgm:cxn modelId="{7394EB9A-630B-454E-918D-662A32BFC2D3}" type="presOf" srcId="{AA7C2F1D-569A-43AB-A32B-8D3C6CE4A512}" destId="{A7B56E6D-9B20-4C3D-AC1D-5BCA233F89D9}" srcOrd="0" destOrd="0" presId="urn:microsoft.com/office/officeart/2005/8/layout/radial4"/>
    <dgm:cxn modelId="{11D21CA3-4C80-4CEB-A4DD-18E043F25DD3}" srcId="{0BCA53BA-5FFF-487E-94F5-724B5D8F7CFC}" destId="{A20618D7-287F-4183-A066-D45C91ED1EAB}" srcOrd="4" destOrd="0" parTransId="{98892FDE-2D99-4735-A71C-0BD34BC4E0F8}" sibTransId="{A7114898-3B04-4D7E-A8BF-35426D3CF899}"/>
    <dgm:cxn modelId="{421C52AF-4C46-4B89-8E3F-1FE04E14D29A}" type="presOf" srcId="{0BCA53BA-5FFF-487E-94F5-724B5D8F7CFC}" destId="{2BEC5461-C756-47B5-BF57-158A40D48A44}" srcOrd="0" destOrd="0" presId="urn:microsoft.com/office/officeart/2005/8/layout/radial4"/>
    <dgm:cxn modelId="{ED262CB4-D120-4C8C-9B5C-F92A50AD734B}" srcId="{0BCA53BA-5FFF-487E-94F5-724B5D8F7CFC}" destId="{9F852E4D-73A7-49B7-BD67-00E461FC60E0}" srcOrd="0" destOrd="0" parTransId="{016A6C87-F742-4818-B4BD-7AD5ADDA2B3C}" sibTransId="{62D2D6F3-CD64-419C-B7A4-478752372FF5}"/>
    <dgm:cxn modelId="{9286A4B4-7D81-41C0-B316-6B2967F5361B}" type="presOf" srcId="{04B39357-76B6-42AA-BAA0-6238BCB00CAD}" destId="{610422C7-5476-45D5-9A73-430486DB09B8}" srcOrd="0" destOrd="0" presId="urn:microsoft.com/office/officeart/2005/8/layout/radial4"/>
    <dgm:cxn modelId="{711356C0-864D-41EB-A2CA-59A3FB340BF6}" type="presOf" srcId="{016A6C87-F742-4818-B4BD-7AD5ADDA2B3C}" destId="{7236B550-CC45-4B2C-97ED-AE3FDD955476}" srcOrd="0" destOrd="0" presId="urn:microsoft.com/office/officeart/2005/8/layout/radial4"/>
    <dgm:cxn modelId="{51D6CCDD-4EF3-4878-B863-30F01A8C578B}" type="presOf" srcId="{9F852E4D-73A7-49B7-BD67-00E461FC60E0}" destId="{1A0DB2DA-FD09-4B12-AE42-9516EAF3FF00}" srcOrd="0" destOrd="0" presId="urn:microsoft.com/office/officeart/2005/8/layout/radial4"/>
    <dgm:cxn modelId="{D8DA95E1-C257-4E56-9842-DFE079B01C0D}" type="presOf" srcId="{78881CC5-8800-452C-9C55-820F7DC719C0}" destId="{C7CC18B4-6227-4273-87DC-26C48C07AB48}" srcOrd="0" destOrd="0" presId="urn:microsoft.com/office/officeart/2005/8/layout/radial4"/>
    <dgm:cxn modelId="{22791DE3-B1D8-410F-AF60-560B975419F8}" type="presOf" srcId="{2CCF916A-0A95-40C4-B1EA-9CE3F670E5E2}" destId="{DF9B5A2E-B636-4B1F-8130-85F5F2929A11}" srcOrd="0" destOrd="0" presId="urn:microsoft.com/office/officeart/2005/8/layout/radial4"/>
    <dgm:cxn modelId="{937B20E3-3E17-4425-9564-63207D915333}" srcId="{0BCA53BA-5FFF-487E-94F5-724B5D8F7CFC}" destId="{C6913722-97AA-4B87-A277-19EB936ACAF9}" srcOrd="2" destOrd="0" parTransId="{AA7C2F1D-569A-43AB-A32B-8D3C6CE4A512}" sibTransId="{14D195D4-A02A-4ED4-A8A2-A378F9C89918}"/>
    <dgm:cxn modelId="{86511F1C-C328-4346-9496-A96EAE13EDEE}" type="presParOf" srcId="{B4F5A189-8387-405C-8B7C-37529C6AEA19}" destId="{2BEC5461-C756-47B5-BF57-158A40D48A44}" srcOrd="0" destOrd="0" presId="urn:microsoft.com/office/officeart/2005/8/layout/radial4"/>
    <dgm:cxn modelId="{F3753FB1-630B-4339-AB5C-EB6E911456A0}" type="presParOf" srcId="{B4F5A189-8387-405C-8B7C-37529C6AEA19}" destId="{7236B550-CC45-4B2C-97ED-AE3FDD955476}" srcOrd="1" destOrd="0" presId="urn:microsoft.com/office/officeart/2005/8/layout/radial4"/>
    <dgm:cxn modelId="{63FA3A08-F895-4E09-A818-7743D734E8E1}" type="presParOf" srcId="{B4F5A189-8387-405C-8B7C-37529C6AEA19}" destId="{1A0DB2DA-FD09-4B12-AE42-9516EAF3FF00}" srcOrd="2" destOrd="0" presId="urn:microsoft.com/office/officeart/2005/8/layout/radial4"/>
    <dgm:cxn modelId="{96F6B8DA-7955-43F0-8EEB-FB8D66704943}" type="presParOf" srcId="{B4F5A189-8387-405C-8B7C-37529C6AEA19}" destId="{6B7E5688-2318-4784-B359-1E9CF6AD688C}" srcOrd="3" destOrd="0" presId="urn:microsoft.com/office/officeart/2005/8/layout/radial4"/>
    <dgm:cxn modelId="{E6FBF343-F6AF-4C49-8442-EC8A87105A1B}" type="presParOf" srcId="{B4F5A189-8387-405C-8B7C-37529C6AEA19}" destId="{D935F414-6DBF-4442-BAA6-18B89EA27696}" srcOrd="4" destOrd="0" presId="urn:microsoft.com/office/officeart/2005/8/layout/radial4"/>
    <dgm:cxn modelId="{109C8812-CCA9-449D-A3D4-A3739808BE46}" type="presParOf" srcId="{B4F5A189-8387-405C-8B7C-37529C6AEA19}" destId="{A7B56E6D-9B20-4C3D-AC1D-5BCA233F89D9}" srcOrd="5" destOrd="0" presId="urn:microsoft.com/office/officeart/2005/8/layout/radial4"/>
    <dgm:cxn modelId="{CE543488-903F-416C-A409-DBA77E6169B9}" type="presParOf" srcId="{B4F5A189-8387-405C-8B7C-37529C6AEA19}" destId="{C6D66608-FC5E-4B65-9449-04CB58F1703C}" srcOrd="6" destOrd="0" presId="urn:microsoft.com/office/officeart/2005/8/layout/radial4"/>
    <dgm:cxn modelId="{57E7CA6F-70A6-4FC1-A99F-B31FE848054A}" type="presParOf" srcId="{B4F5A189-8387-405C-8B7C-37529C6AEA19}" destId="{610422C7-5476-45D5-9A73-430486DB09B8}" srcOrd="7" destOrd="0" presId="urn:microsoft.com/office/officeart/2005/8/layout/radial4"/>
    <dgm:cxn modelId="{200206BB-53A6-4334-9F18-EFC080748662}" type="presParOf" srcId="{B4F5A189-8387-405C-8B7C-37529C6AEA19}" destId="{38E866EE-20A9-4C9E-9FC5-BC4EE521B49E}" srcOrd="8" destOrd="0" presId="urn:microsoft.com/office/officeart/2005/8/layout/radial4"/>
    <dgm:cxn modelId="{DBD6DFA2-990C-4011-8D2D-79D2FA7B2A3A}" type="presParOf" srcId="{B4F5A189-8387-405C-8B7C-37529C6AEA19}" destId="{194E7C9C-CB78-4EE6-863D-4EF02368B381}" srcOrd="9" destOrd="0" presId="urn:microsoft.com/office/officeart/2005/8/layout/radial4"/>
    <dgm:cxn modelId="{A9A8671E-964C-4F89-BD8C-67BFF405BC1C}" type="presParOf" srcId="{B4F5A189-8387-405C-8B7C-37529C6AEA19}" destId="{5A625855-07CA-46D2-896D-2984C9995C44}" srcOrd="10" destOrd="0" presId="urn:microsoft.com/office/officeart/2005/8/layout/radial4"/>
    <dgm:cxn modelId="{E7059C40-528F-40A6-A36C-F2861BE84948}" type="presParOf" srcId="{B4F5A189-8387-405C-8B7C-37529C6AEA19}" destId="{DF9B5A2E-B636-4B1F-8130-85F5F2929A11}" srcOrd="11" destOrd="0" presId="urn:microsoft.com/office/officeart/2005/8/layout/radial4"/>
    <dgm:cxn modelId="{3371FD55-E982-4C94-952C-D4C43C807BC8}" type="presParOf" srcId="{B4F5A189-8387-405C-8B7C-37529C6AEA19}" destId="{38FC4DB3-2C41-46D7-86EF-D9E75F39B0BD}" srcOrd="12" destOrd="0" presId="urn:microsoft.com/office/officeart/2005/8/layout/radial4"/>
    <dgm:cxn modelId="{C1C2B89E-8FC4-423B-91FE-2D1D09FF19F2}" type="presParOf" srcId="{B4F5A189-8387-405C-8B7C-37529C6AEA19}" destId="{C7CC18B4-6227-4273-87DC-26C48C07AB48}" srcOrd="13" destOrd="0" presId="urn:microsoft.com/office/officeart/2005/8/layout/radial4"/>
    <dgm:cxn modelId="{D334550C-6039-45D0-AFF7-A14732D51D18}" type="presParOf" srcId="{B4F5A189-8387-405C-8B7C-37529C6AEA19}" destId="{002E68FE-197E-47DA-9C6D-D1C388DBB0CA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C5461-C756-47B5-BF57-158A40D48A44}">
      <dsp:nvSpPr>
        <dsp:cNvPr id="0" name=""/>
        <dsp:cNvSpPr/>
      </dsp:nvSpPr>
      <dsp:spPr>
        <a:xfrm>
          <a:off x="2292548" y="2371635"/>
          <a:ext cx="1510903" cy="15109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CAD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LAY-OUT GENERAL</a:t>
          </a:r>
        </a:p>
      </dsp:txBody>
      <dsp:txXfrm>
        <a:off x="2513815" y="2592902"/>
        <a:ext cx="1068369" cy="1068369"/>
      </dsp:txXfrm>
    </dsp:sp>
    <dsp:sp modelId="{7236B550-CC45-4B2C-97ED-AE3FDD955476}">
      <dsp:nvSpPr>
        <dsp:cNvPr id="0" name=""/>
        <dsp:cNvSpPr/>
      </dsp:nvSpPr>
      <dsp:spPr>
        <a:xfrm rot="10800000">
          <a:off x="530476" y="2911783"/>
          <a:ext cx="1665157" cy="430607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DB2DA-FD09-4B12-AE42-9516EAF3FF00}">
      <dsp:nvSpPr>
        <dsp:cNvPr id="0" name=""/>
        <dsp:cNvSpPr/>
      </dsp:nvSpPr>
      <dsp:spPr>
        <a:xfrm>
          <a:off x="1660" y="2458456"/>
          <a:ext cx="1057632" cy="13372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LINAC optic </a:t>
          </a:r>
          <a:r>
            <a:rPr lang="en-US" sz="1100" b="0" kern="120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32637" y="2489433"/>
        <a:ext cx="995678" cy="1275307"/>
      </dsp:txXfrm>
    </dsp:sp>
    <dsp:sp modelId="{6B7E5688-2318-4784-B359-1E9CF6AD688C}">
      <dsp:nvSpPr>
        <dsp:cNvPr id="0" name=""/>
        <dsp:cNvSpPr/>
      </dsp:nvSpPr>
      <dsp:spPr>
        <a:xfrm rot="12375313">
          <a:off x="428713" y="2098402"/>
          <a:ext cx="1940583" cy="430607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5F414-6DBF-4442-BAA6-18B89EA27696}">
      <dsp:nvSpPr>
        <dsp:cNvPr id="0" name=""/>
        <dsp:cNvSpPr/>
      </dsp:nvSpPr>
      <dsp:spPr>
        <a:xfrm>
          <a:off x="0" y="1461425"/>
          <a:ext cx="1057632" cy="846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Diagnostics</a:t>
          </a:r>
        </a:p>
      </dsp:txBody>
      <dsp:txXfrm>
        <a:off x="24782" y="1486207"/>
        <a:ext cx="1008068" cy="796541"/>
      </dsp:txXfrm>
    </dsp:sp>
    <dsp:sp modelId="{A7B56E6D-9B20-4C3D-AC1D-5BCA233F89D9}">
      <dsp:nvSpPr>
        <dsp:cNvPr id="0" name=""/>
        <dsp:cNvSpPr/>
      </dsp:nvSpPr>
      <dsp:spPr>
        <a:xfrm rot="14400000">
          <a:off x="1372948" y="1452579"/>
          <a:ext cx="1665157" cy="430607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66608-FC5E-4B65-9449-04CB58F1703C}">
      <dsp:nvSpPr>
        <dsp:cNvPr id="0" name=""/>
        <dsp:cNvSpPr/>
      </dsp:nvSpPr>
      <dsp:spPr>
        <a:xfrm>
          <a:off x="1052586" y="181460"/>
          <a:ext cx="1473302" cy="1530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 LINAC </a:t>
          </a:r>
          <a:r>
            <a:rPr lang="en-US" sz="1100" b="0" kern="120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kern="1200" dirty="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Injector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Diagnostics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nomenclature</a:t>
          </a:r>
        </a:p>
      </dsp:txBody>
      <dsp:txXfrm>
        <a:off x="1095738" y="224612"/>
        <a:ext cx="1386998" cy="1444470"/>
      </dsp:txXfrm>
    </dsp:sp>
    <dsp:sp modelId="{610422C7-5476-45D5-9A73-430486DB09B8}">
      <dsp:nvSpPr>
        <dsp:cNvPr id="0" name=""/>
        <dsp:cNvSpPr/>
      </dsp:nvSpPr>
      <dsp:spPr>
        <a:xfrm rot="16325681">
          <a:off x="2276243" y="1227076"/>
          <a:ext cx="1666751" cy="430607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866EE-20A9-4C9E-9FC5-BC4EE521B49E}">
      <dsp:nvSpPr>
        <dsp:cNvPr id="0" name=""/>
        <dsp:cNvSpPr/>
      </dsp:nvSpPr>
      <dsp:spPr>
        <a:xfrm>
          <a:off x="2611263" y="186507"/>
          <a:ext cx="1057632" cy="846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LAY-OUT </a:t>
          </a:r>
          <a:r>
            <a:rPr lang="en-US" sz="1100" b="0" kern="1200" dirty="0" err="1">
              <a:solidFill>
                <a:schemeClr val="tx1"/>
              </a:solidFill>
            </a:rPr>
            <a:t>INIETTORE</a:t>
          </a:r>
          <a:endParaRPr lang="en-US" sz="1100" b="0" kern="1200" dirty="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SPARC like </a:t>
          </a:r>
          <a:r>
            <a:rPr lang="en-US" sz="1100" b="0" kern="120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2636045" y="211289"/>
        <a:ext cx="1008068" cy="796541"/>
      </dsp:txXfrm>
    </dsp:sp>
    <dsp:sp modelId="{194E7C9C-CB78-4EE6-863D-4EF02368B381}">
      <dsp:nvSpPr>
        <dsp:cNvPr id="0" name=""/>
        <dsp:cNvSpPr/>
      </dsp:nvSpPr>
      <dsp:spPr>
        <a:xfrm rot="18000000">
          <a:off x="3057893" y="1452579"/>
          <a:ext cx="1665157" cy="430607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25855-07CA-46D2-896D-2984C9995C44}">
      <dsp:nvSpPr>
        <dsp:cNvPr id="0" name=""/>
        <dsp:cNvSpPr/>
      </dsp:nvSpPr>
      <dsp:spPr>
        <a:xfrm>
          <a:off x="3777945" y="523795"/>
          <a:ext cx="1057632" cy="846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MAGNETs</a:t>
          </a:r>
        </a:p>
      </dsp:txBody>
      <dsp:txXfrm>
        <a:off x="3802727" y="548577"/>
        <a:ext cx="1008068" cy="796541"/>
      </dsp:txXfrm>
    </dsp:sp>
    <dsp:sp modelId="{DF9B5A2E-B636-4B1F-8130-85F5F2929A11}">
      <dsp:nvSpPr>
        <dsp:cNvPr id="0" name=""/>
        <dsp:cNvSpPr/>
      </dsp:nvSpPr>
      <dsp:spPr>
        <a:xfrm rot="19891476">
          <a:off x="3696852" y="2117791"/>
          <a:ext cx="1629995" cy="430607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C4DB3-2C41-46D7-86EF-D9E75F39B0BD}">
      <dsp:nvSpPr>
        <dsp:cNvPr id="0" name=""/>
        <dsp:cNvSpPr/>
      </dsp:nvSpPr>
      <dsp:spPr>
        <a:xfrm>
          <a:off x="4571328" y="1565168"/>
          <a:ext cx="1313843" cy="7587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MODULATORs,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GUIDE &amp; RF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  <a:sym typeface="Wingdings" panose="05000000000000000000" pitchFamily="2" charset="2"/>
            </a:rPr>
            <a:t>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4593550" y="1587390"/>
        <a:ext cx="1269399" cy="714259"/>
      </dsp:txXfrm>
    </dsp:sp>
    <dsp:sp modelId="{C7CC18B4-6227-4273-87DC-26C48C07AB48}">
      <dsp:nvSpPr>
        <dsp:cNvPr id="0" name=""/>
        <dsp:cNvSpPr/>
      </dsp:nvSpPr>
      <dsp:spPr>
        <a:xfrm>
          <a:off x="3900365" y="2911783"/>
          <a:ext cx="1665157" cy="430607"/>
        </a:xfrm>
        <a:prstGeom prst="lef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E68FE-197E-47DA-9C6D-D1C388DBB0CA}">
      <dsp:nvSpPr>
        <dsp:cNvPr id="0" name=""/>
        <dsp:cNvSpPr/>
      </dsp:nvSpPr>
      <dsp:spPr>
        <a:xfrm>
          <a:off x="5036707" y="2704034"/>
          <a:ext cx="1057632" cy="846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</a:rPr>
            <a:t>ONDULATORs</a:t>
          </a:r>
        </a:p>
      </dsp:txBody>
      <dsp:txXfrm>
        <a:off x="5061489" y="2728816"/>
        <a:ext cx="1008068" cy="796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197B52F-A402-C54E-8AFA-4B16C5448A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E434A6-678F-2949-AAE1-3D3D6BDAE6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465119A-E704-3141-B439-1BC298C386C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982784-4493-F047-BA0E-B02913157A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4CEAC3-BE53-9D41-A696-C908140A59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FE8331F-400B-944C-AC0C-2132A62C8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E93E23-2FD6-7140-B0F1-0E43B97A4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93E23-2FD6-7140-B0F1-0E43B97A4C0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54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93E23-2FD6-7140-B0F1-0E43B97A4C0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16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93E23-2FD6-7140-B0F1-0E43B97A4C0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45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5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3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1F1FBCE-C945-834C-8F30-79D24C9A2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3FDC7-AA8F-2143-980C-B90C3F3C5C34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D1AC53F-F17A-1640-951A-8EF8C33AD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FB6F62E-A601-B247-AE82-41A8D309C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8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080D5-01B9-F340-A15C-806CE3BFE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1D6BB-D510-F746-8706-F2CB77EF1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DDD2FD-FA20-CA44-9039-ECC667668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424A-99AF-8942-B685-5DA70F248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2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4ED354-1CBB-7D40-BDEC-6DFBC7D57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66DE7D-C28F-DE4C-84A8-B424270FC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43B46-8CC5-674D-8C3B-078394852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2FA9-939B-2A4D-9EFE-0A53F65F0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7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994B67-9980-AA47-B59B-BB477748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E1ED1-2500-7C46-A45E-7E5079699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E55127-94E8-4049-BAB5-AB723C049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D9896-E3CA-4746-A979-E824550AB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0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BCB1B-BA3C-5746-8134-BD692028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47BB1-FD56-AE4E-8B9A-57C600101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790DA-0E6C-D949-A489-FDDBEBE03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811E-B62B-AC41-9CA4-4CB649A4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2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4CE2D-61C4-B441-BB4A-DBEEBF734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CA23F-B7BC-3B41-9281-1A3EFBF1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09EE37-449D-1748-824C-4D6164F6B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2FCB-81E9-7947-AF5B-3392BEAFD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92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4FDBA-10F2-7D48-B851-8E8AA51B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AF954-4589-654B-BE01-A66A0D23F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57A11-E385-9E47-9DE5-BB47FDF04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77443-5DB0-B047-8A83-101544D31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3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E3DAE2-4E53-FA4D-8047-17778A0D4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E15FD-B144-264E-9F6E-9294E3B8F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1E85F1-4189-FE44-B3D4-1332B0FF8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CBC5-CB45-AA4E-AAAF-987A67CDB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5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510D12-3BF0-C14F-97BD-9D7B9A47A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76BF15-2928-0F40-9698-946DA49C5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ADF1C-1193-5B4C-B8E0-899B8AEE4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6CC0-16EF-AD48-AC09-C9C9F88CD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7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A71F1F-17F4-7746-95B8-5E6F6472A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768B69-11E9-E84B-BB55-085C6E2F8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E5142E-2368-A046-ADA2-DBA1AD73F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E115-E9B3-C249-9D62-EB1084E17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7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F0F98-1468-0745-A255-D171D54F6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B502-ACF7-DD4A-9E77-D670F8E63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9B668-8B39-B54D-B038-7072CD69A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9308-2CED-514B-96E8-DDDB52632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41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D2223-B1C8-5B40-BE2F-5E3534DCC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0AC46-F1B4-9D42-BC28-E55A99987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7B8E-C714-D847-A725-7E9DCAF4C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1908-D181-D64B-BEBA-91E2862AD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FB506-80AC-194C-A5C3-0371AADC9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6DEE9-95C4-734F-9B44-86D2F192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214141-4ED4-4F4A-A645-12634B5036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9577F5-6F06-C54F-89DB-A783325C05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62A7FC-97CF-084F-A5D6-26C5CA3A93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408C4E5-BCCC-2C4A-A1B0-69D8BD56D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utode.sk/2XRyIQV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42100-FE00-4269-8109-DFD503E7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79785"/>
            <a:ext cx="6975158" cy="2005763"/>
          </a:xfrm>
        </p:spPr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FFFF00"/>
                </a:solidFill>
                <a:ea typeface="Yu Gothic UI Light" panose="020B0300000000000000" pitchFamily="34" charset="-128"/>
              </a:rPr>
              <a:t>EuPRAXIA</a:t>
            </a:r>
            <a:r>
              <a:rPr lang="it-IT" sz="3600" b="1" dirty="0">
                <a:solidFill>
                  <a:srgbClr val="FFFF00"/>
                </a:solidFill>
                <a:ea typeface="Yu Gothic UI Light" panose="020B0300000000000000" pitchFamily="34" charset="-128"/>
              </a:rPr>
              <a:t> </a:t>
            </a:r>
            <a:br>
              <a:rPr lang="it-IT" sz="3600" b="1" dirty="0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it-IT" sz="3600" b="1" dirty="0">
                <a:solidFill>
                  <a:srgbClr val="FFFF00"/>
                </a:solidFill>
              </a:rPr>
              <a:t>Building &amp; Machine Layout</a:t>
            </a:r>
            <a:endParaRPr lang="it-IT" sz="3600" b="1" dirty="0">
              <a:solidFill>
                <a:srgbClr val="FFFF00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FE178F-8FA5-4678-9A10-E088A682B7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756" y="140614"/>
            <a:ext cx="2473904" cy="125004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CF84A-0FD1-A74B-B47A-AF9DE68B1B59}"/>
              </a:ext>
            </a:extLst>
          </p:cNvPr>
          <p:cNvSpPr txBox="1"/>
          <p:nvPr/>
        </p:nvSpPr>
        <p:spPr>
          <a:xfrm>
            <a:off x="3614057" y="4235392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Andrea Ghigo</a:t>
            </a:r>
          </a:p>
        </p:txBody>
      </p:sp>
      <p:pic>
        <p:nvPicPr>
          <p:cNvPr id="9" name="Picture 4" descr="Risultati immagini per infn frascati logo nuovo">
            <a:extLst>
              <a:ext uri="{FF2B5EF4-FFF2-40B4-BE49-F238E27FC236}">
                <a16:creationId xmlns:a16="http://schemas.microsoft.com/office/drawing/2014/main" id="{9A6D2B9A-D71F-3642-8DC7-FF768F94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84" y="140614"/>
            <a:ext cx="2260560" cy="12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7EC47-F392-394C-AB23-B32DC62E2A55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4184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F511B-7AE6-774A-A639-2E16203A2D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39" y="859006"/>
            <a:ext cx="8173879" cy="54492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A3692E-8EAC-B64B-9770-A6E0A650BEA4}"/>
              </a:ext>
            </a:extLst>
          </p:cNvPr>
          <p:cNvSpPr/>
          <p:nvPr/>
        </p:nvSpPr>
        <p:spPr>
          <a:xfrm>
            <a:off x="3048000" y="304800"/>
            <a:ext cx="2742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New SPARC Gun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3C19B-B3E8-CE41-BC27-F86B4A9E9777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389410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EE5FB-ED2F-6F45-9488-4C9303166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3141" y="838114"/>
            <a:ext cx="6479875" cy="5373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778BF-3BC9-534F-8AB5-318363159D0A}"/>
              </a:ext>
            </a:extLst>
          </p:cNvPr>
          <p:cNvSpPr txBox="1"/>
          <p:nvPr/>
        </p:nvSpPr>
        <p:spPr>
          <a:xfrm>
            <a:off x="152400" y="1098025"/>
            <a:ext cx="2996935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FF00"/>
                </a:solidFill>
              </a:rPr>
              <a:t>Cathode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FFF00"/>
                </a:solidFill>
              </a:rPr>
              <a:t>RF </a:t>
            </a:r>
            <a:r>
              <a:rPr lang="it-IT" sz="2000" b="1" dirty="0" err="1">
                <a:solidFill>
                  <a:srgbClr val="FFFF00"/>
                </a:solidFill>
              </a:rPr>
              <a:t>Cavities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FF00"/>
                </a:solidFill>
              </a:rPr>
              <a:t>Waveguide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FF00"/>
                </a:solidFill>
              </a:rPr>
              <a:t>Solenoid</a:t>
            </a:r>
            <a:r>
              <a:rPr lang="it-IT" sz="2000" b="1" dirty="0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FFF00"/>
                </a:solidFill>
              </a:rPr>
              <a:t>Valve  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FFF00"/>
                </a:solidFill>
              </a:rPr>
              <a:t>Laser </a:t>
            </a:r>
            <a:r>
              <a:rPr lang="it-IT" sz="2000" b="1" dirty="0" err="1">
                <a:solidFill>
                  <a:srgbClr val="FFFF00"/>
                </a:solidFill>
              </a:rPr>
              <a:t>ports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FF00"/>
                </a:solidFill>
              </a:rPr>
              <a:t>Corrector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FF00"/>
                </a:solidFill>
              </a:rPr>
              <a:t>Current</a:t>
            </a:r>
            <a:r>
              <a:rPr lang="it-IT" sz="2000" b="1" dirty="0">
                <a:solidFill>
                  <a:srgbClr val="FFFF00"/>
                </a:solidFill>
              </a:rPr>
              <a:t> transformer</a:t>
            </a:r>
          </a:p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FF00"/>
                </a:solidFill>
              </a:rPr>
              <a:t>Farady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cup</a:t>
            </a:r>
            <a:endParaRPr lang="it-IT" sz="20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FF00"/>
                </a:solidFill>
              </a:rPr>
              <a:t>Flag</a:t>
            </a:r>
            <a:r>
              <a:rPr lang="it-IT" sz="2000" b="1" dirty="0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FFF00"/>
                </a:solidFill>
              </a:rPr>
              <a:t>Fast valve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0D9BA4-250E-904A-9E85-DC3D9BF66F2F}"/>
              </a:ext>
            </a:extLst>
          </p:cNvPr>
          <p:cNvSpPr/>
          <p:nvPr/>
        </p:nvSpPr>
        <p:spPr>
          <a:xfrm>
            <a:off x="2225276" y="196317"/>
            <a:ext cx="4622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New SPARC Gun Components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BE06D-D36A-CE44-A4E1-4467CAA6FA32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78342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2895600" y="280237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RF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photoinjector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4F1D2-0655-D848-8E46-D0D7DC32F1E8}"/>
              </a:ext>
            </a:extLst>
          </p:cNvPr>
          <p:cNvSpPr/>
          <p:nvPr/>
        </p:nvSpPr>
        <p:spPr>
          <a:xfrm>
            <a:off x="163401" y="1501060"/>
            <a:ext cx="29908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Photoinjector</a:t>
            </a:r>
            <a:r>
              <a:rPr lang="it-IT" b="1" dirty="0">
                <a:solidFill>
                  <a:schemeClr val="bg1"/>
                </a:solidFill>
              </a:rPr>
              <a:t>: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 err="1">
                <a:solidFill>
                  <a:schemeClr val="bg1"/>
                </a:solidFill>
              </a:rPr>
              <a:t>Two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</a:t>
            </a:r>
            <a:r>
              <a:rPr lang="it-IT" b="1" dirty="0">
                <a:solidFill>
                  <a:schemeClr val="bg1"/>
                </a:solidFill>
              </a:rPr>
              <a:t>-Band </a:t>
            </a:r>
            <a:r>
              <a:rPr lang="it-IT" b="1" dirty="0" err="1">
                <a:solidFill>
                  <a:schemeClr val="bg1"/>
                </a:solidFill>
              </a:rPr>
              <a:t>Klystron&amp;modulator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power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stations</a:t>
            </a:r>
            <a:r>
              <a:rPr lang="it-IT" b="1" dirty="0">
                <a:solidFill>
                  <a:schemeClr val="bg1"/>
                </a:solidFill>
              </a:rPr>
              <a:t>.</a:t>
            </a:r>
          </a:p>
          <a:p>
            <a:r>
              <a:rPr lang="it-IT" b="1" dirty="0">
                <a:solidFill>
                  <a:schemeClr val="bg1"/>
                </a:solidFill>
              </a:rPr>
              <a:t>	</a:t>
            </a:r>
          </a:p>
          <a:p>
            <a:r>
              <a:rPr lang="it-IT" b="1" dirty="0">
                <a:solidFill>
                  <a:schemeClr val="bg1"/>
                </a:solidFill>
              </a:rPr>
              <a:t>RF </a:t>
            </a:r>
            <a:r>
              <a:rPr lang="it-IT" b="1" dirty="0" err="1">
                <a:solidFill>
                  <a:schemeClr val="bg1"/>
                </a:solidFill>
              </a:rPr>
              <a:t>Gun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  <a:p>
            <a:r>
              <a:rPr lang="it-IT" b="1" dirty="0">
                <a:solidFill>
                  <a:schemeClr val="bg1"/>
                </a:solidFill>
              </a:rPr>
              <a:t>	</a:t>
            </a:r>
          </a:p>
          <a:p>
            <a:r>
              <a:rPr lang="it-IT" b="1" dirty="0" err="1">
                <a:solidFill>
                  <a:schemeClr val="bg1"/>
                </a:solidFill>
              </a:rPr>
              <a:t>Two</a:t>
            </a:r>
            <a:r>
              <a:rPr lang="it-IT" b="1" dirty="0">
                <a:solidFill>
                  <a:schemeClr val="bg1"/>
                </a:solidFill>
              </a:rPr>
              <a:t> 3m </a:t>
            </a:r>
            <a:r>
              <a:rPr lang="it-IT" b="1" dirty="0" err="1">
                <a:solidFill>
                  <a:schemeClr val="bg1"/>
                </a:solidFill>
              </a:rPr>
              <a:t>S</a:t>
            </a:r>
            <a:r>
              <a:rPr lang="it-IT" b="1" dirty="0">
                <a:solidFill>
                  <a:schemeClr val="bg1"/>
                </a:solidFill>
              </a:rPr>
              <a:t>-Band RF </a:t>
            </a:r>
            <a:r>
              <a:rPr lang="it-IT" b="1" dirty="0" err="1">
                <a:solidFill>
                  <a:schemeClr val="bg1"/>
                </a:solidFill>
              </a:rPr>
              <a:t>accelerating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structures</a:t>
            </a:r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	</a:t>
            </a:r>
          </a:p>
          <a:p>
            <a:r>
              <a:rPr lang="it-IT" b="1" dirty="0" err="1">
                <a:solidFill>
                  <a:schemeClr val="bg1"/>
                </a:solidFill>
              </a:rPr>
              <a:t>Solenoids</a:t>
            </a:r>
            <a:r>
              <a:rPr lang="it-IT" b="1" dirty="0">
                <a:solidFill>
                  <a:schemeClr val="bg1"/>
                </a:solidFill>
              </a:rPr>
              <a:t> x </a:t>
            </a:r>
            <a:r>
              <a:rPr lang="it-IT" b="1" dirty="0" err="1">
                <a:solidFill>
                  <a:schemeClr val="bg1"/>
                </a:solidFill>
              </a:rPr>
              <a:t>gun</a:t>
            </a:r>
            <a:r>
              <a:rPr lang="it-IT" b="1" dirty="0">
                <a:solidFill>
                  <a:schemeClr val="bg1"/>
                </a:solidFill>
              </a:rPr>
              <a:t> and </a:t>
            </a:r>
            <a:r>
              <a:rPr lang="it-IT" b="1" u="sng" dirty="0" err="1">
                <a:solidFill>
                  <a:srgbClr val="FFFF00"/>
                </a:solidFill>
              </a:rPr>
              <a:t>two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accelerating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structure</a:t>
            </a:r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	</a:t>
            </a:r>
          </a:p>
          <a:p>
            <a:r>
              <a:rPr lang="it-IT" b="1" dirty="0">
                <a:solidFill>
                  <a:schemeClr val="bg1"/>
                </a:solidFill>
              </a:rPr>
              <a:t>RF </a:t>
            </a:r>
            <a:r>
              <a:rPr lang="it-IT" b="1" dirty="0" err="1">
                <a:solidFill>
                  <a:schemeClr val="bg1"/>
                </a:solidFill>
              </a:rPr>
              <a:t>pulse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compressor</a:t>
            </a:r>
            <a:r>
              <a:rPr lang="it-IT" b="1" dirty="0">
                <a:solidFill>
                  <a:schemeClr val="bg1"/>
                </a:solidFill>
              </a:rPr>
              <a:t> (SLED)</a:t>
            </a:r>
          </a:p>
          <a:p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3C02D-2EEA-434D-8CD5-8A4D9B64DFBC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5CBFA-C13C-0045-920A-08623C587A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4251" y="1143000"/>
            <a:ext cx="573237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35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2971800" y="408176"/>
            <a:ext cx="4600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X-band Linear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accelerator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EFC4D3-279F-334F-AC71-FE1BC3308D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524000"/>
            <a:ext cx="6271298" cy="4180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CA4B52-0354-554D-B4E0-2946046EFB81}"/>
              </a:ext>
            </a:extLst>
          </p:cNvPr>
          <p:cNvSpPr txBox="1"/>
          <p:nvPr/>
        </p:nvSpPr>
        <p:spPr>
          <a:xfrm>
            <a:off x="152400" y="735977"/>
            <a:ext cx="26400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 err="1">
                <a:solidFill>
                  <a:schemeClr val="bg1"/>
                </a:solidFill>
              </a:rPr>
              <a:t>Linac</a:t>
            </a:r>
            <a:r>
              <a:rPr lang="it-IT" b="1" dirty="0">
                <a:solidFill>
                  <a:schemeClr val="bg1"/>
                </a:solidFill>
              </a:rPr>
              <a:t>:</a:t>
            </a:r>
          </a:p>
          <a:p>
            <a:r>
              <a:rPr lang="it-IT" b="1" dirty="0">
                <a:solidFill>
                  <a:srgbClr val="FFFF66"/>
                </a:solidFill>
              </a:rPr>
              <a:t>7  X-Band Klystron </a:t>
            </a:r>
            <a:r>
              <a:rPr lang="it-IT" b="1" dirty="0">
                <a:solidFill>
                  <a:schemeClr val="bg1"/>
                </a:solidFill>
              </a:rPr>
              <a:t>and modulator </a:t>
            </a:r>
            <a:r>
              <a:rPr lang="it-IT" b="1" dirty="0" err="1">
                <a:solidFill>
                  <a:schemeClr val="bg1"/>
                </a:solidFill>
              </a:rPr>
              <a:t>power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stations</a:t>
            </a:r>
            <a:r>
              <a:rPr lang="it-IT" b="1" dirty="0">
                <a:solidFill>
                  <a:schemeClr val="bg1"/>
                </a:solidFill>
              </a:rPr>
              <a:t>.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rgbClr val="FFFF66"/>
                </a:solidFill>
              </a:rPr>
              <a:t>18  X-band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accelerating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structures</a:t>
            </a:r>
            <a:r>
              <a:rPr lang="it-IT" b="1" dirty="0">
                <a:solidFill>
                  <a:schemeClr val="bg1"/>
                </a:solidFill>
              </a:rPr>
              <a:t> 0.9 m long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rgbClr val="FFFF66"/>
                </a:solidFill>
              </a:rPr>
              <a:t>2 RF </a:t>
            </a:r>
            <a:r>
              <a:rPr lang="it-IT" b="1" dirty="0" err="1">
                <a:solidFill>
                  <a:srgbClr val="FFFF66"/>
                </a:solidFill>
              </a:rPr>
              <a:t>deflectors</a:t>
            </a:r>
            <a:r>
              <a:rPr lang="it-IT" b="1" dirty="0">
                <a:solidFill>
                  <a:schemeClr val="bg1"/>
                </a:solidFill>
              </a:rPr>
              <a:t> and 1 RF </a:t>
            </a:r>
            <a:r>
              <a:rPr lang="it-IT" b="1" dirty="0" err="1">
                <a:solidFill>
                  <a:schemeClr val="bg1"/>
                </a:solidFill>
              </a:rPr>
              <a:t>power</a:t>
            </a:r>
            <a:r>
              <a:rPr lang="it-IT" b="1" dirty="0">
                <a:solidFill>
                  <a:schemeClr val="bg1"/>
                </a:solidFill>
              </a:rPr>
              <a:t> station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rgbClr val="FFFF66"/>
                </a:solidFill>
              </a:rPr>
              <a:t>6 RF </a:t>
            </a:r>
            <a:r>
              <a:rPr lang="it-IT" b="1" dirty="0" err="1">
                <a:solidFill>
                  <a:srgbClr val="FFFF66"/>
                </a:solidFill>
              </a:rPr>
              <a:t>pulse</a:t>
            </a:r>
            <a:r>
              <a:rPr lang="it-IT" b="1" dirty="0">
                <a:solidFill>
                  <a:srgbClr val="FFFF66"/>
                </a:solidFill>
              </a:rPr>
              <a:t> </a:t>
            </a:r>
            <a:r>
              <a:rPr lang="it-IT" b="1" dirty="0" err="1">
                <a:solidFill>
                  <a:srgbClr val="FFFF66"/>
                </a:solidFill>
              </a:rPr>
              <a:t>compressors</a:t>
            </a:r>
            <a:r>
              <a:rPr lang="it-IT" b="1" dirty="0">
                <a:solidFill>
                  <a:srgbClr val="FFFF66"/>
                </a:solidFill>
              </a:rPr>
              <a:t> (BOC)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 err="1">
                <a:solidFill>
                  <a:srgbClr val="FFFF66"/>
                </a:solidFill>
              </a:rPr>
              <a:t>Bunch</a:t>
            </a:r>
            <a:r>
              <a:rPr lang="it-IT" b="1" dirty="0">
                <a:solidFill>
                  <a:srgbClr val="FFFF66"/>
                </a:solidFill>
              </a:rPr>
              <a:t> </a:t>
            </a:r>
            <a:r>
              <a:rPr lang="it-IT" b="1" dirty="0" err="1">
                <a:solidFill>
                  <a:srgbClr val="FFFF66"/>
                </a:solidFill>
              </a:rPr>
              <a:t>compressor</a:t>
            </a:r>
            <a:r>
              <a:rPr lang="it-IT" b="1" dirty="0">
                <a:solidFill>
                  <a:schemeClr val="bg1"/>
                </a:solidFill>
              </a:rPr>
              <a:t>:</a:t>
            </a:r>
          </a:p>
          <a:p>
            <a:r>
              <a:rPr lang="it-IT" b="1" dirty="0">
                <a:solidFill>
                  <a:schemeClr val="bg1"/>
                </a:solidFill>
              </a:rPr>
              <a:t>4 </a:t>
            </a:r>
            <a:r>
              <a:rPr lang="it-IT" b="1" dirty="0" err="1">
                <a:solidFill>
                  <a:schemeClr val="bg1"/>
                </a:solidFill>
              </a:rPr>
              <a:t>Dipoles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magnetic</a:t>
            </a:r>
            <a:r>
              <a:rPr lang="it-IT" b="1" dirty="0">
                <a:solidFill>
                  <a:schemeClr val="bg1"/>
                </a:solidFill>
              </a:rPr>
              <a:t> chicane</a:t>
            </a:r>
          </a:p>
          <a:p>
            <a:r>
              <a:rPr lang="it-IT" b="1" dirty="0">
                <a:solidFill>
                  <a:schemeClr val="bg1"/>
                </a:solidFill>
              </a:rPr>
              <a:t>+ </a:t>
            </a:r>
            <a:r>
              <a:rPr lang="it-IT" b="1" dirty="0" err="1">
                <a:solidFill>
                  <a:schemeClr val="bg1"/>
                </a:solidFill>
              </a:rPr>
              <a:t>quads</a:t>
            </a:r>
            <a:endParaRPr lang="it-IT" b="1" dirty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7197C-B58E-DE46-9C19-C73BA6816CDA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76583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130646" y="136374"/>
            <a:ext cx="35605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Undulators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&amp; </a:t>
            </a:r>
          </a:p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beam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dump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studies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822EB-5C5E-3F4C-8A75-AC3410447AD0}"/>
              </a:ext>
            </a:extLst>
          </p:cNvPr>
          <p:cNvSpPr/>
          <p:nvPr/>
        </p:nvSpPr>
        <p:spPr>
          <a:xfrm>
            <a:off x="26753" y="762000"/>
            <a:ext cx="37338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bg1"/>
                </a:solidFill>
              </a:rPr>
              <a:t>Permanent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magnet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Undulators</a:t>
            </a:r>
            <a:r>
              <a:rPr lang="it-IT" b="1" dirty="0">
                <a:solidFill>
                  <a:schemeClr val="bg1"/>
                </a:solidFill>
              </a:rPr>
              <a:t> &amp; </a:t>
            </a:r>
            <a:r>
              <a:rPr lang="it-IT" b="1" dirty="0" err="1">
                <a:solidFill>
                  <a:schemeClr val="bg1"/>
                </a:solidFill>
              </a:rPr>
              <a:t>Diagnostics</a:t>
            </a: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33 m </a:t>
            </a:r>
            <a:r>
              <a:rPr lang="it-IT" b="1" dirty="0" err="1">
                <a:solidFill>
                  <a:schemeClr val="bg1"/>
                </a:solidFill>
              </a:rPr>
              <a:t>total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lenght</a:t>
            </a: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undulator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module</a:t>
            </a:r>
            <a:r>
              <a:rPr lang="it-IT" b="1" dirty="0">
                <a:solidFill>
                  <a:schemeClr val="bg1"/>
                </a:solidFill>
              </a:rPr>
              <a:t> 2.3 m long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Combination of SC and NC </a:t>
            </a:r>
            <a:r>
              <a:rPr lang="it-IT" b="1" dirty="0" err="1">
                <a:solidFill>
                  <a:schemeClr val="bg1"/>
                </a:solidFill>
              </a:rPr>
              <a:t>undulator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is</a:t>
            </a:r>
            <a:r>
              <a:rPr lang="it-IT" b="1" dirty="0">
                <a:solidFill>
                  <a:schemeClr val="bg1"/>
                </a:solidFill>
              </a:rPr>
              <a:t> under </a:t>
            </a:r>
            <a:r>
              <a:rPr lang="it-IT" b="1" dirty="0" err="1">
                <a:solidFill>
                  <a:schemeClr val="bg1"/>
                </a:solidFill>
              </a:rPr>
              <a:t>study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CA362F-750A-C74B-8AC3-57EEFD326556}"/>
              </a:ext>
            </a:extLst>
          </p:cNvPr>
          <p:cNvGrpSpPr/>
          <p:nvPr/>
        </p:nvGrpSpPr>
        <p:grpSpPr>
          <a:xfrm>
            <a:off x="191667" y="3276600"/>
            <a:ext cx="8725422" cy="3429000"/>
            <a:chOff x="152400" y="2819400"/>
            <a:chExt cx="8725422" cy="3429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15EC6A-3E1F-2C40-B6F9-115298197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2819400"/>
              <a:ext cx="8725422" cy="342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C7486246-6B96-0A43-91A4-A1CCDE39524F}"/>
                </a:ext>
              </a:extLst>
            </p:cNvPr>
            <p:cNvSpPr/>
            <p:nvPr/>
          </p:nvSpPr>
          <p:spPr>
            <a:xfrm>
              <a:off x="990600" y="4419600"/>
              <a:ext cx="533400" cy="762000"/>
            </a:xfrm>
            <a:prstGeom prst="fram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EBF551-0AEE-BA49-9AF5-C64AC564ED48}"/>
                </a:ext>
              </a:extLst>
            </p:cNvPr>
            <p:cNvCxnSpPr/>
            <p:nvPr/>
          </p:nvCxnSpPr>
          <p:spPr>
            <a:xfrm>
              <a:off x="1257300" y="4648200"/>
              <a:ext cx="7505700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8B6F627-A74A-C24D-A2A7-728C7E319F18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Riunione Giunta Esecutiva INFN	</a:t>
            </a:r>
            <a:r>
              <a:rPr lang="it-IT" sz="1600" dirty="0" err="1"/>
              <a:t>A.Ghigo</a:t>
            </a:r>
            <a:r>
              <a:rPr lang="it-IT" sz="1600" dirty="0"/>
              <a:t> 		Roma 5 Febbraio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8108A-7080-5B42-9EA7-D1AA079126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70417"/>
            <a:ext cx="5029200" cy="29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5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690" y="574207"/>
            <a:ext cx="7886700" cy="994172"/>
          </a:xfrm>
        </p:spPr>
        <p:txBody>
          <a:bodyPr/>
          <a:lstStyle/>
          <a:p>
            <a:r>
              <a:rPr lang="it-IT" sz="2400" dirty="0">
                <a:solidFill>
                  <a:srgbClr val="FFFF00"/>
                </a:solidFill>
              </a:rPr>
              <a:t>SUMMARY OF THE INTEGRATION STATE: </a:t>
            </a:r>
            <a:br>
              <a:rPr lang="it-IT" sz="2400" dirty="0">
                <a:solidFill>
                  <a:srgbClr val="FFFF00"/>
                </a:solidFill>
              </a:rPr>
            </a:br>
            <a:r>
              <a:rPr lang="it-IT" sz="2400" dirty="0">
                <a:solidFill>
                  <a:srgbClr val="FFFF00"/>
                </a:solidFill>
              </a:rPr>
              <a:t>New </a:t>
            </a:r>
            <a:r>
              <a:rPr lang="it-IT" sz="2400" dirty="0" err="1">
                <a:solidFill>
                  <a:srgbClr val="FFFF00"/>
                </a:solidFill>
              </a:rPr>
              <a:t>tools</a:t>
            </a:r>
            <a:endParaRPr lang="it-IT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37952895"/>
              </p:ext>
            </p:extLst>
          </p:nvPr>
        </p:nvGraphicFramePr>
        <p:xfrm>
          <a:off x="2503309" y="1803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/>
          <p:cNvSpPr/>
          <p:nvPr/>
        </p:nvSpPr>
        <p:spPr>
          <a:xfrm>
            <a:off x="325027" y="976331"/>
            <a:ext cx="523982" cy="4700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rgbClr val="FFFF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25027" y="1568379"/>
            <a:ext cx="523982" cy="47004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428" y="159156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FF00"/>
                </a:solidFill>
              </a:rPr>
              <a:t>done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347" y="1018410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To do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019" y="216042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069" y="216472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ready</a:t>
            </a:r>
          </a:p>
        </p:txBody>
      </p:sp>
    </p:spTree>
    <p:extLst>
      <p:ext uri="{BB962C8B-B14F-4D97-AF65-F5344CB8AC3E}">
        <p14:creationId xmlns:p14="http://schemas.microsoft.com/office/powerpoint/2010/main" val="404845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it-IT" sz="2800" b="1" dirty="0">
                <a:solidFill>
                  <a:srgbClr val="FFFF00"/>
                </a:solidFill>
              </a:rPr>
              <a:t>New Lay-out </a:t>
            </a:r>
            <a:r>
              <a:rPr lang="it-IT" sz="2800" b="1" dirty="0" err="1">
                <a:solidFill>
                  <a:srgbClr val="FFFF00"/>
                </a:solidFill>
              </a:rPr>
              <a:t>setting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30" y="914401"/>
            <a:ext cx="8262870" cy="3048000"/>
          </a:xfrm>
          <a:ln w="381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dirty="0">
                <a:solidFill>
                  <a:schemeClr val="bg1"/>
                </a:solidFill>
              </a:rPr>
              <a:t>positions and </a:t>
            </a:r>
            <a:r>
              <a:rPr lang="it-IT" sz="1800" dirty="0" err="1">
                <a:solidFill>
                  <a:schemeClr val="bg1"/>
                </a:solidFill>
              </a:rPr>
              <a:t>orientation</a:t>
            </a:r>
            <a:r>
              <a:rPr lang="it-IT" sz="1800" dirty="0">
                <a:solidFill>
                  <a:schemeClr val="bg1"/>
                </a:solidFill>
              </a:rPr>
              <a:t> of </a:t>
            </a:r>
            <a:r>
              <a:rPr lang="it-IT" sz="1800" dirty="0" err="1">
                <a:solidFill>
                  <a:schemeClr val="bg1"/>
                </a:solidFill>
              </a:rPr>
              <a:t>elements</a:t>
            </a:r>
            <a:r>
              <a:rPr lang="it-IT" sz="1800" dirty="0">
                <a:solidFill>
                  <a:schemeClr val="bg1"/>
                </a:solidFill>
              </a:rPr>
              <a:t> from file </a:t>
            </a:r>
            <a:r>
              <a:rPr lang="it-IT" sz="1800" dirty="0">
                <a:solidFill>
                  <a:srgbClr val="FFFF66"/>
                </a:solidFill>
              </a:rPr>
              <a:t>200pC_1GeV_X_90cm_update_short_LH_4b_up_check_new_Oct_20_flr.xlsx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dirty="0" err="1">
                <a:solidFill>
                  <a:srgbClr val="FFFF66"/>
                </a:solidFill>
              </a:rPr>
              <a:t>dipoles</a:t>
            </a:r>
            <a:r>
              <a:rPr lang="it-IT" sz="1800" dirty="0">
                <a:solidFill>
                  <a:srgbClr val="FFFF66"/>
                </a:solidFill>
              </a:rPr>
              <a:t> and </a:t>
            </a:r>
            <a:r>
              <a:rPr lang="it-IT" sz="1800" dirty="0" err="1">
                <a:solidFill>
                  <a:srgbClr val="FFFF66"/>
                </a:solidFill>
              </a:rPr>
              <a:t>quadrupoles</a:t>
            </a:r>
            <a:r>
              <a:rPr lang="it-IT" sz="1800" dirty="0">
                <a:solidFill>
                  <a:srgbClr val="FFFF66"/>
                </a:solidFill>
              </a:rPr>
              <a:t> </a:t>
            </a:r>
            <a:r>
              <a:rPr lang="it-IT" sz="1800" dirty="0">
                <a:solidFill>
                  <a:schemeClr val="bg1"/>
                </a:solidFill>
              </a:rPr>
              <a:t>= </a:t>
            </a:r>
            <a:r>
              <a:rPr lang="it-IT" sz="1800" dirty="0" err="1">
                <a:solidFill>
                  <a:schemeClr val="bg1"/>
                </a:solidFill>
              </a:rPr>
              <a:t>cubes</a:t>
            </a:r>
            <a:r>
              <a:rPr lang="it-IT" sz="1800" dirty="0">
                <a:solidFill>
                  <a:schemeClr val="bg1"/>
                </a:solidFill>
              </a:rPr>
              <a:t> with side </a:t>
            </a:r>
            <a:r>
              <a:rPr lang="it-IT" sz="1800" dirty="0" err="1">
                <a:solidFill>
                  <a:schemeClr val="bg1"/>
                </a:solidFill>
              </a:rPr>
              <a:t>equal</a:t>
            </a:r>
            <a:r>
              <a:rPr lang="it-IT" sz="1800" dirty="0">
                <a:solidFill>
                  <a:schemeClr val="bg1"/>
                </a:solidFill>
              </a:rPr>
              <a:t> to the </a:t>
            </a:r>
            <a:r>
              <a:rPr lang="it-IT" sz="1800" dirty="0" err="1">
                <a:solidFill>
                  <a:schemeClr val="bg1"/>
                </a:solidFill>
              </a:rPr>
              <a:t>magnetic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length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dirty="0">
                <a:solidFill>
                  <a:srgbClr val="FFFF66"/>
                </a:solidFill>
              </a:rPr>
              <a:t>RF </a:t>
            </a:r>
            <a:r>
              <a:rPr lang="it-IT" sz="1800" dirty="0" err="1">
                <a:solidFill>
                  <a:srgbClr val="FFFF66"/>
                </a:solidFill>
              </a:rPr>
              <a:t>sections</a:t>
            </a:r>
            <a:r>
              <a:rPr lang="it-IT" sz="1800" dirty="0">
                <a:solidFill>
                  <a:srgbClr val="FFFF66"/>
                </a:solidFill>
              </a:rPr>
              <a:t> </a:t>
            </a:r>
            <a:r>
              <a:rPr lang="it-IT" sz="1800" dirty="0">
                <a:solidFill>
                  <a:schemeClr val="bg1"/>
                </a:solidFill>
              </a:rPr>
              <a:t>= full </a:t>
            </a:r>
            <a:r>
              <a:rPr lang="it-IT" sz="1800" dirty="0" err="1">
                <a:solidFill>
                  <a:schemeClr val="bg1"/>
                </a:solidFill>
              </a:rPr>
              <a:t>size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sketches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dirty="0">
                <a:solidFill>
                  <a:schemeClr val="bg1"/>
                </a:solidFill>
              </a:rPr>
              <a:t>A lay-out </a:t>
            </a:r>
            <a:r>
              <a:rPr lang="it-IT" sz="1800" dirty="0" err="1">
                <a:solidFill>
                  <a:schemeClr val="bg1"/>
                </a:solidFill>
              </a:rPr>
              <a:t>definition</a:t>
            </a:r>
            <a:r>
              <a:rPr lang="it-IT" sz="1800" dirty="0">
                <a:solidFill>
                  <a:schemeClr val="bg1"/>
                </a:solidFill>
              </a:rPr>
              <a:t> meeting </a:t>
            </a:r>
            <a:r>
              <a:rPr lang="it-IT" sz="1800" dirty="0" err="1">
                <a:solidFill>
                  <a:schemeClr val="bg1"/>
                </a:solidFill>
              </a:rPr>
              <a:t>is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being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planned</a:t>
            </a:r>
            <a:r>
              <a:rPr lang="it-IT" sz="1800" dirty="0">
                <a:solidFill>
                  <a:schemeClr val="bg1"/>
                </a:solidFill>
              </a:rPr>
              <a:t>: </a:t>
            </a:r>
            <a:r>
              <a:rPr lang="it-IT" sz="1800" dirty="0" err="1">
                <a:solidFill>
                  <a:schemeClr val="bg1"/>
                </a:solidFill>
              </a:rPr>
              <a:t>find</a:t>
            </a:r>
            <a:r>
              <a:rPr lang="it-IT" sz="1800" dirty="0">
                <a:solidFill>
                  <a:schemeClr val="bg1"/>
                </a:solidFill>
              </a:rPr>
              <a:t> the status quo of the layout (</a:t>
            </a:r>
            <a:r>
              <a:rPr lang="it-IT" sz="1800" dirty="0" err="1">
                <a:solidFill>
                  <a:schemeClr val="bg1"/>
                </a:solidFill>
              </a:rPr>
              <a:t>visible</a:t>
            </a:r>
            <a:r>
              <a:rPr lang="it-IT" sz="1800" dirty="0">
                <a:solidFill>
                  <a:schemeClr val="bg1"/>
                </a:solidFill>
              </a:rPr>
              <a:t> on web browser) </a:t>
            </a:r>
            <a:r>
              <a:rPr lang="it-IT" sz="1800" dirty="0" err="1">
                <a:solidFill>
                  <a:schemeClr val="bg1"/>
                </a:solidFill>
              </a:rPr>
              <a:t>at</a:t>
            </a:r>
            <a:r>
              <a:rPr lang="it-IT" sz="1800" dirty="0">
                <a:solidFill>
                  <a:schemeClr val="bg1"/>
                </a:solidFill>
              </a:rPr>
              <a:t> the link </a:t>
            </a:r>
            <a:r>
              <a:rPr lang="it-IT" sz="1800" dirty="0">
                <a:solidFill>
                  <a:srgbClr val="FFFF6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https://autode.sk/2XRyIQV</a:t>
            </a:r>
            <a:endParaRPr lang="it-IT" sz="1800" dirty="0">
              <a:solidFill>
                <a:srgbClr val="FFFF66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dirty="0">
                <a:solidFill>
                  <a:schemeClr val="bg1"/>
                </a:solidFill>
              </a:rPr>
              <a:t>the </a:t>
            </a:r>
            <a:r>
              <a:rPr lang="it-IT" sz="1800" dirty="0" err="1">
                <a:solidFill>
                  <a:schemeClr val="bg1"/>
                </a:solidFill>
              </a:rPr>
              <a:t>updated</a:t>
            </a:r>
            <a:r>
              <a:rPr lang="it-IT" sz="1800" dirty="0">
                <a:solidFill>
                  <a:schemeClr val="bg1"/>
                </a:solidFill>
              </a:rPr>
              <a:t> link </a:t>
            </a:r>
            <a:r>
              <a:rPr lang="it-IT" sz="1800" dirty="0" err="1">
                <a:solidFill>
                  <a:schemeClr val="bg1"/>
                </a:solidFill>
              </a:rPr>
              <a:t>will</a:t>
            </a:r>
            <a:r>
              <a:rPr lang="it-IT" sz="1800" dirty="0">
                <a:solidFill>
                  <a:schemeClr val="bg1"/>
                </a:solidFill>
              </a:rPr>
              <a:t> be made </a:t>
            </a:r>
            <a:r>
              <a:rPr lang="it-IT" sz="1800" dirty="0" err="1">
                <a:solidFill>
                  <a:schemeClr val="bg1"/>
                </a:solidFill>
              </a:rPr>
              <a:t>available</a:t>
            </a:r>
            <a:r>
              <a:rPr lang="it-IT" sz="1800" dirty="0">
                <a:solidFill>
                  <a:schemeClr val="bg1"/>
                </a:solidFill>
              </a:rPr>
              <a:t> for </a:t>
            </a:r>
            <a:r>
              <a:rPr lang="it-IT" sz="1800" dirty="0" err="1">
                <a:solidFill>
                  <a:schemeClr val="bg1"/>
                </a:solidFill>
              </a:rPr>
              <a:t>collaboration</a:t>
            </a:r>
            <a:r>
              <a:rPr lang="it-IT" sz="1800" dirty="0">
                <a:solidFill>
                  <a:schemeClr val="bg1"/>
                </a:solidFill>
              </a:rPr>
              <a:t> on TEAMS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F1575D-73EF-8741-93E2-589EBE9CA55D}"/>
              </a:ext>
            </a:extLst>
          </p:cNvPr>
          <p:cNvSpPr txBox="1">
            <a:spLocks/>
          </p:cNvSpPr>
          <p:nvPr/>
        </p:nvSpPr>
        <p:spPr bwMode="auto">
          <a:xfrm>
            <a:off x="385830" y="4038600"/>
            <a:ext cx="8262870" cy="2438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kern="0" dirty="0" err="1">
                <a:solidFill>
                  <a:schemeClr val="bg1"/>
                </a:solidFill>
              </a:rPr>
              <a:t>When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available</a:t>
            </a:r>
            <a:r>
              <a:rPr lang="it-IT" sz="1800" kern="0" dirty="0">
                <a:solidFill>
                  <a:schemeClr val="bg1"/>
                </a:solidFill>
              </a:rPr>
              <a:t>, the 3D </a:t>
            </a:r>
            <a:r>
              <a:rPr lang="it-IT" sz="1800" kern="0" dirty="0" err="1">
                <a:solidFill>
                  <a:schemeClr val="bg1"/>
                </a:solidFill>
              </a:rPr>
              <a:t>CADs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will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gradually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replace</a:t>
            </a:r>
            <a:r>
              <a:rPr lang="it-IT" sz="1800" kern="0" dirty="0">
                <a:solidFill>
                  <a:schemeClr val="bg1"/>
                </a:solidFill>
              </a:rPr>
              <a:t> the </a:t>
            </a:r>
            <a:r>
              <a:rPr lang="it-IT" sz="1800" kern="0" dirty="0" err="1">
                <a:solidFill>
                  <a:schemeClr val="bg1"/>
                </a:solidFill>
              </a:rPr>
              <a:t>cubes</a:t>
            </a:r>
            <a:r>
              <a:rPr lang="it-IT" sz="1800" kern="0" dirty="0">
                <a:solidFill>
                  <a:schemeClr val="bg1"/>
                </a:solidFill>
              </a:rPr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kern="0" dirty="0">
                <a:solidFill>
                  <a:schemeClr val="bg1"/>
                </a:solidFill>
              </a:rPr>
              <a:t>The </a:t>
            </a:r>
            <a:r>
              <a:rPr lang="it-IT" sz="1800" kern="0" dirty="0" err="1">
                <a:solidFill>
                  <a:schemeClr val="bg1"/>
                </a:solidFill>
              </a:rPr>
              <a:t>same</a:t>
            </a:r>
            <a:r>
              <a:rPr lang="it-IT" sz="1800" kern="0" dirty="0">
                <a:solidFill>
                  <a:schemeClr val="bg1"/>
                </a:solidFill>
              </a:rPr>
              <a:t> general </a:t>
            </a:r>
            <a:r>
              <a:rPr lang="it-IT" sz="1800" kern="0" dirty="0" err="1">
                <a:solidFill>
                  <a:schemeClr val="bg1"/>
                </a:solidFill>
              </a:rPr>
              <a:t>assembly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will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always</a:t>
            </a:r>
            <a:r>
              <a:rPr lang="it-IT" sz="1800" kern="0" dirty="0">
                <a:solidFill>
                  <a:schemeClr val="bg1"/>
                </a:solidFill>
              </a:rPr>
              <a:t> be </a:t>
            </a:r>
            <a:r>
              <a:rPr lang="it-IT" sz="1800" kern="0" dirty="0" err="1">
                <a:solidFill>
                  <a:schemeClr val="bg1"/>
                </a:solidFill>
              </a:rPr>
              <a:t>available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also</a:t>
            </a:r>
            <a:r>
              <a:rPr lang="it-IT" sz="1800" kern="0" dirty="0">
                <a:solidFill>
                  <a:schemeClr val="bg1"/>
                </a:solidFill>
              </a:rPr>
              <a:t> in "</a:t>
            </a:r>
            <a:r>
              <a:rPr lang="it-IT" sz="1800" kern="0" dirty="0" err="1">
                <a:solidFill>
                  <a:schemeClr val="bg1"/>
                </a:solidFill>
              </a:rPr>
              <a:t>lightened</a:t>
            </a:r>
            <a:r>
              <a:rPr lang="it-IT" sz="1800" kern="0" dirty="0">
                <a:solidFill>
                  <a:schemeClr val="bg1"/>
                </a:solidFill>
              </a:rPr>
              <a:t>" </a:t>
            </a:r>
            <a:r>
              <a:rPr lang="it-IT" sz="1800" kern="0" dirty="0" err="1">
                <a:solidFill>
                  <a:schemeClr val="bg1"/>
                </a:solidFill>
              </a:rPr>
              <a:t>view</a:t>
            </a:r>
            <a:r>
              <a:rPr lang="it-IT" sz="1800" kern="0" dirty="0">
                <a:solidFill>
                  <a:schemeClr val="bg1"/>
                </a:solidFill>
              </a:rPr>
              <a:t> to be </a:t>
            </a:r>
            <a:r>
              <a:rPr lang="it-IT" sz="1800" kern="0" dirty="0" err="1">
                <a:solidFill>
                  <a:schemeClr val="bg1"/>
                </a:solidFill>
              </a:rPr>
              <a:t>able</a:t>
            </a:r>
            <a:r>
              <a:rPr lang="it-IT" sz="1800" kern="0" dirty="0">
                <a:solidFill>
                  <a:schemeClr val="bg1"/>
                </a:solidFill>
              </a:rPr>
              <a:t> to </a:t>
            </a:r>
            <a:r>
              <a:rPr lang="it-IT" sz="1800" kern="0" dirty="0" err="1">
                <a:solidFill>
                  <a:schemeClr val="bg1"/>
                </a:solidFill>
              </a:rPr>
              <a:t>interact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quickly</a:t>
            </a:r>
            <a:r>
              <a:rPr lang="it-IT" sz="1800" kern="0" dirty="0">
                <a:solidFill>
                  <a:schemeClr val="bg1"/>
                </a:solidFill>
              </a:rPr>
              <a:t> on positions and new entries.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kern="0" dirty="0">
                <a:solidFill>
                  <a:schemeClr val="bg1"/>
                </a:solidFill>
              </a:rPr>
              <a:t>REASONABLE IMMEDIATELY: </a:t>
            </a:r>
            <a:r>
              <a:rPr lang="it-IT" sz="1800" kern="0" dirty="0" err="1">
                <a:solidFill>
                  <a:schemeClr val="bg1"/>
                </a:solidFill>
              </a:rPr>
              <a:t>insert</a:t>
            </a:r>
            <a:r>
              <a:rPr lang="it-IT" sz="1800" kern="0" dirty="0">
                <a:solidFill>
                  <a:schemeClr val="bg1"/>
                </a:solidFill>
              </a:rPr>
              <a:t> the </a:t>
            </a:r>
            <a:r>
              <a:rPr lang="it-IT" sz="1800" kern="0" dirty="0" err="1">
                <a:solidFill>
                  <a:schemeClr val="bg1"/>
                </a:solidFill>
              </a:rPr>
              <a:t>injector</a:t>
            </a:r>
            <a:r>
              <a:rPr lang="it-IT" sz="1800" kern="0" dirty="0">
                <a:solidFill>
                  <a:schemeClr val="bg1"/>
                </a:solidFill>
              </a:rPr>
              <a:t> in the "new SPARC-</a:t>
            </a:r>
            <a:r>
              <a:rPr lang="it-IT" sz="1800" kern="0" dirty="0" err="1">
                <a:solidFill>
                  <a:schemeClr val="bg1"/>
                </a:solidFill>
              </a:rPr>
              <a:t>like</a:t>
            </a:r>
            <a:r>
              <a:rPr lang="it-IT" sz="1800" kern="0" dirty="0">
                <a:solidFill>
                  <a:schemeClr val="bg1"/>
                </a:solidFill>
              </a:rPr>
              <a:t>" status.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1800" kern="0" dirty="0">
                <a:solidFill>
                  <a:schemeClr val="bg1"/>
                </a:solidFill>
              </a:rPr>
              <a:t>EASY NOW: </a:t>
            </a:r>
            <a:r>
              <a:rPr lang="it-IT" sz="1800" kern="0" dirty="0" err="1">
                <a:solidFill>
                  <a:schemeClr val="bg1"/>
                </a:solidFill>
              </a:rPr>
              <a:t>integration</a:t>
            </a:r>
            <a:r>
              <a:rPr lang="it-IT" sz="1800" kern="0" dirty="0">
                <a:solidFill>
                  <a:schemeClr val="bg1"/>
                </a:solidFill>
              </a:rPr>
              <a:t> of nomenclature from WBS and </a:t>
            </a:r>
            <a:r>
              <a:rPr lang="it-IT" sz="1800" kern="0" dirty="0" err="1">
                <a:solidFill>
                  <a:schemeClr val="bg1"/>
                </a:solidFill>
              </a:rPr>
              <a:t>application</a:t>
            </a:r>
            <a:r>
              <a:rPr lang="it-IT" sz="1800" kern="0" dirty="0">
                <a:solidFill>
                  <a:schemeClr val="bg1"/>
                </a:solidFill>
              </a:rPr>
              <a:t> to the </a:t>
            </a:r>
            <a:r>
              <a:rPr lang="it-IT" sz="1800" kern="0" dirty="0" err="1">
                <a:solidFill>
                  <a:schemeClr val="bg1"/>
                </a:solidFill>
              </a:rPr>
              <a:t>automatic</a:t>
            </a:r>
            <a:r>
              <a:rPr lang="it-IT" sz="1800" kern="0" dirty="0">
                <a:solidFill>
                  <a:schemeClr val="bg1"/>
                </a:solidFill>
              </a:rPr>
              <a:t> </a:t>
            </a:r>
            <a:r>
              <a:rPr lang="it-IT" sz="1800" kern="0" dirty="0" err="1">
                <a:solidFill>
                  <a:schemeClr val="bg1"/>
                </a:solidFill>
              </a:rPr>
              <a:t>numbering</a:t>
            </a:r>
            <a:r>
              <a:rPr lang="it-IT" sz="1800" kern="0" dirty="0">
                <a:solidFill>
                  <a:schemeClr val="bg1"/>
                </a:solidFill>
              </a:rPr>
              <a:t> of </a:t>
            </a:r>
            <a:r>
              <a:rPr lang="it-IT" sz="1800" kern="0" dirty="0" err="1">
                <a:solidFill>
                  <a:schemeClr val="bg1"/>
                </a:solidFill>
              </a:rPr>
              <a:t>drawings</a:t>
            </a:r>
            <a:endParaRPr lang="it-IT" sz="1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82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EA1336-F6FC-C848-B11D-7824B1E561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62618" y="-972017"/>
            <a:ext cx="5190768" cy="9116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A718BB-1A40-FF4C-B37F-1E984917FD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0297" y="3079402"/>
            <a:ext cx="2785646" cy="3942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D74A5-E28E-CF4F-AAE5-FCF5A85E1954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8571011-EE73-1748-B9D4-96856E127B9D}"/>
              </a:ext>
            </a:extLst>
          </p:cNvPr>
          <p:cNvSpPr txBox="1">
            <a:spLocks/>
          </p:cNvSpPr>
          <p:nvPr/>
        </p:nvSpPr>
        <p:spPr>
          <a:xfrm>
            <a:off x="228600" y="5855108"/>
            <a:ext cx="55626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1200" kern="0" dirty="0"/>
              <a:t>L. PELLEGRINO – E. DI PASQUALE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DC1DA7-2FF0-CE4A-9520-E593E4941340}"/>
              </a:ext>
            </a:extLst>
          </p:cNvPr>
          <p:cNvSpPr txBox="1">
            <a:spLocks/>
          </p:cNvSpPr>
          <p:nvPr/>
        </p:nvSpPr>
        <p:spPr bwMode="auto">
          <a:xfrm>
            <a:off x="381000" y="1392624"/>
            <a:ext cx="691162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it-IT" sz="1800" kern="0" dirty="0" err="1">
                <a:solidFill>
                  <a:schemeClr val="tx1"/>
                </a:solidFill>
              </a:rPr>
              <a:t>Simplified</a:t>
            </a:r>
            <a:r>
              <a:rPr lang="it-IT" sz="1800" kern="0" dirty="0">
                <a:solidFill>
                  <a:schemeClr val="tx1"/>
                </a:solidFill>
              </a:rPr>
              <a:t> 3D CAD </a:t>
            </a:r>
            <a:r>
              <a:rPr lang="it-IT" sz="1800" kern="0" dirty="0" err="1">
                <a:solidFill>
                  <a:schemeClr val="tx1"/>
                </a:solidFill>
              </a:rPr>
              <a:t>version</a:t>
            </a:r>
            <a:r>
              <a:rPr lang="it-IT" sz="1800" kern="0" dirty="0">
                <a:solidFill>
                  <a:schemeClr val="tx1"/>
                </a:solidFill>
              </a:rPr>
              <a:t> </a:t>
            </a:r>
            <a:br>
              <a:rPr lang="it-IT" sz="1800" kern="0" dirty="0">
                <a:solidFill>
                  <a:schemeClr val="tx1"/>
                </a:solidFill>
              </a:rPr>
            </a:br>
            <a:r>
              <a:rPr lang="it-IT" sz="1800" kern="0" dirty="0">
                <a:solidFill>
                  <a:schemeClr val="tx1"/>
                </a:solidFill>
              </a:rPr>
              <a:t>AUTODESK VIEWER </a:t>
            </a:r>
            <a:r>
              <a:rPr lang="it-IT" sz="1800" kern="0" dirty="0" err="1">
                <a:solidFill>
                  <a:schemeClr val="tx1"/>
                </a:solidFill>
              </a:rPr>
              <a:t>environment</a:t>
            </a:r>
            <a:r>
              <a:rPr lang="it-IT" sz="1800" kern="0" dirty="0">
                <a:solidFill>
                  <a:schemeClr val="tx1"/>
                </a:solidFill>
              </a:rPr>
              <a:t> on 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it-IT" sz="1800" kern="0" dirty="0">
                <a:solidFill>
                  <a:schemeClr val="tx1"/>
                </a:solidFill>
              </a:rPr>
              <a:t>WEB browser</a:t>
            </a:r>
            <a:br>
              <a:rPr lang="it-IT" sz="1800" kern="0" dirty="0">
                <a:solidFill>
                  <a:schemeClr val="tx1"/>
                </a:solidFill>
              </a:rPr>
            </a:br>
            <a:r>
              <a:rPr lang="it-IT" sz="1800" kern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1C2A2D-6DF2-904C-89A6-CE8FF3B7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229" y="228600"/>
            <a:ext cx="6155028" cy="697656"/>
          </a:xfrm>
        </p:spPr>
        <p:txBody>
          <a:bodyPr/>
          <a:lstStyle/>
          <a:p>
            <a:r>
              <a:rPr lang="it-IT" sz="2800" b="1" dirty="0" err="1">
                <a:solidFill>
                  <a:srgbClr val="FFFF66"/>
                </a:solidFill>
              </a:rPr>
              <a:t>Mechanical</a:t>
            </a:r>
            <a:r>
              <a:rPr lang="it-IT" sz="2800" b="1" dirty="0">
                <a:solidFill>
                  <a:srgbClr val="FFFF66"/>
                </a:solidFill>
              </a:rPr>
              <a:t> </a:t>
            </a:r>
            <a:r>
              <a:rPr lang="it-IT" sz="2800" b="1" dirty="0" err="1">
                <a:solidFill>
                  <a:srgbClr val="FFFF66"/>
                </a:solidFill>
              </a:rPr>
              <a:t>implementation</a:t>
            </a:r>
            <a:r>
              <a:rPr lang="it-IT" sz="2800" b="1" dirty="0">
                <a:solidFill>
                  <a:srgbClr val="FFFF66"/>
                </a:solidFill>
              </a:rPr>
              <a:t> </a:t>
            </a:r>
            <a:r>
              <a:rPr lang="it-IT" sz="2800" b="1" dirty="0" err="1">
                <a:solidFill>
                  <a:srgbClr val="FFFF66"/>
                </a:solidFill>
              </a:rPr>
              <a:t>tool</a:t>
            </a:r>
            <a:endParaRPr lang="it-IT" sz="2800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25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62200" y="540771"/>
            <a:ext cx="9642940" cy="828796"/>
          </a:xfrm>
        </p:spPr>
        <p:txBody>
          <a:bodyPr>
            <a:normAutofit fontScale="90000"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Possible</a:t>
            </a:r>
            <a:r>
              <a:rPr lang="it-IT" sz="2800" dirty="0">
                <a:solidFill>
                  <a:srgbClr val="FFFF00"/>
                </a:solidFill>
              </a:rPr>
              <a:t> to take </a:t>
            </a:r>
            <a:r>
              <a:rPr lang="it-IT" sz="2800" dirty="0" err="1">
                <a:solidFill>
                  <a:srgbClr val="FFFF00"/>
                </a:solidFill>
              </a:rPr>
              <a:t>measurements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br>
              <a:rPr lang="it-IT" sz="2800" dirty="0">
                <a:solidFill>
                  <a:srgbClr val="FFFF00"/>
                </a:solidFill>
              </a:rPr>
            </a:br>
            <a:r>
              <a:rPr lang="it-IT" sz="2800" dirty="0" err="1">
                <a:solidFill>
                  <a:srgbClr val="FFFF00"/>
                </a:solidFill>
              </a:rPr>
              <a:t>identify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components</a:t>
            </a:r>
            <a:r>
              <a:rPr lang="it-IT" sz="2800" dirty="0">
                <a:solidFill>
                  <a:srgbClr val="FFFF00"/>
                </a:solidFill>
              </a:rPr>
              <a:t>, etc.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90" y="2117760"/>
            <a:ext cx="8074603" cy="4177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E1C03-276B-7441-9BA0-E55DE7F411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152401"/>
            <a:ext cx="4164390" cy="19653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0AB5E6-A280-3046-8812-8E736841BD38}"/>
              </a:ext>
            </a:extLst>
          </p:cNvPr>
          <p:cNvSpPr txBox="1">
            <a:spLocks/>
          </p:cNvSpPr>
          <p:nvPr/>
        </p:nvSpPr>
        <p:spPr bwMode="auto">
          <a:xfrm>
            <a:off x="5715000" y="1592397"/>
            <a:ext cx="3770685" cy="49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kern="0" dirty="0">
                <a:solidFill>
                  <a:schemeClr val="tx1"/>
                </a:solidFill>
              </a:rPr>
              <a:t>Zoom </a:t>
            </a:r>
            <a:r>
              <a:rPr lang="it-IT" sz="1800" kern="0" dirty="0" err="1">
                <a:solidFill>
                  <a:schemeClr val="tx1"/>
                </a:solidFill>
              </a:rPr>
              <a:t>view</a:t>
            </a:r>
            <a:r>
              <a:rPr lang="it-IT" sz="1800" kern="0" dirty="0">
                <a:solidFill>
                  <a:schemeClr val="tx1"/>
                </a:solidFill>
              </a:rPr>
              <a:t> with </a:t>
            </a:r>
            <a:r>
              <a:rPr lang="it-IT" sz="1800" kern="0" dirty="0" err="1">
                <a:solidFill>
                  <a:schemeClr val="tx1"/>
                </a:solidFill>
              </a:rPr>
              <a:t>dimension</a:t>
            </a:r>
            <a:endParaRPr lang="it-IT" sz="1800" kern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52873-51A0-7E45-A050-3AB1A4D5D601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60867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838" y="2786692"/>
            <a:ext cx="8914544" cy="1185167"/>
          </a:xfrm>
        </p:spPr>
        <p:txBody>
          <a:bodyPr>
            <a:no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interact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quickly</a:t>
            </a:r>
            <a:r>
              <a:rPr lang="it-IT" sz="2800" dirty="0">
                <a:solidFill>
                  <a:srgbClr val="FFFF00"/>
                </a:solidFill>
              </a:rPr>
              <a:t> with </a:t>
            </a:r>
            <a:br>
              <a:rPr lang="it-IT" sz="2800" dirty="0">
                <a:solidFill>
                  <a:srgbClr val="FFFF00"/>
                </a:solidFill>
              </a:rPr>
            </a:br>
            <a:r>
              <a:rPr lang="it-IT" sz="2800" dirty="0">
                <a:solidFill>
                  <a:srgbClr val="FFFF00"/>
                </a:solidFill>
              </a:rPr>
              <a:t>the design team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EFDCBA-E7E0-9241-85C5-A3E1658797D2}"/>
              </a:ext>
            </a:extLst>
          </p:cNvPr>
          <p:cNvSpPr txBox="1">
            <a:spLocks/>
          </p:cNvSpPr>
          <p:nvPr/>
        </p:nvSpPr>
        <p:spPr>
          <a:xfrm>
            <a:off x="30051" y="6368494"/>
            <a:ext cx="55626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1400" kern="0" dirty="0">
                <a:solidFill>
                  <a:schemeClr val="bg1"/>
                </a:solidFill>
              </a:rPr>
              <a:t>L. PELLEGRINO – E. DI PASQUALE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733FFD-AE93-1C4E-8BF6-EA8FCE225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642" y="193347"/>
            <a:ext cx="4904915" cy="2245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5186C2-D76D-474C-AD28-B2B83678CB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7" y="2850642"/>
            <a:ext cx="5171941" cy="2667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03F3D2-CD00-E54B-9394-CCFF7AE706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420" y="4383810"/>
            <a:ext cx="5081358" cy="2474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CFE8BD-95F6-4641-A604-97B1FDEC92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7" y="46229"/>
            <a:ext cx="3881499" cy="280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0A942E-0E58-524F-B1A0-AADA59C2EE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057400"/>
            <a:ext cx="5762037" cy="3200400"/>
          </a:xfrm>
          <a:prstGeom prst="rect">
            <a:avLst/>
          </a:prstGeom>
        </p:spPr>
      </p:pic>
      <p:sp>
        <p:nvSpPr>
          <p:cNvPr id="6" name="Rettangolo 1">
            <a:extLst>
              <a:ext uri="{FF2B5EF4-FFF2-40B4-BE49-F238E27FC236}">
                <a16:creationId xmlns:a16="http://schemas.microsoft.com/office/drawing/2014/main" id="{7608A101-758A-4046-ABDE-792C25FFABB3}"/>
              </a:ext>
            </a:extLst>
          </p:cNvPr>
          <p:cNvSpPr/>
          <p:nvPr/>
        </p:nvSpPr>
        <p:spPr>
          <a:xfrm>
            <a:off x="2743200" y="441772"/>
            <a:ext cx="53778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EuPRAXIA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Building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rendering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</a:p>
          <a:p>
            <a:pPr algn="ctr"/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(front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view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)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33E91-8897-6446-82D4-367DD100F0B8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BF27A1-D883-3C4F-8D6D-A947AFC633A4}"/>
              </a:ext>
            </a:extLst>
          </p:cNvPr>
          <p:cNvGrpSpPr/>
          <p:nvPr/>
        </p:nvGrpSpPr>
        <p:grpSpPr>
          <a:xfrm>
            <a:off x="152400" y="1504966"/>
            <a:ext cx="3124200" cy="4720107"/>
            <a:chOff x="350209" y="122349"/>
            <a:chExt cx="3231191" cy="48306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C62563-E463-1E4B-B33D-737E3E6E5BA9}"/>
                </a:ext>
              </a:extLst>
            </p:cNvPr>
            <p:cNvSpPr/>
            <p:nvPr/>
          </p:nvSpPr>
          <p:spPr>
            <a:xfrm>
              <a:off x="381000" y="122349"/>
              <a:ext cx="3124200" cy="46482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93A9F1-1AC2-3346-B8A1-3E5CA9124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373" b="80315"/>
            <a:stretch/>
          </p:blipFill>
          <p:spPr>
            <a:xfrm rot="5400000">
              <a:off x="-402271" y="969329"/>
              <a:ext cx="4736151" cy="3231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36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58953-0F32-4646-8D45-C2B2AF328C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100" y="152400"/>
            <a:ext cx="4283299" cy="3212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D6677-10C3-8F41-A6F6-D2749435B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564227"/>
            <a:ext cx="4267200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2568D-BBC9-354E-9220-DF20293BE0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100" y="3569324"/>
            <a:ext cx="4279006" cy="3209255"/>
          </a:xfrm>
          <a:prstGeom prst="rect">
            <a:avLst/>
          </a:prstGeom>
        </p:spPr>
      </p:pic>
      <p:sp>
        <p:nvSpPr>
          <p:cNvPr id="9" name="CasellaDiTesto 39">
            <a:extLst>
              <a:ext uri="{FF2B5EF4-FFF2-40B4-BE49-F238E27FC236}">
                <a16:creationId xmlns:a16="http://schemas.microsoft.com/office/drawing/2014/main" id="{482E652A-1708-4945-BD68-32F0C7770B63}"/>
              </a:ext>
            </a:extLst>
          </p:cNvPr>
          <p:cNvSpPr txBox="1"/>
          <p:nvPr/>
        </p:nvSpPr>
        <p:spPr>
          <a:xfrm>
            <a:off x="239785" y="6474716"/>
            <a:ext cx="348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S.Pioli</a:t>
            </a:r>
            <a:r>
              <a:rPr lang="it-IT" dirty="0"/>
              <a:t> </a:t>
            </a:r>
          </a:p>
        </p:txBody>
      </p:sp>
      <p:pic>
        <p:nvPicPr>
          <p:cNvPr id="10" name="Immagine 5">
            <a:extLst>
              <a:ext uri="{FF2B5EF4-FFF2-40B4-BE49-F238E27FC236}">
                <a16:creationId xmlns:a16="http://schemas.microsoft.com/office/drawing/2014/main" id="{4A8AC1E6-A797-E345-AB7F-64BCBB2108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3" y="1149696"/>
            <a:ext cx="4476344" cy="22031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5FD55F-963C-1D49-93D5-1C4D3A803C9D}"/>
              </a:ext>
            </a:extLst>
          </p:cNvPr>
          <p:cNvSpPr/>
          <p:nvPr/>
        </p:nvSpPr>
        <p:spPr>
          <a:xfrm>
            <a:off x="660453" y="0"/>
            <a:ext cx="340349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R&amp;D </a:t>
            </a:r>
            <a:r>
              <a:rPr lang="it-IT" sz="2800" b="1" dirty="0" err="1">
                <a:solidFill>
                  <a:srgbClr val="FFFF00"/>
                </a:solidFill>
              </a:rPr>
              <a:t>Activities</a:t>
            </a:r>
            <a:endParaRPr lang="it-IT" sz="2800" b="1" dirty="0">
              <a:solidFill>
                <a:srgbClr val="FFFF00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TEX: X-band  test stand </a:t>
            </a:r>
          </a:p>
          <a:p>
            <a:pPr algn="ctr"/>
            <a:r>
              <a:rPr lang="it-IT" b="1" dirty="0" err="1">
                <a:solidFill>
                  <a:schemeClr val="bg1"/>
                </a:solidFill>
              </a:rPr>
              <a:t>EuPraxia</a:t>
            </a:r>
            <a:r>
              <a:rPr lang="it-IT" b="1" dirty="0">
                <a:solidFill>
                  <a:schemeClr val="bg1"/>
                </a:solidFill>
              </a:rPr>
              <a:t>/CERN </a:t>
            </a:r>
            <a:r>
              <a:rPr lang="it-IT" b="1" dirty="0" err="1">
                <a:solidFill>
                  <a:schemeClr val="bg1"/>
                </a:solidFill>
              </a:rPr>
              <a:t>collaboration</a:t>
            </a:r>
            <a:endParaRPr lang="it-IT" b="1" dirty="0">
              <a:solidFill>
                <a:schemeClr val="bg1"/>
              </a:solidFill>
            </a:endParaRPr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9130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85681-F8E5-7148-AAA9-692436F35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598" y="3824965"/>
            <a:ext cx="4257600" cy="2597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D03215-56FB-D046-ABCC-9DBECC16A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2400"/>
            <a:ext cx="4257600" cy="25858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A49CC3-2607-DF48-A96F-A46922373661}"/>
              </a:ext>
            </a:extLst>
          </p:cNvPr>
          <p:cNvSpPr/>
          <p:nvPr/>
        </p:nvSpPr>
        <p:spPr>
          <a:xfrm>
            <a:off x="880214" y="547275"/>
            <a:ext cx="2649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FFFF66"/>
                </a:solidFill>
              </a:rPr>
              <a:t>R&amp;D </a:t>
            </a:r>
            <a:r>
              <a:rPr lang="it-IT" sz="2800" b="1" dirty="0" err="1">
                <a:solidFill>
                  <a:srgbClr val="FFFF66"/>
                </a:solidFill>
              </a:rPr>
              <a:t>Activities</a:t>
            </a:r>
            <a:endParaRPr lang="it-IT" sz="2800" b="1" dirty="0">
              <a:solidFill>
                <a:srgbClr val="FFFF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F67A7-C410-2A40-AE5D-A053429741E2}"/>
              </a:ext>
            </a:extLst>
          </p:cNvPr>
          <p:cNvSpPr/>
          <p:nvPr/>
        </p:nvSpPr>
        <p:spPr>
          <a:xfrm>
            <a:off x="5217835" y="2809302"/>
            <a:ext cx="29931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FFFF66"/>
                </a:solidFill>
              </a:rPr>
              <a:t>Plasma-lab</a:t>
            </a:r>
          </a:p>
          <a:p>
            <a:pPr algn="ctr"/>
            <a:r>
              <a:rPr lang="it-IT" b="1" dirty="0">
                <a:solidFill>
                  <a:srgbClr val="FFFF66"/>
                </a:solidFill>
              </a:rPr>
              <a:t>New </a:t>
            </a:r>
            <a:r>
              <a:rPr lang="it-IT" b="1" dirty="0" err="1">
                <a:solidFill>
                  <a:srgbClr val="FFFF66"/>
                </a:solidFill>
              </a:rPr>
              <a:t>capillary</a:t>
            </a:r>
            <a:r>
              <a:rPr lang="it-IT" b="1" dirty="0">
                <a:solidFill>
                  <a:srgbClr val="FFFF66"/>
                </a:solidFill>
              </a:rPr>
              <a:t> </a:t>
            </a:r>
            <a:r>
              <a:rPr lang="it-IT" b="1" dirty="0" err="1">
                <a:solidFill>
                  <a:srgbClr val="FFFF66"/>
                </a:solidFill>
              </a:rPr>
              <a:t>shapes</a:t>
            </a:r>
            <a:r>
              <a:rPr lang="it-IT" b="1" dirty="0">
                <a:solidFill>
                  <a:srgbClr val="FFFF66"/>
                </a:solidFill>
              </a:rPr>
              <a:t> test</a:t>
            </a:r>
          </a:p>
          <a:p>
            <a:pPr algn="ctr"/>
            <a:r>
              <a:rPr lang="it-IT" b="1" dirty="0" err="1">
                <a:solidFill>
                  <a:srgbClr val="FFFF66"/>
                </a:solidFill>
              </a:rPr>
              <a:t>Discharge</a:t>
            </a:r>
            <a:r>
              <a:rPr lang="it-IT" b="1" dirty="0">
                <a:solidFill>
                  <a:srgbClr val="FFFF66"/>
                </a:solidFill>
              </a:rPr>
              <a:t> </a:t>
            </a:r>
            <a:r>
              <a:rPr lang="it-IT" b="1" dirty="0" err="1">
                <a:solidFill>
                  <a:srgbClr val="FFFF66"/>
                </a:solidFill>
              </a:rPr>
              <a:t>circuit</a:t>
            </a:r>
            <a:r>
              <a:rPr lang="it-IT" b="1" dirty="0">
                <a:solidFill>
                  <a:srgbClr val="FFFF66"/>
                </a:solidFill>
              </a:rPr>
              <a:t> test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A1FC74-3E83-2F4B-B23E-3B093FB939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36" y="2054937"/>
            <a:ext cx="3696265" cy="27721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B7725B-A25A-3C4F-BD21-437376EAD9BB}"/>
              </a:ext>
            </a:extLst>
          </p:cNvPr>
          <p:cNvSpPr/>
          <p:nvPr/>
        </p:nvSpPr>
        <p:spPr>
          <a:xfrm>
            <a:off x="4392836" y="0"/>
            <a:ext cx="4598764" cy="6477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D4D4F7-4571-6E44-90A3-1245ED0DD1DB}"/>
              </a:ext>
            </a:extLst>
          </p:cNvPr>
          <p:cNvSpPr/>
          <p:nvPr/>
        </p:nvSpPr>
        <p:spPr>
          <a:xfrm>
            <a:off x="291636" y="5029200"/>
            <a:ext cx="41012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>
                <a:solidFill>
                  <a:schemeClr val="bg1"/>
                </a:solidFill>
              </a:rPr>
              <a:t>Quantum </a:t>
            </a:r>
            <a:r>
              <a:rPr lang="it-IT" b="1" dirty="0" err="1">
                <a:solidFill>
                  <a:schemeClr val="bg1"/>
                </a:solidFill>
              </a:rPr>
              <a:t>efficiency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measurements</a:t>
            </a:r>
            <a:r>
              <a:rPr lang="it-IT" b="1" dirty="0">
                <a:solidFill>
                  <a:schemeClr val="bg1"/>
                </a:solidFill>
              </a:rPr>
              <a:t> of new </a:t>
            </a:r>
            <a:r>
              <a:rPr lang="it-IT" b="1" dirty="0" err="1">
                <a:solidFill>
                  <a:schemeClr val="bg1"/>
                </a:solidFill>
              </a:rPr>
              <a:t>emitter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material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it-IT" b="1" dirty="0" err="1">
                <a:solidFill>
                  <a:schemeClr val="bg1"/>
                </a:solidFill>
              </a:rPr>
              <a:t>Cathode</a:t>
            </a:r>
            <a:r>
              <a:rPr lang="it-IT" b="1" dirty="0">
                <a:solidFill>
                  <a:schemeClr val="bg1"/>
                </a:solidFill>
              </a:rPr>
              <a:t> test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FE9261-FE06-0A41-9655-0A0A6864EF4F}"/>
              </a:ext>
            </a:extLst>
          </p:cNvPr>
          <p:cNvSpPr/>
          <p:nvPr/>
        </p:nvSpPr>
        <p:spPr>
          <a:xfrm>
            <a:off x="1069375" y="1435952"/>
            <a:ext cx="1962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 err="1">
                <a:solidFill>
                  <a:srgbClr val="FFFF00"/>
                </a:solidFill>
              </a:rPr>
              <a:t>Cathode</a:t>
            </a:r>
            <a:r>
              <a:rPr lang="it-IT" sz="2400" b="1" dirty="0">
                <a:solidFill>
                  <a:srgbClr val="FFFF00"/>
                </a:solidFill>
              </a:rPr>
              <a:t>-lab</a:t>
            </a:r>
            <a:endParaRPr lang="it-IT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1A29C0-206E-CB44-85B3-C103B9BBCD45}"/>
              </a:ext>
            </a:extLst>
          </p:cNvPr>
          <p:cNvSpPr/>
          <p:nvPr/>
        </p:nvSpPr>
        <p:spPr>
          <a:xfrm>
            <a:off x="152400" y="1143000"/>
            <a:ext cx="4105200" cy="51401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ECA4CF-5B0F-DA4B-AAC5-ABFFF5DF87FC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325853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42100-FE00-4269-8109-DFD503E7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698" y="2840260"/>
            <a:ext cx="6364605" cy="962204"/>
          </a:xfrm>
        </p:spPr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Thanks</a:t>
            </a:r>
            <a:r>
              <a:rPr lang="it-IT" sz="3600" b="1" dirty="0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for the </a:t>
            </a:r>
            <a:r>
              <a:rPr lang="it-IT" sz="3600" b="1" dirty="0" err="1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attention</a:t>
            </a:r>
            <a:endParaRPr lang="it-IT" sz="3600" b="1" dirty="0">
              <a:solidFill>
                <a:srgbClr val="FFFF00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32D57F15-B576-884E-914D-BBD30A659D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756" y="140614"/>
            <a:ext cx="2473904" cy="125004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9" name="Picture 4" descr="Risultati immagini per infn frascati logo nuovo">
            <a:extLst>
              <a:ext uri="{FF2B5EF4-FFF2-40B4-BE49-F238E27FC236}">
                <a16:creationId xmlns:a16="http://schemas.microsoft.com/office/drawing/2014/main" id="{E5687D1E-7B9A-CD46-9226-7127A323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84" y="140614"/>
            <a:ext cx="2260560" cy="12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FB53B-4B66-B647-AFAE-0B062C3654DC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64034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FA1671-F0C8-4E0A-A00C-6010345137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29821"/>
            <a:ext cx="980222" cy="495299"/>
          </a:xfrm>
          <a:prstGeom prst="rect">
            <a:avLst/>
          </a:prstGeom>
          <a:noFill/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C33B25-07A8-4E15-AC2D-394130095E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819" y="415727"/>
            <a:ext cx="681161" cy="42745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533400" y="4804014"/>
            <a:ext cx="3991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EuPRAXIA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Site @ LNF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A5A1BA-9997-5948-9EE6-3797A059B6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5" y="4015"/>
            <a:ext cx="7097914" cy="4471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9D19B-F010-BC41-8A51-8C2EC47838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3119663"/>
            <a:ext cx="4005019" cy="3714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205E45-0C06-F04F-8F50-5A6E0F550947}"/>
              </a:ext>
            </a:extLst>
          </p:cNvPr>
          <p:cNvSpPr/>
          <p:nvPr/>
        </p:nvSpPr>
        <p:spPr>
          <a:xfrm>
            <a:off x="7848600" y="3119663"/>
            <a:ext cx="1338019" cy="690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B83A1-9713-F847-96C4-4F11862B1B23}"/>
              </a:ext>
            </a:extLst>
          </p:cNvPr>
          <p:cNvSpPr txBox="1"/>
          <p:nvPr/>
        </p:nvSpPr>
        <p:spPr>
          <a:xfrm>
            <a:off x="-3091289" y="6112155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</a:t>
            </a:r>
          </a:p>
          <a:p>
            <a:pPr algn="ctr"/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7612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3735E1-EE36-4541-8F49-A102086F4A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1" y="1031555"/>
            <a:ext cx="9126539" cy="5208270"/>
          </a:xfrm>
          <a:prstGeom prst="rect">
            <a:avLst/>
          </a:prstGeom>
        </p:spPr>
      </p:pic>
      <p:sp>
        <p:nvSpPr>
          <p:cNvPr id="7" name="Rettangolo 1">
            <a:extLst>
              <a:ext uri="{FF2B5EF4-FFF2-40B4-BE49-F238E27FC236}">
                <a16:creationId xmlns:a16="http://schemas.microsoft.com/office/drawing/2014/main" id="{34A93114-C427-7940-B687-A28AA35C011D}"/>
              </a:ext>
            </a:extLst>
          </p:cNvPr>
          <p:cNvSpPr/>
          <p:nvPr/>
        </p:nvSpPr>
        <p:spPr>
          <a:xfrm>
            <a:off x="1066800" y="285806"/>
            <a:ext cx="7426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EuPRAXIA</a:t>
            </a:r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Building </a:t>
            </a:r>
            <a:r>
              <a:rPr lang="it-IT" sz="32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rendering</a:t>
            </a:r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@ LNF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5F73F-B361-A944-A4B0-8A2B10D1FF2A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859375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34A93114-C427-7940-B687-A28AA35C011D}"/>
              </a:ext>
            </a:extLst>
          </p:cNvPr>
          <p:cNvSpPr/>
          <p:nvPr/>
        </p:nvSpPr>
        <p:spPr>
          <a:xfrm>
            <a:off x="1028079" y="467389"/>
            <a:ext cx="6525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EuPRAXIA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Building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rendering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@ LNF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5F73F-B361-A944-A4B0-8A2B10D1FF2A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97662-6390-CA4C-B6C4-D740DD235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493353"/>
            <a:ext cx="3538759" cy="4497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9BBFE-1579-A548-9529-5FC1A4206E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38400"/>
            <a:ext cx="2438400" cy="3543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C351F-3160-0846-9765-153CA70DBEDC}"/>
              </a:ext>
            </a:extLst>
          </p:cNvPr>
          <p:cNvSpPr txBox="1"/>
          <p:nvPr/>
        </p:nvSpPr>
        <p:spPr>
          <a:xfrm>
            <a:off x="853097" y="197685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Main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entrance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F6F9C-4C3B-824D-804B-378322108B73}"/>
              </a:ext>
            </a:extLst>
          </p:cNvPr>
          <p:cNvSpPr txBox="1"/>
          <p:nvPr/>
        </p:nvSpPr>
        <p:spPr>
          <a:xfrm>
            <a:off x="4015396" y="53340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User hall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9B152-813F-4441-8648-CE830C9B4EF4}"/>
              </a:ext>
            </a:extLst>
          </p:cNvPr>
          <p:cNvSpPr txBox="1"/>
          <p:nvPr/>
        </p:nvSpPr>
        <p:spPr>
          <a:xfrm>
            <a:off x="7036037" y="4961760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Control room </a:t>
            </a:r>
          </a:p>
          <a:p>
            <a:pPr algn="ctr"/>
            <a:r>
              <a:rPr lang="it-IT" dirty="0" err="1">
                <a:solidFill>
                  <a:srgbClr val="FFFF00"/>
                </a:solidFill>
              </a:rPr>
              <a:t>corridor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C9D0C0-E30C-9243-85D4-EF9A863076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079" y="1469742"/>
            <a:ext cx="2438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3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A25E8A-ADFF-004F-ADA0-4B515D3C6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2216000"/>
            <a:ext cx="9443612" cy="280680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529603-3339-034D-9EA9-89161A751E88}"/>
              </a:ext>
            </a:extLst>
          </p:cNvPr>
          <p:cNvSpPr txBox="1"/>
          <p:nvPr/>
        </p:nvSpPr>
        <p:spPr>
          <a:xfrm>
            <a:off x="6305426" y="780737"/>
            <a:ext cx="2783775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Laser &amp; </a:t>
            </a:r>
            <a:r>
              <a:rPr lang="it-IT" dirty="0" err="1">
                <a:solidFill>
                  <a:srgbClr val="FFFF00"/>
                </a:solidFill>
              </a:rPr>
              <a:t>THz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clean</a:t>
            </a:r>
            <a:r>
              <a:rPr lang="it-IT" dirty="0">
                <a:solidFill>
                  <a:srgbClr val="FFFF00"/>
                </a:solidFill>
              </a:rPr>
              <a:t> rooms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6AD1B-8392-C64E-841E-E04C1168516B}"/>
              </a:ext>
            </a:extLst>
          </p:cNvPr>
          <p:cNvSpPr txBox="1"/>
          <p:nvPr/>
        </p:nvSpPr>
        <p:spPr>
          <a:xfrm>
            <a:off x="3533775" y="1290187"/>
            <a:ext cx="2941831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Particle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experimental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halls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DCB71-5834-E840-92A0-AC4E7DA6D962}"/>
              </a:ext>
            </a:extLst>
          </p:cNvPr>
          <p:cNvSpPr txBox="1"/>
          <p:nvPr/>
        </p:nvSpPr>
        <p:spPr>
          <a:xfrm>
            <a:off x="55896" y="1580132"/>
            <a:ext cx="330090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Photon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user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experimental</a:t>
            </a:r>
            <a:r>
              <a:rPr lang="it-IT" dirty="0">
                <a:solidFill>
                  <a:srgbClr val="FFFF00"/>
                </a:solidFill>
              </a:rPr>
              <a:t> hall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4E5D2B-BFD3-F54D-840D-A9C2D6C6811A}"/>
              </a:ext>
            </a:extLst>
          </p:cNvPr>
          <p:cNvSpPr txBox="1"/>
          <p:nvPr/>
        </p:nvSpPr>
        <p:spPr>
          <a:xfrm>
            <a:off x="3533775" y="5821710"/>
            <a:ext cx="2044149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Accelerator tunnel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D1A8A-F0CF-7246-8ECE-66D511A44EA3}"/>
              </a:ext>
            </a:extLst>
          </p:cNvPr>
          <p:cNvSpPr txBox="1"/>
          <p:nvPr/>
        </p:nvSpPr>
        <p:spPr>
          <a:xfrm>
            <a:off x="1584404" y="5237591"/>
            <a:ext cx="199285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Undulators</a:t>
            </a:r>
            <a:r>
              <a:rPr lang="it-IT" dirty="0">
                <a:solidFill>
                  <a:srgbClr val="FFFF00"/>
                </a:solidFill>
              </a:rPr>
              <a:t> tunnel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CAC81E-5FA5-564E-B9C6-1852510F1ADC}"/>
              </a:ext>
            </a:extLst>
          </p:cNvPr>
          <p:cNvSpPr txBox="1"/>
          <p:nvPr/>
        </p:nvSpPr>
        <p:spPr>
          <a:xfrm>
            <a:off x="5893979" y="5785858"/>
            <a:ext cx="2492990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Klystron&amp;modulators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  <a:p>
            <a:r>
              <a:rPr lang="it-IT" dirty="0" err="1">
                <a:solidFill>
                  <a:srgbClr val="FFFF00"/>
                </a:solidFill>
              </a:rPr>
              <a:t>Power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supplies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gallery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058FCC-1CE9-134A-B8AC-3E64937D6285}"/>
              </a:ext>
            </a:extLst>
          </p:cNvPr>
          <p:cNvCxnSpPr>
            <a:cxnSpLocks/>
          </p:cNvCxnSpPr>
          <p:nvPr/>
        </p:nvCxnSpPr>
        <p:spPr>
          <a:xfrm flipH="1">
            <a:off x="6475606" y="1245368"/>
            <a:ext cx="1116761" cy="195503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9BCFC0-D433-8347-BFC6-77EF0882DFE3}"/>
              </a:ext>
            </a:extLst>
          </p:cNvPr>
          <p:cNvCxnSpPr>
            <a:cxnSpLocks/>
          </p:cNvCxnSpPr>
          <p:nvPr/>
        </p:nvCxnSpPr>
        <p:spPr>
          <a:xfrm flipH="1">
            <a:off x="4608743" y="1764798"/>
            <a:ext cx="602660" cy="127708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535B4A-AC14-8040-ABCC-C4014DA62BC3}"/>
              </a:ext>
            </a:extLst>
          </p:cNvPr>
          <p:cNvCxnSpPr>
            <a:cxnSpLocks/>
          </p:cNvCxnSpPr>
          <p:nvPr/>
        </p:nvCxnSpPr>
        <p:spPr>
          <a:xfrm flipH="1">
            <a:off x="1762126" y="2079215"/>
            <a:ext cx="447674" cy="15783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9AD43D-76F2-4D44-9DD1-169A1C07BDAE}"/>
              </a:ext>
            </a:extLst>
          </p:cNvPr>
          <p:cNvCxnSpPr>
            <a:cxnSpLocks/>
          </p:cNvCxnSpPr>
          <p:nvPr/>
        </p:nvCxnSpPr>
        <p:spPr>
          <a:xfrm flipV="1">
            <a:off x="3533775" y="4029075"/>
            <a:ext cx="504825" cy="11824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9EA083A-31DD-7E43-9B4A-F10159BD3A37}"/>
              </a:ext>
            </a:extLst>
          </p:cNvPr>
          <p:cNvCxnSpPr>
            <a:cxnSpLocks/>
          </p:cNvCxnSpPr>
          <p:nvPr/>
        </p:nvCxnSpPr>
        <p:spPr>
          <a:xfrm flipV="1">
            <a:off x="4748095" y="3861143"/>
            <a:ext cx="992464" cy="196056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12214E-BCAC-EF4B-BA35-544DF26A18A2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603474" y="4440230"/>
            <a:ext cx="537000" cy="134562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17C20F7-82F9-3E47-A0E2-CC1782CFF16D}"/>
              </a:ext>
            </a:extLst>
          </p:cNvPr>
          <p:cNvSpPr txBox="1"/>
          <p:nvPr/>
        </p:nvSpPr>
        <p:spPr>
          <a:xfrm>
            <a:off x="7592366" y="5153262"/>
            <a:ext cx="151836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Plant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gallery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AC7186E-C0DB-0445-A310-4965D89D161D}"/>
              </a:ext>
            </a:extLst>
          </p:cNvPr>
          <p:cNvCxnSpPr>
            <a:cxnSpLocks/>
          </p:cNvCxnSpPr>
          <p:nvPr/>
        </p:nvCxnSpPr>
        <p:spPr>
          <a:xfrm flipH="1" flipV="1">
            <a:off x="8097528" y="4575911"/>
            <a:ext cx="289441" cy="57969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B8A5AD5-EF86-DC4C-AE70-1200C04DC6CB}"/>
              </a:ext>
            </a:extLst>
          </p:cNvPr>
          <p:cNvSpPr txBox="1"/>
          <p:nvPr/>
        </p:nvSpPr>
        <p:spPr>
          <a:xfrm>
            <a:off x="403751" y="119017"/>
            <a:ext cx="62600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</a:rPr>
              <a:t>The layout </a:t>
            </a:r>
            <a:r>
              <a:rPr lang="it-IT" sz="3200" b="1" dirty="0" err="1">
                <a:solidFill>
                  <a:srgbClr val="FFFF00"/>
                </a:solidFill>
              </a:rPr>
              <a:t>legend</a:t>
            </a:r>
            <a:r>
              <a:rPr lang="it-IT" sz="3200" b="1" dirty="0">
                <a:solidFill>
                  <a:srgbClr val="FFFF00"/>
                </a:solidFill>
              </a:rPr>
              <a:t> of the rooms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72BCA-54BA-F247-B49D-77470E0652AF}"/>
              </a:ext>
            </a:extLst>
          </p:cNvPr>
          <p:cNvSpPr txBox="1"/>
          <p:nvPr/>
        </p:nvSpPr>
        <p:spPr>
          <a:xfrm>
            <a:off x="-1236822" y="65194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60091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2884689" y="308019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Plants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distribution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0ECD6-FE64-4643-A914-E8015AD8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0" y="2089880"/>
            <a:ext cx="8873915" cy="32441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24AF34-2F40-6847-83E1-3E162260FFC9}"/>
              </a:ext>
            </a:extLst>
          </p:cNvPr>
          <p:cNvCxnSpPr/>
          <p:nvPr/>
        </p:nvCxnSpPr>
        <p:spPr>
          <a:xfrm>
            <a:off x="2667000" y="5636180"/>
            <a:ext cx="5238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D87A0B-F7A6-7E4C-8AE2-7F9E62BA34E8}"/>
              </a:ext>
            </a:extLst>
          </p:cNvPr>
          <p:cNvSpPr txBox="1"/>
          <p:nvPr/>
        </p:nvSpPr>
        <p:spPr>
          <a:xfrm>
            <a:off x="3438525" y="549768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Laser </a:t>
            </a:r>
            <a:r>
              <a:rPr lang="it-IT" dirty="0" err="1">
                <a:solidFill>
                  <a:srgbClr val="FFFF00"/>
                </a:solidFill>
              </a:rPr>
              <a:t>shaft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6C05DC-6708-EE4E-82F3-3F2C15562ACC}"/>
              </a:ext>
            </a:extLst>
          </p:cNvPr>
          <p:cNvCxnSpPr/>
          <p:nvPr/>
        </p:nvCxnSpPr>
        <p:spPr>
          <a:xfrm>
            <a:off x="2667000" y="5941367"/>
            <a:ext cx="523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2471993-2776-EF4D-A243-D42B7A7A3792}"/>
              </a:ext>
            </a:extLst>
          </p:cNvPr>
          <p:cNvSpPr txBox="1"/>
          <p:nvPr/>
        </p:nvSpPr>
        <p:spPr>
          <a:xfrm>
            <a:off x="3438526" y="58028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holes</a:t>
            </a:r>
            <a:r>
              <a:rPr lang="it-IT" dirty="0">
                <a:solidFill>
                  <a:srgbClr val="FFFF00"/>
                </a:solidFill>
              </a:rPr>
              <a:t> for </a:t>
            </a:r>
            <a:r>
              <a:rPr lang="it-IT" dirty="0" err="1">
                <a:solidFill>
                  <a:srgbClr val="FFFF00"/>
                </a:solidFill>
              </a:rPr>
              <a:t>cables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2EA9EE-A6B5-6B4A-94FD-5BDB2C2F2479}"/>
              </a:ext>
            </a:extLst>
          </p:cNvPr>
          <p:cNvCxnSpPr/>
          <p:nvPr/>
        </p:nvCxnSpPr>
        <p:spPr>
          <a:xfrm>
            <a:off x="5562600" y="5636180"/>
            <a:ext cx="52387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B0C8CC-99C5-FB4E-8286-F73D3FA2AB44}"/>
              </a:ext>
            </a:extLst>
          </p:cNvPr>
          <p:cNvSpPr txBox="1"/>
          <p:nvPr/>
        </p:nvSpPr>
        <p:spPr>
          <a:xfrm>
            <a:off x="6334125" y="549768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Cavity</a:t>
            </a:r>
            <a:r>
              <a:rPr lang="it-IT" dirty="0">
                <a:solidFill>
                  <a:srgbClr val="FFFF00"/>
                </a:solidFill>
              </a:rPr>
              <a:t> for </a:t>
            </a:r>
            <a:r>
              <a:rPr lang="it-IT" dirty="0" err="1">
                <a:solidFill>
                  <a:srgbClr val="FFFF00"/>
                </a:solidFill>
              </a:rPr>
              <a:t>cooling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tubes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C665F1-C81B-D540-8DB8-1A572D1028B6}"/>
              </a:ext>
            </a:extLst>
          </p:cNvPr>
          <p:cNvSpPr/>
          <p:nvPr/>
        </p:nvSpPr>
        <p:spPr>
          <a:xfrm>
            <a:off x="5562600" y="5861900"/>
            <a:ext cx="523875" cy="2094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90C68-15DC-E846-B0EC-6A5ED7B64D9E}"/>
              </a:ext>
            </a:extLst>
          </p:cNvPr>
          <p:cNvSpPr txBox="1"/>
          <p:nvPr/>
        </p:nvSpPr>
        <p:spPr>
          <a:xfrm>
            <a:off x="6334125" y="5787202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 Water </a:t>
            </a:r>
            <a:r>
              <a:rPr lang="it-IT" dirty="0" err="1">
                <a:solidFill>
                  <a:srgbClr val="FFFF00"/>
                </a:solidFill>
              </a:rPr>
              <a:t>collection</a:t>
            </a:r>
            <a:r>
              <a:rPr lang="it-IT" dirty="0">
                <a:solidFill>
                  <a:srgbClr val="FFFF00"/>
                </a:solidFill>
              </a:rPr>
              <a:t>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B77DC-44AE-FC4E-9940-E41E1E9E2041}"/>
              </a:ext>
            </a:extLst>
          </p:cNvPr>
          <p:cNvSpPr txBox="1"/>
          <p:nvPr/>
        </p:nvSpPr>
        <p:spPr>
          <a:xfrm>
            <a:off x="762000" y="874816"/>
            <a:ext cx="7803739" cy="958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The design </a:t>
            </a:r>
            <a:r>
              <a:rPr lang="it-IT" sz="2000" dirty="0" err="1">
                <a:solidFill>
                  <a:schemeClr val="bg1"/>
                </a:solidFill>
              </a:rPr>
              <a:t>now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focuses</a:t>
            </a:r>
            <a:r>
              <a:rPr lang="it-IT" sz="2000" dirty="0">
                <a:solidFill>
                  <a:schemeClr val="bg1"/>
                </a:solidFill>
              </a:rPr>
              <a:t> on </a:t>
            </a:r>
            <a:r>
              <a:rPr lang="it-IT" sz="2000" dirty="0" err="1">
                <a:solidFill>
                  <a:schemeClr val="bg1"/>
                </a:solidFill>
              </a:rPr>
              <a:t>electrical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distribution</a:t>
            </a:r>
            <a:r>
              <a:rPr lang="it-IT" sz="2000" dirty="0">
                <a:solidFill>
                  <a:schemeClr val="bg1"/>
                </a:solidFill>
              </a:rPr>
              <a:t>, air </a:t>
            </a:r>
            <a:r>
              <a:rPr lang="it-IT" sz="2000" dirty="0" err="1">
                <a:solidFill>
                  <a:schemeClr val="bg1"/>
                </a:solidFill>
              </a:rPr>
              <a:t>conditioning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temperature </a:t>
            </a:r>
            <a:r>
              <a:rPr lang="it-IT" sz="2000" dirty="0" err="1">
                <a:solidFill>
                  <a:schemeClr val="bg1"/>
                </a:solidFill>
              </a:rPr>
              <a:t>stabilization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clean</a:t>
            </a:r>
            <a:r>
              <a:rPr lang="it-IT" sz="2000" dirty="0">
                <a:solidFill>
                  <a:schemeClr val="bg1"/>
                </a:solidFill>
              </a:rPr>
              <a:t> rooms, </a:t>
            </a:r>
            <a:r>
              <a:rPr lang="it-IT" sz="2000" dirty="0" err="1">
                <a:solidFill>
                  <a:schemeClr val="bg1"/>
                </a:solidFill>
              </a:rPr>
              <a:t>main</a:t>
            </a:r>
            <a:r>
              <a:rPr lang="it-IT" sz="2000" dirty="0">
                <a:solidFill>
                  <a:schemeClr val="bg1"/>
                </a:solidFill>
              </a:rPr>
              <a:t> water </a:t>
            </a:r>
            <a:r>
              <a:rPr lang="it-IT" sz="2000" dirty="0" err="1">
                <a:solidFill>
                  <a:schemeClr val="bg1"/>
                </a:solidFill>
              </a:rPr>
              <a:t>cooling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systems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2EB1B2-7C03-BF41-8F18-0F19B4EC553D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54461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FA1671-F0C8-4E0A-A00C-6010345137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778" y="0"/>
            <a:ext cx="980222" cy="495299"/>
          </a:xfrm>
          <a:prstGeom prst="rect">
            <a:avLst/>
          </a:prstGeom>
          <a:noFill/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3C33B25-07A8-4E15-AC2D-394130095E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7" y="0"/>
            <a:ext cx="681161" cy="42745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0D53290-7774-4EBA-8876-91EDFF6B1687}"/>
              </a:ext>
            </a:extLst>
          </p:cNvPr>
          <p:cNvSpPr/>
          <p:nvPr/>
        </p:nvSpPr>
        <p:spPr>
          <a:xfrm>
            <a:off x="1875600" y="165845"/>
            <a:ext cx="5357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Linac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&amp; </a:t>
            </a:r>
            <a:r>
              <a:rPr lang="it-IT" sz="28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undulators</a:t>
            </a:r>
            <a:r>
              <a:rPr lang="it-IT" sz="28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3D layout  </a:t>
            </a:r>
            <a:endParaRPr lang="it-IT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9638D-714D-DB41-A59C-ADA13F8582BD}"/>
              </a:ext>
            </a:extLst>
          </p:cNvPr>
          <p:cNvSpPr txBox="1"/>
          <p:nvPr/>
        </p:nvSpPr>
        <p:spPr>
          <a:xfrm>
            <a:off x="-1236822" y="6477000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1A0AA-6F4B-2949-9B74-01E582D035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41"/>
            <a:ext cx="9144000" cy="532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A3692E-8EAC-B64B-9770-A6E0A650BEA4}"/>
              </a:ext>
            </a:extLst>
          </p:cNvPr>
          <p:cNvSpPr/>
          <p:nvPr/>
        </p:nvSpPr>
        <p:spPr>
          <a:xfrm>
            <a:off x="3048000" y="205432"/>
            <a:ext cx="3024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EuPRAXIA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Linac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5C8457-3456-504B-9412-DE7AD84CFA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79" y="766465"/>
            <a:ext cx="8153400" cy="543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3208DC-20FD-D74A-A710-D94209EEF23E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Riunione Giunta Esecutiva INFN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Roma 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7801935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37404</TotalTime>
  <Words>803</Words>
  <Application>Microsoft Macintosh PowerPoint</Application>
  <PresentationFormat>On-screen Show (4:3)</PresentationFormat>
  <Paragraphs>150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Ｐゴシック</vt:lpstr>
      <vt:lpstr>Yu Gothic UI Light</vt:lpstr>
      <vt:lpstr>Arial</vt:lpstr>
      <vt:lpstr>Wingdings</vt:lpstr>
      <vt:lpstr>Default Design</vt:lpstr>
      <vt:lpstr>EuPRAXIA  Building &amp; Machine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THE INTEGRATION STATE:  New tools</vt:lpstr>
      <vt:lpstr>New Lay-out setting</vt:lpstr>
      <vt:lpstr>Mechanical implementation tool</vt:lpstr>
      <vt:lpstr>Possible to take measurements,  identify components, etc.</vt:lpstr>
      <vt:lpstr>interact quickly with  the design team</vt:lpstr>
      <vt:lpstr>PowerPoint Presentation</vt:lpstr>
      <vt:lpstr>PowerPoint Presentation</vt:lpstr>
      <vt:lpstr>Thanks for the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dei Laboratori Nazionali di Frascati</dc:title>
  <dc:creator>Microsoft Office User</dc:creator>
  <cp:lastModifiedBy>Microsoft Office User</cp:lastModifiedBy>
  <cp:revision>129</cp:revision>
  <cp:lastPrinted>2021-02-05T10:40:02Z</cp:lastPrinted>
  <dcterms:created xsi:type="dcterms:W3CDTF">2017-05-02T08:21:11Z</dcterms:created>
  <dcterms:modified xsi:type="dcterms:W3CDTF">2021-02-09T11:28:59Z</dcterms:modified>
</cp:coreProperties>
</file>