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g"/>
  <Override PartName="/ppt/media/image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30" r:id="rId2"/>
    <p:sldId id="323" r:id="rId3"/>
    <p:sldId id="267" r:id="rId4"/>
    <p:sldId id="350" r:id="rId5"/>
    <p:sldId id="354" r:id="rId6"/>
    <p:sldId id="355" r:id="rId7"/>
    <p:sldId id="256" r:id="rId8"/>
    <p:sldId id="257" r:id="rId9"/>
    <p:sldId id="258" r:id="rId10"/>
    <p:sldId id="356" r:id="rId11"/>
    <p:sldId id="260" r:id="rId12"/>
    <p:sldId id="261" r:id="rId13"/>
    <p:sldId id="262" r:id="rId14"/>
    <p:sldId id="263" r:id="rId15"/>
    <p:sldId id="268" r:id="rId16"/>
    <p:sldId id="265" r:id="rId17"/>
    <p:sldId id="266" r:id="rId18"/>
    <p:sldId id="28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/>
    <p:restoredTop sz="94640"/>
  </p:normalViewPr>
  <p:slideViewPr>
    <p:cSldViewPr>
      <p:cViewPr>
        <p:scale>
          <a:sx n="114" d="100"/>
          <a:sy n="114" d="100"/>
        </p:scale>
        <p:origin x="159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197B52F-A402-C54E-8AFA-4B16C5448A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FE434A6-678F-2949-AAE1-3D3D6BDAE6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465119A-E704-3141-B439-1BC298C386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1982784-4493-F047-BA0E-B02913157A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B4CEAC3-BE53-9D41-A696-C908140A59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FE8331F-400B-944C-AC0C-2132A62C8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2E93E23-2FD6-7140-B0F1-0E43B97A4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93E23-2FD6-7140-B0F1-0E43B97A4C0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16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C080D5-01B9-F340-A15C-806CE3BFE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E1D6BB-D510-F746-8706-F2CB77EF13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DDD2FD-FA20-CA44-9039-ECC667668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2424A-99AF-8942-B685-5DA70F248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42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4ED354-1CBB-7D40-BDEC-6DFBC7D576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66DE7D-C28F-DE4C-84A8-B424270FC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D43B46-8CC5-674D-8C3B-078394852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D2FA9-939B-2A4D-9EFE-0A53F65F0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87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994B67-9980-AA47-B59B-BB477748E2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DE1ED1-2500-7C46-A45E-7E50796993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E55127-94E8-4049-BAB5-AB723C049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D9896-E3CA-4746-A979-E824550AB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301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64517" y="-50578"/>
            <a:ext cx="101496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500"/>
              </a:lnSpc>
            </a:pPr>
            <a:r>
              <a:rPr lang="en-GB" spc="-105">
                <a:solidFill>
                  <a:srgbClr val="FFFFFF"/>
                </a:solidFill>
              </a:rPr>
              <a:t>Ugo</a:t>
            </a:r>
            <a:r>
              <a:rPr lang="en-GB" spc="-56">
                <a:solidFill>
                  <a:srgbClr val="FFFFFF"/>
                </a:solidFill>
              </a:rPr>
              <a:t> </a:t>
            </a:r>
            <a:r>
              <a:rPr lang="en-GB" spc="-64">
                <a:solidFill>
                  <a:srgbClr val="FFFFFF"/>
                </a:solidFill>
              </a:rPr>
              <a:t>Rotundo,</a:t>
            </a:r>
            <a:r>
              <a:rPr lang="en-GB" spc="-45">
                <a:solidFill>
                  <a:srgbClr val="FFFFFF"/>
                </a:solidFill>
              </a:rPr>
              <a:t> </a:t>
            </a:r>
            <a:r>
              <a:rPr lang="en-GB" spc="-30">
                <a:solidFill>
                  <a:srgbClr val="FFFFFF"/>
                </a:solidFill>
              </a:rPr>
              <a:t>18/05/2022</a:t>
            </a:r>
            <a:r>
              <a:rPr lang="en-GB" spc="-56">
                <a:solidFill>
                  <a:srgbClr val="FFFFFF"/>
                </a:solidFill>
              </a:rPr>
              <a:t> </a:t>
            </a:r>
            <a:r>
              <a:rPr lang="en-GB" spc="-90">
                <a:solidFill>
                  <a:srgbClr val="FFFFFF"/>
                </a:solidFill>
              </a:rPr>
              <a:t>–</a:t>
            </a:r>
            <a:r>
              <a:rPr lang="en-GB" spc="-53">
                <a:solidFill>
                  <a:srgbClr val="FFFFFF"/>
                </a:solidFill>
              </a:rPr>
              <a:t> </a:t>
            </a:r>
            <a:r>
              <a:rPr lang="en-GB" spc="-94">
                <a:solidFill>
                  <a:srgbClr val="FFFFFF"/>
                </a:solidFill>
              </a:rPr>
              <a:t>Presentazione</a:t>
            </a:r>
            <a:r>
              <a:rPr lang="en-GB" spc="23">
                <a:solidFill>
                  <a:srgbClr val="FFFFFF"/>
                </a:solidFill>
              </a:rPr>
              <a:t> </a:t>
            </a:r>
            <a:r>
              <a:rPr lang="en-GB" spc="-71">
                <a:solidFill>
                  <a:srgbClr val="FFFFFF"/>
                </a:solidFill>
              </a:rPr>
              <a:t>GE</a:t>
            </a:r>
            <a:endParaRPr lang="en-GB" spc="-71" dirty="0">
              <a:solidFill>
                <a:srgbClr val="FFFFFF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86201">
              <a:lnSpc>
                <a:spcPts val="930"/>
              </a:lnSpc>
            </a:pPr>
            <a:fld id="{81D60167-4931-47E6-BA6A-407CBD079E47}" type="slidenum">
              <a:rPr lang="en-IT" spc="-45" smtClean="0"/>
              <a:pPr marL="86201">
                <a:lnSpc>
                  <a:spcPts val="930"/>
                </a:lnSpc>
              </a:pPr>
              <a:t>‹#›</a:t>
            </a:fld>
            <a:endParaRPr lang="en-IT" spc="-45" dirty="0"/>
          </a:p>
        </p:txBody>
      </p:sp>
    </p:spTree>
    <p:extLst>
      <p:ext uri="{BB962C8B-B14F-4D97-AF65-F5344CB8AC3E}">
        <p14:creationId xmlns:p14="http://schemas.microsoft.com/office/powerpoint/2010/main" val="130079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DBCB1B-BA3C-5746-8134-BD69202859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447BB1-FD56-AE4E-8B9A-57C600101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3790DA-0E6C-D949-A489-FDDBEBE03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8811E-B62B-AC41-9CA4-4CB649A4F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22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44CE2D-61C4-B441-BB4A-DBEEBF734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ECA23F-B7BC-3B41-9281-1A3EFBF186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9EE37-449D-1748-824C-4D6164F6B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82FCB-81E9-7947-AF5B-3392BEAFD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92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4FDBA-10F2-7D48-B851-8E8AA51B7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5AF954-4589-654B-BE01-A66A0D23F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957A11-E385-9E47-9DE5-BB47FDF04B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77443-5DB0-B047-8A83-101544D31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34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E3DAE2-4E53-FA4D-8047-17778A0D4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7E15FD-B144-264E-9F6E-9294E3B8F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C1E85F1-4189-FE44-B3D4-1332B0FF8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ECBC5-CB45-AA4E-AAAF-987A67CDB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51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510D12-3BF0-C14F-97BD-9D7B9A47A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76BF15-2928-0F40-9698-946DA49C5D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8ADF1C-1193-5B4C-B8E0-899B8AEE4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06CC0-16EF-AD48-AC09-C9C9F88CD3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7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A71F1F-17F4-7746-95B8-5E6F6472A8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768B69-11E9-E84B-BB55-085C6E2F8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E5142E-2368-A046-ADA2-DBA1AD73FA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3E115-E9B3-C249-9D62-EB1084E17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27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F0F98-1468-0745-A255-D171D54F6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29B502-ACF7-DD4A-9E77-D670F8E63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9B668-8B39-B54D-B038-7072CD69A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59308-2CED-514B-96E8-DDDB52632C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41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0D2223-B1C8-5B40-BE2F-5E3534DCC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70AC46-F1B4-9D42-BC28-E55A99987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4C7B8E-C714-D847-A725-7E9DCAF4C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1908-D181-D64B-BEBA-91E2862AD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12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6FB506-80AC-194C-A5C3-0371AADC9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A26DEE9-95C4-734F-9B44-86D2F1922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214141-4ED4-4F4A-A645-12634B5036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9577F5-6F06-C54F-89DB-A783325C05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62A7FC-97CF-084F-A5D6-26C5CA3A93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408C4E5-BCCC-2C4A-A1B0-69D8BD56D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442100-FE00-4269-8109-DFD503E73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799" y="2133600"/>
            <a:ext cx="6975158" cy="2005763"/>
          </a:xfrm>
        </p:spPr>
        <p:txBody>
          <a:bodyPr>
            <a:normAutofit/>
          </a:bodyPr>
          <a:lstStyle/>
          <a:p>
            <a:r>
              <a:rPr lang="it-IT" sz="3600" b="1" dirty="0" err="1">
                <a:solidFill>
                  <a:srgbClr val="FFFF00"/>
                </a:solidFill>
                <a:ea typeface="Yu Gothic UI Light" panose="020B0300000000000000" pitchFamily="34" charset="-128"/>
              </a:rPr>
              <a:t>EuPRAXIA</a:t>
            </a:r>
            <a:r>
              <a:rPr lang="it-IT" sz="3600" b="1" dirty="0">
                <a:solidFill>
                  <a:srgbClr val="FFFF00"/>
                </a:solidFill>
                <a:ea typeface="Yu Gothic UI Light" panose="020B0300000000000000" pitchFamily="34" charset="-128"/>
              </a:rPr>
              <a:t> </a:t>
            </a:r>
            <a:br>
              <a:rPr lang="it-IT" sz="3600" b="1" dirty="0">
                <a:solidFill>
                  <a:srgbClr val="FFFF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it-IT" sz="3600" b="1" dirty="0">
                <a:solidFill>
                  <a:srgbClr val="FFFF00"/>
                </a:solidFill>
              </a:rPr>
              <a:t>Building &amp; Machine status</a:t>
            </a:r>
            <a:endParaRPr lang="it-IT" sz="3600" b="1" dirty="0">
              <a:solidFill>
                <a:srgbClr val="FFFF00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4FE178F-8FA5-4678-9A10-E088A682B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56" y="140614"/>
            <a:ext cx="2473904" cy="1250046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6CF84A-0FD1-A74B-B47A-AF9DE68B1B59}"/>
              </a:ext>
            </a:extLst>
          </p:cNvPr>
          <p:cNvSpPr txBox="1"/>
          <p:nvPr/>
        </p:nvSpPr>
        <p:spPr>
          <a:xfrm>
            <a:off x="3614057" y="4235392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Andrea Ghigo</a:t>
            </a:r>
          </a:p>
        </p:txBody>
      </p:sp>
      <p:pic>
        <p:nvPicPr>
          <p:cNvPr id="9" name="Picture 4" descr="Risultati immagini per infn frascati logo nuovo">
            <a:extLst>
              <a:ext uri="{FF2B5EF4-FFF2-40B4-BE49-F238E27FC236}">
                <a16:creationId xmlns:a16="http://schemas.microsoft.com/office/drawing/2014/main" id="{9A6D2B9A-D71F-3642-8DC7-FF768F949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4" y="140614"/>
            <a:ext cx="2260560" cy="125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C7EC47-F392-394C-AB23-B32DC62E2A55}"/>
              </a:ext>
            </a:extLst>
          </p:cNvPr>
          <p:cNvSpPr txBox="1"/>
          <p:nvPr/>
        </p:nvSpPr>
        <p:spPr>
          <a:xfrm>
            <a:off x="-1236822" y="64432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Riunione Giunta Esecutiva INFN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Roma 18 Maggio 2022</a:t>
            </a:r>
          </a:p>
        </p:txBody>
      </p:sp>
    </p:spTree>
    <p:extLst>
      <p:ext uri="{BB962C8B-B14F-4D97-AF65-F5344CB8AC3E}">
        <p14:creationId xmlns:p14="http://schemas.microsoft.com/office/powerpoint/2010/main" val="241844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0331" y="603091"/>
            <a:ext cx="5964317" cy="440505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sz="2800" spc="-86" dirty="0">
                <a:solidFill>
                  <a:srgbClr val="FFFF00"/>
                </a:solidFill>
              </a:rPr>
              <a:t>Evoluzione</a:t>
            </a:r>
            <a:r>
              <a:rPr sz="2800" spc="-71" dirty="0">
                <a:solidFill>
                  <a:srgbClr val="FFFF00"/>
                </a:solidFill>
              </a:rPr>
              <a:t> </a:t>
            </a:r>
            <a:r>
              <a:rPr sz="2800" spc="-15" dirty="0">
                <a:solidFill>
                  <a:srgbClr val="FFFF00"/>
                </a:solidFill>
              </a:rPr>
              <a:t>del</a:t>
            </a:r>
            <a:r>
              <a:rPr sz="2800" spc="-135" dirty="0">
                <a:solidFill>
                  <a:srgbClr val="FFFF00"/>
                </a:solidFill>
              </a:rPr>
              <a:t> </a:t>
            </a:r>
            <a:r>
              <a:rPr sz="2800" dirty="0">
                <a:solidFill>
                  <a:srgbClr val="FFFF00"/>
                </a:solidFill>
              </a:rPr>
              <a:t>progetto</a:t>
            </a:r>
            <a:r>
              <a:rPr sz="2800" spc="-98" dirty="0">
                <a:solidFill>
                  <a:srgbClr val="FFFF00"/>
                </a:solidFill>
              </a:rPr>
              <a:t> </a:t>
            </a:r>
            <a:r>
              <a:rPr sz="2800" dirty="0">
                <a:solidFill>
                  <a:srgbClr val="FFFF00"/>
                </a:solidFill>
              </a:rPr>
              <a:t>–</a:t>
            </a:r>
            <a:r>
              <a:rPr sz="2800" spc="-98" dirty="0">
                <a:solidFill>
                  <a:srgbClr val="FFFF00"/>
                </a:solidFill>
              </a:rPr>
              <a:t> </a:t>
            </a:r>
            <a:r>
              <a:rPr sz="2800" dirty="0">
                <a:solidFill>
                  <a:srgbClr val="FFFF00"/>
                </a:solidFill>
              </a:rPr>
              <a:t>in</a:t>
            </a:r>
            <a:r>
              <a:rPr sz="2800" spc="-105" dirty="0">
                <a:solidFill>
                  <a:srgbClr val="FFFF00"/>
                </a:solidFill>
              </a:rPr>
              <a:t> </a:t>
            </a:r>
            <a:r>
              <a:rPr sz="2800" spc="-23" dirty="0">
                <a:solidFill>
                  <a:srgbClr val="FFFF00"/>
                </a:solidFill>
              </a:rPr>
              <a:t>gara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8" y="1449896"/>
            <a:ext cx="8818235" cy="41513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61320" y="6448076"/>
            <a:ext cx="42811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500"/>
              </a:lnSpc>
            </a:pPr>
            <a:r>
              <a:rPr lang="en-GB" spc="-140">
                <a:solidFill>
                  <a:srgbClr val="FFFFFF"/>
                </a:solidFill>
              </a:rPr>
              <a:t>Ugo</a:t>
            </a:r>
            <a:r>
              <a:rPr lang="en-GB" spc="-75">
                <a:solidFill>
                  <a:srgbClr val="FFFFFF"/>
                </a:solidFill>
              </a:rPr>
              <a:t> </a:t>
            </a:r>
            <a:r>
              <a:rPr lang="en-GB" spc="-85">
                <a:solidFill>
                  <a:srgbClr val="FFFFFF"/>
                </a:solidFill>
              </a:rPr>
              <a:t>Rotundo,</a:t>
            </a:r>
            <a:r>
              <a:rPr lang="en-GB" spc="-60">
                <a:solidFill>
                  <a:srgbClr val="FFFFFF"/>
                </a:solidFill>
              </a:rPr>
              <a:t> </a:t>
            </a:r>
            <a:r>
              <a:rPr lang="en-GB" spc="-40">
                <a:solidFill>
                  <a:srgbClr val="FFFFFF"/>
                </a:solidFill>
              </a:rPr>
              <a:t>18/05/2022</a:t>
            </a:r>
            <a:r>
              <a:rPr lang="en-GB" spc="-75">
                <a:solidFill>
                  <a:srgbClr val="FFFFFF"/>
                </a:solidFill>
              </a:rPr>
              <a:t> </a:t>
            </a:r>
            <a:r>
              <a:rPr lang="en-GB" spc="-120">
                <a:solidFill>
                  <a:srgbClr val="FFFFFF"/>
                </a:solidFill>
              </a:rPr>
              <a:t>–</a:t>
            </a:r>
            <a:r>
              <a:rPr lang="en-GB" spc="-70">
                <a:solidFill>
                  <a:srgbClr val="FFFFFF"/>
                </a:solidFill>
              </a:rPr>
              <a:t> </a:t>
            </a:r>
            <a:r>
              <a:rPr lang="en-GB" spc="-125">
                <a:solidFill>
                  <a:srgbClr val="FFFFFF"/>
                </a:solidFill>
              </a:rPr>
              <a:t>Presentazione</a:t>
            </a:r>
            <a:r>
              <a:rPr lang="en-GB" spc="30">
                <a:solidFill>
                  <a:srgbClr val="FFFFFF"/>
                </a:solidFill>
              </a:rPr>
              <a:t> </a:t>
            </a:r>
            <a:r>
              <a:rPr lang="en-GB" spc="-95">
                <a:solidFill>
                  <a:srgbClr val="FFFFFF"/>
                </a:solidFill>
              </a:rPr>
              <a:t>GE</a:t>
            </a:r>
            <a:endParaRPr spc="-7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2966"/>
            <a:ext cx="2432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lang="en-IT" spc="-60" smtClean="0"/>
              <a:pPr marL="114935">
                <a:lnSpc>
                  <a:spcPts val="1240"/>
                </a:lnSpc>
              </a:pPr>
              <a:t>10</a:t>
            </a:fld>
            <a:endParaRPr spc="-45" dirty="0"/>
          </a:p>
        </p:txBody>
      </p:sp>
      <p:pic>
        <p:nvPicPr>
          <p:cNvPr id="6" name="Immagine 2">
            <a:extLst>
              <a:ext uri="{FF2B5EF4-FFF2-40B4-BE49-F238E27FC236}">
                <a16:creationId xmlns:a16="http://schemas.microsoft.com/office/drawing/2014/main" id="{C927F4D9-C1A5-1DF8-2B9B-EFDF8EC09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pic>
        <p:nvPicPr>
          <p:cNvPr id="7" name="Picture 4" descr="Risultati immagini per infn frascati logo nuovo">
            <a:extLst>
              <a:ext uri="{FF2B5EF4-FFF2-40B4-BE49-F238E27FC236}">
                <a16:creationId xmlns:a16="http://schemas.microsoft.com/office/drawing/2014/main" id="{319CDD1C-E08A-BE15-8173-A620AD2AE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13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3123" y="869740"/>
            <a:ext cx="7297754" cy="440505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sz="2800" spc="-86" dirty="0">
                <a:solidFill>
                  <a:srgbClr val="FFFF00"/>
                </a:solidFill>
              </a:rPr>
              <a:t>Evoluzione</a:t>
            </a:r>
            <a:r>
              <a:rPr sz="2800" spc="-71" dirty="0">
                <a:solidFill>
                  <a:srgbClr val="FFFF00"/>
                </a:solidFill>
              </a:rPr>
              <a:t> </a:t>
            </a:r>
            <a:r>
              <a:rPr sz="2800" spc="-15" dirty="0">
                <a:solidFill>
                  <a:srgbClr val="FFFF00"/>
                </a:solidFill>
              </a:rPr>
              <a:t>del</a:t>
            </a:r>
            <a:r>
              <a:rPr sz="2800" spc="-127" dirty="0">
                <a:solidFill>
                  <a:srgbClr val="FFFF00"/>
                </a:solidFill>
              </a:rPr>
              <a:t> </a:t>
            </a:r>
            <a:r>
              <a:rPr sz="2800" dirty="0">
                <a:solidFill>
                  <a:srgbClr val="FFFF00"/>
                </a:solidFill>
              </a:rPr>
              <a:t>progetto</a:t>
            </a:r>
            <a:r>
              <a:rPr sz="2800" spc="-94" dirty="0">
                <a:solidFill>
                  <a:srgbClr val="FFFF00"/>
                </a:solidFill>
              </a:rPr>
              <a:t> </a:t>
            </a:r>
            <a:r>
              <a:rPr sz="2800" dirty="0">
                <a:solidFill>
                  <a:srgbClr val="FFFF00"/>
                </a:solidFill>
              </a:rPr>
              <a:t>–</a:t>
            </a:r>
            <a:r>
              <a:rPr sz="2800" spc="-94" dirty="0">
                <a:solidFill>
                  <a:srgbClr val="FFFF00"/>
                </a:solidFill>
              </a:rPr>
              <a:t> </a:t>
            </a:r>
            <a:r>
              <a:rPr sz="2800" dirty="0">
                <a:solidFill>
                  <a:srgbClr val="FFFF00"/>
                </a:solidFill>
              </a:rPr>
              <a:t>progetto</a:t>
            </a:r>
            <a:r>
              <a:rPr sz="2800" spc="-94" dirty="0">
                <a:solidFill>
                  <a:srgbClr val="FFFF00"/>
                </a:solidFill>
              </a:rPr>
              <a:t> </a:t>
            </a:r>
            <a:r>
              <a:rPr sz="2800" spc="-8" dirty="0">
                <a:solidFill>
                  <a:srgbClr val="FFFF00"/>
                </a:solidFill>
              </a:rPr>
              <a:t>definitivo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8" y="1499616"/>
            <a:ext cx="8818235" cy="405136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61320" y="6448076"/>
            <a:ext cx="42811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500"/>
              </a:lnSpc>
            </a:pPr>
            <a:r>
              <a:rPr lang="en-GB" spc="-140">
                <a:solidFill>
                  <a:srgbClr val="FFFFFF"/>
                </a:solidFill>
              </a:rPr>
              <a:t>Ugo</a:t>
            </a:r>
            <a:r>
              <a:rPr lang="en-GB" spc="-75">
                <a:solidFill>
                  <a:srgbClr val="FFFFFF"/>
                </a:solidFill>
              </a:rPr>
              <a:t> </a:t>
            </a:r>
            <a:r>
              <a:rPr lang="en-GB" spc="-85">
                <a:solidFill>
                  <a:srgbClr val="FFFFFF"/>
                </a:solidFill>
              </a:rPr>
              <a:t>Rotundo,</a:t>
            </a:r>
            <a:r>
              <a:rPr lang="en-GB" spc="-60">
                <a:solidFill>
                  <a:srgbClr val="FFFFFF"/>
                </a:solidFill>
              </a:rPr>
              <a:t> </a:t>
            </a:r>
            <a:r>
              <a:rPr lang="en-GB" spc="-40">
                <a:solidFill>
                  <a:srgbClr val="FFFFFF"/>
                </a:solidFill>
              </a:rPr>
              <a:t>18/05/2022</a:t>
            </a:r>
            <a:r>
              <a:rPr lang="en-GB" spc="-75">
                <a:solidFill>
                  <a:srgbClr val="FFFFFF"/>
                </a:solidFill>
              </a:rPr>
              <a:t> </a:t>
            </a:r>
            <a:r>
              <a:rPr lang="en-GB" spc="-120">
                <a:solidFill>
                  <a:srgbClr val="FFFFFF"/>
                </a:solidFill>
              </a:rPr>
              <a:t>–</a:t>
            </a:r>
            <a:r>
              <a:rPr lang="en-GB" spc="-70">
                <a:solidFill>
                  <a:srgbClr val="FFFFFF"/>
                </a:solidFill>
              </a:rPr>
              <a:t> </a:t>
            </a:r>
            <a:r>
              <a:rPr lang="en-GB" spc="-125">
                <a:solidFill>
                  <a:srgbClr val="FFFFFF"/>
                </a:solidFill>
              </a:rPr>
              <a:t>Presentazione</a:t>
            </a:r>
            <a:r>
              <a:rPr lang="en-GB" spc="30">
                <a:solidFill>
                  <a:srgbClr val="FFFFFF"/>
                </a:solidFill>
              </a:rPr>
              <a:t> </a:t>
            </a:r>
            <a:r>
              <a:rPr lang="en-GB" spc="-95">
                <a:solidFill>
                  <a:srgbClr val="FFFFFF"/>
                </a:solidFill>
              </a:rPr>
              <a:t>GE</a:t>
            </a:r>
            <a:endParaRPr spc="-7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2966"/>
            <a:ext cx="2432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lang="en-IT" spc="-60" smtClean="0"/>
              <a:pPr marL="114935">
                <a:lnSpc>
                  <a:spcPts val="1240"/>
                </a:lnSpc>
              </a:pPr>
              <a:t>11</a:t>
            </a:fld>
            <a:endParaRPr spc="-45" dirty="0"/>
          </a:p>
        </p:txBody>
      </p:sp>
      <p:pic>
        <p:nvPicPr>
          <p:cNvPr id="6" name="Immagine 2">
            <a:extLst>
              <a:ext uri="{FF2B5EF4-FFF2-40B4-BE49-F238E27FC236}">
                <a16:creationId xmlns:a16="http://schemas.microsoft.com/office/drawing/2014/main" id="{29DE71C9-4779-3338-2B5F-9203B0B2C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pic>
        <p:nvPicPr>
          <p:cNvPr id="7" name="Picture 4" descr="Risultati immagini per infn frascati logo nuovo">
            <a:extLst>
              <a:ext uri="{FF2B5EF4-FFF2-40B4-BE49-F238E27FC236}">
                <a16:creationId xmlns:a16="http://schemas.microsoft.com/office/drawing/2014/main" id="{847E2D4D-323C-0C74-6C34-8C630EB1C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2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99617"/>
            <a:ext cx="9144000" cy="4193381"/>
            <a:chOff x="0" y="856488"/>
            <a:chExt cx="12192000" cy="5591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50" y="856488"/>
              <a:ext cx="11757647" cy="54018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8031" y="3217545"/>
              <a:ext cx="2845435" cy="1873885"/>
            </a:xfrm>
            <a:custGeom>
              <a:avLst/>
              <a:gdLst/>
              <a:ahLst/>
              <a:cxnLst/>
              <a:rect l="l" t="t" r="r" b="b"/>
              <a:pathLst>
                <a:path w="2845435" h="1873885">
                  <a:moveTo>
                    <a:pt x="0" y="936878"/>
                  </a:moveTo>
                  <a:lnTo>
                    <a:pt x="4490" y="861895"/>
                  </a:lnTo>
                  <a:lnTo>
                    <a:pt x="17734" y="788533"/>
                  </a:lnTo>
                  <a:lnTo>
                    <a:pt x="39392" y="717019"/>
                  </a:lnTo>
                  <a:lnTo>
                    <a:pt x="69123" y="647574"/>
                  </a:lnTo>
                  <a:lnTo>
                    <a:pt x="86910" y="613699"/>
                  </a:lnTo>
                  <a:lnTo>
                    <a:pt x="106589" y="580424"/>
                  </a:lnTo>
                  <a:lnTo>
                    <a:pt x="128115" y="547780"/>
                  </a:lnTo>
                  <a:lnTo>
                    <a:pt x="151448" y="515793"/>
                  </a:lnTo>
                  <a:lnTo>
                    <a:pt x="176544" y="484491"/>
                  </a:lnTo>
                  <a:lnTo>
                    <a:pt x="203361" y="453903"/>
                  </a:lnTo>
                  <a:lnTo>
                    <a:pt x="231856" y="424056"/>
                  </a:lnTo>
                  <a:lnTo>
                    <a:pt x="261988" y="394979"/>
                  </a:lnTo>
                  <a:lnTo>
                    <a:pt x="293713" y="366700"/>
                  </a:lnTo>
                  <a:lnTo>
                    <a:pt x="326989" y="339246"/>
                  </a:lnTo>
                  <a:lnTo>
                    <a:pt x="361773" y="312645"/>
                  </a:lnTo>
                  <a:lnTo>
                    <a:pt x="398023" y="286926"/>
                  </a:lnTo>
                  <a:lnTo>
                    <a:pt x="435697" y="262116"/>
                  </a:lnTo>
                  <a:lnTo>
                    <a:pt x="474752" y="238243"/>
                  </a:lnTo>
                  <a:lnTo>
                    <a:pt x="515145" y="215336"/>
                  </a:lnTo>
                  <a:lnTo>
                    <a:pt x="556834" y="193423"/>
                  </a:lnTo>
                  <a:lnTo>
                    <a:pt x="599777" y="172530"/>
                  </a:lnTo>
                  <a:lnTo>
                    <a:pt x="643931" y="152688"/>
                  </a:lnTo>
                  <a:lnTo>
                    <a:pt x="689253" y="133922"/>
                  </a:lnTo>
                  <a:lnTo>
                    <a:pt x="735701" y="116262"/>
                  </a:lnTo>
                  <a:lnTo>
                    <a:pt x="783232" y="99735"/>
                  </a:lnTo>
                  <a:lnTo>
                    <a:pt x="831805" y="84369"/>
                  </a:lnTo>
                  <a:lnTo>
                    <a:pt x="881376" y="70193"/>
                  </a:lnTo>
                  <a:lnTo>
                    <a:pt x="931903" y="57234"/>
                  </a:lnTo>
                  <a:lnTo>
                    <a:pt x="983344" y="45520"/>
                  </a:lnTo>
                  <a:lnTo>
                    <a:pt x="1035655" y="35080"/>
                  </a:lnTo>
                  <a:lnTo>
                    <a:pt x="1088795" y="25941"/>
                  </a:lnTo>
                  <a:lnTo>
                    <a:pt x="1142721" y="18131"/>
                  </a:lnTo>
                  <a:lnTo>
                    <a:pt x="1197391" y="11678"/>
                  </a:lnTo>
                  <a:lnTo>
                    <a:pt x="1252761" y="6611"/>
                  </a:lnTo>
                  <a:lnTo>
                    <a:pt x="1308790" y="2957"/>
                  </a:lnTo>
                  <a:lnTo>
                    <a:pt x="1365435" y="743"/>
                  </a:lnTo>
                  <a:lnTo>
                    <a:pt x="1422654" y="0"/>
                  </a:lnTo>
                  <a:lnTo>
                    <a:pt x="1479872" y="743"/>
                  </a:lnTo>
                  <a:lnTo>
                    <a:pt x="1536517" y="2957"/>
                  </a:lnTo>
                  <a:lnTo>
                    <a:pt x="1592546" y="6611"/>
                  </a:lnTo>
                  <a:lnTo>
                    <a:pt x="1647916" y="11678"/>
                  </a:lnTo>
                  <a:lnTo>
                    <a:pt x="1702586" y="18131"/>
                  </a:lnTo>
                  <a:lnTo>
                    <a:pt x="1756512" y="25941"/>
                  </a:lnTo>
                  <a:lnTo>
                    <a:pt x="1809652" y="35080"/>
                  </a:lnTo>
                  <a:lnTo>
                    <a:pt x="1861963" y="45520"/>
                  </a:lnTo>
                  <a:lnTo>
                    <a:pt x="1913404" y="57234"/>
                  </a:lnTo>
                  <a:lnTo>
                    <a:pt x="1963931" y="70193"/>
                  </a:lnTo>
                  <a:lnTo>
                    <a:pt x="2013502" y="84369"/>
                  </a:lnTo>
                  <a:lnTo>
                    <a:pt x="2062075" y="99735"/>
                  </a:lnTo>
                  <a:lnTo>
                    <a:pt x="2109606" y="116262"/>
                  </a:lnTo>
                  <a:lnTo>
                    <a:pt x="2156054" y="133922"/>
                  </a:lnTo>
                  <a:lnTo>
                    <a:pt x="2201376" y="152688"/>
                  </a:lnTo>
                  <a:lnTo>
                    <a:pt x="2245530" y="172530"/>
                  </a:lnTo>
                  <a:lnTo>
                    <a:pt x="2288473" y="193423"/>
                  </a:lnTo>
                  <a:lnTo>
                    <a:pt x="2330162" y="215336"/>
                  </a:lnTo>
                  <a:lnTo>
                    <a:pt x="2370555" y="238243"/>
                  </a:lnTo>
                  <a:lnTo>
                    <a:pt x="2409610" y="262116"/>
                  </a:lnTo>
                  <a:lnTo>
                    <a:pt x="2447284" y="286926"/>
                  </a:lnTo>
                  <a:lnTo>
                    <a:pt x="2483534" y="312645"/>
                  </a:lnTo>
                  <a:lnTo>
                    <a:pt x="2518318" y="339246"/>
                  </a:lnTo>
                  <a:lnTo>
                    <a:pt x="2551594" y="366700"/>
                  </a:lnTo>
                  <a:lnTo>
                    <a:pt x="2583319" y="394979"/>
                  </a:lnTo>
                  <a:lnTo>
                    <a:pt x="2613451" y="424056"/>
                  </a:lnTo>
                  <a:lnTo>
                    <a:pt x="2641946" y="453903"/>
                  </a:lnTo>
                  <a:lnTo>
                    <a:pt x="2668763" y="484491"/>
                  </a:lnTo>
                  <a:lnTo>
                    <a:pt x="2693859" y="515793"/>
                  </a:lnTo>
                  <a:lnTo>
                    <a:pt x="2717192" y="547780"/>
                  </a:lnTo>
                  <a:lnTo>
                    <a:pt x="2738718" y="580424"/>
                  </a:lnTo>
                  <a:lnTo>
                    <a:pt x="2758397" y="613699"/>
                  </a:lnTo>
                  <a:lnTo>
                    <a:pt x="2776184" y="647574"/>
                  </a:lnTo>
                  <a:lnTo>
                    <a:pt x="2805915" y="717019"/>
                  </a:lnTo>
                  <a:lnTo>
                    <a:pt x="2827573" y="788533"/>
                  </a:lnTo>
                  <a:lnTo>
                    <a:pt x="2840817" y="861895"/>
                  </a:lnTo>
                  <a:lnTo>
                    <a:pt x="2845308" y="936878"/>
                  </a:lnTo>
                  <a:lnTo>
                    <a:pt x="2844178" y="974559"/>
                  </a:lnTo>
                  <a:lnTo>
                    <a:pt x="2835268" y="1048760"/>
                  </a:lnTo>
                  <a:lnTo>
                    <a:pt x="2817775" y="1121226"/>
                  </a:lnTo>
                  <a:lnTo>
                    <a:pt x="2792038" y="1191733"/>
                  </a:lnTo>
                  <a:lnTo>
                    <a:pt x="2758397" y="1260058"/>
                  </a:lnTo>
                  <a:lnTo>
                    <a:pt x="2738718" y="1293333"/>
                  </a:lnTo>
                  <a:lnTo>
                    <a:pt x="2717192" y="1325977"/>
                  </a:lnTo>
                  <a:lnTo>
                    <a:pt x="2693859" y="1357964"/>
                  </a:lnTo>
                  <a:lnTo>
                    <a:pt x="2668763" y="1389266"/>
                  </a:lnTo>
                  <a:lnTo>
                    <a:pt x="2641946" y="1419854"/>
                  </a:lnTo>
                  <a:lnTo>
                    <a:pt x="2613451" y="1449701"/>
                  </a:lnTo>
                  <a:lnTo>
                    <a:pt x="2583319" y="1478778"/>
                  </a:lnTo>
                  <a:lnTo>
                    <a:pt x="2551594" y="1507057"/>
                  </a:lnTo>
                  <a:lnTo>
                    <a:pt x="2518318" y="1534511"/>
                  </a:lnTo>
                  <a:lnTo>
                    <a:pt x="2483534" y="1561112"/>
                  </a:lnTo>
                  <a:lnTo>
                    <a:pt x="2447284" y="1586831"/>
                  </a:lnTo>
                  <a:lnTo>
                    <a:pt x="2409610" y="1611641"/>
                  </a:lnTo>
                  <a:lnTo>
                    <a:pt x="2370555" y="1635514"/>
                  </a:lnTo>
                  <a:lnTo>
                    <a:pt x="2330162" y="1658421"/>
                  </a:lnTo>
                  <a:lnTo>
                    <a:pt x="2288473" y="1680334"/>
                  </a:lnTo>
                  <a:lnTo>
                    <a:pt x="2245530" y="1701227"/>
                  </a:lnTo>
                  <a:lnTo>
                    <a:pt x="2201376" y="1721069"/>
                  </a:lnTo>
                  <a:lnTo>
                    <a:pt x="2156054" y="1739835"/>
                  </a:lnTo>
                  <a:lnTo>
                    <a:pt x="2109606" y="1757495"/>
                  </a:lnTo>
                  <a:lnTo>
                    <a:pt x="2062075" y="1774022"/>
                  </a:lnTo>
                  <a:lnTo>
                    <a:pt x="2013502" y="1789388"/>
                  </a:lnTo>
                  <a:lnTo>
                    <a:pt x="1963931" y="1803564"/>
                  </a:lnTo>
                  <a:lnTo>
                    <a:pt x="1913404" y="1816523"/>
                  </a:lnTo>
                  <a:lnTo>
                    <a:pt x="1861963" y="1828237"/>
                  </a:lnTo>
                  <a:lnTo>
                    <a:pt x="1809652" y="1838677"/>
                  </a:lnTo>
                  <a:lnTo>
                    <a:pt x="1756512" y="1847816"/>
                  </a:lnTo>
                  <a:lnTo>
                    <a:pt x="1702586" y="1855626"/>
                  </a:lnTo>
                  <a:lnTo>
                    <a:pt x="1647916" y="1862079"/>
                  </a:lnTo>
                  <a:lnTo>
                    <a:pt x="1592546" y="1867146"/>
                  </a:lnTo>
                  <a:lnTo>
                    <a:pt x="1536517" y="1870800"/>
                  </a:lnTo>
                  <a:lnTo>
                    <a:pt x="1479872" y="1873014"/>
                  </a:lnTo>
                  <a:lnTo>
                    <a:pt x="1422654" y="1873757"/>
                  </a:lnTo>
                  <a:lnTo>
                    <a:pt x="1365435" y="1873014"/>
                  </a:lnTo>
                  <a:lnTo>
                    <a:pt x="1308790" y="1870800"/>
                  </a:lnTo>
                  <a:lnTo>
                    <a:pt x="1252761" y="1867146"/>
                  </a:lnTo>
                  <a:lnTo>
                    <a:pt x="1197391" y="1862079"/>
                  </a:lnTo>
                  <a:lnTo>
                    <a:pt x="1142721" y="1855626"/>
                  </a:lnTo>
                  <a:lnTo>
                    <a:pt x="1088795" y="1847816"/>
                  </a:lnTo>
                  <a:lnTo>
                    <a:pt x="1035655" y="1838677"/>
                  </a:lnTo>
                  <a:lnTo>
                    <a:pt x="983344" y="1828237"/>
                  </a:lnTo>
                  <a:lnTo>
                    <a:pt x="931903" y="1816523"/>
                  </a:lnTo>
                  <a:lnTo>
                    <a:pt x="881376" y="1803564"/>
                  </a:lnTo>
                  <a:lnTo>
                    <a:pt x="831805" y="1789388"/>
                  </a:lnTo>
                  <a:lnTo>
                    <a:pt x="783232" y="1774022"/>
                  </a:lnTo>
                  <a:lnTo>
                    <a:pt x="735701" y="1757495"/>
                  </a:lnTo>
                  <a:lnTo>
                    <a:pt x="689253" y="1739835"/>
                  </a:lnTo>
                  <a:lnTo>
                    <a:pt x="643931" y="1721069"/>
                  </a:lnTo>
                  <a:lnTo>
                    <a:pt x="599777" y="1701227"/>
                  </a:lnTo>
                  <a:lnTo>
                    <a:pt x="556834" y="1680334"/>
                  </a:lnTo>
                  <a:lnTo>
                    <a:pt x="515145" y="1658421"/>
                  </a:lnTo>
                  <a:lnTo>
                    <a:pt x="474752" y="1635514"/>
                  </a:lnTo>
                  <a:lnTo>
                    <a:pt x="435697" y="1611641"/>
                  </a:lnTo>
                  <a:lnTo>
                    <a:pt x="398023" y="1586831"/>
                  </a:lnTo>
                  <a:lnTo>
                    <a:pt x="361773" y="1561112"/>
                  </a:lnTo>
                  <a:lnTo>
                    <a:pt x="326989" y="1534511"/>
                  </a:lnTo>
                  <a:lnTo>
                    <a:pt x="293713" y="1507057"/>
                  </a:lnTo>
                  <a:lnTo>
                    <a:pt x="261988" y="1478778"/>
                  </a:lnTo>
                  <a:lnTo>
                    <a:pt x="231856" y="1449701"/>
                  </a:lnTo>
                  <a:lnTo>
                    <a:pt x="203361" y="1419854"/>
                  </a:lnTo>
                  <a:lnTo>
                    <a:pt x="176544" y="1389266"/>
                  </a:lnTo>
                  <a:lnTo>
                    <a:pt x="151448" y="1357964"/>
                  </a:lnTo>
                  <a:lnTo>
                    <a:pt x="128115" y="1325977"/>
                  </a:lnTo>
                  <a:lnTo>
                    <a:pt x="106589" y="1293333"/>
                  </a:lnTo>
                  <a:lnTo>
                    <a:pt x="86910" y="1260058"/>
                  </a:lnTo>
                  <a:lnTo>
                    <a:pt x="69123" y="1226183"/>
                  </a:lnTo>
                  <a:lnTo>
                    <a:pt x="39392" y="1156738"/>
                  </a:lnTo>
                  <a:lnTo>
                    <a:pt x="17734" y="1085224"/>
                  </a:lnTo>
                  <a:lnTo>
                    <a:pt x="4490" y="1011862"/>
                  </a:lnTo>
                  <a:lnTo>
                    <a:pt x="0" y="936878"/>
                  </a:lnTo>
                  <a:close/>
                </a:path>
              </a:pathLst>
            </a:custGeom>
            <a:ln w="63246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58836" y="4541901"/>
              <a:ext cx="4486275" cy="1873885"/>
            </a:xfrm>
            <a:custGeom>
              <a:avLst/>
              <a:gdLst/>
              <a:ahLst/>
              <a:cxnLst/>
              <a:rect l="l" t="t" r="r" b="b"/>
              <a:pathLst>
                <a:path w="4486275" h="1873885">
                  <a:moveTo>
                    <a:pt x="0" y="936879"/>
                  </a:moveTo>
                  <a:lnTo>
                    <a:pt x="3807" y="881830"/>
                  </a:lnTo>
                  <a:lnTo>
                    <a:pt x="15089" y="827619"/>
                  </a:lnTo>
                  <a:lnTo>
                    <a:pt x="33636" y="774333"/>
                  </a:lnTo>
                  <a:lnTo>
                    <a:pt x="59237" y="722061"/>
                  </a:lnTo>
                  <a:lnTo>
                    <a:pt x="91682" y="670890"/>
                  </a:lnTo>
                  <a:lnTo>
                    <a:pt x="130760" y="620908"/>
                  </a:lnTo>
                  <a:lnTo>
                    <a:pt x="176261" y="572203"/>
                  </a:lnTo>
                  <a:lnTo>
                    <a:pt x="227975" y="524863"/>
                  </a:lnTo>
                  <a:lnTo>
                    <a:pt x="285691" y="478976"/>
                  </a:lnTo>
                  <a:lnTo>
                    <a:pt x="316735" y="456604"/>
                  </a:lnTo>
                  <a:lnTo>
                    <a:pt x="349199" y="434629"/>
                  </a:lnTo>
                  <a:lnTo>
                    <a:pt x="383060" y="413061"/>
                  </a:lnTo>
                  <a:lnTo>
                    <a:pt x="418289" y="391911"/>
                  </a:lnTo>
                  <a:lnTo>
                    <a:pt x="454861" y="371190"/>
                  </a:lnTo>
                  <a:lnTo>
                    <a:pt x="492750" y="350909"/>
                  </a:lnTo>
                  <a:lnTo>
                    <a:pt x="531929" y="331079"/>
                  </a:lnTo>
                  <a:lnTo>
                    <a:pt x="572371" y="311711"/>
                  </a:lnTo>
                  <a:lnTo>
                    <a:pt x="614052" y="292816"/>
                  </a:lnTo>
                  <a:lnTo>
                    <a:pt x="656944" y="274405"/>
                  </a:lnTo>
                  <a:lnTo>
                    <a:pt x="701020" y="256489"/>
                  </a:lnTo>
                  <a:lnTo>
                    <a:pt x="746256" y="239079"/>
                  </a:lnTo>
                  <a:lnTo>
                    <a:pt x="792624" y="222186"/>
                  </a:lnTo>
                  <a:lnTo>
                    <a:pt x="840098" y="205821"/>
                  </a:lnTo>
                  <a:lnTo>
                    <a:pt x="888651" y="189995"/>
                  </a:lnTo>
                  <a:lnTo>
                    <a:pt x="938259" y="174719"/>
                  </a:lnTo>
                  <a:lnTo>
                    <a:pt x="988894" y="160004"/>
                  </a:lnTo>
                  <a:lnTo>
                    <a:pt x="1040529" y="145860"/>
                  </a:lnTo>
                  <a:lnTo>
                    <a:pt x="1093139" y="132300"/>
                  </a:lnTo>
                  <a:lnTo>
                    <a:pt x="1146698" y="119333"/>
                  </a:lnTo>
                  <a:lnTo>
                    <a:pt x="1201179" y="106971"/>
                  </a:lnTo>
                  <a:lnTo>
                    <a:pt x="1256555" y="95225"/>
                  </a:lnTo>
                  <a:lnTo>
                    <a:pt x="1312801" y="84106"/>
                  </a:lnTo>
                  <a:lnTo>
                    <a:pt x="1369890" y="73624"/>
                  </a:lnTo>
                  <a:lnTo>
                    <a:pt x="1427796" y="63791"/>
                  </a:lnTo>
                  <a:lnTo>
                    <a:pt x="1486493" y="54618"/>
                  </a:lnTo>
                  <a:lnTo>
                    <a:pt x="1545954" y="46116"/>
                  </a:lnTo>
                  <a:lnTo>
                    <a:pt x="1606153" y="38295"/>
                  </a:lnTo>
                  <a:lnTo>
                    <a:pt x="1667063" y="31167"/>
                  </a:lnTo>
                  <a:lnTo>
                    <a:pt x="1728659" y="24743"/>
                  </a:lnTo>
                  <a:lnTo>
                    <a:pt x="1790914" y="19034"/>
                  </a:lnTo>
                  <a:lnTo>
                    <a:pt x="1853802" y="14050"/>
                  </a:lnTo>
                  <a:lnTo>
                    <a:pt x="1917297" y="9802"/>
                  </a:lnTo>
                  <a:lnTo>
                    <a:pt x="1981372" y="6303"/>
                  </a:lnTo>
                  <a:lnTo>
                    <a:pt x="2046000" y="3561"/>
                  </a:lnTo>
                  <a:lnTo>
                    <a:pt x="2111156" y="1590"/>
                  </a:lnTo>
                  <a:lnTo>
                    <a:pt x="2176814" y="399"/>
                  </a:lnTo>
                  <a:lnTo>
                    <a:pt x="2242947" y="0"/>
                  </a:lnTo>
                  <a:lnTo>
                    <a:pt x="2309079" y="399"/>
                  </a:lnTo>
                  <a:lnTo>
                    <a:pt x="2374737" y="1590"/>
                  </a:lnTo>
                  <a:lnTo>
                    <a:pt x="2439893" y="3561"/>
                  </a:lnTo>
                  <a:lnTo>
                    <a:pt x="2504521" y="6303"/>
                  </a:lnTo>
                  <a:lnTo>
                    <a:pt x="2568596" y="9802"/>
                  </a:lnTo>
                  <a:lnTo>
                    <a:pt x="2632091" y="14050"/>
                  </a:lnTo>
                  <a:lnTo>
                    <a:pt x="2694979" y="19034"/>
                  </a:lnTo>
                  <a:lnTo>
                    <a:pt x="2757234" y="24743"/>
                  </a:lnTo>
                  <a:lnTo>
                    <a:pt x="2818830" y="31167"/>
                  </a:lnTo>
                  <a:lnTo>
                    <a:pt x="2879740" y="38295"/>
                  </a:lnTo>
                  <a:lnTo>
                    <a:pt x="2939939" y="46116"/>
                  </a:lnTo>
                  <a:lnTo>
                    <a:pt x="2999400" y="54618"/>
                  </a:lnTo>
                  <a:lnTo>
                    <a:pt x="3058097" y="63791"/>
                  </a:lnTo>
                  <a:lnTo>
                    <a:pt x="3116003" y="73624"/>
                  </a:lnTo>
                  <a:lnTo>
                    <a:pt x="3173092" y="84106"/>
                  </a:lnTo>
                  <a:lnTo>
                    <a:pt x="3229338" y="95225"/>
                  </a:lnTo>
                  <a:lnTo>
                    <a:pt x="3284714" y="106971"/>
                  </a:lnTo>
                  <a:lnTo>
                    <a:pt x="3339195" y="119333"/>
                  </a:lnTo>
                  <a:lnTo>
                    <a:pt x="3392754" y="132300"/>
                  </a:lnTo>
                  <a:lnTo>
                    <a:pt x="3445364" y="145860"/>
                  </a:lnTo>
                  <a:lnTo>
                    <a:pt x="3496999" y="160004"/>
                  </a:lnTo>
                  <a:lnTo>
                    <a:pt x="3547634" y="174719"/>
                  </a:lnTo>
                  <a:lnTo>
                    <a:pt x="3597242" y="189995"/>
                  </a:lnTo>
                  <a:lnTo>
                    <a:pt x="3645795" y="205821"/>
                  </a:lnTo>
                  <a:lnTo>
                    <a:pt x="3693269" y="222186"/>
                  </a:lnTo>
                  <a:lnTo>
                    <a:pt x="3739637" y="239079"/>
                  </a:lnTo>
                  <a:lnTo>
                    <a:pt x="3784873" y="256489"/>
                  </a:lnTo>
                  <a:lnTo>
                    <a:pt x="3828949" y="274405"/>
                  </a:lnTo>
                  <a:lnTo>
                    <a:pt x="3871841" y="292816"/>
                  </a:lnTo>
                  <a:lnTo>
                    <a:pt x="3913522" y="311711"/>
                  </a:lnTo>
                  <a:lnTo>
                    <a:pt x="3953964" y="331079"/>
                  </a:lnTo>
                  <a:lnTo>
                    <a:pt x="3993143" y="350909"/>
                  </a:lnTo>
                  <a:lnTo>
                    <a:pt x="4031032" y="371190"/>
                  </a:lnTo>
                  <a:lnTo>
                    <a:pt x="4067604" y="391911"/>
                  </a:lnTo>
                  <a:lnTo>
                    <a:pt x="4102833" y="413061"/>
                  </a:lnTo>
                  <a:lnTo>
                    <a:pt x="4136694" y="434629"/>
                  </a:lnTo>
                  <a:lnTo>
                    <a:pt x="4169158" y="456604"/>
                  </a:lnTo>
                  <a:lnTo>
                    <a:pt x="4200202" y="478976"/>
                  </a:lnTo>
                  <a:lnTo>
                    <a:pt x="4257918" y="524863"/>
                  </a:lnTo>
                  <a:lnTo>
                    <a:pt x="4309632" y="572203"/>
                  </a:lnTo>
                  <a:lnTo>
                    <a:pt x="4355133" y="620908"/>
                  </a:lnTo>
                  <a:lnTo>
                    <a:pt x="4394211" y="670890"/>
                  </a:lnTo>
                  <a:lnTo>
                    <a:pt x="4426656" y="722061"/>
                  </a:lnTo>
                  <a:lnTo>
                    <a:pt x="4452257" y="774333"/>
                  </a:lnTo>
                  <a:lnTo>
                    <a:pt x="4470804" y="827619"/>
                  </a:lnTo>
                  <a:lnTo>
                    <a:pt x="4482086" y="881830"/>
                  </a:lnTo>
                  <a:lnTo>
                    <a:pt x="4485894" y="936879"/>
                  </a:lnTo>
                  <a:lnTo>
                    <a:pt x="4484937" y="964502"/>
                  </a:lnTo>
                  <a:lnTo>
                    <a:pt x="4477366" y="1019143"/>
                  </a:lnTo>
                  <a:lnTo>
                    <a:pt x="4462425" y="1072902"/>
                  </a:lnTo>
                  <a:lnTo>
                    <a:pt x="4440325" y="1125692"/>
                  </a:lnTo>
                  <a:lnTo>
                    <a:pt x="4411276" y="1177425"/>
                  </a:lnTo>
                  <a:lnTo>
                    <a:pt x="4375488" y="1228012"/>
                  </a:lnTo>
                  <a:lnTo>
                    <a:pt x="4333172" y="1277367"/>
                  </a:lnTo>
                  <a:lnTo>
                    <a:pt x="4284538" y="1325400"/>
                  </a:lnTo>
                  <a:lnTo>
                    <a:pt x="4229797" y="1372025"/>
                  </a:lnTo>
                  <a:lnTo>
                    <a:pt x="4169158" y="1417153"/>
                  </a:lnTo>
                  <a:lnTo>
                    <a:pt x="4136694" y="1439128"/>
                  </a:lnTo>
                  <a:lnTo>
                    <a:pt x="4102833" y="1460696"/>
                  </a:lnTo>
                  <a:lnTo>
                    <a:pt x="4067604" y="1481846"/>
                  </a:lnTo>
                  <a:lnTo>
                    <a:pt x="4031032" y="1502567"/>
                  </a:lnTo>
                  <a:lnTo>
                    <a:pt x="3993143" y="1522848"/>
                  </a:lnTo>
                  <a:lnTo>
                    <a:pt x="3953964" y="1542678"/>
                  </a:lnTo>
                  <a:lnTo>
                    <a:pt x="3913522" y="1562046"/>
                  </a:lnTo>
                  <a:lnTo>
                    <a:pt x="3871841" y="1580941"/>
                  </a:lnTo>
                  <a:lnTo>
                    <a:pt x="3828949" y="1599352"/>
                  </a:lnTo>
                  <a:lnTo>
                    <a:pt x="3784873" y="1617268"/>
                  </a:lnTo>
                  <a:lnTo>
                    <a:pt x="3739637" y="1634678"/>
                  </a:lnTo>
                  <a:lnTo>
                    <a:pt x="3693269" y="1651571"/>
                  </a:lnTo>
                  <a:lnTo>
                    <a:pt x="3645795" y="1667936"/>
                  </a:lnTo>
                  <a:lnTo>
                    <a:pt x="3597242" y="1683762"/>
                  </a:lnTo>
                  <a:lnTo>
                    <a:pt x="3547634" y="1699038"/>
                  </a:lnTo>
                  <a:lnTo>
                    <a:pt x="3496999" y="1713753"/>
                  </a:lnTo>
                  <a:lnTo>
                    <a:pt x="3445364" y="1727897"/>
                  </a:lnTo>
                  <a:lnTo>
                    <a:pt x="3392754" y="1741457"/>
                  </a:lnTo>
                  <a:lnTo>
                    <a:pt x="3339195" y="1754424"/>
                  </a:lnTo>
                  <a:lnTo>
                    <a:pt x="3284714" y="1766786"/>
                  </a:lnTo>
                  <a:lnTo>
                    <a:pt x="3229338" y="1778532"/>
                  </a:lnTo>
                  <a:lnTo>
                    <a:pt x="3173092" y="1789651"/>
                  </a:lnTo>
                  <a:lnTo>
                    <a:pt x="3116003" y="1800133"/>
                  </a:lnTo>
                  <a:lnTo>
                    <a:pt x="3058097" y="1809966"/>
                  </a:lnTo>
                  <a:lnTo>
                    <a:pt x="2999400" y="1819139"/>
                  </a:lnTo>
                  <a:lnTo>
                    <a:pt x="2939939" y="1827641"/>
                  </a:lnTo>
                  <a:lnTo>
                    <a:pt x="2879740" y="1835462"/>
                  </a:lnTo>
                  <a:lnTo>
                    <a:pt x="2818830" y="1842590"/>
                  </a:lnTo>
                  <a:lnTo>
                    <a:pt x="2757234" y="1849014"/>
                  </a:lnTo>
                  <a:lnTo>
                    <a:pt x="2694979" y="1854723"/>
                  </a:lnTo>
                  <a:lnTo>
                    <a:pt x="2632091" y="1859707"/>
                  </a:lnTo>
                  <a:lnTo>
                    <a:pt x="2568596" y="1863955"/>
                  </a:lnTo>
                  <a:lnTo>
                    <a:pt x="2504521" y="1867454"/>
                  </a:lnTo>
                  <a:lnTo>
                    <a:pt x="2439893" y="1870196"/>
                  </a:lnTo>
                  <a:lnTo>
                    <a:pt x="2374737" y="1872167"/>
                  </a:lnTo>
                  <a:lnTo>
                    <a:pt x="2309079" y="1873358"/>
                  </a:lnTo>
                  <a:lnTo>
                    <a:pt x="2242947" y="1873758"/>
                  </a:lnTo>
                  <a:lnTo>
                    <a:pt x="2176814" y="1873358"/>
                  </a:lnTo>
                  <a:lnTo>
                    <a:pt x="2111156" y="1872167"/>
                  </a:lnTo>
                  <a:lnTo>
                    <a:pt x="2046000" y="1870196"/>
                  </a:lnTo>
                  <a:lnTo>
                    <a:pt x="1981372" y="1867454"/>
                  </a:lnTo>
                  <a:lnTo>
                    <a:pt x="1917297" y="1863955"/>
                  </a:lnTo>
                  <a:lnTo>
                    <a:pt x="1853802" y="1859707"/>
                  </a:lnTo>
                  <a:lnTo>
                    <a:pt x="1790914" y="1854723"/>
                  </a:lnTo>
                  <a:lnTo>
                    <a:pt x="1728659" y="1849014"/>
                  </a:lnTo>
                  <a:lnTo>
                    <a:pt x="1667063" y="1842590"/>
                  </a:lnTo>
                  <a:lnTo>
                    <a:pt x="1606153" y="1835462"/>
                  </a:lnTo>
                  <a:lnTo>
                    <a:pt x="1545954" y="1827641"/>
                  </a:lnTo>
                  <a:lnTo>
                    <a:pt x="1486493" y="1819139"/>
                  </a:lnTo>
                  <a:lnTo>
                    <a:pt x="1427796" y="1809966"/>
                  </a:lnTo>
                  <a:lnTo>
                    <a:pt x="1369890" y="1800133"/>
                  </a:lnTo>
                  <a:lnTo>
                    <a:pt x="1312801" y="1789651"/>
                  </a:lnTo>
                  <a:lnTo>
                    <a:pt x="1256555" y="1778532"/>
                  </a:lnTo>
                  <a:lnTo>
                    <a:pt x="1201179" y="1766786"/>
                  </a:lnTo>
                  <a:lnTo>
                    <a:pt x="1146698" y="1754424"/>
                  </a:lnTo>
                  <a:lnTo>
                    <a:pt x="1093139" y="1741457"/>
                  </a:lnTo>
                  <a:lnTo>
                    <a:pt x="1040529" y="1727897"/>
                  </a:lnTo>
                  <a:lnTo>
                    <a:pt x="988894" y="1713753"/>
                  </a:lnTo>
                  <a:lnTo>
                    <a:pt x="938259" y="1699038"/>
                  </a:lnTo>
                  <a:lnTo>
                    <a:pt x="888651" y="1683762"/>
                  </a:lnTo>
                  <a:lnTo>
                    <a:pt x="840098" y="1667936"/>
                  </a:lnTo>
                  <a:lnTo>
                    <a:pt x="792624" y="1651571"/>
                  </a:lnTo>
                  <a:lnTo>
                    <a:pt x="746256" y="1634678"/>
                  </a:lnTo>
                  <a:lnTo>
                    <a:pt x="701020" y="1617268"/>
                  </a:lnTo>
                  <a:lnTo>
                    <a:pt x="656944" y="1599352"/>
                  </a:lnTo>
                  <a:lnTo>
                    <a:pt x="614052" y="1580941"/>
                  </a:lnTo>
                  <a:lnTo>
                    <a:pt x="572371" y="1562046"/>
                  </a:lnTo>
                  <a:lnTo>
                    <a:pt x="531929" y="1542678"/>
                  </a:lnTo>
                  <a:lnTo>
                    <a:pt x="492750" y="1522848"/>
                  </a:lnTo>
                  <a:lnTo>
                    <a:pt x="454861" y="1502567"/>
                  </a:lnTo>
                  <a:lnTo>
                    <a:pt x="418289" y="1481846"/>
                  </a:lnTo>
                  <a:lnTo>
                    <a:pt x="383060" y="1460696"/>
                  </a:lnTo>
                  <a:lnTo>
                    <a:pt x="349199" y="1439128"/>
                  </a:lnTo>
                  <a:lnTo>
                    <a:pt x="316735" y="1417153"/>
                  </a:lnTo>
                  <a:lnTo>
                    <a:pt x="285691" y="1394781"/>
                  </a:lnTo>
                  <a:lnTo>
                    <a:pt x="227975" y="1348894"/>
                  </a:lnTo>
                  <a:lnTo>
                    <a:pt x="176261" y="1301554"/>
                  </a:lnTo>
                  <a:lnTo>
                    <a:pt x="130760" y="1252849"/>
                  </a:lnTo>
                  <a:lnTo>
                    <a:pt x="91682" y="1202867"/>
                  </a:lnTo>
                  <a:lnTo>
                    <a:pt x="59237" y="1151696"/>
                  </a:lnTo>
                  <a:lnTo>
                    <a:pt x="33636" y="1099424"/>
                  </a:lnTo>
                  <a:lnTo>
                    <a:pt x="15089" y="1046138"/>
                  </a:lnTo>
                  <a:lnTo>
                    <a:pt x="3807" y="991927"/>
                  </a:lnTo>
                  <a:lnTo>
                    <a:pt x="0" y="936879"/>
                  </a:lnTo>
                  <a:close/>
                </a:path>
              </a:pathLst>
            </a:custGeom>
            <a:ln w="63245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861871"/>
            <a:ext cx="6992953" cy="440505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sz="2800" spc="-86" dirty="0">
                <a:solidFill>
                  <a:srgbClr val="FFFF00"/>
                </a:solidFill>
              </a:rPr>
              <a:t>Evoluzione</a:t>
            </a:r>
            <a:r>
              <a:rPr sz="2800" spc="-71" dirty="0">
                <a:solidFill>
                  <a:srgbClr val="FFFF00"/>
                </a:solidFill>
              </a:rPr>
              <a:t> </a:t>
            </a:r>
            <a:r>
              <a:rPr sz="2800" spc="-15" dirty="0">
                <a:solidFill>
                  <a:srgbClr val="FFFF00"/>
                </a:solidFill>
              </a:rPr>
              <a:t>del</a:t>
            </a:r>
            <a:r>
              <a:rPr sz="2800" spc="-127" dirty="0">
                <a:solidFill>
                  <a:srgbClr val="FFFF00"/>
                </a:solidFill>
              </a:rPr>
              <a:t> </a:t>
            </a:r>
            <a:r>
              <a:rPr sz="2800" dirty="0">
                <a:solidFill>
                  <a:srgbClr val="FFFF00"/>
                </a:solidFill>
              </a:rPr>
              <a:t>progetto</a:t>
            </a:r>
            <a:r>
              <a:rPr sz="2800" spc="-94" dirty="0">
                <a:solidFill>
                  <a:srgbClr val="FFFF00"/>
                </a:solidFill>
              </a:rPr>
              <a:t> </a:t>
            </a:r>
            <a:r>
              <a:rPr sz="2800" dirty="0">
                <a:solidFill>
                  <a:srgbClr val="FFFF00"/>
                </a:solidFill>
              </a:rPr>
              <a:t>–</a:t>
            </a:r>
            <a:r>
              <a:rPr sz="2800" spc="-94" dirty="0">
                <a:solidFill>
                  <a:srgbClr val="FFFF00"/>
                </a:solidFill>
              </a:rPr>
              <a:t> </a:t>
            </a:r>
            <a:r>
              <a:rPr sz="2800" dirty="0">
                <a:solidFill>
                  <a:srgbClr val="FFFF00"/>
                </a:solidFill>
              </a:rPr>
              <a:t>progetto</a:t>
            </a:r>
            <a:r>
              <a:rPr sz="2800" spc="-94" dirty="0">
                <a:solidFill>
                  <a:srgbClr val="FFFF00"/>
                </a:solidFill>
              </a:rPr>
              <a:t> </a:t>
            </a:r>
            <a:r>
              <a:rPr sz="2800" spc="-8" dirty="0">
                <a:solidFill>
                  <a:srgbClr val="FFFF00"/>
                </a:solidFill>
              </a:rPr>
              <a:t>definitivo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61320" y="6448076"/>
            <a:ext cx="42811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500"/>
              </a:lnSpc>
            </a:pPr>
            <a:r>
              <a:rPr lang="en-GB" spc="-140">
                <a:solidFill>
                  <a:srgbClr val="FFFFFF"/>
                </a:solidFill>
              </a:rPr>
              <a:t>Ugo</a:t>
            </a:r>
            <a:r>
              <a:rPr lang="en-GB" spc="-75">
                <a:solidFill>
                  <a:srgbClr val="FFFFFF"/>
                </a:solidFill>
              </a:rPr>
              <a:t> </a:t>
            </a:r>
            <a:r>
              <a:rPr lang="en-GB" spc="-85">
                <a:solidFill>
                  <a:srgbClr val="FFFFFF"/>
                </a:solidFill>
              </a:rPr>
              <a:t>Rotundo,</a:t>
            </a:r>
            <a:r>
              <a:rPr lang="en-GB" spc="-60">
                <a:solidFill>
                  <a:srgbClr val="FFFFFF"/>
                </a:solidFill>
              </a:rPr>
              <a:t> </a:t>
            </a:r>
            <a:r>
              <a:rPr lang="en-GB" spc="-40">
                <a:solidFill>
                  <a:srgbClr val="FFFFFF"/>
                </a:solidFill>
              </a:rPr>
              <a:t>18/05/2022</a:t>
            </a:r>
            <a:r>
              <a:rPr lang="en-GB" spc="-75">
                <a:solidFill>
                  <a:srgbClr val="FFFFFF"/>
                </a:solidFill>
              </a:rPr>
              <a:t> </a:t>
            </a:r>
            <a:r>
              <a:rPr lang="en-GB" spc="-120">
                <a:solidFill>
                  <a:srgbClr val="FFFFFF"/>
                </a:solidFill>
              </a:rPr>
              <a:t>–</a:t>
            </a:r>
            <a:r>
              <a:rPr lang="en-GB" spc="-70">
                <a:solidFill>
                  <a:srgbClr val="FFFFFF"/>
                </a:solidFill>
              </a:rPr>
              <a:t> </a:t>
            </a:r>
            <a:r>
              <a:rPr lang="en-GB" spc="-125">
                <a:solidFill>
                  <a:srgbClr val="FFFFFF"/>
                </a:solidFill>
              </a:rPr>
              <a:t>Presentazione</a:t>
            </a:r>
            <a:r>
              <a:rPr lang="en-GB" spc="30">
                <a:solidFill>
                  <a:srgbClr val="FFFFFF"/>
                </a:solidFill>
              </a:rPr>
              <a:t> </a:t>
            </a:r>
            <a:r>
              <a:rPr lang="en-GB" spc="-95">
                <a:solidFill>
                  <a:srgbClr val="FFFFFF"/>
                </a:solidFill>
              </a:rPr>
              <a:t>GE</a:t>
            </a:r>
            <a:endParaRPr spc="-71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2966"/>
            <a:ext cx="2432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lang="en-IT" spc="-60" smtClean="0"/>
              <a:pPr marL="114935">
                <a:lnSpc>
                  <a:spcPts val="1240"/>
                </a:lnSpc>
              </a:pPr>
              <a:t>12</a:t>
            </a:fld>
            <a:endParaRPr spc="-45" dirty="0"/>
          </a:p>
        </p:txBody>
      </p:sp>
      <p:sp>
        <p:nvSpPr>
          <p:cNvPr id="7" name="object 7"/>
          <p:cNvSpPr txBox="1"/>
          <p:nvPr/>
        </p:nvSpPr>
        <p:spPr>
          <a:xfrm>
            <a:off x="2000766" y="4839394"/>
            <a:ext cx="3522821" cy="573714"/>
          </a:xfrm>
          <a:prstGeom prst="rect">
            <a:avLst/>
          </a:prstGeom>
          <a:ln w="38100">
            <a:solidFill>
              <a:srgbClr val="2E5496"/>
            </a:solidFill>
          </a:ln>
        </p:spPr>
        <p:txBody>
          <a:bodyPr vert="horz" wrap="square" lIns="0" tIns="19526" rIns="0" bIns="0" rtlCol="0">
            <a:spAutoFit/>
          </a:bodyPr>
          <a:lstStyle/>
          <a:p>
            <a:pPr algn="ctr">
              <a:spcBef>
                <a:spcPts val="153"/>
              </a:spcBef>
            </a:pPr>
            <a:r>
              <a:rPr spc="-210" dirty="0">
                <a:solidFill>
                  <a:srgbClr val="2E5496"/>
                </a:solidFill>
                <a:latin typeface="Arial"/>
                <a:cs typeface="Arial"/>
              </a:rPr>
              <a:t>PRINCIPALI</a:t>
            </a:r>
            <a:r>
              <a:rPr spc="-94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pc="-184" dirty="0">
                <a:solidFill>
                  <a:srgbClr val="2E5496"/>
                </a:solidFill>
                <a:latin typeface="Arial"/>
                <a:cs typeface="Arial"/>
              </a:rPr>
              <a:t>MODIFICHE</a:t>
            </a:r>
            <a:r>
              <a:rPr spc="-86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pc="-266" dirty="0">
                <a:solidFill>
                  <a:srgbClr val="2E5496"/>
                </a:solidFill>
                <a:latin typeface="Arial"/>
                <a:cs typeface="Arial"/>
              </a:rPr>
              <a:t>RISPETTO</a:t>
            </a:r>
            <a:endParaRPr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pc="-71" dirty="0">
                <a:solidFill>
                  <a:srgbClr val="2E5496"/>
                </a:solidFill>
                <a:latin typeface="Arial"/>
                <a:cs typeface="Arial"/>
              </a:rPr>
              <a:t>Progetto</a:t>
            </a:r>
            <a:r>
              <a:rPr spc="-94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2E5496"/>
                </a:solidFill>
                <a:latin typeface="Arial"/>
                <a:cs typeface="Arial"/>
              </a:rPr>
              <a:t>Preliminare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1" name="Immagine 2">
            <a:extLst>
              <a:ext uri="{FF2B5EF4-FFF2-40B4-BE49-F238E27FC236}">
                <a16:creationId xmlns:a16="http://schemas.microsoft.com/office/drawing/2014/main" id="{E61139C4-94A4-AF9F-F308-A42A6274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pic>
        <p:nvPicPr>
          <p:cNvPr id="12" name="Picture 4" descr="Risultati immagini per infn frascati logo nuovo">
            <a:extLst>
              <a:ext uri="{FF2B5EF4-FFF2-40B4-BE49-F238E27FC236}">
                <a16:creationId xmlns:a16="http://schemas.microsoft.com/office/drawing/2014/main" id="{E46BB992-AA67-DE51-2F01-685CF0B00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302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3514" y="158893"/>
            <a:ext cx="6357951" cy="502061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spc="-83" dirty="0">
                <a:solidFill>
                  <a:srgbClr val="FFFF00"/>
                </a:solidFill>
              </a:rPr>
              <a:t>Stato</a:t>
            </a:r>
            <a:r>
              <a:rPr sz="3200" spc="-75" dirty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e</a:t>
            </a:r>
            <a:r>
              <a:rPr sz="3200" spc="-94" dirty="0">
                <a:solidFill>
                  <a:srgbClr val="FFFF00"/>
                </a:solidFill>
              </a:rPr>
              <a:t> </a:t>
            </a:r>
            <a:r>
              <a:rPr sz="3200" spc="-146" dirty="0">
                <a:solidFill>
                  <a:srgbClr val="FFFF00"/>
                </a:solidFill>
              </a:rPr>
              <a:t>passi</a:t>
            </a:r>
            <a:r>
              <a:rPr sz="3200" spc="-15" dirty="0">
                <a:solidFill>
                  <a:srgbClr val="FFFF00"/>
                </a:solidFill>
              </a:rPr>
              <a:t> </a:t>
            </a:r>
            <a:r>
              <a:rPr sz="3200" spc="-127" dirty="0">
                <a:solidFill>
                  <a:srgbClr val="FFFF00"/>
                </a:solidFill>
              </a:rPr>
              <a:t>successivi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61320" y="6448076"/>
            <a:ext cx="42811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500"/>
              </a:lnSpc>
            </a:pPr>
            <a:r>
              <a:rPr lang="en-GB" spc="-140">
                <a:solidFill>
                  <a:srgbClr val="FFFFFF"/>
                </a:solidFill>
              </a:rPr>
              <a:t>Ugo</a:t>
            </a:r>
            <a:r>
              <a:rPr lang="en-GB" spc="-75">
                <a:solidFill>
                  <a:srgbClr val="FFFFFF"/>
                </a:solidFill>
              </a:rPr>
              <a:t> </a:t>
            </a:r>
            <a:r>
              <a:rPr lang="en-GB" spc="-85">
                <a:solidFill>
                  <a:srgbClr val="FFFFFF"/>
                </a:solidFill>
              </a:rPr>
              <a:t>Rotundo,</a:t>
            </a:r>
            <a:r>
              <a:rPr lang="en-GB" spc="-60">
                <a:solidFill>
                  <a:srgbClr val="FFFFFF"/>
                </a:solidFill>
              </a:rPr>
              <a:t> </a:t>
            </a:r>
            <a:r>
              <a:rPr lang="en-GB" spc="-40">
                <a:solidFill>
                  <a:srgbClr val="FFFFFF"/>
                </a:solidFill>
              </a:rPr>
              <a:t>18/05/2022</a:t>
            </a:r>
            <a:r>
              <a:rPr lang="en-GB" spc="-75">
                <a:solidFill>
                  <a:srgbClr val="FFFFFF"/>
                </a:solidFill>
              </a:rPr>
              <a:t> </a:t>
            </a:r>
            <a:r>
              <a:rPr lang="en-GB" spc="-120">
                <a:solidFill>
                  <a:srgbClr val="FFFFFF"/>
                </a:solidFill>
              </a:rPr>
              <a:t>–</a:t>
            </a:r>
            <a:r>
              <a:rPr lang="en-GB" spc="-70">
                <a:solidFill>
                  <a:srgbClr val="FFFFFF"/>
                </a:solidFill>
              </a:rPr>
              <a:t> </a:t>
            </a:r>
            <a:r>
              <a:rPr lang="en-GB" spc="-125">
                <a:solidFill>
                  <a:srgbClr val="FFFFFF"/>
                </a:solidFill>
              </a:rPr>
              <a:t>Presentazione</a:t>
            </a:r>
            <a:r>
              <a:rPr lang="en-GB" spc="30">
                <a:solidFill>
                  <a:srgbClr val="FFFFFF"/>
                </a:solidFill>
              </a:rPr>
              <a:t> </a:t>
            </a:r>
            <a:r>
              <a:rPr lang="en-GB" spc="-95">
                <a:solidFill>
                  <a:srgbClr val="FFFFFF"/>
                </a:solidFill>
              </a:rPr>
              <a:t>GE</a:t>
            </a:r>
            <a:endParaRPr spc="-7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2966"/>
            <a:ext cx="2432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lang="en-IT" spc="-60" smtClean="0"/>
              <a:pPr marL="114935">
                <a:lnSpc>
                  <a:spcPts val="1240"/>
                </a:lnSpc>
              </a:pPr>
              <a:t>13</a:t>
            </a:fld>
            <a:endParaRPr spc="-45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927277"/>
            <a:ext cx="8686800" cy="5168723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80975" indent="-171926">
              <a:spcBef>
                <a:spcPts val="165"/>
              </a:spcBef>
              <a:buChar char="•"/>
              <a:tabLst>
                <a:tab pos="180499" algn="l"/>
                <a:tab pos="181451" algn="l"/>
              </a:tabLst>
            </a:pPr>
            <a:r>
              <a:rPr sz="2000" spc="-75" dirty="0">
                <a:solidFill>
                  <a:schemeClr val="bg1"/>
                </a:solidFill>
                <a:latin typeface="Arial"/>
                <a:cs typeface="Arial"/>
              </a:rPr>
              <a:t>Stato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1" dirty="0">
                <a:solidFill>
                  <a:schemeClr val="bg1"/>
                </a:solidFill>
                <a:latin typeface="Arial"/>
                <a:cs typeface="Arial"/>
              </a:rPr>
              <a:t>Attuale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del</a:t>
            </a:r>
            <a:r>
              <a:rPr sz="2000" spc="-6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/>
                <a:cs typeface="Arial"/>
              </a:rPr>
              <a:t>progetto: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523875" marR="465773" lvl="1" indent="-171450">
              <a:lnSpc>
                <a:spcPct val="80000"/>
              </a:lnSpc>
              <a:spcBef>
                <a:spcPts val="382"/>
              </a:spcBef>
              <a:buFont typeface="Wingdings"/>
              <a:buChar char=""/>
              <a:tabLst>
                <a:tab pos="524351" algn="l"/>
              </a:tabLst>
            </a:pP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fase</a:t>
            </a:r>
            <a:r>
              <a:rPr sz="20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23" dirty="0">
                <a:solidFill>
                  <a:schemeClr val="bg1"/>
                </a:solidFill>
                <a:latin typeface="Arial"/>
                <a:cs typeface="Arial"/>
              </a:rPr>
              <a:t>di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 revisione</a:t>
            </a:r>
            <a:r>
              <a:rPr sz="2000" spc="-6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34" dirty="0">
                <a:solidFill>
                  <a:schemeClr val="bg1"/>
                </a:solidFill>
                <a:latin typeface="Arial"/>
                <a:cs typeface="Arial"/>
              </a:rPr>
              <a:t>finale</a:t>
            </a:r>
            <a:r>
              <a:rPr sz="20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1" dirty="0">
                <a:solidFill>
                  <a:schemeClr val="bg1"/>
                </a:solidFill>
                <a:latin typeface="Arial"/>
                <a:cs typeface="Arial"/>
              </a:rPr>
              <a:t>del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 Progetto</a:t>
            </a:r>
            <a:r>
              <a:rPr sz="2000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34" dirty="0">
                <a:solidFill>
                  <a:schemeClr val="bg1"/>
                </a:solidFill>
                <a:latin typeface="Arial"/>
                <a:cs typeface="Arial"/>
              </a:rPr>
              <a:t>Definitivo,</a:t>
            </a:r>
            <a:r>
              <a:rPr sz="2000" spc="-3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spc="-4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chemeClr val="bg1"/>
                </a:solidFill>
                <a:latin typeface="Arial"/>
                <a:cs typeface="Arial"/>
              </a:rPr>
              <a:t>recepimento</a:t>
            </a:r>
            <a:r>
              <a:rPr sz="2000" spc="-3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1" dirty="0">
                <a:solidFill>
                  <a:schemeClr val="bg1"/>
                </a:solidFill>
                <a:latin typeface="Arial"/>
                <a:cs typeface="Arial"/>
              </a:rPr>
              <a:t>dei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39" dirty="0">
                <a:solidFill>
                  <a:schemeClr val="bg1"/>
                </a:solidFill>
                <a:latin typeface="Arial"/>
                <a:cs typeface="Arial"/>
              </a:rPr>
              <a:t>F&amp;R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1" dirty="0">
                <a:solidFill>
                  <a:schemeClr val="bg1"/>
                </a:solidFill>
                <a:latin typeface="Arial"/>
                <a:cs typeface="Arial"/>
              </a:rPr>
              <a:t>del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Review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Panel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 composto</a:t>
            </a:r>
            <a:r>
              <a:rPr sz="2000" spc="-3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/>
                <a:cs typeface="Arial"/>
              </a:rPr>
              <a:t>dagli </a:t>
            </a:r>
            <a:r>
              <a:rPr sz="2000" spc="-38" dirty="0">
                <a:solidFill>
                  <a:schemeClr val="bg1"/>
                </a:solidFill>
                <a:latin typeface="Arial"/>
                <a:cs typeface="Arial"/>
              </a:rPr>
              <a:t>esperti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1" dirty="0">
                <a:solidFill>
                  <a:schemeClr val="bg1"/>
                </a:solidFill>
                <a:latin typeface="Arial"/>
                <a:cs typeface="Arial"/>
              </a:rPr>
              <a:t>del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23" dirty="0">
                <a:solidFill>
                  <a:schemeClr val="bg1"/>
                </a:solidFill>
                <a:latin typeface="Arial"/>
                <a:cs typeface="Arial"/>
              </a:rPr>
              <a:t>CERN.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523875" lvl="1" indent="-171926">
              <a:spcBef>
                <a:spcPts val="71"/>
              </a:spcBef>
              <a:buFont typeface="Wingdings"/>
              <a:buChar char=""/>
              <a:tabLst>
                <a:tab pos="524351" algn="l"/>
              </a:tabLst>
            </a:pPr>
            <a:r>
              <a:rPr sz="2000" spc="-75" dirty="0">
                <a:solidFill>
                  <a:schemeClr val="bg1"/>
                </a:solidFill>
                <a:latin typeface="Arial"/>
                <a:cs typeface="Arial"/>
              </a:rPr>
              <a:t>da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9" dirty="0">
                <a:solidFill>
                  <a:schemeClr val="bg1"/>
                </a:solidFill>
                <a:latin typeface="Arial"/>
                <a:cs typeface="Arial"/>
              </a:rPr>
              <a:t>fare</a:t>
            </a:r>
            <a:r>
              <a:rPr sz="2000" spc="-3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l’accettazione</a:t>
            </a:r>
            <a:r>
              <a:rPr sz="2000" spc="-2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38" dirty="0">
                <a:solidFill>
                  <a:schemeClr val="bg1"/>
                </a:solidFill>
                <a:latin typeface="Arial"/>
                <a:cs typeface="Arial"/>
              </a:rPr>
              <a:t>formale</a:t>
            </a:r>
            <a:r>
              <a:rPr sz="2000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1" dirty="0">
                <a:solidFill>
                  <a:schemeClr val="bg1"/>
                </a:solidFill>
                <a:latin typeface="Arial"/>
                <a:cs typeface="Arial"/>
              </a:rPr>
              <a:t>del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43" dirty="0">
                <a:solidFill>
                  <a:schemeClr val="bg1"/>
                </a:solidFill>
                <a:latin typeface="Arial"/>
                <a:cs typeface="Arial"/>
              </a:rPr>
              <a:t>PD,</a:t>
            </a:r>
            <a:r>
              <a:rPr sz="2000" spc="-3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attraverso</a:t>
            </a:r>
            <a:r>
              <a:rPr sz="20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/>
                </a:solidFill>
                <a:latin typeface="Arial"/>
                <a:cs typeface="Arial"/>
              </a:rPr>
              <a:t>il</a:t>
            </a:r>
            <a:r>
              <a:rPr sz="2000" spc="-4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chemeClr val="bg1"/>
                </a:solidFill>
                <a:latin typeface="Arial"/>
                <a:cs typeface="Arial"/>
              </a:rPr>
              <a:t>processo</a:t>
            </a:r>
            <a:r>
              <a:rPr sz="2000" spc="-4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23" dirty="0">
                <a:solidFill>
                  <a:schemeClr val="bg1"/>
                </a:solidFill>
                <a:latin typeface="Arial"/>
                <a:cs typeface="Arial"/>
              </a:rPr>
              <a:t>di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Validazione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1" dirty="0">
                <a:solidFill>
                  <a:schemeClr val="bg1"/>
                </a:solidFill>
                <a:latin typeface="Arial"/>
                <a:cs typeface="Arial"/>
              </a:rPr>
              <a:t>del</a:t>
            </a:r>
            <a:r>
              <a:rPr sz="2000" spc="-4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Arial"/>
                <a:cs typeface="Arial"/>
              </a:rPr>
              <a:t>RUP.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80975" indent="-171926">
              <a:spcBef>
                <a:spcPts val="379"/>
              </a:spcBef>
              <a:buChar char="•"/>
              <a:tabLst>
                <a:tab pos="180499" algn="l"/>
                <a:tab pos="181451" algn="l"/>
              </a:tabLst>
            </a:pPr>
            <a:r>
              <a:rPr sz="2000" spc="-34" dirty="0">
                <a:solidFill>
                  <a:schemeClr val="bg1"/>
                </a:solidFill>
                <a:latin typeface="Arial"/>
                <a:cs typeface="Arial"/>
              </a:rPr>
              <a:t>Incontri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Arial"/>
                <a:cs typeface="Arial"/>
              </a:rPr>
              <a:t>in</a:t>
            </a:r>
            <a:r>
              <a:rPr sz="20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preparazione</a:t>
            </a:r>
            <a:r>
              <a:rPr sz="20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alla</a:t>
            </a:r>
            <a:r>
              <a:rPr sz="2000" spc="-4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98" dirty="0">
                <a:solidFill>
                  <a:schemeClr val="bg1"/>
                </a:solidFill>
                <a:latin typeface="Arial"/>
                <a:cs typeface="Arial"/>
              </a:rPr>
              <a:t>Conferenza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9" dirty="0">
                <a:solidFill>
                  <a:schemeClr val="bg1"/>
                </a:solidFill>
                <a:latin typeface="Arial"/>
                <a:cs typeface="Arial"/>
              </a:rPr>
              <a:t>dei </a:t>
            </a:r>
            <a:r>
              <a:rPr sz="2000" spc="-8" dirty="0">
                <a:solidFill>
                  <a:schemeClr val="bg1"/>
                </a:solidFill>
                <a:latin typeface="Arial"/>
                <a:cs typeface="Arial"/>
              </a:rPr>
              <a:t>Servizi: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523875" lvl="1" indent="-171926">
              <a:spcBef>
                <a:spcPts val="83"/>
              </a:spcBef>
              <a:buFont typeface="Wingdings"/>
              <a:buChar char=""/>
              <a:tabLst>
                <a:tab pos="524351" algn="l"/>
              </a:tabLst>
            </a:pPr>
            <a:r>
              <a:rPr sz="2000" spc="-86" dirty="0" err="1">
                <a:solidFill>
                  <a:schemeClr val="bg1"/>
                </a:solidFill>
                <a:latin typeface="Arial"/>
                <a:cs typeface="Arial"/>
              </a:rPr>
              <a:t>Regione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94" dirty="0">
                <a:solidFill>
                  <a:schemeClr val="bg1"/>
                </a:solidFill>
                <a:latin typeface="Arial"/>
                <a:cs typeface="Arial"/>
              </a:rPr>
              <a:t>Lazio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23" dirty="0">
                <a:solidFill>
                  <a:schemeClr val="bg1"/>
                </a:solidFill>
                <a:latin typeface="Arial"/>
                <a:cs typeface="Arial"/>
              </a:rPr>
              <a:t>in</a:t>
            </a:r>
            <a:r>
              <a:rPr sz="200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Arial"/>
                <a:cs typeface="Arial"/>
              </a:rPr>
              <a:t>merito</a:t>
            </a:r>
            <a:r>
              <a:rPr sz="20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1" dirty="0">
                <a:solidFill>
                  <a:schemeClr val="bg1"/>
                </a:solidFill>
                <a:latin typeface="Arial"/>
                <a:cs typeface="Arial"/>
              </a:rPr>
              <a:t>alle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1" dirty="0">
                <a:solidFill>
                  <a:schemeClr val="bg1"/>
                </a:solidFill>
                <a:latin typeface="Arial"/>
                <a:cs typeface="Arial"/>
              </a:rPr>
              <a:t>questioni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23" dirty="0">
                <a:solidFill>
                  <a:schemeClr val="bg1"/>
                </a:solidFill>
                <a:latin typeface="Arial"/>
                <a:cs typeface="Arial"/>
              </a:rPr>
              <a:t>di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26" dirty="0" err="1">
                <a:solidFill>
                  <a:schemeClr val="bg1"/>
                </a:solidFill>
                <a:latin typeface="Arial"/>
                <a:cs typeface="Arial"/>
              </a:rPr>
              <a:t>Impatto</a:t>
            </a:r>
            <a:r>
              <a:rPr sz="20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9" dirty="0" err="1">
                <a:solidFill>
                  <a:schemeClr val="bg1"/>
                </a:solidFill>
                <a:latin typeface="Arial"/>
                <a:cs typeface="Arial"/>
              </a:rPr>
              <a:t>Ambientale</a:t>
            </a:r>
            <a:endParaRPr lang="it-IT" sz="2000" spc="-49" dirty="0">
              <a:solidFill>
                <a:schemeClr val="bg1"/>
              </a:solidFill>
              <a:latin typeface="Arial"/>
              <a:cs typeface="Arial"/>
            </a:endParaRPr>
          </a:p>
          <a:p>
            <a:pPr marL="523875" lvl="1" indent="-171926">
              <a:spcBef>
                <a:spcPts val="83"/>
              </a:spcBef>
              <a:buFont typeface="Wingdings"/>
              <a:buChar char=""/>
              <a:tabLst>
                <a:tab pos="524351" algn="l"/>
              </a:tabLst>
            </a:pP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8" dirty="0">
                <a:solidFill>
                  <a:schemeClr val="bg1"/>
                </a:solidFill>
                <a:latin typeface="Arial"/>
                <a:cs typeface="Arial"/>
              </a:rPr>
              <a:t>Soprintendenza 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Beni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/>
                <a:cs typeface="Arial"/>
              </a:rPr>
              <a:t>Culturali.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523875" lvl="1" indent="-171926">
              <a:spcBef>
                <a:spcPts val="68"/>
              </a:spcBef>
              <a:buFont typeface="Wingdings"/>
              <a:buChar char=""/>
              <a:tabLst>
                <a:tab pos="524351" algn="l"/>
              </a:tabLst>
            </a:pP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Comune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23" dirty="0">
                <a:solidFill>
                  <a:schemeClr val="bg1"/>
                </a:solidFill>
                <a:latin typeface="Arial"/>
                <a:cs typeface="Arial"/>
              </a:rPr>
              <a:t>di</a:t>
            </a:r>
            <a:r>
              <a:rPr sz="200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/>
                <a:cs typeface="Arial"/>
              </a:rPr>
              <a:t>Frascati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523875" lvl="1" indent="-171926">
              <a:spcBef>
                <a:spcPts val="68"/>
              </a:spcBef>
              <a:buFont typeface="Wingdings"/>
              <a:buChar char=""/>
              <a:tabLst>
                <a:tab pos="524351" algn="l"/>
              </a:tabLst>
            </a:pPr>
            <a:r>
              <a:rPr sz="2000" spc="-15" dirty="0">
                <a:solidFill>
                  <a:schemeClr val="bg1"/>
                </a:solidFill>
                <a:latin typeface="Arial"/>
                <a:cs typeface="Arial"/>
              </a:rPr>
              <a:t>VVFF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80975" marR="3810" indent="-171450">
              <a:spcBef>
                <a:spcPts val="705"/>
              </a:spcBef>
              <a:buChar char="•"/>
              <a:tabLst>
                <a:tab pos="180499" algn="l"/>
                <a:tab pos="181451" algn="l"/>
              </a:tabLst>
            </a:pPr>
            <a:r>
              <a:rPr sz="2000" spc="-15" dirty="0">
                <a:solidFill>
                  <a:schemeClr val="bg1"/>
                </a:solidFill>
                <a:latin typeface="Arial"/>
                <a:cs typeface="Arial"/>
              </a:rPr>
              <a:t>Il</a:t>
            </a:r>
            <a:r>
              <a:rPr sz="2000" spc="-6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prossimo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13" dirty="0">
                <a:solidFill>
                  <a:schemeClr val="bg1"/>
                </a:solidFill>
                <a:latin typeface="Arial"/>
                <a:cs typeface="Arial"/>
              </a:rPr>
              <a:t>passo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chemeClr val="bg1"/>
                </a:solidFill>
                <a:latin typeface="Arial"/>
                <a:cs typeface="Arial"/>
              </a:rPr>
              <a:t>formale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98" dirty="0">
                <a:solidFill>
                  <a:schemeClr val="bg1"/>
                </a:solidFill>
                <a:latin typeface="Arial"/>
                <a:cs typeface="Arial"/>
              </a:rPr>
              <a:t>è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1" dirty="0">
                <a:solidFill>
                  <a:schemeClr val="bg1"/>
                </a:solidFill>
                <a:latin typeface="Arial"/>
                <a:cs typeface="Arial"/>
              </a:rPr>
              <a:t>quello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Arial"/>
                <a:cs typeface="Arial"/>
              </a:rPr>
              <a:t>di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9" dirty="0">
                <a:solidFill>
                  <a:schemeClr val="bg1"/>
                </a:solidFill>
                <a:latin typeface="Arial"/>
                <a:cs typeface="Arial"/>
              </a:rPr>
              <a:t>richiedere</a:t>
            </a:r>
            <a:r>
              <a:rPr sz="2000" spc="-3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chemeClr val="bg1"/>
                </a:solidFill>
                <a:latin typeface="Arial"/>
                <a:cs typeface="Arial"/>
              </a:rPr>
              <a:t>la 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convocazione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 della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98" dirty="0">
                <a:solidFill>
                  <a:schemeClr val="bg1"/>
                </a:solidFill>
                <a:latin typeface="Arial"/>
                <a:cs typeface="Arial"/>
              </a:rPr>
              <a:t>Conferenza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dei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94" dirty="0">
                <a:solidFill>
                  <a:schemeClr val="bg1"/>
                </a:solidFill>
                <a:latin typeface="Arial"/>
                <a:cs typeface="Arial"/>
              </a:rPr>
              <a:t>Servizi</a:t>
            </a:r>
            <a:r>
              <a:rPr sz="2000" spc="-4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9" dirty="0">
                <a:solidFill>
                  <a:schemeClr val="bg1"/>
                </a:solidFill>
                <a:latin typeface="Arial"/>
                <a:cs typeface="Arial"/>
              </a:rPr>
              <a:t>al 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Provveditorato delle</a:t>
            </a:r>
            <a:r>
              <a:rPr sz="2000" spc="-4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Opere</a:t>
            </a:r>
            <a:r>
              <a:rPr sz="20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Pubbliche,</a:t>
            </a:r>
            <a:r>
              <a:rPr sz="2000" spc="-4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non</a:t>
            </a:r>
            <a:r>
              <a:rPr sz="2000" spc="-6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appena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conclusa</a:t>
            </a:r>
            <a:r>
              <a:rPr sz="20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chemeClr val="bg1"/>
                </a:solidFill>
                <a:latin typeface="Arial"/>
                <a:cs typeface="Arial"/>
              </a:rPr>
              <a:t>la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8" dirty="0">
                <a:solidFill>
                  <a:schemeClr val="bg1"/>
                </a:solidFill>
                <a:latin typeface="Arial"/>
                <a:cs typeface="Arial"/>
              </a:rPr>
              <a:t>validazione</a:t>
            </a:r>
            <a:r>
              <a:rPr sz="20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del </a:t>
            </a:r>
            <a:r>
              <a:rPr sz="2000" spc="-60" dirty="0">
                <a:solidFill>
                  <a:schemeClr val="bg1"/>
                </a:solidFill>
                <a:latin typeface="Arial"/>
                <a:cs typeface="Arial"/>
              </a:rPr>
              <a:t>Progetto </a:t>
            </a:r>
            <a:r>
              <a:rPr sz="2000" spc="-8" dirty="0">
                <a:solidFill>
                  <a:schemeClr val="bg1"/>
                </a:solidFill>
                <a:latin typeface="Arial"/>
                <a:cs typeface="Arial"/>
              </a:rPr>
              <a:t>Definitivo.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9525" marR="14764">
              <a:spcBef>
                <a:spcPts val="750"/>
              </a:spcBef>
            </a:pPr>
            <a:r>
              <a:rPr sz="2000" spc="-94" dirty="0">
                <a:solidFill>
                  <a:schemeClr val="bg1"/>
                </a:solidFill>
                <a:latin typeface="Arial"/>
                <a:cs typeface="Arial"/>
              </a:rPr>
              <a:t>Questa</a:t>
            </a:r>
            <a:r>
              <a:rPr sz="20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procedura</a:t>
            </a:r>
            <a:r>
              <a:rPr sz="200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può</a:t>
            </a:r>
            <a:r>
              <a:rPr sz="2000" spc="-6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chemeClr val="bg1"/>
                </a:solidFill>
                <a:latin typeface="Arial"/>
                <a:cs typeface="Arial"/>
              </a:rPr>
              <a:t>durare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Arial"/>
                <a:cs typeface="Arial"/>
              </a:rPr>
              <a:t>fino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24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12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mesi</a:t>
            </a:r>
            <a:r>
              <a:rPr sz="2000" spc="-4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26" dirty="0">
                <a:solidFill>
                  <a:schemeClr val="bg1"/>
                </a:solidFill>
                <a:latin typeface="Arial"/>
                <a:cs typeface="Arial"/>
              </a:rPr>
              <a:t>di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1" dirty="0">
                <a:solidFill>
                  <a:schemeClr val="bg1"/>
                </a:solidFill>
                <a:latin typeface="Arial"/>
                <a:cs typeface="Arial"/>
              </a:rPr>
              <a:t>tempo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98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24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conclusione</a:t>
            </a:r>
            <a:r>
              <a:rPr sz="2000" spc="-4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Arial"/>
                <a:cs typeface="Arial"/>
              </a:rPr>
              <a:t>di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chemeClr val="bg1"/>
                </a:solidFill>
                <a:latin typeface="Arial"/>
                <a:cs typeface="Arial"/>
              </a:rPr>
              <a:t>questa</a:t>
            </a:r>
            <a:r>
              <a:rPr sz="2000" spc="-4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si</a:t>
            </a:r>
            <a:r>
              <a:rPr sz="200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38" dirty="0">
                <a:solidFill>
                  <a:schemeClr val="bg1"/>
                </a:solidFill>
                <a:latin typeface="Arial"/>
                <a:cs typeface="Arial"/>
              </a:rPr>
              <a:t>potrà</a:t>
            </a:r>
            <a:r>
              <a:rPr sz="200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09" dirty="0">
                <a:solidFill>
                  <a:schemeClr val="bg1"/>
                </a:solidFill>
                <a:latin typeface="Arial"/>
                <a:cs typeface="Arial"/>
              </a:rPr>
              <a:t>passare</a:t>
            </a:r>
            <a:r>
              <a:rPr sz="20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Arial"/>
                <a:cs typeface="Arial"/>
              </a:rPr>
              <a:t>alla 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redazione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9" dirty="0">
                <a:solidFill>
                  <a:schemeClr val="bg1"/>
                </a:solidFill>
                <a:latin typeface="Arial"/>
                <a:cs typeface="Arial"/>
              </a:rPr>
              <a:t>del </a:t>
            </a:r>
            <a:r>
              <a:rPr sz="2000" spc="-60" dirty="0">
                <a:solidFill>
                  <a:schemeClr val="bg1"/>
                </a:solidFill>
                <a:latin typeface="Arial"/>
                <a:cs typeface="Arial"/>
              </a:rPr>
              <a:t>Progetto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Esecutivo,</a:t>
            </a:r>
            <a:r>
              <a:rPr sz="2000" spc="-4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avendo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chemeClr val="bg1"/>
                </a:solidFill>
                <a:latin typeface="Arial"/>
                <a:cs typeface="Arial"/>
              </a:rPr>
              <a:t>acquisito</a:t>
            </a:r>
            <a:r>
              <a:rPr sz="2000" spc="-3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permessi</a:t>
            </a:r>
            <a:r>
              <a:rPr sz="2000" spc="-3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Arial"/>
                <a:cs typeface="Arial"/>
              </a:rPr>
              <a:t>di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/>
                <a:cs typeface="Arial"/>
              </a:rPr>
              <a:t>costruzione.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Immagine 2">
            <a:extLst>
              <a:ext uri="{FF2B5EF4-FFF2-40B4-BE49-F238E27FC236}">
                <a16:creationId xmlns:a16="http://schemas.microsoft.com/office/drawing/2014/main" id="{77D5CCB9-124B-EAE2-4636-73217E57E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pic>
        <p:nvPicPr>
          <p:cNvPr id="7" name="Picture 4" descr="Risultati immagini per infn frascati logo nuovo">
            <a:extLst>
              <a:ext uri="{FF2B5EF4-FFF2-40B4-BE49-F238E27FC236}">
                <a16:creationId xmlns:a16="http://schemas.microsoft.com/office/drawing/2014/main" id="{5A77B6AA-5058-E988-2A31-F4C79B62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3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8197" y="990600"/>
            <a:ext cx="3568585" cy="563616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spc="-90" dirty="0">
                <a:solidFill>
                  <a:srgbClr val="FFFF00"/>
                </a:solidFill>
              </a:rPr>
              <a:t>Costi</a:t>
            </a:r>
            <a:r>
              <a:rPr sz="3600" spc="-30" dirty="0">
                <a:solidFill>
                  <a:srgbClr val="FFFF00"/>
                </a:solidFill>
              </a:rPr>
              <a:t> </a:t>
            </a:r>
            <a:r>
              <a:rPr sz="3600" spc="139" dirty="0">
                <a:solidFill>
                  <a:srgbClr val="FFFF00"/>
                </a:solidFill>
              </a:rPr>
              <a:t>-</a:t>
            </a:r>
            <a:r>
              <a:rPr sz="3600" spc="-26" dirty="0">
                <a:solidFill>
                  <a:srgbClr val="FFFF00"/>
                </a:solidFill>
              </a:rPr>
              <a:t> </a:t>
            </a:r>
            <a:r>
              <a:rPr sz="3600" spc="-75" dirty="0">
                <a:solidFill>
                  <a:srgbClr val="FFFF00"/>
                </a:solidFill>
              </a:rPr>
              <a:t>Lavori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720" y="1943100"/>
            <a:ext cx="8841076" cy="2973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61320" y="6448076"/>
            <a:ext cx="42811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500"/>
              </a:lnSpc>
            </a:pPr>
            <a:r>
              <a:rPr lang="en-GB" spc="-140" dirty="0">
                <a:solidFill>
                  <a:srgbClr val="FFFFFF"/>
                </a:solidFill>
              </a:rPr>
              <a:t>Ugo</a:t>
            </a:r>
            <a:r>
              <a:rPr lang="en-GB" spc="-75" dirty="0">
                <a:solidFill>
                  <a:srgbClr val="FFFFFF"/>
                </a:solidFill>
              </a:rPr>
              <a:t> </a:t>
            </a:r>
            <a:r>
              <a:rPr lang="en-GB" spc="-85" dirty="0">
                <a:solidFill>
                  <a:srgbClr val="FFFFFF"/>
                </a:solidFill>
              </a:rPr>
              <a:t>Rotundo,</a:t>
            </a:r>
            <a:r>
              <a:rPr lang="en-GB" spc="-60" dirty="0">
                <a:solidFill>
                  <a:srgbClr val="FFFFFF"/>
                </a:solidFill>
              </a:rPr>
              <a:t> </a:t>
            </a:r>
            <a:r>
              <a:rPr lang="en-GB" spc="-40" dirty="0">
                <a:solidFill>
                  <a:srgbClr val="FFFFFF"/>
                </a:solidFill>
              </a:rPr>
              <a:t>18/05/2022</a:t>
            </a:r>
            <a:r>
              <a:rPr lang="en-GB" spc="-75" dirty="0">
                <a:solidFill>
                  <a:srgbClr val="FFFFFF"/>
                </a:solidFill>
              </a:rPr>
              <a:t> </a:t>
            </a:r>
            <a:r>
              <a:rPr lang="en-GB" spc="-120" dirty="0">
                <a:solidFill>
                  <a:srgbClr val="FFFFFF"/>
                </a:solidFill>
              </a:rPr>
              <a:t>–</a:t>
            </a:r>
            <a:r>
              <a:rPr lang="en-GB" spc="-70" dirty="0">
                <a:solidFill>
                  <a:srgbClr val="FFFFFF"/>
                </a:solidFill>
              </a:rPr>
              <a:t> </a:t>
            </a:r>
            <a:r>
              <a:rPr lang="en-GB" spc="-125" dirty="0" err="1">
                <a:solidFill>
                  <a:srgbClr val="FFFFFF"/>
                </a:solidFill>
              </a:rPr>
              <a:t>Presentazione</a:t>
            </a:r>
            <a:r>
              <a:rPr lang="en-GB" spc="30" dirty="0">
                <a:solidFill>
                  <a:srgbClr val="FFFFFF"/>
                </a:solidFill>
              </a:rPr>
              <a:t> </a:t>
            </a:r>
            <a:r>
              <a:rPr lang="en-GB" spc="-95" dirty="0">
                <a:solidFill>
                  <a:srgbClr val="FFFFFF"/>
                </a:solidFill>
              </a:rPr>
              <a:t>GE</a:t>
            </a:r>
            <a:endParaRPr spc="-7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2966"/>
            <a:ext cx="2432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lang="en-IT" spc="-60" smtClean="0"/>
              <a:pPr marL="114935">
                <a:lnSpc>
                  <a:spcPts val="1240"/>
                </a:lnSpc>
              </a:pPr>
              <a:t>14</a:t>
            </a:fld>
            <a:endParaRPr spc="-45" dirty="0"/>
          </a:p>
        </p:txBody>
      </p:sp>
      <p:pic>
        <p:nvPicPr>
          <p:cNvPr id="6" name="Immagine 2">
            <a:extLst>
              <a:ext uri="{FF2B5EF4-FFF2-40B4-BE49-F238E27FC236}">
                <a16:creationId xmlns:a16="http://schemas.microsoft.com/office/drawing/2014/main" id="{28F63D46-75E9-2649-62CA-CE315F58B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pic>
        <p:nvPicPr>
          <p:cNvPr id="7" name="Picture 4" descr="Risultati immagini per infn frascati logo nuovo">
            <a:extLst>
              <a:ext uri="{FF2B5EF4-FFF2-40B4-BE49-F238E27FC236}">
                <a16:creationId xmlns:a16="http://schemas.microsoft.com/office/drawing/2014/main" id="{01888490-A617-C4BE-8F79-5D4883E15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94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03442"/>
            <a:ext cx="7467600" cy="563616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430">
              <a:spcBef>
                <a:spcPts val="75"/>
              </a:spcBef>
            </a:pPr>
            <a:r>
              <a:rPr sz="3600" spc="-90" dirty="0">
                <a:solidFill>
                  <a:srgbClr val="FFFF00"/>
                </a:solidFill>
              </a:rPr>
              <a:t>Costi</a:t>
            </a:r>
            <a:r>
              <a:rPr sz="3600" spc="-68" dirty="0">
                <a:solidFill>
                  <a:srgbClr val="FFFF00"/>
                </a:solidFill>
              </a:rPr>
              <a:t> </a:t>
            </a:r>
            <a:r>
              <a:rPr sz="3600" dirty="0">
                <a:solidFill>
                  <a:srgbClr val="FFFF00"/>
                </a:solidFill>
              </a:rPr>
              <a:t>–</a:t>
            </a:r>
            <a:r>
              <a:rPr sz="3600" spc="-146" dirty="0">
                <a:solidFill>
                  <a:srgbClr val="FFFF00"/>
                </a:solidFill>
              </a:rPr>
              <a:t> </a:t>
            </a:r>
            <a:r>
              <a:rPr sz="3600" spc="-26" dirty="0">
                <a:solidFill>
                  <a:srgbClr val="FFFF00"/>
                </a:solidFill>
              </a:rPr>
              <a:t>Quadro</a:t>
            </a:r>
            <a:r>
              <a:rPr sz="3600" spc="-105" dirty="0">
                <a:solidFill>
                  <a:srgbClr val="FFFF00"/>
                </a:solidFill>
              </a:rPr>
              <a:t> </a:t>
            </a:r>
            <a:r>
              <a:rPr sz="3600" spc="-68" dirty="0">
                <a:solidFill>
                  <a:srgbClr val="FFFF00"/>
                </a:solidFill>
              </a:rPr>
              <a:t>Economico</a:t>
            </a:r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r="3437"/>
          <a:stretch/>
        </p:blipFill>
        <p:spPr>
          <a:xfrm>
            <a:off x="120990" y="1592608"/>
            <a:ext cx="8946810" cy="38175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61320" y="6448076"/>
            <a:ext cx="42811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500"/>
              </a:lnSpc>
            </a:pPr>
            <a:r>
              <a:rPr lang="en-GB" spc="-140">
                <a:solidFill>
                  <a:srgbClr val="FFFFFF"/>
                </a:solidFill>
              </a:rPr>
              <a:t>Ugo</a:t>
            </a:r>
            <a:r>
              <a:rPr lang="en-GB" spc="-75">
                <a:solidFill>
                  <a:srgbClr val="FFFFFF"/>
                </a:solidFill>
              </a:rPr>
              <a:t> </a:t>
            </a:r>
            <a:r>
              <a:rPr lang="en-GB" spc="-85">
                <a:solidFill>
                  <a:srgbClr val="FFFFFF"/>
                </a:solidFill>
              </a:rPr>
              <a:t>Rotundo,</a:t>
            </a:r>
            <a:r>
              <a:rPr lang="en-GB" spc="-60">
                <a:solidFill>
                  <a:srgbClr val="FFFFFF"/>
                </a:solidFill>
              </a:rPr>
              <a:t> </a:t>
            </a:r>
            <a:r>
              <a:rPr lang="en-GB" spc="-40">
                <a:solidFill>
                  <a:srgbClr val="FFFFFF"/>
                </a:solidFill>
              </a:rPr>
              <a:t>18/05/2022</a:t>
            </a:r>
            <a:r>
              <a:rPr lang="en-GB" spc="-75">
                <a:solidFill>
                  <a:srgbClr val="FFFFFF"/>
                </a:solidFill>
              </a:rPr>
              <a:t> </a:t>
            </a:r>
            <a:r>
              <a:rPr lang="en-GB" spc="-120">
                <a:solidFill>
                  <a:srgbClr val="FFFFFF"/>
                </a:solidFill>
              </a:rPr>
              <a:t>–</a:t>
            </a:r>
            <a:r>
              <a:rPr lang="en-GB" spc="-70">
                <a:solidFill>
                  <a:srgbClr val="FFFFFF"/>
                </a:solidFill>
              </a:rPr>
              <a:t> </a:t>
            </a:r>
            <a:r>
              <a:rPr lang="en-GB" spc="-125">
                <a:solidFill>
                  <a:srgbClr val="FFFFFF"/>
                </a:solidFill>
              </a:rPr>
              <a:t>Presentazione</a:t>
            </a:r>
            <a:r>
              <a:rPr lang="en-GB" spc="30">
                <a:solidFill>
                  <a:srgbClr val="FFFFFF"/>
                </a:solidFill>
              </a:rPr>
              <a:t> </a:t>
            </a:r>
            <a:r>
              <a:rPr lang="en-GB" spc="-95">
                <a:solidFill>
                  <a:srgbClr val="FFFFFF"/>
                </a:solidFill>
              </a:rPr>
              <a:t>GE</a:t>
            </a:r>
            <a:endParaRPr spc="-7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2966"/>
            <a:ext cx="2432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lang="en-IT" spc="-60" smtClean="0"/>
              <a:pPr marL="114935">
                <a:lnSpc>
                  <a:spcPts val="1240"/>
                </a:lnSpc>
              </a:pPr>
              <a:t>15</a:t>
            </a:fld>
            <a:endParaRPr spc="-45" dirty="0"/>
          </a:p>
        </p:txBody>
      </p:sp>
      <p:pic>
        <p:nvPicPr>
          <p:cNvPr id="6" name="Immagine 2">
            <a:extLst>
              <a:ext uri="{FF2B5EF4-FFF2-40B4-BE49-F238E27FC236}">
                <a16:creationId xmlns:a16="http://schemas.microsoft.com/office/drawing/2014/main" id="{B1CFF677-95D5-C0A6-DC64-58012C95C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pic>
        <p:nvPicPr>
          <p:cNvPr id="7" name="Picture 4" descr="Risultati immagini per infn frascati logo nuovo">
            <a:extLst>
              <a:ext uri="{FF2B5EF4-FFF2-40B4-BE49-F238E27FC236}">
                <a16:creationId xmlns:a16="http://schemas.microsoft.com/office/drawing/2014/main" id="{41CA47EF-3122-5127-D969-E1A20C45D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2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209" y="135318"/>
            <a:ext cx="7791450" cy="502061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430">
              <a:spcBef>
                <a:spcPts val="75"/>
              </a:spcBef>
            </a:pPr>
            <a:r>
              <a:rPr sz="3200" spc="-90" dirty="0">
                <a:solidFill>
                  <a:srgbClr val="FFFF00"/>
                </a:solidFill>
              </a:rPr>
              <a:t>Costi</a:t>
            </a:r>
            <a:r>
              <a:rPr sz="3200" spc="-68" dirty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–</a:t>
            </a:r>
            <a:r>
              <a:rPr sz="3200" spc="-146" dirty="0">
                <a:solidFill>
                  <a:srgbClr val="FFFF00"/>
                </a:solidFill>
              </a:rPr>
              <a:t> </a:t>
            </a:r>
            <a:r>
              <a:rPr sz="3200" spc="-26" dirty="0">
                <a:solidFill>
                  <a:srgbClr val="FFFF00"/>
                </a:solidFill>
              </a:rPr>
              <a:t>Quadro</a:t>
            </a:r>
            <a:r>
              <a:rPr sz="3200" spc="-105" dirty="0">
                <a:solidFill>
                  <a:srgbClr val="FFFF00"/>
                </a:solidFill>
              </a:rPr>
              <a:t> </a:t>
            </a:r>
            <a:r>
              <a:rPr sz="3200" spc="-68" dirty="0">
                <a:solidFill>
                  <a:srgbClr val="FFFF00"/>
                </a:solidFill>
              </a:rPr>
              <a:t>Economico</a:t>
            </a:r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r="2500"/>
          <a:stretch/>
        </p:blipFill>
        <p:spPr>
          <a:xfrm>
            <a:off x="109176" y="786507"/>
            <a:ext cx="8909747" cy="5643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20659" y="5704475"/>
            <a:ext cx="13477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930"/>
              </a:lnSpc>
            </a:pPr>
            <a:r>
              <a:rPr sz="900" spc="-30" dirty="0">
                <a:solidFill>
                  <a:srgbClr val="888888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2EA497B-F63F-3765-1939-83680E78A2E7}"/>
              </a:ext>
            </a:extLst>
          </p:cNvPr>
          <p:cNvSpPr txBox="1">
            <a:spLocks/>
          </p:cNvSpPr>
          <p:nvPr/>
        </p:nvSpPr>
        <p:spPr>
          <a:xfrm>
            <a:off x="143764" y="6579235"/>
            <a:ext cx="42811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 kern="0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0" i="0" kern="12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9525">
              <a:lnSpc>
                <a:spcPts val="1500"/>
              </a:lnSpc>
            </a:pPr>
            <a:r>
              <a:rPr lang="en-GB" spc="-140" dirty="0">
                <a:solidFill>
                  <a:srgbClr val="FFFFFF"/>
                </a:solidFill>
              </a:rPr>
              <a:t>Ugo</a:t>
            </a:r>
            <a:r>
              <a:rPr lang="en-GB" spc="-75" dirty="0">
                <a:solidFill>
                  <a:srgbClr val="FFFFFF"/>
                </a:solidFill>
              </a:rPr>
              <a:t> </a:t>
            </a:r>
            <a:r>
              <a:rPr lang="en-GB" spc="-85" dirty="0">
                <a:solidFill>
                  <a:srgbClr val="FFFFFF"/>
                </a:solidFill>
              </a:rPr>
              <a:t>Rotundo,</a:t>
            </a:r>
            <a:r>
              <a:rPr lang="en-GB" spc="-60" dirty="0">
                <a:solidFill>
                  <a:srgbClr val="FFFFFF"/>
                </a:solidFill>
              </a:rPr>
              <a:t> </a:t>
            </a:r>
            <a:r>
              <a:rPr lang="en-GB" spc="-40" dirty="0">
                <a:solidFill>
                  <a:srgbClr val="FFFFFF"/>
                </a:solidFill>
              </a:rPr>
              <a:t>18/05/2022</a:t>
            </a:r>
            <a:r>
              <a:rPr lang="en-GB" spc="-75" dirty="0">
                <a:solidFill>
                  <a:srgbClr val="FFFFFF"/>
                </a:solidFill>
              </a:rPr>
              <a:t> </a:t>
            </a:r>
            <a:r>
              <a:rPr lang="en-GB" spc="-120" dirty="0">
                <a:solidFill>
                  <a:srgbClr val="FFFFFF"/>
                </a:solidFill>
              </a:rPr>
              <a:t>–</a:t>
            </a:r>
            <a:r>
              <a:rPr lang="en-GB" spc="-70" dirty="0">
                <a:solidFill>
                  <a:srgbClr val="FFFFFF"/>
                </a:solidFill>
              </a:rPr>
              <a:t> </a:t>
            </a:r>
            <a:r>
              <a:rPr lang="en-GB" spc="-125" dirty="0" err="1">
                <a:solidFill>
                  <a:srgbClr val="FFFFFF"/>
                </a:solidFill>
              </a:rPr>
              <a:t>Presentazione</a:t>
            </a:r>
            <a:r>
              <a:rPr lang="en-GB" spc="30" dirty="0">
                <a:solidFill>
                  <a:srgbClr val="FFFFFF"/>
                </a:solidFill>
              </a:rPr>
              <a:t> </a:t>
            </a:r>
            <a:r>
              <a:rPr lang="en-GB" spc="-95" dirty="0">
                <a:solidFill>
                  <a:srgbClr val="FFFFFF"/>
                </a:solidFill>
              </a:rPr>
              <a:t>GE</a:t>
            </a:r>
            <a:endParaRPr lang="en-GB" spc="-71" dirty="0"/>
          </a:p>
        </p:txBody>
      </p:sp>
      <p:pic>
        <p:nvPicPr>
          <p:cNvPr id="12" name="Immagine 2">
            <a:extLst>
              <a:ext uri="{FF2B5EF4-FFF2-40B4-BE49-F238E27FC236}">
                <a16:creationId xmlns:a16="http://schemas.microsoft.com/office/drawing/2014/main" id="{1BADE2C1-3130-5A4F-156C-85D3A5E7B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32" y="70220"/>
            <a:ext cx="1236679" cy="624885"/>
          </a:xfrm>
          <a:prstGeom prst="rect">
            <a:avLst/>
          </a:prstGeom>
          <a:noFill/>
          <a:effectLst/>
        </p:spPr>
      </p:pic>
      <p:pic>
        <p:nvPicPr>
          <p:cNvPr id="13" name="Picture 4" descr="Risultati immagini per infn frascati logo nuovo">
            <a:extLst>
              <a:ext uri="{FF2B5EF4-FFF2-40B4-BE49-F238E27FC236}">
                <a16:creationId xmlns:a16="http://schemas.microsoft.com/office/drawing/2014/main" id="{CAFBFD8D-9C6D-1963-E2B5-B79F75ADA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236679" cy="68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04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620412"/>
            <a:ext cx="3024196" cy="563616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spc="-90" dirty="0">
                <a:solidFill>
                  <a:srgbClr val="FFFF00"/>
                </a:solidFill>
              </a:rPr>
              <a:t>Costi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61320" y="6448076"/>
            <a:ext cx="42811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500"/>
              </a:lnSpc>
            </a:pPr>
            <a:r>
              <a:rPr lang="en-GB" spc="-140">
                <a:solidFill>
                  <a:srgbClr val="FFFFFF"/>
                </a:solidFill>
              </a:rPr>
              <a:t>Ugo</a:t>
            </a:r>
            <a:r>
              <a:rPr lang="en-GB" spc="-75">
                <a:solidFill>
                  <a:srgbClr val="FFFFFF"/>
                </a:solidFill>
              </a:rPr>
              <a:t> </a:t>
            </a:r>
            <a:r>
              <a:rPr lang="en-GB" spc="-85">
                <a:solidFill>
                  <a:srgbClr val="FFFFFF"/>
                </a:solidFill>
              </a:rPr>
              <a:t>Rotundo,</a:t>
            </a:r>
            <a:r>
              <a:rPr lang="en-GB" spc="-60">
                <a:solidFill>
                  <a:srgbClr val="FFFFFF"/>
                </a:solidFill>
              </a:rPr>
              <a:t> </a:t>
            </a:r>
            <a:r>
              <a:rPr lang="en-GB" spc="-40">
                <a:solidFill>
                  <a:srgbClr val="FFFFFF"/>
                </a:solidFill>
              </a:rPr>
              <a:t>18/05/2022</a:t>
            </a:r>
            <a:r>
              <a:rPr lang="en-GB" spc="-75">
                <a:solidFill>
                  <a:srgbClr val="FFFFFF"/>
                </a:solidFill>
              </a:rPr>
              <a:t> </a:t>
            </a:r>
            <a:r>
              <a:rPr lang="en-GB" spc="-120">
                <a:solidFill>
                  <a:srgbClr val="FFFFFF"/>
                </a:solidFill>
              </a:rPr>
              <a:t>–</a:t>
            </a:r>
            <a:r>
              <a:rPr lang="en-GB" spc="-70">
                <a:solidFill>
                  <a:srgbClr val="FFFFFF"/>
                </a:solidFill>
              </a:rPr>
              <a:t> </a:t>
            </a:r>
            <a:r>
              <a:rPr lang="en-GB" spc="-125">
                <a:solidFill>
                  <a:srgbClr val="FFFFFF"/>
                </a:solidFill>
              </a:rPr>
              <a:t>Presentazione</a:t>
            </a:r>
            <a:r>
              <a:rPr lang="en-GB" spc="30">
                <a:solidFill>
                  <a:srgbClr val="FFFFFF"/>
                </a:solidFill>
              </a:rPr>
              <a:t> </a:t>
            </a:r>
            <a:r>
              <a:rPr lang="en-GB" spc="-95">
                <a:solidFill>
                  <a:srgbClr val="FFFFFF"/>
                </a:solidFill>
              </a:rPr>
              <a:t>GE</a:t>
            </a:r>
            <a:endParaRPr spc="-7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2966"/>
            <a:ext cx="2432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lang="en-IT" spc="-60" smtClean="0"/>
              <a:pPr marL="114935">
                <a:lnSpc>
                  <a:spcPts val="1240"/>
                </a:lnSpc>
              </a:pPr>
              <a:t>17</a:t>
            </a:fld>
            <a:endParaRPr spc="-19" dirty="0"/>
          </a:p>
        </p:txBody>
      </p:sp>
      <p:sp>
        <p:nvSpPr>
          <p:cNvPr id="3" name="object 3"/>
          <p:cNvSpPr txBox="1"/>
          <p:nvPr/>
        </p:nvSpPr>
        <p:spPr>
          <a:xfrm>
            <a:off x="219075" y="1394516"/>
            <a:ext cx="8705850" cy="4068967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180975" indent="-171450">
              <a:lnSpc>
                <a:spcPct val="150000"/>
              </a:lnSpc>
              <a:spcBef>
                <a:spcPts val="574"/>
              </a:spcBef>
              <a:spcAft>
                <a:spcPts val="600"/>
              </a:spcAft>
              <a:buChar char="•"/>
              <a:tabLst>
                <a:tab pos="180975" algn="l"/>
              </a:tabLst>
            </a:pPr>
            <a:r>
              <a:rPr sz="2000" spc="-15" dirty="0">
                <a:solidFill>
                  <a:schemeClr val="bg1"/>
                </a:solidFill>
                <a:latin typeface="Arial"/>
                <a:cs typeface="Arial"/>
              </a:rPr>
              <a:t>Il</a:t>
            </a:r>
            <a:r>
              <a:rPr sz="2000" spc="-10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296" dirty="0">
                <a:solidFill>
                  <a:schemeClr val="bg1"/>
                </a:solidFill>
                <a:latin typeface="Arial"/>
                <a:cs typeface="Arial"/>
              </a:rPr>
              <a:t>TDR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chemeClr val="bg1"/>
                </a:solidFill>
                <a:latin typeface="Arial"/>
                <a:cs typeface="Arial"/>
              </a:rPr>
              <a:t>della</a:t>
            </a:r>
            <a:r>
              <a:rPr sz="2000" spc="-101" dirty="0">
                <a:solidFill>
                  <a:schemeClr val="bg1"/>
                </a:solidFill>
                <a:latin typeface="Arial"/>
                <a:cs typeface="Arial"/>
              </a:rPr>
              <a:t> Macchina</a:t>
            </a:r>
            <a:r>
              <a:rPr sz="2000" spc="-7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chemeClr val="bg1"/>
                </a:solidFill>
                <a:latin typeface="Arial"/>
                <a:cs typeface="Arial"/>
              </a:rPr>
              <a:t>è</a:t>
            </a:r>
            <a:r>
              <a:rPr sz="2000" spc="-9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8" dirty="0">
                <a:solidFill>
                  <a:schemeClr val="bg1"/>
                </a:solidFill>
                <a:latin typeface="Arial"/>
                <a:cs typeface="Arial"/>
              </a:rPr>
              <a:t>previsto</a:t>
            </a:r>
            <a:r>
              <a:rPr sz="2000" spc="-9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per</a:t>
            </a:r>
            <a:r>
              <a:rPr sz="2000" spc="-9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la</a:t>
            </a:r>
            <a:r>
              <a:rPr sz="2000" spc="-9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1" dirty="0">
                <a:solidFill>
                  <a:schemeClr val="bg1"/>
                </a:solidFill>
                <a:latin typeface="Arial"/>
                <a:cs typeface="Arial"/>
              </a:rPr>
              <a:t>fine</a:t>
            </a:r>
            <a:r>
              <a:rPr sz="2000" spc="-10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del</a:t>
            </a: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Arial"/>
                <a:cs typeface="Arial"/>
              </a:rPr>
              <a:t>202</a:t>
            </a:r>
            <a:r>
              <a:rPr lang="it-IT" sz="2000" spc="-15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80499" marR="279083" indent="-171450">
              <a:lnSpc>
                <a:spcPct val="150000"/>
              </a:lnSpc>
              <a:spcBef>
                <a:spcPts val="788"/>
              </a:spcBef>
              <a:spcAft>
                <a:spcPts val="600"/>
              </a:spcAft>
              <a:buChar char="•"/>
              <a:tabLst>
                <a:tab pos="180975" algn="l"/>
              </a:tabLst>
            </a:pPr>
            <a:r>
              <a:rPr sz="2000" spc="-79" dirty="0">
                <a:solidFill>
                  <a:schemeClr val="bg1"/>
                </a:solidFill>
                <a:latin typeface="Arial"/>
                <a:cs typeface="Arial"/>
              </a:rPr>
              <a:t>Pertanto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/>
                </a:solidFill>
                <a:latin typeface="Arial"/>
                <a:cs typeface="Arial"/>
              </a:rPr>
              <a:t>il</a:t>
            </a: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Progetto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9" dirty="0">
                <a:solidFill>
                  <a:schemeClr val="bg1"/>
                </a:solidFill>
                <a:latin typeface="Arial"/>
                <a:cs typeface="Arial"/>
              </a:rPr>
              <a:t>Definitivo</a:t>
            </a:r>
            <a:r>
              <a:rPr sz="2000" spc="-9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8" dirty="0">
                <a:solidFill>
                  <a:schemeClr val="bg1"/>
                </a:solidFill>
                <a:latin typeface="Arial"/>
                <a:cs typeface="Arial"/>
              </a:rPr>
              <a:t>delle</a:t>
            </a:r>
            <a:r>
              <a:rPr sz="2000" spc="-9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Arial"/>
                <a:cs typeface="Arial"/>
              </a:rPr>
              <a:t>infrastrutture</a:t>
            </a: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riguarda</a:t>
            </a:r>
            <a:r>
              <a:rPr sz="2000" spc="-98" dirty="0">
                <a:solidFill>
                  <a:schemeClr val="bg1"/>
                </a:solidFill>
                <a:latin typeface="Arial"/>
                <a:cs typeface="Arial"/>
              </a:rPr>
              <a:t> solo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9" dirty="0">
                <a:solidFill>
                  <a:schemeClr val="bg1"/>
                </a:solidFill>
                <a:latin typeface="Arial"/>
                <a:cs typeface="Arial"/>
              </a:rPr>
              <a:t>lo 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sviluppo </a:t>
            </a:r>
            <a:r>
              <a:rPr sz="2000" spc="-68" dirty="0">
                <a:solidFill>
                  <a:schemeClr val="bg1"/>
                </a:solidFill>
                <a:latin typeface="Arial"/>
                <a:cs typeface="Arial"/>
              </a:rPr>
              <a:t>delle</a:t>
            </a:r>
            <a:r>
              <a:rPr sz="2000" spc="-9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Arial"/>
                <a:cs typeface="Arial"/>
              </a:rPr>
              <a:t>parti</a:t>
            </a:r>
            <a:r>
              <a:rPr sz="2000" spc="-9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architettoniche</a:t>
            </a:r>
            <a:r>
              <a:rPr sz="2000" spc="-7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spc="-9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23" dirty="0">
                <a:solidFill>
                  <a:schemeClr val="bg1"/>
                </a:solidFill>
                <a:latin typeface="Arial"/>
                <a:cs typeface="Arial"/>
              </a:rPr>
              <a:t>strutturali</a:t>
            </a: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spc="-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la</a:t>
            </a:r>
            <a:r>
              <a:rPr sz="2000" spc="-9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/>
                <a:cs typeface="Arial"/>
              </a:rPr>
              <a:t>parte 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impiantistica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31" dirty="0">
                <a:solidFill>
                  <a:schemeClr val="bg1"/>
                </a:solidFill>
                <a:latin typeface="Arial"/>
                <a:cs typeface="Arial"/>
              </a:rPr>
              <a:t>necessaria</a:t>
            </a: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per</a:t>
            </a:r>
            <a:r>
              <a:rPr sz="20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Arial"/>
                <a:cs typeface="Arial"/>
              </a:rPr>
              <a:t>poter</a:t>
            </a:r>
            <a:r>
              <a:rPr sz="2000" spc="-7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procedere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all’accettazione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38" dirty="0">
                <a:solidFill>
                  <a:schemeClr val="bg1"/>
                </a:solidFill>
                <a:latin typeface="Arial"/>
                <a:cs typeface="Arial"/>
              </a:rPr>
              <a:t>e </a:t>
            </a:r>
            <a:r>
              <a:rPr sz="2000" spc="-79" dirty="0">
                <a:solidFill>
                  <a:schemeClr val="bg1"/>
                </a:solidFill>
                <a:latin typeface="Arial"/>
                <a:cs typeface="Arial"/>
              </a:rPr>
              <a:t>collaudo</a:t>
            </a:r>
            <a:r>
              <a:rPr sz="2000" spc="-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/>
                <a:cs typeface="Arial"/>
              </a:rPr>
              <a:t>dell’edificio.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80975" marR="3810" indent="-171926">
              <a:lnSpc>
                <a:spcPct val="150000"/>
              </a:lnSpc>
              <a:spcBef>
                <a:spcPts val="758"/>
              </a:spcBef>
              <a:spcAft>
                <a:spcPts val="600"/>
              </a:spcAft>
              <a:buChar char="•"/>
              <a:tabLst>
                <a:tab pos="180975" algn="l"/>
              </a:tabLst>
            </a:pPr>
            <a:r>
              <a:rPr sz="2000" spc="-172" dirty="0">
                <a:solidFill>
                  <a:schemeClr val="bg1"/>
                </a:solidFill>
                <a:latin typeface="Arial"/>
                <a:cs typeface="Arial"/>
              </a:rPr>
              <a:t>Sono</a:t>
            </a: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pc="-326" dirty="0">
                <a:solidFill>
                  <a:schemeClr val="bg1"/>
                </a:solidFill>
                <a:latin typeface="Arial"/>
                <a:cs typeface="Arial"/>
              </a:rPr>
              <a:t>ESCLUSI</a:t>
            </a:r>
            <a:r>
              <a:rPr sz="2000" b="1" spc="-8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dalla</a:t>
            </a:r>
            <a:r>
              <a:rPr sz="2000" spc="-9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schemeClr val="bg1"/>
                </a:solidFill>
                <a:latin typeface="Arial"/>
                <a:cs typeface="Arial"/>
              </a:rPr>
              <a:t>progettazione,</a:t>
            </a:r>
            <a:r>
              <a:rPr sz="2000" spc="-9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spc="-9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Arial"/>
                <a:cs typeface="Arial"/>
              </a:rPr>
              <a:t>rinviati</a:t>
            </a:r>
            <a:r>
              <a:rPr sz="2000" spc="-10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24" dirty="0">
                <a:solidFill>
                  <a:schemeClr val="bg1"/>
                </a:solidFill>
                <a:latin typeface="Arial"/>
                <a:cs typeface="Arial"/>
              </a:rPr>
              <a:t>ad</a:t>
            </a: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schemeClr val="bg1"/>
                </a:solidFill>
                <a:latin typeface="Arial"/>
                <a:cs typeface="Arial"/>
              </a:rPr>
              <a:t>un </a:t>
            </a:r>
            <a:r>
              <a:rPr sz="2000" spc="-8" dirty="0">
                <a:solidFill>
                  <a:schemeClr val="bg1"/>
                </a:solidFill>
                <a:latin typeface="Arial"/>
                <a:cs typeface="Arial"/>
              </a:rPr>
              <a:t>momento </a:t>
            </a:r>
            <a:r>
              <a:rPr sz="2000" spc="-139" dirty="0">
                <a:solidFill>
                  <a:schemeClr val="bg1"/>
                </a:solidFill>
                <a:latin typeface="Arial"/>
                <a:cs typeface="Arial"/>
              </a:rPr>
              <a:t>successivo,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chemeClr val="bg1"/>
                </a:solidFill>
                <a:latin typeface="Arial"/>
                <a:cs typeface="Arial"/>
              </a:rPr>
              <a:t>gli</a:t>
            </a:r>
            <a:r>
              <a:rPr sz="2000" spc="-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chemeClr val="bg1"/>
                </a:solidFill>
                <a:latin typeface="Arial"/>
                <a:cs typeface="Arial"/>
              </a:rPr>
              <a:t>aspetti</a:t>
            </a:r>
            <a:r>
              <a:rPr sz="2000" spc="-9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38" dirty="0">
                <a:solidFill>
                  <a:schemeClr val="bg1"/>
                </a:solidFill>
                <a:latin typeface="Arial"/>
                <a:cs typeface="Arial"/>
              </a:rPr>
              <a:t>relativi</a:t>
            </a:r>
            <a:r>
              <a:rPr sz="2000" spc="-11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alla</a:t>
            </a:r>
            <a:r>
              <a:rPr sz="2000" spc="-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parte</a:t>
            </a:r>
            <a:r>
              <a:rPr sz="2000" spc="-9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26" dirty="0">
                <a:solidFill>
                  <a:schemeClr val="bg1"/>
                </a:solidFill>
                <a:latin typeface="Arial"/>
                <a:cs typeface="Arial"/>
              </a:rPr>
              <a:t>di</a:t>
            </a:r>
            <a:r>
              <a:rPr sz="2000" spc="-9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16" dirty="0">
                <a:solidFill>
                  <a:schemeClr val="bg1"/>
                </a:solidFill>
                <a:latin typeface="Arial"/>
                <a:cs typeface="Arial"/>
              </a:rPr>
              <a:t>Cooling</a:t>
            </a:r>
            <a:r>
              <a:rPr sz="2000" spc="-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dei</a:t>
            </a:r>
            <a:r>
              <a:rPr sz="2000" spc="-9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8" dirty="0">
                <a:solidFill>
                  <a:schemeClr val="bg1"/>
                </a:solidFill>
                <a:latin typeface="Arial"/>
                <a:cs typeface="Arial"/>
              </a:rPr>
              <a:t>componenti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9" dirty="0">
                <a:solidFill>
                  <a:schemeClr val="bg1"/>
                </a:solidFill>
                <a:latin typeface="Arial"/>
                <a:cs typeface="Arial"/>
              </a:rPr>
              <a:t>di </a:t>
            </a:r>
            <a:r>
              <a:rPr sz="2000" spc="-113" dirty="0">
                <a:solidFill>
                  <a:schemeClr val="bg1"/>
                </a:solidFill>
                <a:latin typeface="Arial"/>
                <a:cs typeface="Arial"/>
              </a:rPr>
              <a:t>macchina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01" dirty="0">
                <a:solidFill>
                  <a:schemeClr val="bg1"/>
                </a:solidFill>
                <a:latin typeface="Arial"/>
                <a:cs typeface="Arial"/>
              </a:rPr>
              <a:t>ed</a:t>
            </a: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38" dirty="0">
                <a:solidFill>
                  <a:schemeClr val="bg1"/>
                </a:solidFill>
                <a:latin typeface="Arial"/>
                <a:cs typeface="Arial"/>
              </a:rPr>
              <a:t>relativi</a:t>
            </a:r>
            <a:r>
              <a:rPr sz="2000" spc="-10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38" dirty="0">
                <a:solidFill>
                  <a:schemeClr val="bg1"/>
                </a:solidFill>
                <a:latin typeface="Arial"/>
                <a:cs typeface="Arial"/>
              </a:rPr>
              <a:t>impianti</a:t>
            </a:r>
            <a:r>
              <a:rPr sz="2000" spc="-9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23" dirty="0">
                <a:solidFill>
                  <a:schemeClr val="bg1"/>
                </a:solidFill>
                <a:latin typeface="Arial"/>
                <a:cs typeface="Arial"/>
              </a:rPr>
              <a:t>elettrici</a:t>
            </a:r>
            <a:r>
              <a:rPr sz="2000" spc="-9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24" dirty="0">
                <a:solidFill>
                  <a:schemeClr val="bg1"/>
                </a:solidFill>
                <a:latin typeface="Arial"/>
                <a:cs typeface="Arial"/>
              </a:rPr>
              <a:t>necessari</a:t>
            </a:r>
            <a:r>
              <a:rPr sz="2000" spc="-9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23" dirty="0">
                <a:solidFill>
                  <a:schemeClr val="bg1"/>
                </a:solidFill>
                <a:latin typeface="Arial"/>
                <a:cs typeface="Arial"/>
              </a:rPr>
              <a:t>(definiti</a:t>
            </a:r>
            <a:r>
              <a:rPr sz="2000" spc="-10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/>
                <a:cs typeface="Arial"/>
              </a:rPr>
              <a:t>“Impianti 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Alta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chemeClr val="bg1"/>
                </a:solidFill>
                <a:latin typeface="Arial"/>
                <a:cs typeface="Arial"/>
              </a:rPr>
              <a:t>Tecnologia”)</a:t>
            </a: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per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schemeClr val="bg1"/>
                </a:solidFill>
                <a:latin typeface="Arial"/>
                <a:cs typeface="Arial"/>
              </a:rPr>
              <a:t>un</a:t>
            </a:r>
            <a:r>
              <a:rPr sz="20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valore</a:t>
            </a:r>
            <a:r>
              <a:rPr sz="2000" spc="-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stimato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09" dirty="0">
                <a:solidFill>
                  <a:schemeClr val="bg1"/>
                </a:solidFill>
                <a:latin typeface="Arial"/>
                <a:cs typeface="Arial"/>
              </a:rPr>
              <a:t>grossolanamente</a:t>
            </a:r>
            <a:r>
              <a:rPr sz="2000" spc="-9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Arial"/>
                <a:cs typeface="Arial"/>
              </a:rPr>
              <a:t>in</a:t>
            </a: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pc="-113" dirty="0">
                <a:solidFill>
                  <a:schemeClr val="bg1"/>
                </a:solidFill>
                <a:latin typeface="Arial"/>
                <a:cs typeface="Arial"/>
              </a:rPr>
              <a:t>6</a:t>
            </a:r>
            <a:r>
              <a:rPr sz="2000" b="1" spc="-8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pc="-19" dirty="0">
                <a:solidFill>
                  <a:schemeClr val="bg1"/>
                </a:solidFill>
                <a:latin typeface="Arial"/>
                <a:cs typeface="Arial"/>
              </a:rPr>
              <a:t>M€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Immagine 2">
            <a:extLst>
              <a:ext uri="{FF2B5EF4-FFF2-40B4-BE49-F238E27FC236}">
                <a16:creationId xmlns:a16="http://schemas.microsoft.com/office/drawing/2014/main" id="{54D1E880-0D9F-F912-000C-F560150EF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pic>
        <p:nvPicPr>
          <p:cNvPr id="7" name="Picture 4" descr="Risultati immagini per infn frascati logo nuovo">
            <a:extLst>
              <a:ext uri="{FF2B5EF4-FFF2-40B4-BE49-F238E27FC236}">
                <a16:creationId xmlns:a16="http://schemas.microsoft.com/office/drawing/2014/main" id="{7D5789A0-51BC-9AC9-40E5-BFFFAB8D1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54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442100-FE00-4269-8109-DFD503E73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2075" y="3581400"/>
            <a:ext cx="6364605" cy="962204"/>
          </a:xfrm>
        </p:spPr>
        <p:txBody>
          <a:bodyPr>
            <a:normAutofit/>
          </a:bodyPr>
          <a:lstStyle/>
          <a:p>
            <a:r>
              <a:rPr lang="it-IT" sz="3600" b="1" dirty="0" err="1">
                <a:solidFill>
                  <a:srgbClr val="FFFF00"/>
                </a:solidFill>
                <a:ea typeface="Yu Gothic UI Light" panose="020B0300000000000000" pitchFamily="34" charset="-128"/>
              </a:rPr>
              <a:t>Thanks</a:t>
            </a:r>
            <a:r>
              <a:rPr lang="it-IT" sz="3600" b="1" dirty="0">
                <a:solidFill>
                  <a:srgbClr val="FFFF00"/>
                </a:solidFill>
                <a:ea typeface="Yu Gothic UI Light" panose="020B0300000000000000" pitchFamily="34" charset="-128"/>
              </a:rPr>
              <a:t> for the </a:t>
            </a:r>
            <a:r>
              <a:rPr lang="it-IT" sz="3600" b="1" dirty="0" err="1">
                <a:solidFill>
                  <a:srgbClr val="FFFF00"/>
                </a:solidFill>
                <a:ea typeface="Yu Gothic UI Light" panose="020B0300000000000000" pitchFamily="34" charset="-128"/>
              </a:rPr>
              <a:t>attention</a:t>
            </a:r>
            <a:endParaRPr lang="it-IT" sz="3600" b="1" dirty="0">
              <a:solidFill>
                <a:srgbClr val="FFFF00"/>
              </a:solidFill>
              <a:ea typeface="Yu Gothic UI Light" panose="020B0300000000000000" pitchFamily="34" charset="-128"/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32D57F15-B576-884E-914D-BBD30A659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0614"/>
            <a:ext cx="2224660" cy="1124105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9" name="Picture 4" descr="Risultati immagini per infn frascati logo nuovo">
            <a:extLst>
              <a:ext uri="{FF2B5EF4-FFF2-40B4-BE49-F238E27FC236}">
                <a16:creationId xmlns:a16="http://schemas.microsoft.com/office/drawing/2014/main" id="{E5687D1E-7B9A-CD46-9226-7127A323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4" y="140614"/>
            <a:ext cx="1921416" cy="106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7D8E29-B6DB-350D-D561-EBB96BA2AF67}"/>
              </a:ext>
            </a:extLst>
          </p:cNvPr>
          <p:cNvSpPr txBox="1"/>
          <p:nvPr/>
        </p:nvSpPr>
        <p:spPr>
          <a:xfrm>
            <a:off x="-1236822" y="64432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Riunione Giunta Esecutiva INFN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Roma 18 Maggio 2022</a:t>
            </a:r>
          </a:p>
        </p:txBody>
      </p:sp>
    </p:spTree>
    <p:extLst>
      <p:ext uri="{BB962C8B-B14F-4D97-AF65-F5344CB8AC3E}">
        <p14:creationId xmlns:p14="http://schemas.microsoft.com/office/powerpoint/2010/main" val="328408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3735E1-EE36-4541-8F49-A102086F4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b="18363"/>
          <a:stretch/>
        </p:blipFill>
        <p:spPr>
          <a:xfrm>
            <a:off x="-8891" y="1031555"/>
            <a:ext cx="9126539" cy="5208270"/>
          </a:xfrm>
          <a:prstGeom prst="rect">
            <a:avLst/>
          </a:prstGeom>
        </p:spPr>
      </p:pic>
      <p:sp>
        <p:nvSpPr>
          <p:cNvPr id="7" name="Rettangolo 1">
            <a:extLst>
              <a:ext uri="{FF2B5EF4-FFF2-40B4-BE49-F238E27FC236}">
                <a16:creationId xmlns:a16="http://schemas.microsoft.com/office/drawing/2014/main" id="{34A93114-C427-7940-B687-A28AA35C011D}"/>
              </a:ext>
            </a:extLst>
          </p:cNvPr>
          <p:cNvSpPr/>
          <p:nvPr/>
        </p:nvSpPr>
        <p:spPr>
          <a:xfrm>
            <a:off x="1066800" y="285806"/>
            <a:ext cx="7426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EuPRAXIA</a:t>
            </a:r>
            <a:r>
              <a:rPr lang="it-IT" sz="32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Building </a:t>
            </a:r>
            <a:r>
              <a:rPr lang="it-IT" sz="32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rendering</a:t>
            </a:r>
            <a:r>
              <a:rPr lang="it-IT" sz="32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@ LNF</a:t>
            </a:r>
            <a:endParaRPr lang="it-IT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C5E90E-AC48-1C06-080A-694FF65CDC3F}"/>
              </a:ext>
            </a:extLst>
          </p:cNvPr>
          <p:cNvSpPr txBox="1"/>
          <p:nvPr/>
        </p:nvSpPr>
        <p:spPr>
          <a:xfrm>
            <a:off x="-1236822" y="64432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Riunione Giunta Esecutiva INFN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Roma 18 Maggio 2022</a:t>
            </a:r>
          </a:p>
        </p:txBody>
      </p:sp>
    </p:spTree>
    <p:extLst>
      <p:ext uri="{BB962C8B-B14F-4D97-AF65-F5344CB8AC3E}">
        <p14:creationId xmlns:p14="http://schemas.microsoft.com/office/powerpoint/2010/main" val="185937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A25E8A-ADFF-004F-ADA0-4B515D3C6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1" b="24262"/>
          <a:stretch/>
        </p:blipFill>
        <p:spPr>
          <a:xfrm>
            <a:off x="-152400" y="2216000"/>
            <a:ext cx="9443612" cy="280680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529603-3339-034D-9EA9-89161A751E88}"/>
              </a:ext>
            </a:extLst>
          </p:cNvPr>
          <p:cNvSpPr txBox="1"/>
          <p:nvPr/>
        </p:nvSpPr>
        <p:spPr>
          <a:xfrm>
            <a:off x="6305426" y="780737"/>
            <a:ext cx="2783775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Laser &amp; </a:t>
            </a:r>
            <a:r>
              <a:rPr lang="it-IT" dirty="0" err="1">
                <a:solidFill>
                  <a:srgbClr val="FFFF00"/>
                </a:solidFill>
              </a:rPr>
              <a:t>THz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clean</a:t>
            </a:r>
            <a:r>
              <a:rPr lang="it-IT" dirty="0">
                <a:solidFill>
                  <a:srgbClr val="FFFF00"/>
                </a:solidFill>
              </a:rPr>
              <a:t> rooms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6AD1B-8392-C64E-841E-E04C1168516B}"/>
              </a:ext>
            </a:extLst>
          </p:cNvPr>
          <p:cNvSpPr txBox="1"/>
          <p:nvPr/>
        </p:nvSpPr>
        <p:spPr>
          <a:xfrm>
            <a:off x="3533775" y="1290187"/>
            <a:ext cx="2941831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</a:rPr>
              <a:t>Particle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experimental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halls</a:t>
            </a:r>
            <a:r>
              <a:rPr lang="it-IT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DCB71-5834-E840-92A0-AC4E7DA6D962}"/>
              </a:ext>
            </a:extLst>
          </p:cNvPr>
          <p:cNvSpPr txBox="1"/>
          <p:nvPr/>
        </p:nvSpPr>
        <p:spPr>
          <a:xfrm>
            <a:off x="55896" y="1580132"/>
            <a:ext cx="330090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</a:rPr>
              <a:t>Photon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user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experimental</a:t>
            </a:r>
            <a:r>
              <a:rPr lang="it-IT" dirty="0">
                <a:solidFill>
                  <a:srgbClr val="FFFF00"/>
                </a:solidFill>
              </a:rPr>
              <a:t> hall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4E5D2B-BFD3-F54D-840D-A9C2D6C6811A}"/>
              </a:ext>
            </a:extLst>
          </p:cNvPr>
          <p:cNvSpPr txBox="1"/>
          <p:nvPr/>
        </p:nvSpPr>
        <p:spPr>
          <a:xfrm>
            <a:off x="3533775" y="5821710"/>
            <a:ext cx="2044149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Accelerator tunnel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8D1A8A-F0CF-7246-8ECE-66D511A44EA3}"/>
              </a:ext>
            </a:extLst>
          </p:cNvPr>
          <p:cNvSpPr txBox="1"/>
          <p:nvPr/>
        </p:nvSpPr>
        <p:spPr>
          <a:xfrm>
            <a:off x="1584404" y="5237591"/>
            <a:ext cx="1992853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</a:rPr>
              <a:t>Undulators</a:t>
            </a:r>
            <a:r>
              <a:rPr lang="it-IT" dirty="0">
                <a:solidFill>
                  <a:srgbClr val="FFFF00"/>
                </a:solidFill>
              </a:rPr>
              <a:t> tunnel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CAC81E-5FA5-564E-B9C6-1852510F1ADC}"/>
              </a:ext>
            </a:extLst>
          </p:cNvPr>
          <p:cNvSpPr txBox="1"/>
          <p:nvPr/>
        </p:nvSpPr>
        <p:spPr>
          <a:xfrm>
            <a:off x="5893979" y="5785858"/>
            <a:ext cx="249299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</a:rPr>
              <a:t>Klystron&amp;modulators</a:t>
            </a:r>
            <a:r>
              <a:rPr lang="it-IT" dirty="0">
                <a:solidFill>
                  <a:srgbClr val="FFFF00"/>
                </a:solidFill>
              </a:rPr>
              <a:t> </a:t>
            </a:r>
          </a:p>
          <a:p>
            <a:r>
              <a:rPr lang="it-IT" dirty="0" err="1">
                <a:solidFill>
                  <a:srgbClr val="FFFF00"/>
                </a:solidFill>
              </a:rPr>
              <a:t>Power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supplies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gallery</a:t>
            </a:r>
            <a:endParaRPr lang="it-IT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058FCC-1CE9-134A-B8AC-3E64937D6285}"/>
              </a:ext>
            </a:extLst>
          </p:cNvPr>
          <p:cNvCxnSpPr>
            <a:cxnSpLocks/>
          </p:cNvCxnSpPr>
          <p:nvPr/>
        </p:nvCxnSpPr>
        <p:spPr>
          <a:xfrm flipH="1">
            <a:off x="6475606" y="1245368"/>
            <a:ext cx="1116761" cy="195503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9BCFC0-D433-8347-BFC6-77EF0882DFE3}"/>
              </a:ext>
            </a:extLst>
          </p:cNvPr>
          <p:cNvCxnSpPr>
            <a:cxnSpLocks/>
          </p:cNvCxnSpPr>
          <p:nvPr/>
        </p:nvCxnSpPr>
        <p:spPr>
          <a:xfrm flipH="1">
            <a:off x="4608743" y="1764798"/>
            <a:ext cx="602660" cy="127708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4535B4A-AC14-8040-ABCC-C4014DA62BC3}"/>
              </a:ext>
            </a:extLst>
          </p:cNvPr>
          <p:cNvCxnSpPr>
            <a:cxnSpLocks/>
          </p:cNvCxnSpPr>
          <p:nvPr/>
        </p:nvCxnSpPr>
        <p:spPr>
          <a:xfrm flipH="1">
            <a:off x="1762126" y="2079215"/>
            <a:ext cx="447674" cy="15783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9AD43D-76F2-4D44-9DD1-169A1C07BDAE}"/>
              </a:ext>
            </a:extLst>
          </p:cNvPr>
          <p:cNvCxnSpPr>
            <a:cxnSpLocks/>
          </p:cNvCxnSpPr>
          <p:nvPr/>
        </p:nvCxnSpPr>
        <p:spPr>
          <a:xfrm flipV="1">
            <a:off x="3533775" y="4029075"/>
            <a:ext cx="504825" cy="118247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9EA083A-31DD-7E43-9B4A-F10159BD3A37}"/>
              </a:ext>
            </a:extLst>
          </p:cNvPr>
          <p:cNvCxnSpPr>
            <a:cxnSpLocks/>
          </p:cNvCxnSpPr>
          <p:nvPr/>
        </p:nvCxnSpPr>
        <p:spPr>
          <a:xfrm flipV="1">
            <a:off x="4748095" y="3861143"/>
            <a:ext cx="992464" cy="196056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12214E-BCAC-EF4B-BA35-544DF26A18A2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6603474" y="4440230"/>
            <a:ext cx="537000" cy="134562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17C20F7-82F9-3E47-A0E2-CC1782CFF16D}"/>
              </a:ext>
            </a:extLst>
          </p:cNvPr>
          <p:cNvSpPr txBox="1"/>
          <p:nvPr/>
        </p:nvSpPr>
        <p:spPr>
          <a:xfrm>
            <a:off x="7592366" y="5153262"/>
            <a:ext cx="151836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</a:rPr>
              <a:t>Plant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gallery</a:t>
            </a:r>
            <a:r>
              <a:rPr lang="it-IT" dirty="0">
                <a:solidFill>
                  <a:srgbClr val="FFFF00"/>
                </a:solidFill>
              </a:rPr>
              <a:t>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AC7186E-C0DB-0445-A310-4965D89D161D}"/>
              </a:ext>
            </a:extLst>
          </p:cNvPr>
          <p:cNvCxnSpPr>
            <a:cxnSpLocks/>
          </p:cNvCxnSpPr>
          <p:nvPr/>
        </p:nvCxnSpPr>
        <p:spPr>
          <a:xfrm flipH="1" flipV="1">
            <a:off x="8097528" y="4575911"/>
            <a:ext cx="289441" cy="57969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B8A5AD5-EF86-DC4C-AE70-1200C04DC6CB}"/>
              </a:ext>
            </a:extLst>
          </p:cNvPr>
          <p:cNvSpPr txBox="1"/>
          <p:nvPr/>
        </p:nvSpPr>
        <p:spPr>
          <a:xfrm>
            <a:off x="403751" y="119017"/>
            <a:ext cx="626004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The layout </a:t>
            </a:r>
            <a:r>
              <a:rPr lang="it-IT" sz="3200" b="1" dirty="0" err="1">
                <a:solidFill>
                  <a:srgbClr val="FFFF00"/>
                </a:solidFill>
              </a:rPr>
              <a:t>legend</a:t>
            </a:r>
            <a:r>
              <a:rPr lang="it-IT" sz="3200" b="1" dirty="0">
                <a:solidFill>
                  <a:srgbClr val="FFFF00"/>
                </a:solidFill>
              </a:rPr>
              <a:t> of the rooms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6426D-3038-2C84-F275-D83C29BAB373}"/>
              </a:ext>
            </a:extLst>
          </p:cNvPr>
          <p:cNvSpPr txBox="1"/>
          <p:nvPr/>
        </p:nvSpPr>
        <p:spPr>
          <a:xfrm>
            <a:off x="-1236822" y="64432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Riunione Giunta Esecutiva INFN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Roma 18 Maggio 2022</a:t>
            </a:r>
          </a:p>
        </p:txBody>
      </p:sp>
    </p:spTree>
    <p:extLst>
      <p:ext uri="{BB962C8B-B14F-4D97-AF65-F5344CB8AC3E}">
        <p14:creationId xmlns:p14="http://schemas.microsoft.com/office/powerpoint/2010/main" val="160091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57233" cy="685800"/>
          </a:xfrm>
          <a:prstGeom prst="rect">
            <a:avLst/>
          </a:prstGeom>
          <a:noFill/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1875600" y="238780"/>
            <a:ext cx="5357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Linac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&amp; </a:t>
            </a:r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undulators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3D layout  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162219-412D-E521-3283-77D3CB6CE1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7" r="4167"/>
          <a:stretch/>
        </p:blipFill>
        <p:spPr>
          <a:xfrm>
            <a:off x="76200" y="908314"/>
            <a:ext cx="8934615" cy="54162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80AA09-CBC2-5C26-F487-027B6356A80D}"/>
              </a:ext>
            </a:extLst>
          </p:cNvPr>
          <p:cNvSpPr txBox="1"/>
          <p:nvPr/>
        </p:nvSpPr>
        <p:spPr>
          <a:xfrm>
            <a:off x="-1236822" y="64432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Riunione Giunta Esecutiva INFN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Roma 18 Maggio 2022</a:t>
            </a:r>
          </a:p>
        </p:txBody>
      </p:sp>
      <p:pic>
        <p:nvPicPr>
          <p:cNvPr id="7" name="Picture 4" descr="Risultati immagini per infn frascati logo nuovo">
            <a:extLst>
              <a:ext uri="{FF2B5EF4-FFF2-40B4-BE49-F238E27FC236}">
                <a16:creationId xmlns:a16="http://schemas.microsoft.com/office/drawing/2014/main" id="{CF18D751-1232-2E95-6990-9C2A3590D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1" y="35787"/>
            <a:ext cx="1512849" cy="83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7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1875600" y="165845"/>
            <a:ext cx="5357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Linac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&amp; </a:t>
            </a:r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undulators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3D layout  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0AA09-CBC2-5C26-F487-027B6356A80D}"/>
              </a:ext>
            </a:extLst>
          </p:cNvPr>
          <p:cNvSpPr txBox="1"/>
          <p:nvPr/>
        </p:nvSpPr>
        <p:spPr>
          <a:xfrm>
            <a:off x="-1236822" y="64432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Riunione Giunta Esecutiva INFN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Roma 18 Maggio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1093A-5527-31F3-4BEA-EB2E75FE5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7648"/>
            <a:ext cx="9144000" cy="4942703"/>
          </a:xfrm>
          <a:prstGeom prst="rect">
            <a:avLst/>
          </a:prstGeom>
        </p:spPr>
      </p:pic>
      <p:pic>
        <p:nvPicPr>
          <p:cNvPr id="10" name="Picture 4" descr="Risultati immagini per infn frascati logo nuovo">
            <a:extLst>
              <a:ext uri="{FF2B5EF4-FFF2-40B4-BE49-F238E27FC236}">
                <a16:creationId xmlns:a16="http://schemas.microsoft.com/office/drawing/2014/main" id="{D86F10D5-9066-0FBC-998B-30E07825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6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97552"/>
            <a:ext cx="1504950" cy="760440"/>
          </a:xfrm>
          <a:prstGeom prst="rect">
            <a:avLst/>
          </a:prstGeom>
          <a:noFill/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1875600" y="165845"/>
            <a:ext cx="5357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Linac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&amp; </a:t>
            </a:r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undulators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3D layout  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0AA09-CBC2-5C26-F487-027B6356A80D}"/>
              </a:ext>
            </a:extLst>
          </p:cNvPr>
          <p:cNvSpPr txBox="1"/>
          <p:nvPr/>
        </p:nvSpPr>
        <p:spPr>
          <a:xfrm>
            <a:off x="-1236822" y="64432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Riunione Giunta Esecutiva INFN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Roma 18 Maggio 2022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48BDFC-84E7-8B3B-C67D-1DA42D054A99}"/>
              </a:ext>
            </a:extLst>
          </p:cNvPr>
          <p:cNvGrpSpPr/>
          <p:nvPr/>
        </p:nvGrpSpPr>
        <p:grpSpPr>
          <a:xfrm>
            <a:off x="0" y="1200689"/>
            <a:ext cx="9048750" cy="4343400"/>
            <a:chOff x="457200" y="1200689"/>
            <a:chExt cx="9048750" cy="4343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C74A234-DA38-8314-FF50-A9F377696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333" t="27154" r="5000" b="35846"/>
            <a:stretch/>
          </p:blipFill>
          <p:spPr>
            <a:xfrm>
              <a:off x="457200" y="1200689"/>
              <a:ext cx="9048750" cy="43434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A8257A-CD5A-1E39-F210-70909B7D7D84}"/>
                </a:ext>
              </a:extLst>
            </p:cNvPr>
            <p:cNvCxnSpPr>
              <a:cxnSpLocks/>
            </p:cNvCxnSpPr>
            <p:nvPr/>
          </p:nvCxnSpPr>
          <p:spPr>
            <a:xfrm>
              <a:off x="1981200" y="3886200"/>
              <a:ext cx="752475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0AAD66-CD1A-8B04-F526-D2A3E13E54E9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3886200"/>
              <a:ext cx="609600" cy="4381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91F4987-163B-84FA-0F17-ADB4E7537D7A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4324350"/>
              <a:ext cx="645795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2BE4D97-30F2-27E2-F32B-E2F6EC15A274}"/>
              </a:ext>
            </a:extLst>
          </p:cNvPr>
          <p:cNvSpPr txBox="1"/>
          <p:nvPr/>
        </p:nvSpPr>
        <p:spPr>
          <a:xfrm>
            <a:off x="6248400" y="3187723"/>
            <a:ext cx="83869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FFFF00"/>
                </a:solidFill>
              </a:rPr>
              <a:t>AQUA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6255A5-8786-FF64-4F79-BB21C9D14AC9}"/>
              </a:ext>
            </a:extLst>
          </p:cNvPr>
          <p:cNvSpPr txBox="1"/>
          <p:nvPr/>
        </p:nvSpPr>
        <p:spPr>
          <a:xfrm>
            <a:off x="6363816" y="4673110"/>
            <a:ext cx="72327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FF00"/>
                </a:solidFill>
              </a:rPr>
              <a:t>ARIA</a:t>
            </a:r>
          </a:p>
        </p:txBody>
      </p:sp>
      <p:pic>
        <p:nvPicPr>
          <p:cNvPr id="26" name="Picture 4" descr="Risultati immagini per infn frascati logo nuovo">
            <a:extLst>
              <a:ext uri="{FF2B5EF4-FFF2-40B4-BE49-F238E27FC236}">
                <a16:creationId xmlns:a16="http://schemas.microsoft.com/office/drawing/2014/main" id="{C8521D68-54AE-779D-6079-892C44EC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" y="76200"/>
            <a:ext cx="1710744" cy="94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27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1"/>
            <a:ext cx="9144000" cy="5141422"/>
            <a:chOff x="0" y="1"/>
            <a:chExt cx="12192000" cy="685522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24890"/>
              <a:ext cx="12191999" cy="58303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84405" y="24180"/>
              <a:ext cx="2867405" cy="10007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1752600" cy="10248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396228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3994" y="4058411"/>
              <a:ext cx="10720705" cy="0"/>
            </a:xfrm>
            <a:custGeom>
              <a:avLst/>
              <a:gdLst/>
              <a:ahLst/>
              <a:cxnLst/>
              <a:rect l="l" t="t" r="r" b="b"/>
              <a:pathLst>
                <a:path w="10720705">
                  <a:moveTo>
                    <a:pt x="0" y="0"/>
                  </a:moveTo>
                  <a:lnTo>
                    <a:pt x="1072024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3089" y="2909252"/>
            <a:ext cx="2505075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000" spc="-120" dirty="0">
                <a:latin typeface="Arial"/>
                <a:cs typeface="Arial"/>
              </a:rPr>
              <a:t>Giunta</a:t>
            </a:r>
            <a:r>
              <a:rPr sz="3000" spc="-86" dirty="0">
                <a:latin typeface="Arial"/>
                <a:cs typeface="Arial"/>
              </a:rPr>
              <a:t> </a:t>
            </a:r>
            <a:r>
              <a:rPr sz="3000" spc="-278" dirty="0">
                <a:latin typeface="Arial"/>
                <a:cs typeface="Arial"/>
              </a:rPr>
              <a:t>Esecutiva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2343150" y="5541169"/>
            <a:ext cx="2171700" cy="384721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>
              <a:lnSpc>
                <a:spcPts val="1500"/>
              </a:lnSpc>
            </a:pPr>
            <a:r>
              <a:rPr spc="-105" dirty="0">
                <a:solidFill>
                  <a:srgbClr val="FFFFFF"/>
                </a:solidFill>
              </a:rPr>
              <a:t>Ugo</a:t>
            </a:r>
            <a:r>
              <a:rPr spc="-56" dirty="0">
                <a:solidFill>
                  <a:srgbClr val="FFFFFF"/>
                </a:solidFill>
              </a:rPr>
              <a:t> </a:t>
            </a:r>
            <a:r>
              <a:rPr spc="-64" dirty="0">
                <a:solidFill>
                  <a:srgbClr val="FFFFFF"/>
                </a:solidFill>
              </a:rPr>
              <a:t>Rotundo,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30" dirty="0">
                <a:solidFill>
                  <a:srgbClr val="FFFFFF"/>
                </a:solidFill>
              </a:rPr>
              <a:t>18/05/2022</a:t>
            </a:r>
            <a:r>
              <a:rPr spc="-56" dirty="0">
                <a:solidFill>
                  <a:srgbClr val="FFFFFF"/>
                </a:solidFill>
              </a:rPr>
              <a:t> </a:t>
            </a:r>
            <a:r>
              <a:rPr spc="-90" dirty="0">
                <a:solidFill>
                  <a:srgbClr val="FFFFFF"/>
                </a:solidFill>
              </a:rPr>
              <a:t>–</a:t>
            </a:r>
            <a:r>
              <a:rPr spc="-53" dirty="0">
                <a:solidFill>
                  <a:srgbClr val="FFFFFF"/>
                </a:solidFill>
              </a:rPr>
              <a:t> </a:t>
            </a:r>
            <a:r>
              <a:rPr spc="-94" dirty="0">
                <a:solidFill>
                  <a:srgbClr val="FFFFFF"/>
                </a:solidFill>
              </a:rPr>
              <a:t>Presentazione</a:t>
            </a:r>
            <a:r>
              <a:rPr spc="23" dirty="0">
                <a:solidFill>
                  <a:srgbClr val="FFFFFF"/>
                </a:solidFill>
              </a:rPr>
              <a:t> </a:t>
            </a:r>
            <a:r>
              <a:rPr spc="-71" dirty="0">
                <a:solidFill>
                  <a:srgbClr val="FFFFFF"/>
                </a:solidFill>
              </a:rPr>
              <a:t>GE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4914900" y="5541169"/>
            <a:ext cx="1600200" cy="115416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6201">
              <a:lnSpc>
                <a:spcPts val="930"/>
              </a:lnSpc>
            </a:pPr>
            <a:fld id="{81D60167-4931-47E6-BA6A-407CBD079E47}" type="slidenum">
              <a:rPr spc="-45" dirty="0"/>
              <a:pPr marL="86201">
                <a:lnSpc>
                  <a:spcPts val="930"/>
                </a:lnSpc>
              </a:pPr>
              <a:t>7</a:t>
            </a:fld>
            <a:endParaRPr spc="-45" dirty="0"/>
          </a:p>
        </p:txBody>
      </p:sp>
      <p:sp>
        <p:nvSpPr>
          <p:cNvPr id="9" name="object 9"/>
          <p:cNvSpPr txBox="1"/>
          <p:nvPr/>
        </p:nvSpPr>
        <p:spPr>
          <a:xfrm>
            <a:off x="128036" y="1917287"/>
            <a:ext cx="5566410" cy="702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4500" spc="-233" dirty="0">
                <a:latin typeface="Arial"/>
                <a:cs typeface="Arial"/>
              </a:rPr>
              <a:t>Stato</a:t>
            </a:r>
            <a:r>
              <a:rPr sz="4500" spc="-83" dirty="0">
                <a:latin typeface="Arial"/>
                <a:cs typeface="Arial"/>
              </a:rPr>
              <a:t> </a:t>
            </a:r>
            <a:r>
              <a:rPr sz="4500" spc="-75" dirty="0">
                <a:latin typeface="Arial"/>
                <a:cs typeface="Arial"/>
              </a:rPr>
              <a:t>delle</a:t>
            </a:r>
            <a:r>
              <a:rPr sz="4500" spc="-150" dirty="0">
                <a:latin typeface="Arial"/>
                <a:cs typeface="Arial"/>
              </a:rPr>
              <a:t> </a:t>
            </a:r>
            <a:r>
              <a:rPr sz="4500" spc="-169" dirty="0">
                <a:latin typeface="Arial"/>
                <a:cs typeface="Arial"/>
              </a:rPr>
              <a:t>infrastrutture</a:t>
            </a:r>
            <a:endParaRPr sz="4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7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1371600"/>
            <a:ext cx="2666484" cy="563616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spc="-41" dirty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61320" y="6448076"/>
            <a:ext cx="42811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500"/>
              </a:lnSpc>
            </a:pPr>
            <a:r>
              <a:rPr lang="en-GB" spc="-140">
                <a:solidFill>
                  <a:srgbClr val="FFFFFF"/>
                </a:solidFill>
              </a:rPr>
              <a:t>Ugo</a:t>
            </a:r>
            <a:r>
              <a:rPr lang="en-GB" spc="-75">
                <a:solidFill>
                  <a:srgbClr val="FFFFFF"/>
                </a:solidFill>
              </a:rPr>
              <a:t> </a:t>
            </a:r>
            <a:r>
              <a:rPr lang="en-GB" spc="-85">
                <a:solidFill>
                  <a:srgbClr val="FFFFFF"/>
                </a:solidFill>
              </a:rPr>
              <a:t>Rotundo,</a:t>
            </a:r>
            <a:r>
              <a:rPr lang="en-GB" spc="-60">
                <a:solidFill>
                  <a:srgbClr val="FFFFFF"/>
                </a:solidFill>
              </a:rPr>
              <a:t> </a:t>
            </a:r>
            <a:r>
              <a:rPr lang="en-GB" spc="-40">
                <a:solidFill>
                  <a:srgbClr val="FFFFFF"/>
                </a:solidFill>
              </a:rPr>
              <a:t>18/05/2022</a:t>
            </a:r>
            <a:r>
              <a:rPr lang="en-GB" spc="-75">
                <a:solidFill>
                  <a:srgbClr val="FFFFFF"/>
                </a:solidFill>
              </a:rPr>
              <a:t> </a:t>
            </a:r>
            <a:r>
              <a:rPr lang="en-GB" spc="-120">
                <a:solidFill>
                  <a:srgbClr val="FFFFFF"/>
                </a:solidFill>
              </a:rPr>
              <a:t>–</a:t>
            </a:r>
            <a:r>
              <a:rPr lang="en-GB" spc="-70">
                <a:solidFill>
                  <a:srgbClr val="FFFFFF"/>
                </a:solidFill>
              </a:rPr>
              <a:t> </a:t>
            </a:r>
            <a:r>
              <a:rPr lang="en-GB" spc="-125">
                <a:solidFill>
                  <a:srgbClr val="FFFFFF"/>
                </a:solidFill>
              </a:rPr>
              <a:t>Presentazione</a:t>
            </a:r>
            <a:r>
              <a:rPr lang="en-GB" spc="30">
                <a:solidFill>
                  <a:srgbClr val="FFFFFF"/>
                </a:solidFill>
              </a:rPr>
              <a:t> </a:t>
            </a:r>
            <a:r>
              <a:rPr lang="en-GB" spc="-95">
                <a:solidFill>
                  <a:srgbClr val="FFFFFF"/>
                </a:solidFill>
              </a:rPr>
              <a:t>GE</a:t>
            </a:r>
            <a:endParaRPr spc="-7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2966"/>
            <a:ext cx="2432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lang="en-IT" spc="-60" smtClean="0"/>
              <a:pPr marL="114935">
                <a:lnSpc>
                  <a:spcPts val="1240"/>
                </a:lnSpc>
              </a:pPr>
              <a:t>8</a:t>
            </a:fld>
            <a:endParaRPr spc="-45" dirty="0"/>
          </a:p>
        </p:txBody>
      </p:sp>
      <p:sp>
        <p:nvSpPr>
          <p:cNvPr id="3" name="object 3"/>
          <p:cNvSpPr txBox="1"/>
          <p:nvPr/>
        </p:nvSpPr>
        <p:spPr>
          <a:xfrm>
            <a:off x="1219200" y="2438400"/>
            <a:ext cx="6705600" cy="21640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>
              <a:spcBef>
                <a:spcPts val="75"/>
              </a:spcBef>
              <a:buChar char="•"/>
              <a:tabLst>
                <a:tab pos="180975" algn="l"/>
              </a:tabLst>
            </a:pPr>
            <a:r>
              <a:rPr sz="2800" spc="-120" dirty="0">
                <a:solidFill>
                  <a:schemeClr val="bg1"/>
                </a:solidFill>
                <a:latin typeface="Arial"/>
                <a:cs typeface="Arial"/>
              </a:rPr>
              <a:t>Evoluzione</a:t>
            </a:r>
            <a:r>
              <a:rPr sz="2800" spc="-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71" dirty="0">
                <a:solidFill>
                  <a:schemeClr val="bg1"/>
                </a:solidFill>
                <a:latin typeface="Arial"/>
                <a:cs typeface="Arial"/>
              </a:rPr>
              <a:t>del</a:t>
            </a:r>
            <a:r>
              <a:rPr sz="2800" spc="-8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30" dirty="0" err="1">
                <a:solidFill>
                  <a:schemeClr val="bg1"/>
                </a:solidFill>
                <a:latin typeface="Arial"/>
                <a:cs typeface="Arial"/>
              </a:rPr>
              <a:t>progetto</a:t>
            </a:r>
            <a:r>
              <a:rPr lang="it-IT" sz="2800" spc="-30" dirty="0">
                <a:solidFill>
                  <a:schemeClr val="bg1"/>
                </a:solidFill>
                <a:latin typeface="Arial"/>
                <a:cs typeface="Arial"/>
              </a:rPr>
              <a:t> del building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38"/>
              </a:spcBef>
              <a:buFont typeface="Arial"/>
              <a:buChar char="•"/>
            </a:pP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80975" indent="-171450">
              <a:buChar char="•"/>
              <a:tabLst>
                <a:tab pos="180975" algn="l"/>
              </a:tabLst>
            </a:pPr>
            <a:r>
              <a:rPr sz="2800" spc="-109" dirty="0">
                <a:solidFill>
                  <a:schemeClr val="bg1"/>
                </a:solidFill>
                <a:latin typeface="Arial"/>
                <a:cs typeface="Arial"/>
              </a:rPr>
              <a:t>Stato</a:t>
            </a:r>
            <a:r>
              <a:rPr sz="2800" spc="-9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spc="-9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143" dirty="0">
                <a:solidFill>
                  <a:schemeClr val="bg1"/>
                </a:solidFill>
                <a:latin typeface="Arial"/>
                <a:cs typeface="Arial"/>
              </a:rPr>
              <a:t>passi</a:t>
            </a:r>
            <a:r>
              <a:rPr sz="28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56" dirty="0">
                <a:solidFill>
                  <a:schemeClr val="bg1"/>
                </a:solidFill>
                <a:latin typeface="Arial"/>
                <a:cs typeface="Arial"/>
              </a:rPr>
              <a:t>successivi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34"/>
              </a:spcBef>
              <a:buFont typeface="Arial"/>
              <a:buChar char="•"/>
            </a:pP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80975" indent="-171450">
              <a:buChar char="•"/>
              <a:tabLst>
                <a:tab pos="180975" algn="l"/>
              </a:tabLst>
            </a:pPr>
            <a:r>
              <a:rPr sz="2800" spc="-8" dirty="0">
                <a:solidFill>
                  <a:schemeClr val="bg1"/>
                </a:solidFill>
                <a:latin typeface="Arial"/>
                <a:cs typeface="Arial"/>
              </a:rPr>
              <a:t>Costi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Immagine 2">
            <a:extLst>
              <a:ext uri="{FF2B5EF4-FFF2-40B4-BE49-F238E27FC236}">
                <a16:creationId xmlns:a16="http://schemas.microsoft.com/office/drawing/2014/main" id="{2EF29E7D-A2F5-7CF7-41BF-F3F4021FA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pic>
        <p:nvPicPr>
          <p:cNvPr id="8" name="Picture 4" descr="Risultati immagini per infn frascati logo nuovo">
            <a:extLst>
              <a:ext uri="{FF2B5EF4-FFF2-40B4-BE49-F238E27FC236}">
                <a16:creationId xmlns:a16="http://schemas.microsoft.com/office/drawing/2014/main" id="{5BA2B2D9-97C5-FB89-B70D-C72E6DF7E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9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762000"/>
            <a:ext cx="6053151" cy="563616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spc="-86" dirty="0">
                <a:solidFill>
                  <a:srgbClr val="FFFF00"/>
                </a:solidFill>
              </a:rPr>
              <a:t>Evoluzione</a:t>
            </a:r>
            <a:r>
              <a:rPr sz="3600" spc="-71" dirty="0">
                <a:solidFill>
                  <a:srgbClr val="FFFF00"/>
                </a:solidFill>
              </a:rPr>
              <a:t> </a:t>
            </a:r>
            <a:r>
              <a:rPr sz="3600" spc="-15" dirty="0">
                <a:solidFill>
                  <a:srgbClr val="FFFF00"/>
                </a:solidFill>
              </a:rPr>
              <a:t>del</a:t>
            </a:r>
            <a:r>
              <a:rPr sz="3600" spc="-101" dirty="0">
                <a:solidFill>
                  <a:srgbClr val="FFFF00"/>
                </a:solidFill>
              </a:rPr>
              <a:t> </a:t>
            </a:r>
            <a:r>
              <a:rPr sz="3600" spc="-8" dirty="0">
                <a:solidFill>
                  <a:srgbClr val="FFFF00"/>
                </a:solidFill>
              </a:rPr>
              <a:t>progetto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61320" y="6448076"/>
            <a:ext cx="42811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500"/>
              </a:lnSpc>
            </a:pPr>
            <a:r>
              <a:rPr lang="en-GB" spc="-140">
                <a:solidFill>
                  <a:srgbClr val="FFFFFF"/>
                </a:solidFill>
              </a:rPr>
              <a:t>Ugo</a:t>
            </a:r>
            <a:r>
              <a:rPr lang="en-GB" spc="-75">
                <a:solidFill>
                  <a:srgbClr val="FFFFFF"/>
                </a:solidFill>
              </a:rPr>
              <a:t> </a:t>
            </a:r>
            <a:r>
              <a:rPr lang="en-GB" spc="-85">
                <a:solidFill>
                  <a:srgbClr val="FFFFFF"/>
                </a:solidFill>
              </a:rPr>
              <a:t>Rotundo,</a:t>
            </a:r>
            <a:r>
              <a:rPr lang="en-GB" spc="-60">
                <a:solidFill>
                  <a:srgbClr val="FFFFFF"/>
                </a:solidFill>
              </a:rPr>
              <a:t> </a:t>
            </a:r>
            <a:r>
              <a:rPr lang="en-GB" spc="-40">
                <a:solidFill>
                  <a:srgbClr val="FFFFFF"/>
                </a:solidFill>
              </a:rPr>
              <a:t>18/05/2022</a:t>
            </a:r>
            <a:r>
              <a:rPr lang="en-GB" spc="-75">
                <a:solidFill>
                  <a:srgbClr val="FFFFFF"/>
                </a:solidFill>
              </a:rPr>
              <a:t> </a:t>
            </a:r>
            <a:r>
              <a:rPr lang="en-GB" spc="-120">
                <a:solidFill>
                  <a:srgbClr val="FFFFFF"/>
                </a:solidFill>
              </a:rPr>
              <a:t>–</a:t>
            </a:r>
            <a:r>
              <a:rPr lang="en-GB" spc="-70">
                <a:solidFill>
                  <a:srgbClr val="FFFFFF"/>
                </a:solidFill>
              </a:rPr>
              <a:t> </a:t>
            </a:r>
            <a:r>
              <a:rPr lang="en-GB" spc="-125">
                <a:solidFill>
                  <a:srgbClr val="FFFFFF"/>
                </a:solidFill>
              </a:rPr>
              <a:t>Presentazione</a:t>
            </a:r>
            <a:r>
              <a:rPr lang="en-GB" spc="30">
                <a:solidFill>
                  <a:srgbClr val="FFFFFF"/>
                </a:solidFill>
              </a:rPr>
              <a:t> </a:t>
            </a:r>
            <a:r>
              <a:rPr lang="en-GB" spc="-95">
                <a:solidFill>
                  <a:srgbClr val="FFFFFF"/>
                </a:solidFill>
              </a:rPr>
              <a:t>GE</a:t>
            </a:r>
            <a:endParaRPr spc="-7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2966"/>
            <a:ext cx="2432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lang="en-IT" spc="-60" smtClean="0"/>
              <a:pPr marL="114935">
                <a:lnSpc>
                  <a:spcPts val="1240"/>
                </a:lnSpc>
              </a:pPr>
              <a:t>9</a:t>
            </a:fld>
            <a:endParaRPr spc="-45" dirty="0"/>
          </a:p>
        </p:txBody>
      </p:sp>
      <p:sp>
        <p:nvSpPr>
          <p:cNvPr id="3" name="object 3"/>
          <p:cNvSpPr txBox="1"/>
          <p:nvPr/>
        </p:nvSpPr>
        <p:spPr>
          <a:xfrm>
            <a:off x="311150" y="1905000"/>
            <a:ext cx="8521700" cy="25687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spcBef>
                <a:spcPts val="75"/>
              </a:spcBef>
            </a:pP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Rispetto</a:t>
            </a: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46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quanto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8" dirty="0">
                <a:solidFill>
                  <a:schemeClr val="bg1"/>
                </a:solidFill>
                <a:latin typeface="Arial"/>
                <a:cs typeface="Arial"/>
              </a:rPr>
              <a:t>posto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46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chemeClr val="bg1"/>
                </a:solidFill>
                <a:latin typeface="Arial"/>
                <a:cs typeface="Arial"/>
              </a:rPr>
              <a:t>base</a:t>
            </a:r>
            <a:r>
              <a:rPr sz="2000" spc="-7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Arial"/>
                <a:cs typeface="Arial"/>
              </a:rPr>
              <a:t>di</a:t>
            </a:r>
            <a:r>
              <a:rPr sz="2000" spc="-7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24" dirty="0">
                <a:solidFill>
                  <a:schemeClr val="bg1"/>
                </a:solidFill>
                <a:latin typeface="Arial"/>
                <a:cs typeface="Arial"/>
              </a:rPr>
              <a:t>gara</a:t>
            </a: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/>
                </a:solidFill>
                <a:latin typeface="Arial"/>
                <a:cs typeface="Arial"/>
              </a:rPr>
              <a:t>il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layout</a:t>
            </a:r>
            <a:r>
              <a:rPr sz="2000" spc="-9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chemeClr val="bg1"/>
                </a:solidFill>
                <a:latin typeface="Arial"/>
                <a:cs typeface="Arial"/>
              </a:rPr>
              <a:t>dell’edificio</a:t>
            </a:r>
            <a:r>
              <a:rPr sz="20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16" dirty="0">
                <a:solidFill>
                  <a:schemeClr val="bg1"/>
                </a:solidFill>
                <a:latin typeface="Arial"/>
                <a:cs typeface="Arial"/>
              </a:rPr>
              <a:t>è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chemeClr val="bg1"/>
                </a:solidFill>
                <a:latin typeface="Arial"/>
                <a:cs typeface="Arial"/>
              </a:rPr>
              <a:t>stato</a:t>
            </a: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9" dirty="0">
                <a:solidFill>
                  <a:schemeClr val="bg1"/>
                </a:solidFill>
                <a:latin typeface="Arial"/>
                <a:cs typeface="Arial"/>
              </a:rPr>
              <a:t>modificato</a:t>
            </a:r>
            <a:r>
              <a:rPr sz="2000" spc="-10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9" dirty="0">
                <a:solidFill>
                  <a:schemeClr val="bg1"/>
                </a:solidFill>
                <a:latin typeface="Arial"/>
                <a:cs typeface="Arial"/>
              </a:rPr>
              <a:t>per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R="3810">
              <a:lnSpc>
                <a:spcPct val="190000"/>
              </a:lnSpc>
              <a:tabLst>
                <a:tab pos="7144703" algn="l"/>
              </a:tabLst>
            </a:pP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accogliere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le</a:t>
            </a:r>
            <a:r>
              <a:rPr sz="20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8" dirty="0">
                <a:solidFill>
                  <a:schemeClr val="bg1"/>
                </a:solidFill>
                <a:latin typeface="Arial"/>
                <a:cs typeface="Arial"/>
              </a:rPr>
              <a:t>evoluzioni</a:t>
            </a:r>
            <a:r>
              <a:rPr sz="20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8" dirty="0">
                <a:solidFill>
                  <a:schemeClr val="bg1"/>
                </a:solidFill>
                <a:latin typeface="Arial"/>
                <a:cs typeface="Arial"/>
              </a:rPr>
              <a:t>della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9" dirty="0">
                <a:solidFill>
                  <a:schemeClr val="bg1"/>
                </a:solidFill>
                <a:latin typeface="Arial"/>
                <a:cs typeface="Arial"/>
              </a:rPr>
              <a:t>parte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Arial"/>
                <a:cs typeface="Arial"/>
              </a:rPr>
              <a:t>di</a:t>
            </a:r>
            <a:r>
              <a:rPr sz="2000" spc="-7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Macchina,</a:t>
            </a:r>
            <a:r>
              <a:rPr sz="2000" spc="-7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01" dirty="0">
                <a:solidFill>
                  <a:schemeClr val="bg1"/>
                </a:solidFill>
                <a:latin typeface="Arial"/>
                <a:cs typeface="Arial"/>
              </a:rPr>
              <a:t>con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sviluppo</a:t>
            </a:r>
            <a:r>
              <a:rPr sz="20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Arial"/>
                <a:cs typeface="Arial"/>
              </a:rPr>
              <a:t>di</a:t>
            </a:r>
            <a:r>
              <a:rPr sz="2000" spc="-7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maggiori</a:t>
            </a:r>
            <a:r>
              <a:rPr sz="2000" spc="-8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/>
                <a:cs typeface="Arial"/>
              </a:rPr>
              <a:t>dettagli </a:t>
            </a:r>
            <a:r>
              <a:rPr sz="2000" spc="-68" dirty="0">
                <a:solidFill>
                  <a:schemeClr val="bg1"/>
                </a:solidFill>
                <a:latin typeface="Arial"/>
                <a:cs typeface="Arial"/>
              </a:rPr>
              <a:t>della 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destinazione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 dei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vari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9" dirty="0">
                <a:solidFill>
                  <a:schemeClr val="bg1"/>
                </a:solidFill>
                <a:latin typeface="Arial"/>
                <a:cs typeface="Arial"/>
              </a:rPr>
              <a:t>ambienti,</a:t>
            </a:r>
            <a:r>
              <a:rPr sz="20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23" dirty="0">
                <a:solidFill>
                  <a:schemeClr val="bg1"/>
                </a:solidFill>
                <a:latin typeface="Arial"/>
                <a:cs typeface="Arial"/>
              </a:rPr>
              <a:t>in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particolare</a:t>
            </a:r>
            <a:r>
              <a:rPr sz="2000" spc="-7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chemeClr val="bg1"/>
                </a:solidFill>
                <a:latin typeface="Arial"/>
                <a:cs typeface="Arial"/>
              </a:rPr>
              <a:t>delle </a:t>
            </a:r>
            <a:r>
              <a:rPr sz="2000" spc="-116" dirty="0">
                <a:solidFill>
                  <a:schemeClr val="bg1"/>
                </a:solidFill>
                <a:latin typeface="Arial"/>
                <a:cs typeface="Arial"/>
              </a:rPr>
              <a:t>sale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chemeClr val="bg1"/>
                </a:solidFill>
                <a:latin typeface="Arial"/>
                <a:cs typeface="Arial"/>
              </a:rPr>
              <a:t>tecniche</a:t>
            </a:r>
            <a:r>
              <a:rPr sz="2000" spc="-6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ancillari</a:t>
            </a:r>
            <a:r>
              <a:rPr sz="2000" spc="-7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9" dirty="0">
                <a:solidFill>
                  <a:schemeClr val="bg1"/>
                </a:solidFill>
                <a:latin typeface="Arial"/>
                <a:cs typeface="Arial"/>
              </a:rPr>
              <a:t>al 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funzionamento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71" dirty="0">
                <a:solidFill>
                  <a:schemeClr val="bg1"/>
                </a:solidFill>
                <a:latin typeface="Arial"/>
                <a:cs typeface="Arial"/>
              </a:rPr>
              <a:t>dell’acceleratore.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4" dirty="0">
                <a:solidFill>
                  <a:schemeClr val="bg1"/>
                </a:solidFill>
                <a:latin typeface="Arial"/>
                <a:cs typeface="Arial"/>
              </a:rPr>
              <a:t>Implementata</a:t>
            </a:r>
            <a:r>
              <a:rPr sz="2000" spc="-6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3" dirty="0">
                <a:solidFill>
                  <a:schemeClr val="bg1"/>
                </a:solidFill>
                <a:latin typeface="Arial"/>
                <a:cs typeface="Arial"/>
              </a:rPr>
              <a:t>l’estensione</a:t>
            </a:r>
            <a:r>
              <a:rPr sz="20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68" dirty="0">
                <a:solidFill>
                  <a:schemeClr val="bg1"/>
                </a:solidFill>
                <a:latin typeface="Arial"/>
                <a:cs typeface="Arial"/>
              </a:rPr>
              <a:t>della</a:t>
            </a:r>
            <a:r>
              <a:rPr sz="200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49" dirty="0" err="1">
                <a:solidFill>
                  <a:schemeClr val="bg1"/>
                </a:solidFill>
                <a:latin typeface="Arial"/>
                <a:cs typeface="Arial"/>
              </a:rPr>
              <a:t>parte</a:t>
            </a:r>
            <a:r>
              <a:rPr sz="2000" spc="-5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Arial"/>
                <a:cs typeface="Arial"/>
              </a:rPr>
              <a:t>Sala</a:t>
            </a:r>
            <a:endParaRPr lang="it-IT" sz="2000" spc="-15" dirty="0">
              <a:solidFill>
                <a:schemeClr val="bg1"/>
              </a:solidFill>
              <a:latin typeface="Arial"/>
              <a:cs typeface="Arial"/>
            </a:endParaRPr>
          </a:p>
          <a:p>
            <a:pPr marR="3810">
              <a:lnSpc>
                <a:spcPct val="190000"/>
              </a:lnSpc>
              <a:tabLst>
                <a:tab pos="7144703" algn="l"/>
              </a:tabLst>
            </a:pPr>
            <a:r>
              <a:rPr lang="it-IT" sz="2000" spc="-15" dirty="0">
                <a:solidFill>
                  <a:schemeClr val="bg1"/>
                </a:solidFill>
                <a:latin typeface="Arial"/>
                <a:cs typeface="Arial"/>
              </a:rPr>
              <a:t>utenti </a:t>
            </a:r>
            <a:r>
              <a:rPr lang="it-IT" sz="2000" spc="-229" dirty="0">
                <a:solidFill>
                  <a:schemeClr val="bg1"/>
                </a:solidFill>
                <a:latin typeface="Arial"/>
                <a:cs typeface="Arial"/>
              </a:rPr>
              <a:t>FEL.</a:t>
            </a:r>
            <a:r>
              <a:rPr lang="it-IT" sz="2000" spc="-7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2000" spc="-75" dirty="0">
                <a:solidFill>
                  <a:schemeClr val="bg1"/>
                </a:solidFill>
                <a:latin typeface="Arial"/>
                <a:cs typeface="Arial"/>
              </a:rPr>
              <a:t>Nelle</a:t>
            </a:r>
            <a:r>
              <a:rPr lang="it-IT" sz="2000" spc="-6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2000" spc="-94" dirty="0">
                <a:solidFill>
                  <a:schemeClr val="bg1"/>
                </a:solidFill>
                <a:latin typeface="Arial"/>
                <a:cs typeface="Arial"/>
              </a:rPr>
              <a:t>prossime</a:t>
            </a:r>
            <a:r>
              <a:rPr lang="it-IT" sz="20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2000" spc="-79" dirty="0">
                <a:solidFill>
                  <a:schemeClr val="bg1"/>
                </a:solidFill>
                <a:latin typeface="Arial"/>
                <a:cs typeface="Arial"/>
              </a:rPr>
              <a:t>slide</a:t>
            </a:r>
            <a:r>
              <a:rPr lang="it-IT" sz="2000" spc="-6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2000" spc="-101" dirty="0">
                <a:solidFill>
                  <a:schemeClr val="bg1"/>
                </a:solidFill>
                <a:latin typeface="Arial"/>
                <a:cs typeface="Arial"/>
              </a:rPr>
              <a:t>si</a:t>
            </a:r>
            <a:r>
              <a:rPr lang="it-IT" sz="20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2000" spc="-109" dirty="0">
                <a:solidFill>
                  <a:schemeClr val="bg1"/>
                </a:solidFill>
                <a:latin typeface="Arial"/>
                <a:cs typeface="Arial"/>
              </a:rPr>
              <a:t>vede</a:t>
            </a:r>
            <a:r>
              <a:rPr lang="it-IT" sz="2000" spc="-5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2000" spc="-75" dirty="0">
                <a:solidFill>
                  <a:schemeClr val="bg1"/>
                </a:solidFill>
                <a:latin typeface="Arial"/>
                <a:cs typeface="Arial"/>
              </a:rPr>
              <a:t>l’evoluzione</a:t>
            </a:r>
            <a:r>
              <a:rPr lang="it-IT" sz="2000" spc="-68" dirty="0">
                <a:solidFill>
                  <a:schemeClr val="bg1"/>
                </a:solidFill>
                <a:latin typeface="Arial"/>
                <a:cs typeface="Arial"/>
              </a:rPr>
              <a:t> della</a:t>
            </a:r>
            <a:r>
              <a:rPr lang="it-IT" sz="2000" spc="-6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2000" spc="-49" dirty="0">
                <a:solidFill>
                  <a:schemeClr val="bg1"/>
                </a:solidFill>
                <a:latin typeface="Arial"/>
                <a:cs typeface="Arial"/>
              </a:rPr>
              <a:t>parte</a:t>
            </a:r>
            <a:r>
              <a:rPr lang="it-IT" sz="2000" spc="-7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2000" spc="-8" dirty="0">
                <a:solidFill>
                  <a:schemeClr val="bg1"/>
                </a:solidFill>
                <a:latin typeface="Arial"/>
                <a:cs typeface="Arial"/>
              </a:rPr>
              <a:t>architettonica.</a:t>
            </a:r>
            <a:endParaRPr lang="it-IT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Immagine 2">
            <a:extLst>
              <a:ext uri="{FF2B5EF4-FFF2-40B4-BE49-F238E27FC236}">
                <a16:creationId xmlns:a16="http://schemas.microsoft.com/office/drawing/2014/main" id="{A0EF2862-DC5F-50DE-E5D3-52D0B799E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pic>
        <p:nvPicPr>
          <p:cNvPr id="7" name="Picture 4" descr="Risultati immagini per infn frascati logo nuovo">
            <a:extLst>
              <a:ext uri="{FF2B5EF4-FFF2-40B4-BE49-F238E27FC236}">
                <a16:creationId xmlns:a16="http://schemas.microsoft.com/office/drawing/2014/main" id="{19496232-3C61-CFAB-0E8C-F5B0903CE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445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42563</TotalTime>
  <Words>592</Words>
  <Application>Microsoft Macintosh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Yu Gothic UI Light</vt:lpstr>
      <vt:lpstr>Arial</vt:lpstr>
      <vt:lpstr>Wingdings</vt:lpstr>
      <vt:lpstr>Default Design</vt:lpstr>
      <vt:lpstr>EuPRAXIA  Building &amp; Machine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Evoluzione del progetto</vt:lpstr>
      <vt:lpstr>Evoluzione del progetto – in gara</vt:lpstr>
      <vt:lpstr>Evoluzione del progetto – progetto definitivo</vt:lpstr>
      <vt:lpstr>Evoluzione del progetto – progetto definitivo</vt:lpstr>
      <vt:lpstr>Stato e passi successivi</vt:lpstr>
      <vt:lpstr>Costi - Lavori</vt:lpstr>
      <vt:lpstr>Costi – Quadro Economico</vt:lpstr>
      <vt:lpstr>Costi – Quadro Economico</vt:lpstr>
      <vt:lpstr>Costi</vt:lpstr>
      <vt:lpstr>Thanks for the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dei Laboratori Nazionali di Frascati</dc:title>
  <dc:creator>Microsoft Office User</dc:creator>
  <cp:lastModifiedBy>Andrea Ghigo</cp:lastModifiedBy>
  <cp:revision>141</cp:revision>
  <cp:lastPrinted>2021-02-05T10:40:02Z</cp:lastPrinted>
  <dcterms:created xsi:type="dcterms:W3CDTF">2017-05-02T08:21:11Z</dcterms:created>
  <dcterms:modified xsi:type="dcterms:W3CDTF">2022-05-18T08:05:47Z</dcterms:modified>
</cp:coreProperties>
</file>